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3" r:id="rId2"/>
    <p:sldId id="288" r:id="rId3"/>
    <p:sldId id="289" r:id="rId4"/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73" r:id="rId13"/>
    <p:sldId id="274" r:id="rId14"/>
    <p:sldId id="276" r:id="rId15"/>
    <p:sldId id="277" r:id="rId16"/>
    <p:sldId id="278" r:id="rId17"/>
    <p:sldId id="287" r:id="rId18"/>
    <p:sldId id="280" r:id="rId19"/>
    <p:sldId id="290" r:id="rId20"/>
    <p:sldId id="291" r:id="rId21"/>
    <p:sldId id="292" r:id="rId22"/>
    <p:sldId id="281" r:id="rId23"/>
    <p:sldId id="282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6FCFD-2E81-4C45-BBC7-381FCFB36511}" type="datetimeFigureOut">
              <a:rPr lang="zh-CN" altLang="en-US" smtClean="0"/>
              <a:pPr/>
              <a:t>2015/12/22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080CB-81D1-4F60-AC41-9CA25D93B4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要在文章的首段点明一下文章的标题，也就是常说的开头点题。尽量把标题在首段当中适当的重复出现一遍。在首段的时候就要出现这篇文章要做的关键词。网上搜索第一段的第一句话网上没有相同页面。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fld id="{E18371BE-5761-41DA-B19E-F54EA313ED5B}" type="slidenum">
              <a:rPr lang="zh-CN" altLang="en-US" sz="1200">
                <a:latin typeface="Times New Roman" pitchFamily="18" charset="0"/>
              </a:rPr>
              <a:pPr algn="r"/>
              <a:t>19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eaLnBrk="1" hangingPunct="1"/>
            <a:r>
              <a:rPr lang="en-US"/>
              <a:t>Table</a:t>
            </a:r>
            <a:r>
              <a:rPr lang="zh-CN" altLang="en-US"/>
              <a:t>的反例：中国石油天然气集团；</a:t>
            </a:r>
            <a:r>
              <a:rPr lang="en-US"/>
              <a:t>css</a:t>
            </a:r>
            <a:r>
              <a:rPr lang="zh-CN" altLang="en-US"/>
              <a:t>案例：新浪、网易、汽车之家都没有剥离出来，搜狐、瑞丽女性网是将</a:t>
            </a:r>
            <a:r>
              <a:rPr lang="en-US"/>
              <a:t>css</a:t>
            </a:r>
            <a:r>
              <a:rPr lang="zh-CN" altLang="en-US"/>
              <a:t>剥离出来了。网站的</a:t>
            </a:r>
            <a:r>
              <a:rPr lang="en-US"/>
              <a:t>div</a:t>
            </a:r>
            <a:r>
              <a:rPr lang="zh-CN" altLang="en-US"/>
              <a:t>层次嵌套不能超过四层</a:t>
            </a:r>
          </a:p>
          <a:p>
            <a:pPr eaLnBrk="1" hangingPunct="1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fld id="{6044CD34-093A-4C1B-88B0-456473FBC9CC}" type="slidenum">
              <a:rPr lang="zh-CN" altLang="en-US" sz="1200">
                <a:latin typeface="Times New Roman" pitchFamily="18" charset="0"/>
              </a:rPr>
              <a:pPr algn="r"/>
              <a:t>20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eaLnBrk="1" hangingPunct="1"/>
            <a:r>
              <a:rPr lang="zh-CN" altLang="en-US"/>
              <a:t>冗余代码：汽车之家</a:t>
            </a:r>
            <a:r>
              <a:rPr lang="en-US"/>
              <a:t>【</a:t>
            </a:r>
            <a:r>
              <a:rPr lang="zh-CN" altLang="en-US"/>
              <a:t>空格</a:t>
            </a:r>
            <a:r>
              <a:rPr lang="en-US"/>
              <a:t>】</a:t>
            </a:r>
            <a:r>
              <a:rPr lang="zh-CN" altLang="en-US"/>
              <a:t>、携程旅行网、宠物中国</a:t>
            </a:r>
            <a:r>
              <a:rPr lang="en-US"/>
              <a:t>【</a:t>
            </a:r>
            <a:r>
              <a:rPr lang="zh-CN" altLang="en-US"/>
              <a:t>空白块严重</a:t>
            </a:r>
            <a:r>
              <a:rPr lang="en-US"/>
              <a:t>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fld id="{598F6180-8365-41EA-BF85-A0F90BA91492}" type="slidenum">
              <a:rPr lang="zh-CN" altLang="en-US" sz="1200">
                <a:latin typeface="Times New Roman" pitchFamily="18" charset="0"/>
              </a:rPr>
              <a:pPr algn="r"/>
              <a:t>21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eaLnBrk="1" hangingPunct="1"/>
            <a:r>
              <a:rPr lang="en-US"/>
              <a:t>Domain Name Server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要在文章的首段点明一下文章的标题，也就是常说的开头点题。尽量把标题在首段当中适当的重复出现一遍。在首段的时候就要出现这篇文章要做的关键词。网上搜索第一段的第一句话网上没有相同页面。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伪原创要修改的四大部分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有关键词的标题，要适当的出现，不能每篇文章的标题都含有关键词，要考虑关键词的布局，以及密度问题。网上搜索标题，不能找到相同的页面。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要在文章的首段点明一下文章的标题，也就是常说的开头点题。尽量把标题在首段当中适当的重复出现一遍。在首段的时候就要出现这篇文章要做的关键词。网上搜索第一段的第一句话网上没有相同页面。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在修改之前我们要把文章先给读顺读懂，然后在文章中间部分我们可以适当的发表一些我们自己的见解、看法以及评论。或者是用我们自己的话把原有的意思用另一种形式来表达出来，并且加上我们自己的思想。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照应开头，出现关键词，最好是能重复一下文章的标题，这个主要得看语意是否合理通顺。 通过修改这四部分让文章的内容满足以下要求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http://www.toolv5.com/yuanchuang/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080CB-81D1-4F60-AC41-9CA25D93B44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提问：丰富网站内容的三大途径？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0" descr="母版背景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2015/12/22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2015/12/22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2015/12/22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2015/12/22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2015/12/22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2015/12/22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3" y="0"/>
            <a:ext cx="9180513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95288" y="1412874"/>
            <a:ext cx="7820050" cy="1944687"/>
          </a:xfrm>
          <a:noFill/>
          <a:ln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zh-CN" altLang="en-US" sz="2400" dirty="0">
                <a:ea typeface="宋体" pitchFamily="2" charset="-122"/>
              </a:rPr>
              <a:t>1.引人注意</a:t>
            </a:r>
          </a:p>
          <a:p>
            <a:pPr>
              <a:buNone/>
            </a:pPr>
            <a:r>
              <a:rPr lang="zh-CN" altLang="en-US" sz="2400" dirty="0">
                <a:ea typeface="宋体" pitchFamily="2" charset="-122"/>
              </a:rPr>
              <a:t>2.概括整体</a:t>
            </a:r>
          </a:p>
          <a:p>
            <a:pPr>
              <a:buNone/>
            </a:pPr>
            <a:r>
              <a:rPr lang="zh-CN" altLang="en-US" sz="2400" dirty="0">
                <a:ea typeface="宋体" pitchFamily="2" charset="-122"/>
              </a:rPr>
              <a:t>3.有阅读冲动</a:t>
            </a:r>
          </a:p>
          <a:p>
            <a:pPr>
              <a:buNone/>
            </a:pPr>
            <a:endParaRPr lang="zh-CN" altLang="en-US" sz="2400" dirty="0"/>
          </a:p>
        </p:txBody>
      </p:sp>
      <p:pic>
        <p:nvPicPr>
          <p:cNvPr id="3891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238" y="2960688"/>
            <a:ext cx="8207375" cy="3027362"/>
          </a:xfrm>
          <a:noFill/>
          <a:ln>
            <a:miter lim="800000"/>
            <a:headEnd/>
            <a:tailEnd/>
          </a:ln>
        </p:spPr>
      </p:pic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395288" y="1125538"/>
            <a:ext cx="8280400" cy="0"/>
          </a:xfrm>
          <a:prstGeom prst="line">
            <a:avLst/>
          </a:prstGeom>
          <a:noFill/>
          <a:ln w="9525" cmpd="sng">
            <a:noFill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0" y="0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标题书写重点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0" y="500042"/>
            <a:ext cx="9144000" cy="500066"/>
            <a:chOff x="0" y="0"/>
            <a:chExt cx="12042" cy="748"/>
          </a:xfrm>
        </p:grpSpPr>
        <p:sp>
          <p:nvSpPr>
            <p:cNvPr id="8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Box 8"/>
            <p:cNvSpPr>
              <a:spLocks noChangeArrowheads="1"/>
            </p:cNvSpPr>
            <p:nvPr/>
          </p:nvSpPr>
          <p:spPr bwMode="auto">
            <a:xfrm>
              <a:off x="0" y="158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25" y="1570038"/>
            <a:ext cx="5376863" cy="3605212"/>
          </a:xfrm>
          <a:noFill/>
          <a:ln>
            <a:miter lim="800000"/>
            <a:headEnd/>
            <a:tailEnd/>
          </a:ln>
        </p:spPr>
      </p:pic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0" y="0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标题书写重点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0" y="500042"/>
            <a:ext cx="9144000" cy="500066"/>
            <a:chOff x="0" y="0"/>
            <a:chExt cx="12042" cy="748"/>
          </a:xfrm>
        </p:grpSpPr>
        <p:sp>
          <p:nvSpPr>
            <p:cNvPr id="5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Box 8"/>
            <p:cNvSpPr>
              <a:spLocks noChangeArrowheads="1"/>
            </p:cNvSpPr>
            <p:nvPr/>
          </p:nvSpPr>
          <p:spPr bwMode="auto">
            <a:xfrm>
              <a:off x="0" y="158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84313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zh-CN" altLang="en-US" sz="2800" dirty="0">
                <a:ea typeface="宋体" pitchFamily="2" charset="-122"/>
              </a:rPr>
              <a:t>一、各大相关论坛、社区知识类信息。</a:t>
            </a:r>
          </a:p>
          <a:p>
            <a:pPr>
              <a:buFont typeface="Arial" pitchFamily="34" charset="0"/>
              <a:buNone/>
            </a:pPr>
            <a:r>
              <a:rPr lang="zh-CN" altLang="en-US" sz="2800" dirty="0">
                <a:ea typeface="宋体" pitchFamily="2" charset="-122"/>
              </a:rPr>
              <a:t>二、相关名人博客（技术类的）。</a:t>
            </a:r>
          </a:p>
          <a:p>
            <a:pPr>
              <a:buFont typeface="Arial" pitchFamily="34" charset="0"/>
              <a:buNone/>
            </a:pPr>
            <a:r>
              <a:rPr lang="zh-CN" altLang="en-US" sz="2800" dirty="0">
                <a:ea typeface="宋体" pitchFamily="2" charset="-122"/>
              </a:rPr>
              <a:t>三、相关的行业门户网站。</a:t>
            </a:r>
          </a:p>
          <a:p>
            <a:pPr>
              <a:buFont typeface="Arial" pitchFamily="34" charset="0"/>
              <a:buNone/>
            </a:pPr>
            <a:r>
              <a:rPr lang="zh-CN" altLang="en-US" sz="2800" dirty="0">
                <a:ea typeface="宋体" pitchFamily="2" charset="-122"/>
              </a:rPr>
              <a:t>四、各大新闻网站相对应的模块。</a:t>
            </a:r>
          </a:p>
          <a:p>
            <a:pPr>
              <a:buFont typeface="Arial" pitchFamily="34" charset="0"/>
              <a:buNone/>
            </a:pPr>
            <a:r>
              <a:rPr lang="zh-CN" altLang="en-US" sz="2800" dirty="0">
                <a:ea typeface="宋体" pitchFamily="2" charset="-122"/>
              </a:rPr>
              <a:t>五、百度搜索相关的企业网站。</a:t>
            </a:r>
          </a:p>
          <a:p>
            <a:pPr>
              <a:buFont typeface="Arial" pitchFamily="34" charset="0"/>
              <a:buNone/>
            </a:pPr>
            <a:r>
              <a:rPr lang="zh-CN" altLang="en-US" sz="2800" dirty="0">
                <a:ea typeface="宋体" pitchFamily="2" charset="-122"/>
              </a:rPr>
              <a:t>六、主要的竞争对手网站。</a:t>
            </a:r>
          </a:p>
          <a:p>
            <a:pPr>
              <a:buFont typeface="Arial" pitchFamily="34" charset="0"/>
              <a:buNone/>
            </a:pP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0" y="0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伪原创文章来源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0" y="571480"/>
            <a:ext cx="9127294" cy="571505"/>
            <a:chOff x="22" y="0"/>
            <a:chExt cx="12020" cy="1255"/>
          </a:xfrm>
        </p:grpSpPr>
        <p:sp>
          <p:nvSpPr>
            <p:cNvPr id="12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Box 8"/>
            <p:cNvSpPr>
              <a:spLocks noChangeArrowheads="1"/>
            </p:cNvSpPr>
            <p:nvPr/>
          </p:nvSpPr>
          <p:spPr bwMode="auto">
            <a:xfrm>
              <a:off x="22" y="665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84313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r>
              <a:rPr lang="zh-CN" altLang="en-US" sz="2800">
                <a:ea typeface="宋体" pitchFamily="2" charset="-122"/>
              </a:rPr>
              <a:t>七、进入同行业网站与他们相关链的友链网站。</a:t>
            </a:r>
          </a:p>
          <a:p>
            <a:pPr>
              <a:buFont typeface="Arial" pitchFamily="34" charset="0"/>
              <a:buNone/>
            </a:pPr>
            <a:r>
              <a:rPr lang="zh-CN" altLang="en-US" sz="2800">
                <a:ea typeface="宋体" pitchFamily="2" charset="-122"/>
              </a:rPr>
              <a:t>八、百度百科、文库、知道、经验里的。</a:t>
            </a:r>
          </a:p>
          <a:p>
            <a:pPr>
              <a:buFont typeface="Arial" pitchFamily="34" charset="0"/>
              <a:buNone/>
            </a:pPr>
            <a:r>
              <a:rPr lang="zh-CN" altLang="en-US" sz="2800">
                <a:ea typeface="宋体" pitchFamily="2" charset="-122"/>
              </a:rPr>
              <a:t>九、QQ空间日志。（有专门做QQ营销交流的群）</a:t>
            </a:r>
          </a:p>
          <a:p>
            <a:pPr>
              <a:buFont typeface="Arial" pitchFamily="34" charset="0"/>
              <a:buNone/>
            </a:pPr>
            <a:r>
              <a:rPr lang="zh-CN" altLang="en-US" sz="2800">
                <a:ea typeface="宋体" pitchFamily="2" charset="-122"/>
              </a:rPr>
              <a:t>十、分类信息网站。</a:t>
            </a:r>
          </a:p>
          <a:p>
            <a:pPr>
              <a:buFont typeface="Arial" pitchFamily="34" charset="0"/>
              <a:buNone/>
            </a:pPr>
            <a:endParaRPr lang="zh-CN" altLang="en-US" sz="2800">
              <a:ea typeface="宋体" pitchFamily="2" charset="-122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0" y="0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伪原创文章来源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0" y="571480"/>
            <a:ext cx="9127294" cy="571505"/>
            <a:chOff x="22" y="0"/>
            <a:chExt cx="12020" cy="1255"/>
          </a:xfrm>
        </p:grpSpPr>
        <p:sp>
          <p:nvSpPr>
            <p:cNvPr id="8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Box 8"/>
            <p:cNvSpPr>
              <a:spLocks noChangeArrowheads="1"/>
            </p:cNvSpPr>
            <p:nvPr/>
          </p:nvSpPr>
          <p:spPr bwMode="auto">
            <a:xfrm>
              <a:off x="22" y="665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600200"/>
            <a:ext cx="8362950" cy="4924425"/>
          </a:xfrm>
          <a:noFill/>
          <a:ln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endParaRPr lang="zh-CN" altLang="en-US" sz="2800" dirty="0">
              <a:ea typeface="宋体" pitchFamily="2" charset="-122"/>
            </a:endParaRPr>
          </a:p>
          <a:p>
            <a:pPr>
              <a:buFont typeface="Arial" pitchFamily="34" charset="0"/>
              <a:buNone/>
            </a:pPr>
            <a:r>
              <a:rPr lang="zh-CN" altLang="en-US" sz="2800" dirty="0">
                <a:ea typeface="宋体" pitchFamily="2" charset="-122"/>
              </a:rPr>
              <a:t>    </a:t>
            </a:r>
            <a:r>
              <a:rPr lang="zh-CN" altLang="en-US" sz="2800" dirty="0" smtClean="0">
                <a:ea typeface="宋体" pitchFamily="2" charset="-122"/>
              </a:rPr>
              <a:t>                             </a:t>
            </a:r>
            <a:r>
              <a:rPr lang="zh-CN" altLang="en-US" sz="4000" b="1" dirty="0" smtClean="0">
                <a:ea typeface="宋体" pitchFamily="2" charset="-122"/>
              </a:rPr>
              <a:t>网站后台发布</a:t>
            </a:r>
            <a:endParaRPr lang="zh-CN" altLang="en-US" sz="4000" b="1" dirty="0">
              <a:ea typeface="宋体" pitchFamily="2" charset="-122"/>
            </a:endParaRPr>
          </a:p>
          <a:p>
            <a:pPr>
              <a:buFont typeface="Arial" pitchFamily="34" charset="0"/>
              <a:buNone/>
            </a:pPr>
            <a:r>
              <a:rPr lang="zh-CN" altLang="en-US" dirty="0">
                <a:ea typeface="宋体" pitchFamily="2" charset="-122"/>
              </a:rPr>
              <a:t>　　  </a:t>
            </a:r>
            <a:r>
              <a:rPr lang="zh-CN" altLang="en-US" sz="2800" dirty="0" smtClean="0">
                <a:ea typeface="宋体" pitchFamily="2" charset="-122"/>
              </a:rPr>
              <a:t>有了</a:t>
            </a:r>
            <a:r>
              <a:rPr lang="zh-CN" altLang="en-US" sz="2800" dirty="0">
                <a:ea typeface="宋体" pitchFamily="2" charset="-122"/>
              </a:rPr>
              <a:t>文章内容后就要通过网站后台进行文章发布网站更新，网站后台信息发布一定要做到规范合理。</a:t>
            </a:r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611188" y="1268413"/>
            <a:ext cx="8064500" cy="0"/>
          </a:xfrm>
          <a:prstGeom prst="line">
            <a:avLst/>
          </a:prstGeom>
          <a:noFill/>
          <a:ln w="9525" cmpd="sng">
            <a:noFill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0" y="0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网站后台发布注意事项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0" y="571480"/>
            <a:ext cx="9127294" cy="571505"/>
            <a:chOff x="22" y="0"/>
            <a:chExt cx="12020" cy="1255"/>
          </a:xfrm>
        </p:grpSpPr>
        <p:sp>
          <p:nvSpPr>
            <p:cNvPr id="7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Box 8"/>
            <p:cNvSpPr>
              <a:spLocks noChangeArrowheads="1"/>
            </p:cNvSpPr>
            <p:nvPr/>
          </p:nvSpPr>
          <p:spPr bwMode="auto">
            <a:xfrm>
              <a:off x="22" y="665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95288" y="1628775"/>
            <a:ext cx="800735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　　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</a:rPr>
              <a:t>注意一：后台发布时，有关键词选择、文章来源、文章作者一栏，要认真添加相关信息。</a:t>
            </a:r>
          </a:p>
          <a:p>
            <a:endParaRPr lang="zh-CN" altLang="en-US" sz="28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</a:rPr>
              <a:t>　　注意二：文章内容排版要合理、层次分明。</a:t>
            </a:r>
          </a:p>
          <a:p>
            <a:endParaRPr lang="zh-CN" altLang="en-US" sz="28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</a:rPr>
              <a:t>　　注意三：对于借鉴于网络的文章发布之前要在记事本中过滤一遍，去除里面隐藏的乱码跟链接。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0" y="0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网站后台发布注意事项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0" y="571480"/>
            <a:ext cx="9127294" cy="571505"/>
            <a:chOff x="22" y="0"/>
            <a:chExt cx="12020" cy="1255"/>
          </a:xfrm>
        </p:grpSpPr>
        <p:sp>
          <p:nvSpPr>
            <p:cNvPr id="8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Box 8"/>
            <p:cNvSpPr>
              <a:spLocks noChangeArrowheads="1"/>
            </p:cNvSpPr>
            <p:nvPr/>
          </p:nvSpPr>
          <p:spPr bwMode="auto">
            <a:xfrm>
              <a:off x="22" y="665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395288" y="1628775"/>
            <a:ext cx="800735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　　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注意四：添加的图片要定要添加图片的属性，就是图片描述，最好内容居中，标注显示。因为搜索引擎不索引图片只能读懂文本信息。</a:t>
            </a:r>
          </a:p>
          <a:p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　　注意五：一些政治类敏感类的话题一定要标明出处，发布免责声明，以免带来不必要的麻烦。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0" y="0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网站后台发布注意事项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0" y="571480"/>
            <a:ext cx="9127294" cy="571505"/>
            <a:chOff x="22" y="0"/>
            <a:chExt cx="12020" cy="1255"/>
          </a:xfrm>
        </p:grpSpPr>
        <p:sp>
          <p:nvSpPr>
            <p:cNvPr id="8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Box 8"/>
            <p:cNvSpPr>
              <a:spLocks noChangeArrowheads="1"/>
            </p:cNvSpPr>
            <p:nvPr/>
          </p:nvSpPr>
          <p:spPr bwMode="auto">
            <a:xfrm>
              <a:off x="22" y="665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50825" y="1412875"/>
            <a:ext cx="4103688" cy="5111750"/>
          </a:xfrm>
          <a:noFill/>
          <a:ln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>
                <a:ea typeface="宋体" pitchFamily="2" charset="-122"/>
              </a:rPr>
              <a:t>1.选择网页安全字体：对于中文来讲</a:t>
            </a:r>
            <a:r>
              <a:rPr lang="zh-CN" altLang="en-US" sz="2800" dirty="0">
                <a:latin typeface="Times New Roman"/>
                <a:ea typeface="宋体" pitchFamily="2" charset="-122"/>
              </a:rPr>
              <a:t>”</a:t>
            </a:r>
            <a:r>
              <a:rPr lang="zh-CN" altLang="en-US" sz="2800" dirty="0">
                <a:ea typeface="宋体" pitchFamily="2" charset="-122"/>
              </a:rPr>
              <a:t>宋体</a:t>
            </a:r>
            <a:r>
              <a:rPr lang="zh-CN" altLang="en-US" sz="2800" dirty="0">
                <a:latin typeface="Times New Roman"/>
                <a:ea typeface="宋体" pitchFamily="2" charset="-122"/>
              </a:rPr>
              <a:t>“</a:t>
            </a:r>
            <a:r>
              <a:rPr lang="zh-CN" altLang="en-US" sz="2800" dirty="0">
                <a:ea typeface="宋体" pitchFamily="2" charset="-122"/>
              </a:rPr>
              <a:t>为安全字体。</a:t>
            </a:r>
          </a:p>
          <a:p>
            <a:r>
              <a:rPr lang="zh-CN" altLang="en-US" sz="2800" dirty="0">
                <a:ea typeface="宋体" pitchFamily="2" charset="-122"/>
              </a:rPr>
              <a:t>2.字体的大小：一般正文为12号字，老年人或儿童型网站应适当加大到14号字。</a:t>
            </a:r>
          </a:p>
          <a:p>
            <a:r>
              <a:rPr lang="zh-CN" altLang="en-US" sz="2800" dirty="0">
                <a:ea typeface="宋体" pitchFamily="2" charset="-122"/>
              </a:rPr>
              <a:t>3.字体的颜色：建议，一篇文章中的颜色不要过多，最多不要超过4种颜色。</a:t>
            </a:r>
          </a:p>
          <a:p>
            <a:endParaRPr lang="zh-CN" altLang="en-US" sz="2800" dirty="0">
              <a:ea typeface="宋体" pitchFamily="2" charset="-122"/>
            </a:endParaRPr>
          </a:p>
        </p:txBody>
      </p:sp>
      <p:pic>
        <p:nvPicPr>
          <p:cNvPr id="522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0388" y="1052513"/>
            <a:ext cx="4727927" cy="5091131"/>
          </a:xfrm>
          <a:noFill/>
          <a:ln>
            <a:miter lim="800000"/>
            <a:headEnd/>
            <a:tailEnd/>
          </a:ln>
        </p:spPr>
      </p:pic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250825" y="908050"/>
            <a:ext cx="8642350" cy="0"/>
          </a:xfrm>
          <a:prstGeom prst="line">
            <a:avLst/>
          </a:prstGeom>
          <a:noFill/>
          <a:ln w="9525" cmpd="sng">
            <a:noFill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0" y="0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网站文章字体注意事项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0" y="571481"/>
            <a:ext cx="9127294" cy="500066"/>
            <a:chOff x="22" y="0"/>
            <a:chExt cx="12020" cy="1255"/>
          </a:xfrm>
        </p:grpSpPr>
        <p:sp>
          <p:nvSpPr>
            <p:cNvPr id="8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Box 8"/>
            <p:cNvSpPr>
              <a:spLocks noChangeArrowheads="1"/>
            </p:cNvSpPr>
            <p:nvPr/>
          </p:nvSpPr>
          <p:spPr bwMode="auto">
            <a:xfrm>
              <a:off x="22" y="665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23850" y="1628775"/>
            <a:ext cx="2216150" cy="4924425"/>
          </a:xfrm>
          <a:noFill/>
          <a:ln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>
                <a:ea typeface="宋体" pitchFamily="2" charset="-122"/>
              </a:rPr>
              <a:t>1.保持网站首页的每日更新。</a:t>
            </a:r>
          </a:p>
          <a:p>
            <a:r>
              <a:rPr lang="zh-CN" altLang="en-US" sz="2800" dirty="0">
                <a:ea typeface="宋体" pitchFamily="2" charset="-122"/>
              </a:rPr>
              <a:t>2.保持网站内容的独创性。</a:t>
            </a:r>
          </a:p>
          <a:p>
            <a:r>
              <a:rPr lang="zh-CN" altLang="en-US" sz="2800" dirty="0">
                <a:ea typeface="宋体" pitchFamily="2" charset="-122"/>
              </a:rPr>
              <a:t>3.保持更新的节奏和频率。</a:t>
            </a:r>
            <a:endParaRPr lang="zh-CN" altLang="en-US" sz="2800" dirty="0"/>
          </a:p>
        </p:txBody>
      </p:sp>
      <p:pic>
        <p:nvPicPr>
          <p:cNvPr id="59396" name="Picture 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3663" y="1177925"/>
            <a:ext cx="6399212" cy="4683125"/>
          </a:xfrm>
          <a:noFill/>
          <a:ln>
            <a:miter lim="800000"/>
            <a:headEnd/>
            <a:tailEnd/>
          </a:ln>
        </p:spPr>
      </p:pic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0" y="0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更新内容吸引蜘蛛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0" y="571481"/>
            <a:ext cx="9127294" cy="500066"/>
            <a:chOff x="22" y="0"/>
            <a:chExt cx="12020" cy="1255"/>
          </a:xfrm>
        </p:grpSpPr>
        <p:sp>
          <p:nvSpPr>
            <p:cNvPr id="7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Box 8"/>
            <p:cNvSpPr>
              <a:spLocks noChangeArrowheads="1"/>
            </p:cNvSpPr>
            <p:nvPr/>
          </p:nvSpPr>
          <p:spPr bwMode="auto">
            <a:xfrm>
              <a:off x="22" y="665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5720" y="1341438"/>
            <a:ext cx="8858280" cy="5373687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sz="2200" dirty="0"/>
              <a:t>(1)</a:t>
            </a:r>
            <a:r>
              <a:rPr lang="zh-CN" altLang="en-US" sz="2200" dirty="0"/>
              <a:t>表现和内容相分离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sz="2200" dirty="0">
                <a:solidFill>
                  <a:schemeClr val="accent2"/>
                </a:solidFill>
              </a:rPr>
              <a:t>      </a:t>
            </a:r>
            <a:r>
              <a:rPr lang="zh-CN" altLang="en-US" sz="2200" dirty="0" smtClean="0">
                <a:solidFill>
                  <a:schemeClr val="accent2"/>
                </a:solidFill>
              </a:rPr>
              <a:t>将</a:t>
            </a:r>
            <a:r>
              <a:rPr lang="zh-CN" altLang="en-US" sz="2200" dirty="0">
                <a:solidFill>
                  <a:schemeClr val="accent2"/>
                </a:solidFill>
              </a:rPr>
              <a:t>设计部分剥离出来放在一个独立样式文件中，</a:t>
            </a:r>
            <a:r>
              <a:rPr lang="en-US" sz="2200" dirty="0">
                <a:solidFill>
                  <a:schemeClr val="accent2"/>
                </a:solidFill>
              </a:rPr>
              <a:t>HTML</a:t>
            </a:r>
            <a:r>
              <a:rPr lang="zh-CN" altLang="en-US" sz="2200" dirty="0">
                <a:solidFill>
                  <a:schemeClr val="accent2"/>
                </a:solidFill>
              </a:rPr>
              <a:t>文件中只存放文本信息。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200" dirty="0"/>
              <a:t>(2)</a:t>
            </a:r>
            <a:r>
              <a:rPr lang="zh-CN" altLang="en-US" sz="2200" dirty="0"/>
              <a:t>提高搜索引擎对网页的索引效率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sz="2200" dirty="0">
                <a:solidFill>
                  <a:schemeClr val="accent2"/>
                </a:solidFill>
              </a:rPr>
              <a:t>      用只包含结构化内容的</a:t>
            </a:r>
            <a:r>
              <a:rPr lang="en-US" sz="2200" dirty="0">
                <a:solidFill>
                  <a:schemeClr val="accent2"/>
                </a:solidFill>
              </a:rPr>
              <a:t>HTML</a:t>
            </a:r>
            <a:r>
              <a:rPr lang="zh-CN" altLang="en-US" sz="2200" dirty="0">
                <a:solidFill>
                  <a:schemeClr val="accent2"/>
                </a:solidFill>
              </a:rPr>
              <a:t>代替嵌套的标签，搜索引擎将更有效地搜索到你的网页内容，并可能给你一个较高的评价。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200" dirty="0"/>
              <a:t>(3)</a:t>
            </a:r>
            <a:r>
              <a:rPr lang="zh-CN" altLang="en-US" sz="2200" dirty="0"/>
              <a:t>提高页面浏览速度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sz="2200" dirty="0">
                <a:solidFill>
                  <a:schemeClr val="accent2"/>
                </a:solidFill>
              </a:rPr>
              <a:t>      对于同一个页面视觉效果，采用</a:t>
            </a:r>
            <a:r>
              <a:rPr lang="en-US" sz="2200" dirty="0">
                <a:solidFill>
                  <a:schemeClr val="accent2"/>
                </a:solidFill>
              </a:rPr>
              <a:t>CSS+DIV</a:t>
            </a:r>
            <a:r>
              <a:rPr lang="zh-CN" altLang="en-US" sz="2200" dirty="0">
                <a:solidFill>
                  <a:schemeClr val="accent2"/>
                </a:solidFill>
              </a:rPr>
              <a:t>重构的页面容量要比</a:t>
            </a:r>
            <a:r>
              <a:rPr lang="en-US" sz="2200" dirty="0">
                <a:solidFill>
                  <a:schemeClr val="accent2"/>
                </a:solidFill>
              </a:rPr>
              <a:t>TABLE</a:t>
            </a:r>
            <a:r>
              <a:rPr lang="zh-CN" altLang="en-US" sz="2200" dirty="0">
                <a:solidFill>
                  <a:schemeClr val="accent2"/>
                </a:solidFill>
              </a:rPr>
              <a:t>编码的页面文件容量小得多，前者一般只有后者的</a:t>
            </a:r>
            <a:r>
              <a:rPr lang="en-US" sz="2200" dirty="0">
                <a:solidFill>
                  <a:schemeClr val="accent2"/>
                </a:solidFill>
              </a:rPr>
              <a:t>1/2</a:t>
            </a:r>
            <a:r>
              <a:rPr lang="zh-CN" altLang="en-US" sz="2200" dirty="0">
                <a:solidFill>
                  <a:schemeClr val="accent2"/>
                </a:solidFill>
              </a:rPr>
              <a:t>大小。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200" dirty="0"/>
              <a:t>(4)</a:t>
            </a:r>
            <a:r>
              <a:rPr lang="zh-CN" altLang="en-US" sz="2200" dirty="0"/>
              <a:t>易于维护和改版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sz="2200" dirty="0">
                <a:solidFill>
                  <a:schemeClr val="accent2"/>
                </a:solidFill>
              </a:rPr>
              <a:t>       你只要简单的修改</a:t>
            </a:r>
            <a:r>
              <a:rPr lang="en-US" sz="2200" dirty="0">
                <a:solidFill>
                  <a:schemeClr val="accent2"/>
                </a:solidFill>
              </a:rPr>
              <a:t>CSS</a:t>
            </a:r>
            <a:r>
              <a:rPr lang="zh-CN" altLang="en-US" sz="2200" dirty="0">
                <a:solidFill>
                  <a:schemeClr val="accent2"/>
                </a:solidFill>
              </a:rPr>
              <a:t>文件就可以重新设计整个网站的页面。</a:t>
            </a:r>
          </a:p>
          <a:p>
            <a:pPr eaLnBrk="1" hangingPunct="1">
              <a:lnSpc>
                <a:spcPct val="60000"/>
              </a:lnSpc>
              <a:buFont typeface="Arial" pitchFamily="34" charset="0"/>
              <a:buNone/>
            </a:pPr>
            <a:endParaRPr lang="zh-CN" altLang="en-US" sz="2200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9526" y="12701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代码优化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642918"/>
            <a:ext cx="9144000" cy="546101"/>
            <a:chOff x="0" y="0"/>
            <a:chExt cx="12042" cy="748"/>
          </a:xfrm>
        </p:grpSpPr>
        <p:sp>
          <p:nvSpPr>
            <p:cNvPr id="8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Box 8"/>
            <p:cNvSpPr>
              <a:spLocks noChangeArrowheads="1"/>
            </p:cNvSpPr>
            <p:nvPr/>
          </p:nvSpPr>
          <p:spPr bwMode="auto">
            <a:xfrm>
              <a:off x="0" y="158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Arial" pitchFamily="34" charset="0"/>
              </a:endParaRPr>
            </a:p>
          </p:txBody>
        </p:sp>
      </p:grp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95288" y="714356"/>
            <a:ext cx="4305300" cy="56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chemeClr val="bg1"/>
                </a:solidFill>
              </a:rPr>
              <a:t>用</a:t>
            </a:r>
            <a:r>
              <a:rPr lang="en-US" sz="2800" b="1" dirty="0">
                <a:solidFill>
                  <a:schemeClr val="bg1"/>
                </a:solidFill>
              </a:rPr>
              <a:t>CSS+DIV</a:t>
            </a:r>
            <a:r>
              <a:rPr lang="zh-CN" altLang="en-US" sz="2800" b="1" dirty="0">
                <a:solidFill>
                  <a:schemeClr val="bg1"/>
                </a:solidFill>
              </a:rPr>
              <a:t>进行网页重构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282" y="1643050"/>
            <a:ext cx="8472518" cy="4910150"/>
          </a:xfrm>
          <a:noFill/>
          <a:ln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本节知识点</a:t>
            </a:r>
          </a:p>
          <a:p>
            <a:pPr lvl="1"/>
            <a:r>
              <a:rPr lang="zh-CN" altLang="en-US" dirty="0" smtClean="0">
                <a:latin typeface="宋体" pitchFamily="2" charset="-122"/>
              </a:rPr>
              <a:t>伪原创策略</a:t>
            </a:r>
            <a:endParaRPr lang="en-US" altLang="zh-CN" dirty="0" smtClean="0">
              <a:latin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</a:rPr>
              <a:t>标题党策略</a:t>
            </a:r>
            <a:endParaRPr lang="en-US" altLang="zh-CN" dirty="0" smtClean="0">
              <a:latin typeface="宋体" pitchFamily="2" charset="-122"/>
            </a:endParaRPr>
          </a:p>
          <a:p>
            <a:pPr>
              <a:buNone/>
            </a:pP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323850" y="1052513"/>
            <a:ext cx="8351838" cy="0"/>
          </a:xfrm>
          <a:prstGeom prst="line">
            <a:avLst/>
          </a:prstGeom>
          <a:noFill/>
          <a:ln w="9525" cmpd="sng">
            <a:noFill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9526" y="12701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伪原创策略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642918"/>
            <a:ext cx="9144000" cy="500066"/>
            <a:chOff x="0" y="0"/>
            <a:chExt cx="12042" cy="748"/>
          </a:xfrm>
        </p:grpSpPr>
        <p:sp>
          <p:nvSpPr>
            <p:cNvPr id="7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Box 8"/>
            <p:cNvSpPr>
              <a:spLocks noChangeArrowheads="1"/>
            </p:cNvSpPr>
            <p:nvPr/>
          </p:nvSpPr>
          <p:spPr bwMode="auto">
            <a:xfrm>
              <a:off x="0" y="158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ChangeArrowheads="1"/>
          </p:cNvSpPr>
          <p:nvPr/>
        </p:nvSpPr>
        <p:spPr bwMode="auto">
          <a:xfrm>
            <a:off x="539750" y="2143115"/>
            <a:ext cx="8207375" cy="2449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76225">
              <a:lnSpc>
                <a:spcPct val="120000"/>
              </a:lnSpc>
            </a:pPr>
            <a:endParaRPr lang="zh-CN" altLang="en-US" sz="2400" dirty="0">
              <a:latin typeface="Arial" pitchFamily="34" charset="0"/>
            </a:endParaRPr>
          </a:p>
          <a:p>
            <a:pPr indent="276225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Arial" pitchFamily="34" charset="0"/>
              </a:rPr>
              <a:t>去除</a:t>
            </a:r>
            <a:r>
              <a:rPr lang="zh-CN" altLang="en-US" sz="2400" dirty="0">
                <a:latin typeface="Arial" pitchFamily="34" charset="0"/>
              </a:rPr>
              <a:t>不必要的空格、空标签块（如</a:t>
            </a:r>
            <a:r>
              <a:rPr lang="en-US" sz="2400" dirty="0">
                <a:latin typeface="Arial" pitchFamily="34" charset="0"/>
              </a:rPr>
              <a:t>&lt;b&gt;&lt;/b&gt;</a:t>
            </a:r>
            <a:r>
              <a:rPr lang="zh-CN" altLang="en-US" sz="2400" dirty="0">
                <a:latin typeface="Arial" pitchFamily="34" charset="0"/>
              </a:rPr>
              <a:t>，</a:t>
            </a:r>
            <a:r>
              <a:rPr lang="en-US" sz="2400" dirty="0">
                <a:latin typeface="Arial" pitchFamily="34" charset="0"/>
              </a:rPr>
              <a:t>&lt;h1&gt;&lt;/h1&gt;</a:t>
            </a:r>
            <a:r>
              <a:rPr lang="zh-CN" altLang="en-US" sz="2400" dirty="0">
                <a:latin typeface="Arial" pitchFamily="34" charset="0"/>
              </a:rPr>
              <a:t>等）、多余的嵌套标签、不必要的注释、代码生成工具生成的注释</a:t>
            </a:r>
            <a:r>
              <a:rPr lang="zh-CN" altLang="en-US" sz="2400" dirty="0" smtClean="0">
                <a:latin typeface="Arial" pitchFamily="34" charset="0"/>
              </a:rPr>
              <a:t>等。</a:t>
            </a:r>
            <a:endParaRPr lang="zh-CN" altLang="en-US" sz="2400" dirty="0">
              <a:latin typeface="Arial" pitchFamily="34" charset="0"/>
            </a:endParaRPr>
          </a:p>
          <a:p>
            <a:pPr indent="276225"/>
            <a:endParaRPr lang="en-US" sz="2400" dirty="0">
              <a:latin typeface="Arial" pitchFamily="34" charset="0"/>
            </a:endParaRPr>
          </a:p>
          <a:p>
            <a:pPr indent="276225"/>
            <a:r>
              <a:rPr lang="en-US" sz="1400" dirty="0">
                <a:solidFill>
                  <a:schemeClr val="accent2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9526" y="12701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代码优化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642918"/>
            <a:ext cx="9001156" cy="440534"/>
            <a:chOff x="0" y="0"/>
            <a:chExt cx="12042" cy="259"/>
          </a:xfrm>
        </p:grpSpPr>
        <p:sp>
          <p:nvSpPr>
            <p:cNvPr id="7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Box 8"/>
            <p:cNvSpPr>
              <a:spLocks noChangeArrowheads="1"/>
            </p:cNvSpPr>
            <p:nvPr/>
          </p:nvSpPr>
          <p:spPr bwMode="auto">
            <a:xfrm>
              <a:off x="0" y="42"/>
              <a:ext cx="12020" cy="217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>
                <a:latin typeface="Arial" pitchFamily="34" charset="0"/>
              </a:endParaRPr>
            </a:p>
          </p:txBody>
        </p:sp>
      </p:grp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0" y="1500174"/>
            <a:ext cx="6715140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 smtClean="0"/>
              <a:t>                         冗余</a:t>
            </a:r>
            <a:r>
              <a:rPr lang="zh-CN" altLang="en-US" sz="3200" b="1" dirty="0"/>
              <a:t>代码优化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1857364"/>
            <a:ext cx="7801004" cy="45815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 sz="2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tx2"/>
                </a:solidFill>
              </a:rPr>
              <a:t>优化</a:t>
            </a:r>
            <a:r>
              <a:rPr lang="en-US" sz="2800" dirty="0" err="1">
                <a:solidFill>
                  <a:schemeClr val="tx2"/>
                </a:solidFill>
              </a:rPr>
              <a:t>css</a:t>
            </a:r>
            <a:r>
              <a:rPr lang="zh-CN" altLang="en-US" sz="2800" dirty="0">
                <a:solidFill>
                  <a:schemeClr val="tx2"/>
                </a:solidFill>
              </a:rPr>
              <a:t>和</a:t>
            </a:r>
            <a:r>
              <a:rPr lang="en-US" sz="2800" dirty="0" err="1">
                <a:solidFill>
                  <a:schemeClr val="tx2"/>
                </a:solidFill>
              </a:rPr>
              <a:t>javascript</a:t>
            </a:r>
            <a:r>
              <a:rPr lang="zh-CN" altLang="en-US" sz="2800" dirty="0">
                <a:solidFill>
                  <a:schemeClr val="tx2"/>
                </a:solidFill>
              </a:rPr>
              <a:t>的调用顺序（先</a:t>
            </a:r>
            <a:r>
              <a:rPr lang="en-US" sz="2800" dirty="0" err="1">
                <a:solidFill>
                  <a:schemeClr val="tx2"/>
                </a:solidFill>
              </a:rPr>
              <a:t>css</a:t>
            </a:r>
            <a:r>
              <a:rPr lang="zh-CN" altLang="en-US" sz="2800" dirty="0">
                <a:solidFill>
                  <a:schemeClr val="tx2"/>
                </a:solidFill>
              </a:rPr>
              <a:t>后</a:t>
            </a:r>
            <a:r>
              <a:rPr lang="en-US" sz="2800" dirty="0" err="1">
                <a:solidFill>
                  <a:schemeClr val="tx2"/>
                </a:solidFill>
              </a:rPr>
              <a:t>js</a:t>
            </a:r>
            <a:r>
              <a:rPr lang="zh-CN" altLang="en-US" sz="2800" dirty="0">
                <a:solidFill>
                  <a:schemeClr val="tx2"/>
                </a:solidFill>
              </a:rPr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solidFill>
                  <a:schemeClr val="tx2"/>
                </a:solidFill>
              </a:rPr>
              <a:t>合并且最小</a:t>
            </a:r>
            <a:r>
              <a:rPr lang="zh-CN" altLang="en-US" sz="2800" dirty="0">
                <a:solidFill>
                  <a:schemeClr val="tx2"/>
                </a:solidFill>
              </a:rPr>
              <a:t>化</a:t>
            </a:r>
            <a:r>
              <a:rPr lang="en-US" sz="2800" dirty="0" err="1">
                <a:solidFill>
                  <a:schemeClr val="tx2"/>
                </a:solidFill>
              </a:rPr>
              <a:t>css</a:t>
            </a:r>
            <a:endParaRPr lang="en-US" sz="2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tx2"/>
                </a:solidFill>
              </a:rPr>
              <a:t>指定图片大小</a:t>
            </a:r>
            <a:r>
              <a:rPr lang="en-US" sz="2800" dirty="0">
                <a:solidFill>
                  <a:schemeClr val="tx2"/>
                </a:solidFill>
              </a:rPr>
              <a:t>/</a:t>
            </a:r>
            <a:r>
              <a:rPr lang="zh-CN" altLang="en-US" sz="2800" dirty="0">
                <a:solidFill>
                  <a:schemeClr val="tx2"/>
                </a:solidFill>
              </a:rPr>
              <a:t>优化图片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tx2"/>
                </a:solidFill>
              </a:rPr>
              <a:t>删除无用的</a:t>
            </a:r>
            <a:r>
              <a:rPr lang="en-US" sz="2800" dirty="0" err="1">
                <a:solidFill>
                  <a:schemeClr val="tx2"/>
                </a:solidFill>
              </a:rPr>
              <a:t>css</a:t>
            </a:r>
            <a:endParaRPr lang="en-US" sz="28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539750" y="1268413"/>
            <a:ext cx="8135938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9526" y="12701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代码优化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642919"/>
            <a:ext cx="9001156" cy="714380"/>
            <a:chOff x="0" y="0"/>
            <a:chExt cx="12042" cy="748"/>
          </a:xfrm>
        </p:grpSpPr>
        <p:sp>
          <p:nvSpPr>
            <p:cNvPr id="7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Box 8"/>
            <p:cNvSpPr>
              <a:spLocks noChangeArrowheads="1"/>
            </p:cNvSpPr>
            <p:nvPr/>
          </p:nvSpPr>
          <p:spPr bwMode="auto">
            <a:xfrm>
              <a:off x="0" y="158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Arial" pitchFamily="34" charset="0"/>
              </a:endParaRPr>
            </a:p>
          </p:txBody>
        </p:sp>
      </p:grp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857232"/>
            <a:ext cx="321467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网页速度优化</a:t>
            </a:r>
            <a:endParaRPr kumimoji="0" lang="zh-CN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矩形 10"/>
          <p:cNvSpPr>
            <a:spLocks noChangeArrowheads="1"/>
          </p:cNvSpPr>
          <p:nvPr/>
        </p:nvSpPr>
        <p:spPr bwMode="auto">
          <a:xfrm>
            <a:off x="2714625" y="2428875"/>
            <a:ext cx="5673725" cy="2357438"/>
          </a:xfrm>
          <a:prstGeom prst="rect">
            <a:avLst/>
          </a:prstGeom>
          <a:gradFill rotWithShape="1">
            <a:gsLst>
              <a:gs pos="0">
                <a:srgbClr val="D3E5F6"/>
              </a:gs>
              <a:gs pos="39999">
                <a:srgbClr val="A8CAEE"/>
              </a:gs>
              <a:gs pos="64999">
                <a:srgbClr val="7CB2E6"/>
              </a:gs>
              <a:gs pos="100000">
                <a:srgbClr val="7CB2E6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0419" name="直接连接符 9"/>
          <p:cNvSpPr>
            <a:spLocks noChangeShapeType="1"/>
          </p:cNvSpPr>
          <p:nvPr/>
        </p:nvSpPr>
        <p:spPr bwMode="auto">
          <a:xfrm>
            <a:off x="2714625" y="4857750"/>
            <a:ext cx="5673725" cy="0"/>
          </a:xfrm>
          <a:prstGeom prst="line">
            <a:avLst/>
          </a:prstGeom>
          <a:noFill/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21" name="矩形 4"/>
          <p:cNvSpPr>
            <a:spLocks noChangeArrowheads="1"/>
          </p:cNvSpPr>
          <p:nvPr/>
        </p:nvSpPr>
        <p:spPr bwMode="auto">
          <a:xfrm>
            <a:off x="900113" y="1403350"/>
            <a:ext cx="30273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黑体" pitchFamily="2" charset="-122"/>
              </a:rPr>
              <a:t>网络文章编写</a:t>
            </a:r>
            <a:r>
              <a:rPr lang="en-US" sz="2800" b="1">
                <a:solidFill>
                  <a:srgbClr val="000000"/>
                </a:solidFill>
                <a:latin typeface="Times New Roman"/>
                <a:cs typeface="Arial" pitchFamily="34" charset="0"/>
                <a:sym typeface="Arial" pitchFamily="34" charset="0"/>
              </a:rPr>
              <a:t>……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60422" name="直接连接符 6"/>
          <p:cNvSpPr>
            <a:spLocks noChangeShapeType="1"/>
          </p:cNvSpPr>
          <p:nvPr/>
        </p:nvSpPr>
        <p:spPr bwMode="auto">
          <a:xfrm>
            <a:off x="2714625" y="2286000"/>
            <a:ext cx="5673725" cy="0"/>
          </a:xfrm>
          <a:prstGeom prst="line">
            <a:avLst/>
          </a:prstGeom>
          <a:noFill/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23" name="TextBox 7"/>
          <p:cNvSpPr>
            <a:spLocks noChangeArrowheads="1"/>
          </p:cNvSpPr>
          <p:nvPr/>
        </p:nvSpPr>
        <p:spPr bwMode="auto">
          <a:xfrm>
            <a:off x="3597275" y="2517775"/>
            <a:ext cx="48863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编写三篇关于：网络营销培训的网络推广软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文并发布在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10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个不同的网站平台。</a:t>
            </a:r>
            <a:endParaRPr lang="en-US" dirty="0">
              <a:latin typeface="Arial" pitchFamily="34" charset="0"/>
            </a:endParaRPr>
          </a:p>
        </p:txBody>
      </p:sp>
      <p:pic>
        <p:nvPicPr>
          <p:cNvPr id="604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2927350"/>
            <a:ext cx="3095625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0" y="0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实践练习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0" y="571481"/>
            <a:ext cx="9127294" cy="500066"/>
            <a:chOff x="22" y="0"/>
            <a:chExt cx="12020" cy="1255"/>
          </a:xfrm>
        </p:grpSpPr>
        <p:sp>
          <p:nvSpPr>
            <p:cNvPr id="12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Box 8"/>
            <p:cNvSpPr>
              <a:spLocks noChangeArrowheads="1"/>
            </p:cNvSpPr>
            <p:nvPr/>
          </p:nvSpPr>
          <p:spPr bwMode="auto">
            <a:xfrm>
              <a:off x="22" y="665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981075"/>
            <a:ext cx="5868987" cy="3024188"/>
          </a:xfrm>
          <a:noFill/>
          <a:ln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</a:pPr>
            <a:endParaRPr lang="zh-CN" altLang="en-US" sz="5400">
              <a:ea typeface="宋体" pitchFamily="2" charset="-122"/>
            </a:endParaRPr>
          </a:p>
          <a:p>
            <a:pPr>
              <a:buFont typeface="Arial" pitchFamily="34" charset="0"/>
              <a:buNone/>
            </a:pPr>
            <a:endParaRPr lang="zh-CN" altLang="en-US" sz="5400">
              <a:ea typeface="宋体" pitchFamily="2" charset="-122"/>
            </a:endParaRPr>
          </a:p>
          <a:p>
            <a:pPr>
              <a:buFont typeface="Arial" pitchFamily="34" charset="0"/>
              <a:buNone/>
            </a:pPr>
            <a:r>
              <a:rPr lang="zh-CN" altLang="en-US" sz="5400">
                <a:ea typeface="宋体" pitchFamily="2" charset="-122"/>
              </a:rPr>
              <a:t>         谢谢欣赏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282" y="1571612"/>
            <a:ext cx="8472518" cy="4981588"/>
          </a:xfrm>
          <a:noFill/>
          <a:ln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学习目标</a:t>
            </a:r>
          </a:p>
          <a:p>
            <a:pPr lvl="1"/>
            <a:r>
              <a:rPr lang="zh-CN" altLang="en-US" dirty="0" smtClean="0">
                <a:latin typeface="宋体" pitchFamily="2" charset="-122"/>
              </a:rPr>
              <a:t>掌握伪原创方法</a:t>
            </a:r>
            <a:endParaRPr lang="en-US" altLang="zh-CN" dirty="0" smtClean="0">
              <a:latin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</a:rPr>
              <a:t>掌握标题党书写方法</a:t>
            </a:r>
            <a:endParaRPr lang="en-US" altLang="zh-CN" dirty="0" smtClean="0">
              <a:latin typeface="宋体" pitchFamily="2" charset="-122"/>
            </a:endParaRPr>
          </a:p>
          <a:p>
            <a:pPr>
              <a:buNone/>
            </a:pP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323850" y="1052513"/>
            <a:ext cx="8351838" cy="0"/>
          </a:xfrm>
          <a:prstGeom prst="line">
            <a:avLst/>
          </a:prstGeom>
          <a:noFill/>
          <a:ln w="9525" cmpd="sng">
            <a:noFill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9526" y="12701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伪原创策略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642918"/>
            <a:ext cx="9144000" cy="500066"/>
            <a:chOff x="0" y="0"/>
            <a:chExt cx="12042" cy="748"/>
          </a:xfrm>
        </p:grpSpPr>
        <p:sp>
          <p:nvSpPr>
            <p:cNvPr id="7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Box 8"/>
            <p:cNvSpPr>
              <a:spLocks noChangeArrowheads="1"/>
            </p:cNvSpPr>
            <p:nvPr/>
          </p:nvSpPr>
          <p:spPr bwMode="auto">
            <a:xfrm>
              <a:off x="0" y="158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11188" y="1628775"/>
            <a:ext cx="7940675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/>
              <a:t>       伪原创亦称之为优化编辑，主要是针对关键词来创造文章，把</a:t>
            </a:r>
            <a:r>
              <a:rPr lang="en-US" sz="2800" dirty="0"/>
              <a:t>SEO</a:t>
            </a:r>
            <a:r>
              <a:rPr lang="zh-CN" altLang="en-US" sz="2800" dirty="0"/>
              <a:t>优化工作融入到网站编辑中去。</a:t>
            </a:r>
          </a:p>
          <a:p>
            <a:endParaRPr lang="zh-CN" altLang="en-US" sz="2800" dirty="0"/>
          </a:p>
          <a:p>
            <a:r>
              <a:rPr lang="zh-CN" altLang="en-US" sz="2800" dirty="0"/>
              <a:t>       伪原创是我们填充网站内容的最常用方法。</a:t>
            </a:r>
          </a:p>
          <a:p>
            <a:endParaRPr lang="zh-CN" altLang="en-US" sz="2800" dirty="0"/>
          </a:p>
          <a:p>
            <a:r>
              <a:rPr lang="zh-CN" altLang="en-US" sz="2800" dirty="0"/>
              <a:t>       伪原创是我们优化网站的最有效方法之一。</a:t>
            </a:r>
          </a:p>
          <a:p>
            <a:endParaRPr lang="zh-CN" altLang="en-US" sz="2800" dirty="0">
              <a:solidFill>
                <a:srgbClr val="336699"/>
              </a:solidFill>
            </a:endParaRPr>
          </a:p>
        </p:txBody>
      </p:sp>
      <p:pic>
        <p:nvPicPr>
          <p:cNvPr id="25607" name="Picture 7" descr=")O6K%JYUUUE}(M5`U%1$%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6238" y="4725988"/>
            <a:ext cx="3173412" cy="127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526" y="12701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伪原创策略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0" y="642918"/>
            <a:ext cx="9144000" cy="642942"/>
            <a:chOff x="0" y="0"/>
            <a:chExt cx="12042" cy="748"/>
          </a:xfrm>
        </p:grpSpPr>
        <p:sp>
          <p:nvSpPr>
            <p:cNvPr id="10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Box 8"/>
            <p:cNvSpPr>
              <a:spLocks noChangeArrowheads="1"/>
            </p:cNvSpPr>
            <p:nvPr/>
          </p:nvSpPr>
          <p:spPr bwMode="auto">
            <a:xfrm>
              <a:off x="0" y="158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2910" y="1428736"/>
            <a:ext cx="7961340" cy="214314"/>
          </a:xfrm>
          <a:noFill/>
          <a:ln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dirty="0" smtClean="0">
                <a:ea typeface="宋体" pitchFamily="2" charset="-122"/>
              </a:rPr>
              <a:t>伪</a:t>
            </a:r>
            <a:r>
              <a:rPr lang="zh-CN" altLang="en-US" dirty="0">
                <a:ea typeface="宋体" pitchFamily="2" charset="-122"/>
              </a:rPr>
              <a:t>原创要修改的位置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2285992"/>
            <a:ext cx="8320116" cy="3714776"/>
          </a:xfrm>
          <a:noFill/>
          <a:ln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>
                <a:ea typeface="宋体" pitchFamily="2" charset="-122"/>
              </a:rPr>
              <a:t>伪原创修改一：文章标题</a:t>
            </a:r>
          </a:p>
          <a:p>
            <a:r>
              <a:rPr lang="zh-CN" altLang="en-US" sz="2800" dirty="0">
                <a:ea typeface="宋体" pitchFamily="2" charset="-122"/>
              </a:rPr>
              <a:t>标题是一篇文章点睛之笔，一篇文章的灵魂就是在标题之中展现，通过文章的标题就能看出整个文章的中心思想。所以文章的标题尽量要含有关键字（也可以不含有），并且在网上搜索是独一无二的。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9526" y="12701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伪原创策略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0" y="642918"/>
            <a:ext cx="9144000" cy="571504"/>
            <a:chOff x="0" y="0"/>
            <a:chExt cx="12042" cy="748"/>
          </a:xfrm>
        </p:grpSpPr>
        <p:sp>
          <p:nvSpPr>
            <p:cNvPr id="7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Box 8"/>
            <p:cNvSpPr>
              <a:spLocks noChangeArrowheads="1"/>
            </p:cNvSpPr>
            <p:nvPr/>
          </p:nvSpPr>
          <p:spPr bwMode="auto">
            <a:xfrm>
              <a:off x="0" y="158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428736"/>
            <a:ext cx="8280400" cy="142876"/>
          </a:xfrm>
          <a:noFill/>
          <a:ln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dirty="0">
                <a:ea typeface="宋体" pitchFamily="2" charset="-122"/>
              </a:rPr>
              <a:t>伪原创要修改的位置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48" y="2357430"/>
            <a:ext cx="7972452" cy="4195770"/>
          </a:xfrm>
          <a:noFill/>
          <a:ln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>
                <a:ea typeface="宋体" pitchFamily="2" charset="-122"/>
              </a:rPr>
              <a:t>伪原创修改二：文章首段</a:t>
            </a:r>
          </a:p>
          <a:p>
            <a:r>
              <a:rPr lang="zh-CN" altLang="en-US" sz="2800" dirty="0">
                <a:ea typeface="宋体" pitchFamily="2" charset="-122"/>
              </a:rPr>
              <a:t>做为文章开头部分的首段，是对文章标题的一个阐释，一定是围绕关键词来展开的，并且要含有关键词。首段是要我们自己来完全的重新写的。</a:t>
            </a: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323850" y="1052513"/>
            <a:ext cx="8351838" cy="0"/>
          </a:xfrm>
          <a:prstGeom prst="line">
            <a:avLst/>
          </a:prstGeom>
          <a:noFill/>
          <a:ln w="9525" cmpd="sng">
            <a:noFill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9526" y="12701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伪原创策略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0" y="642918"/>
            <a:ext cx="9144000" cy="500066"/>
            <a:chOff x="0" y="0"/>
            <a:chExt cx="12042" cy="748"/>
          </a:xfrm>
        </p:grpSpPr>
        <p:sp>
          <p:nvSpPr>
            <p:cNvPr id="7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Box 8"/>
            <p:cNvSpPr>
              <a:spLocks noChangeArrowheads="1"/>
            </p:cNvSpPr>
            <p:nvPr/>
          </p:nvSpPr>
          <p:spPr bwMode="auto">
            <a:xfrm>
              <a:off x="0" y="158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357298"/>
            <a:ext cx="8604250" cy="357190"/>
          </a:xfrm>
          <a:noFill/>
          <a:ln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dirty="0">
                <a:ea typeface="宋体" pitchFamily="2" charset="-122"/>
              </a:rPr>
              <a:t>伪原创要修改的位置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24" y="2357430"/>
            <a:ext cx="7829576" cy="4195770"/>
          </a:xfrm>
          <a:noFill/>
          <a:ln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>
                <a:ea typeface="宋体" pitchFamily="2" charset="-122"/>
              </a:rPr>
              <a:t>伪原创修改三：文章中间内容</a:t>
            </a:r>
          </a:p>
          <a:p>
            <a:r>
              <a:rPr lang="zh-CN" altLang="en-US" sz="2800" dirty="0">
                <a:ea typeface="宋体" pitchFamily="2" charset="-122"/>
              </a:rPr>
              <a:t>文章中间的内容一定要具有可读性、实用性，能切实解决读者问题，为给读者带来帮助，文章的中间内容也要不时的穿插关键字，注意关键词的密度，并且要使文章语意连贯，思路清晰。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323850" y="1052513"/>
            <a:ext cx="8351838" cy="0"/>
          </a:xfrm>
          <a:prstGeom prst="line">
            <a:avLst/>
          </a:prstGeom>
          <a:noFill/>
          <a:ln w="9525" cmpd="sng">
            <a:noFill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9526" y="12701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伪原创策略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0" y="642918"/>
            <a:ext cx="9144000" cy="500066"/>
            <a:chOff x="0" y="0"/>
            <a:chExt cx="12042" cy="748"/>
          </a:xfrm>
        </p:grpSpPr>
        <p:sp>
          <p:nvSpPr>
            <p:cNvPr id="7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Box 8"/>
            <p:cNvSpPr>
              <a:spLocks noChangeArrowheads="1"/>
            </p:cNvSpPr>
            <p:nvPr/>
          </p:nvSpPr>
          <p:spPr bwMode="auto">
            <a:xfrm>
              <a:off x="0" y="158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285860"/>
            <a:ext cx="8280400" cy="428628"/>
          </a:xfrm>
          <a:noFill/>
          <a:ln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dirty="0">
                <a:ea typeface="宋体" pitchFamily="2" charset="-122"/>
              </a:rPr>
              <a:t>伪原创要修改的位置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58" y="2214554"/>
            <a:ext cx="8329642" cy="4338646"/>
          </a:xfrm>
          <a:noFill/>
          <a:ln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>
                <a:ea typeface="宋体" pitchFamily="2" charset="-122"/>
              </a:rPr>
              <a:t>伪原创修改四：文章最后段</a:t>
            </a:r>
          </a:p>
          <a:p>
            <a:r>
              <a:rPr lang="zh-CN" altLang="en-US" sz="2800" dirty="0">
                <a:ea typeface="宋体" pitchFamily="2" charset="-122"/>
              </a:rPr>
              <a:t>最后一段即为文章的结尾，收尾部分一定要总结概括整个文章内容，点明文章主题，并且与文章的标题开头想呼应要重复出现关键词</a:t>
            </a:r>
            <a:r>
              <a:rPr lang="zh-CN" altLang="en-US" sz="2800" dirty="0" smtClean="0">
                <a:ea typeface="宋体" pitchFamily="2" charset="-122"/>
              </a:rPr>
              <a:t>。</a:t>
            </a: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323850" y="1052513"/>
            <a:ext cx="8351838" cy="0"/>
          </a:xfrm>
          <a:prstGeom prst="line">
            <a:avLst/>
          </a:prstGeom>
          <a:noFill/>
          <a:ln w="9525" cmpd="sng">
            <a:noFill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9526" y="12701"/>
            <a:ext cx="3717925" cy="523112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伪原创策略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0" y="642918"/>
            <a:ext cx="9144000" cy="500066"/>
            <a:chOff x="0" y="0"/>
            <a:chExt cx="12042" cy="748"/>
          </a:xfrm>
        </p:grpSpPr>
        <p:sp>
          <p:nvSpPr>
            <p:cNvPr id="7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Box 8"/>
            <p:cNvSpPr>
              <a:spLocks noChangeArrowheads="1"/>
            </p:cNvSpPr>
            <p:nvPr/>
          </p:nvSpPr>
          <p:spPr bwMode="auto">
            <a:xfrm>
              <a:off x="0" y="158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14282" y="1357298"/>
            <a:ext cx="3746531" cy="5195903"/>
          </a:xfrm>
          <a:noFill/>
          <a:ln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zh-CN" altLang="en-US" sz="2800" dirty="0" smtClean="0">
                <a:ea typeface="宋体" pitchFamily="2" charset="-122"/>
              </a:rPr>
              <a:t>1、段落</a:t>
            </a:r>
            <a:r>
              <a:rPr lang="zh-CN" altLang="en-US" sz="2800" dirty="0">
                <a:ea typeface="宋体" pitchFamily="2" charset="-122"/>
              </a:rPr>
              <a:t>要短小：每段尽量在3-5行左右。</a:t>
            </a:r>
          </a:p>
          <a:p>
            <a:pPr>
              <a:buNone/>
            </a:pPr>
            <a:r>
              <a:rPr lang="zh-CN" altLang="en-US" sz="2800" dirty="0" smtClean="0">
                <a:ea typeface="宋体" pitchFamily="2" charset="-122"/>
              </a:rPr>
              <a:t>2、善用</a:t>
            </a:r>
            <a:r>
              <a:rPr lang="zh-CN" altLang="en-US" sz="2800" dirty="0">
                <a:ea typeface="宋体" pitchFamily="2" charset="-122"/>
              </a:rPr>
              <a:t>小标题：每个段落有个小标题并加粗显示。</a:t>
            </a:r>
          </a:p>
          <a:p>
            <a:pPr>
              <a:buNone/>
            </a:pPr>
            <a:r>
              <a:rPr lang="zh-CN" altLang="en-US" sz="2800" dirty="0" smtClean="0">
                <a:ea typeface="宋体" pitchFamily="2" charset="-122"/>
              </a:rPr>
              <a:t>3、数字</a:t>
            </a:r>
            <a:r>
              <a:rPr lang="zh-CN" altLang="en-US" sz="2800" dirty="0">
                <a:ea typeface="宋体" pitchFamily="2" charset="-122"/>
              </a:rPr>
              <a:t>的说服力好于各种形容词。</a:t>
            </a:r>
          </a:p>
          <a:p>
            <a:pPr>
              <a:buNone/>
            </a:pPr>
            <a:r>
              <a:rPr lang="zh-CN" altLang="en-US" sz="2800" dirty="0" smtClean="0">
                <a:ea typeface="宋体" pitchFamily="2" charset="-122"/>
              </a:rPr>
              <a:t>4、适当</a:t>
            </a:r>
            <a:r>
              <a:rPr lang="zh-CN" altLang="en-US" sz="2800" dirty="0">
                <a:ea typeface="宋体" pitchFamily="2" charset="-122"/>
              </a:rPr>
              <a:t>加入</a:t>
            </a:r>
            <a:r>
              <a:rPr lang="zh-CN" altLang="en-US" sz="2800" dirty="0" smtClean="0">
                <a:ea typeface="宋体" pitchFamily="2" charset="-122"/>
              </a:rPr>
              <a:t>图片</a:t>
            </a:r>
            <a:endParaRPr lang="zh-CN" altLang="en-US" sz="2800" dirty="0">
              <a:ea typeface="宋体" pitchFamily="2" charset="-122"/>
            </a:endParaRPr>
          </a:p>
          <a:p>
            <a:pPr>
              <a:buNone/>
            </a:pPr>
            <a:r>
              <a:rPr lang="zh-CN" altLang="en-US" sz="2800" dirty="0" smtClean="0">
                <a:ea typeface="宋体" pitchFamily="2" charset="-122"/>
              </a:rPr>
              <a:t>5、语言</a:t>
            </a:r>
            <a:r>
              <a:rPr lang="zh-CN" altLang="en-US" sz="2800" dirty="0">
                <a:ea typeface="宋体" pitchFamily="2" charset="-122"/>
              </a:rPr>
              <a:t>要生动不要</a:t>
            </a:r>
            <a:r>
              <a:rPr lang="zh-CN" altLang="en-US" sz="2800" dirty="0" smtClean="0">
                <a:ea typeface="宋体" pitchFamily="2" charset="-122"/>
              </a:rPr>
              <a:t>古板，浅显</a:t>
            </a:r>
            <a:r>
              <a:rPr lang="zh-CN" altLang="en-US" sz="2800" dirty="0">
                <a:ea typeface="宋体" pitchFamily="2" charset="-122"/>
              </a:rPr>
              <a:t>易懂。</a:t>
            </a:r>
          </a:p>
          <a:p>
            <a:endParaRPr lang="zh-CN" altLang="en-US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  <p:pic>
        <p:nvPicPr>
          <p:cNvPr id="3584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1500173"/>
            <a:ext cx="4714908" cy="4939427"/>
          </a:xfr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</p:spPr>
      </p:pic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0" y="0"/>
            <a:ext cx="3717925" cy="557164"/>
          </a:xfrm>
          <a:prstGeom prst="flowChartAlternateProcess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tIns="36000" bIns="36000" anchor="ctr" anchorCtr="1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ea typeface="宋体" pitchFamily="2" charset="-122"/>
              </a:rPr>
              <a:t>文章内容要求：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0" y="642918"/>
            <a:ext cx="9144000" cy="500066"/>
            <a:chOff x="0" y="0"/>
            <a:chExt cx="12042" cy="748"/>
          </a:xfrm>
        </p:grpSpPr>
        <p:sp>
          <p:nvSpPr>
            <p:cNvPr id="7" name="直接连接符 4"/>
            <p:cNvSpPr>
              <a:spLocks noChangeShapeType="1"/>
            </p:cNvSpPr>
            <p:nvPr/>
          </p:nvSpPr>
          <p:spPr bwMode="auto">
            <a:xfrm>
              <a:off x="22" y="0"/>
              <a:ext cx="12020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Box 8"/>
            <p:cNvSpPr>
              <a:spLocks noChangeArrowheads="1"/>
            </p:cNvSpPr>
            <p:nvPr/>
          </p:nvSpPr>
          <p:spPr bwMode="auto">
            <a:xfrm>
              <a:off x="0" y="158"/>
              <a:ext cx="12020" cy="590"/>
            </a:xfrm>
            <a:prstGeom prst="rect">
              <a:avLst/>
            </a:prstGeom>
            <a:gradFill rotWithShape="1">
              <a:gsLst>
                <a:gs pos="0">
                  <a:srgbClr val="99B9F9"/>
                </a:gs>
                <a:gs pos="45999">
                  <a:srgbClr val="4D92FB"/>
                </a:gs>
                <a:gs pos="100000">
                  <a:srgbClr val="0054A8"/>
                </a:gs>
              </a:gsLst>
              <a:path path="rect">
                <a:fillToRect l="50000" t="-54999" r="50000" b="154999"/>
              </a:path>
            </a:gradFill>
            <a:ln w="9525" cmpd="sng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1315</Words>
  <Application>Microsoft Office PowerPoint</Application>
  <PresentationFormat>全屏显示(4:3)</PresentationFormat>
  <Paragraphs>120</Paragraphs>
  <Slides>23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幻灯片 1</vt:lpstr>
      <vt:lpstr>幻灯片 2</vt:lpstr>
      <vt:lpstr>幻灯片 3</vt:lpstr>
      <vt:lpstr>幻灯片 4</vt:lpstr>
      <vt:lpstr>伪原创要修改的位置</vt:lpstr>
      <vt:lpstr>伪原创要修改的位置</vt:lpstr>
      <vt:lpstr>伪原创要修改的位置</vt:lpstr>
      <vt:lpstr>伪原创要修改的位置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三、伪原创</dc:title>
  <cp:lastModifiedBy>AutoBVT</cp:lastModifiedBy>
  <cp:revision>31</cp:revision>
  <dcterms:modified xsi:type="dcterms:W3CDTF">2015-12-22T06:42:54Z</dcterms:modified>
</cp:coreProperties>
</file>