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9" r:id="rId3"/>
    <p:sldId id="275" r:id="rId4"/>
    <p:sldId id="276" r:id="rId6"/>
    <p:sldId id="257" r:id="rId7"/>
    <p:sldId id="258" r:id="rId8"/>
    <p:sldId id="261" r:id="rId9"/>
    <p:sldId id="262" r:id="rId10"/>
    <p:sldId id="263" r:id="rId11"/>
    <p:sldId id="264" r:id="rId12"/>
    <p:sldId id="273" r:id="rId13"/>
    <p:sldId id="27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AAF0-FE9C-4E1E-9BAD-69D64472E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115D7-6A0E-4066-BDAF-49CACB3ACB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友链要是关键词的锚文本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友链要是关键词的锚文本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友链要是关键词的锚文本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http://pr.links.cn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多人投票，身份重要，专业人士，长时间支持，实际体验以及感受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10" descr="母版背景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36513" y="0"/>
            <a:ext cx="9180513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714620"/>
            <a:ext cx="8399462" cy="35004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学员为自己的网站寻找三个适合自己网站的友情链接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41363" y="714357"/>
            <a:ext cx="7646987" cy="571504"/>
            <a:chOff x="0" y="0"/>
            <a:chExt cx="12042" cy="748"/>
          </a:xfrm>
        </p:grpSpPr>
        <p:sp>
          <p:nvSpPr>
            <p:cNvPr id="819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实践练习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981074"/>
            <a:ext cx="5868987" cy="3948123"/>
          </a:xfrm>
          <a:noFill/>
          <a:ln>
            <a:miter lim="800000"/>
          </a:ln>
        </p:spPr>
        <p:txBody>
          <a:bodyPr vert="horz" wrap="square" lIns="90170" tIns="46990" rIns="90170" bIns="46990" numCol="1" anchor="t" anchorCtr="0" compatLnSpc="1"/>
          <a:lstStyle/>
          <a:p>
            <a:pPr>
              <a:buFont typeface="Arial" panose="020B0604020202020204" pitchFamily="34" charset="0"/>
              <a:buNone/>
            </a:pPr>
            <a:endParaRPr lang="zh-CN" altLang="en-US" sz="54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54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5400" dirty="0">
                <a:ea typeface="宋体" panose="02010600030101010101" pitchFamily="2" charset="-122"/>
              </a:rPr>
              <a:t>         </a:t>
            </a:r>
            <a:r>
              <a:rPr lang="zh-CN" altLang="en-US" sz="5400" b="1" dirty="0" smtClean="0">
                <a:solidFill>
                  <a:srgbClr val="00B0F0"/>
                </a:solidFill>
                <a:ea typeface="宋体" panose="02010600030101010101" pitchFamily="2" charset="-122"/>
              </a:rPr>
              <a:t>谢谢</a:t>
            </a:r>
            <a:r>
              <a:rPr lang="en-US" altLang="zh-CN" sz="5400" b="1" dirty="0" smtClean="0">
                <a:solidFill>
                  <a:srgbClr val="00B0F0"/>
                </a:solidFill>
                <a:ea typeface="宋体" panose="02010600030101010101" pitchFamily="2" charset="-122"/>
              </a:rPr>
              <a:t>!</a:t>
            </a:r>
            <a:endParaRPr lang="zh-CN" altLang="en-US" sz="5400" b="1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2132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友情链接策略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如何寻找合适的友情链接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00034" y="857232"/>
            <a:ext cx="7646988" cy="474663"/>
            <a:chOff x="0" y="0"/>
            <a:chExt cx="12042" cy="748"/>
          </a:xfrm>
        </p:grpSpPr>
        <p:sp>
          <p:nvSpPr>
            <p:cNvPr id="11269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如何判断友链质量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2132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掌握友情链接质量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学会寻找友情链接方法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00034" y="857232"/>
            <a:ext cx="7646988" cy="474663"/>
            <a:chOff x="0" y="0"/>
            <a:chExt cx="12042" cy="748"/>
          </a:xfrm>
        </p:grpSpPr>
        <p:sp>
          <p:nvSpPr>
            <p:cNvPr id="11269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如何判断友链质量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2132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1、网站</a:t>
            </a:r>
            <a:r>
              <a:rPr lang="zh-CN" altLang="en-US" dirty="0">
                <a:ea typeface="宋体" panose="02010600030101010101" pitchFamily="2" charset="-122"/>
              </a:rPr>
              <a:t>的收录情况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2、网站权重值和</a:t>
            </a:r>
            <a:r>
              <a:rPr lang="en-US" altLang="zh-CN" dirty="0" smtClean="0">
                <a:ea typeface="宋体" panose="02010600030101010101" pitchFamily="2" charset="-122"/>
              </a:rPr>
              <a:t>PR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3、网站</a:t>
            </a:r>
            <a:r>
              <a:rPr lang="zh-CN" altLang="en-US" dirty="0">
                <a:ea typeface="宋体" panose="02010600030101010101" pitchFamily="2" charset="-122"/>
              </a:rPr>
              <a:t>的友情链接数量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4、网站</a:t>
            </a:r>
            <a:r>
              <a:rPr lang="zh-CN" altLang="en-US" dirty="0">
                <a:ea typeface="宋体" panose="02010600030101010101" pitchFamily="2" charset="-122"/>
              </a:rPr>
              <a:t>的关联性，关联性越强越好。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00034" y="857232"/>
            <a:ext cx="7646988" cy="474663"/>
            <a:chOff x="0" y="0"/>
            <a:chExt cx="12042" cy="748"/>
          </a:xfrm>
        </p:grpSpPr>
        <p:sp>
          <p:nvSpPr>
            <p:cNvPr id="11269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如何判断友链质量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92263"/>
            <a:ext cx="8229600" cy="4525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1.首页被k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2. </a:t>
            </a:r>
            <a:r>
              <a:rPr lang="zh-CN" altLang="en-US" dirty="0" smtClean="0">
                <a:ea typeface="宋体" panose="02010600030101010101" pitchFamily="2" charset="-122"/>
              </a:rPr>
              <a:t>内容不</a:t>
            </a:r>
            <a:r>
              <a:rPr lang="zh-CN" altLang="en-US" dirty="0">
                <a:ea typeface="宋体" panose="02010600030101010101" pitchFamily="2" charset="-122"/>
              </a:rPr>
              <a:t>更新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3.非新站收录不到10页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4.关键字密度过</a:t>
            </a:r>
            <a:r>
              <a:rPr lang="zh-CN" altLang="en-US" dirty="0" smtClean="0">
                <a:ea typeface="宋体" panose="02010600030101010101" pitchFamily="2" charset="-122"/>
              </a:rPr>
              <a:t>大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.</a:t>
            </a:r>
            <a:r>
              <a:rPr lang="zh-CN" altLang="en-US" dirty="0">
                <a:ea typeface="宋体" panose="02010600030101010101" pitchFamily="2" charset="-122"/>
              </a:rPr>
              <a:t>友情</a:t>
            </a:r>
            <a:r>
              <a:rPr lang="zh-CN" altLang="en-US" dirty="0" smtClean="0">
                <a:ea typeface="宋体" panose="02010600030101010101" pitchFamily="2" charset="-122"/>
              </a:rPr>
              <a:t>链接使用nofollow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28596" y="785794"/>
            <a:ext cx="7646987" cy="474663"/>
            <a:chOff x="0" y="0"/>
            <a:chExt cx="12042" cy="748"/>
          </a:xfrm>
        </p:grpSpPr>
        <p:sp>
          <p:nvSpPr>
            <p:cNvPr id="1331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不能与之交换的友链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ea typeface="宋体" panose="02010600030101010101" pitchFamily="2" charset="-122"/>
              </a:rPr>
              <a:t>、百</a:t>
            </a:r>
            <a:r>
              <a:rPr lang="zh-CN" altLang="en-US" sz="2800" dirty="0">
                <a:ea typeface="宋体" panose="02010600030101010101" pitchFamily="2" charset="-122"/>
              </a:rPr>
              <a:t>度搜索友情链接交换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ea typeface="宋体" panose="02010600030101010101" pitchFamily="2" charset="-122"/>
              </a:rPr>
              <a:t>、QQ</a:t>
            </a:r>
            <a:r>
              <a:rPr lang="zh-CN" altLang="en-US" sz="2800" dirty="0">
                <a:ea typeface="宋体" panose="02010600030101010101" pitchFamily="2" charset="-122"/>
              </a:rPr>
              <a:t>群、站长群、链接交换群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ea typeface="宋体" panose="02010600030101010101" pitchFamily="2" charset="-122"/>
              </a:rPr>
              <a:t>、站长</a:t>
            </a:r>
            <a:r>
              <a:rPr lang="zh-CN" altLang="en-US" sz="2800" dirty="0">
                <a:ea typeface="宋体" panose="02010600030101010101" pitchFamily="2" charset="-122"/>
              </a:rPr>
              <a:t>活跃的相关论坛链接交换区（如A5）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友链的寻找方法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/>
          <p:nvPr/>
        </p:nvGrpSpPr>
        <p:grpSpPr bwMode="auto">
          <a:xfrm>
            <a:off x="285720" y="857232"/>
            <a:ext cx="7646987" cy="474663"/>
            <a:chOff x="0" y="0"/>
            <a:chExt cx="12042" cy="748"/>
          </a:xfrm>
        </p:grpSpPr>
        <p:sp>
          <p:nvSpPr>
            <p:cNvPr id="8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5259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en-US" dirty="0" smtClean="0">
                <a:ea typeface="宋体" panose="02010600030101010101" pitchFamily="2" charset="-122"/>
              </a:rPr>
              <a:t>首页</a:t>
            </a:r>
            <a:r>
              <a:rPr lang="zh-CN" altLang="en-US" dirty="0">
                <a:ea typeface="宋体" panose="02010600030101010101" pitchFamily="2" charset="-122"/>
              </a:rPr>
              <a:t>换</a:t>
            </a:r>
            <a:r>
              <a:rPr lang="zh-CN" altLang="en-US" dirty="0" smtClean="0">
                <a:ea typeface="宋体" panose="02010600030101010101" pitchFamily="2" charset="-122"/>
              </a:rPr>
              <a:t>首页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2、内</a:t>
            </a:r>
            <a:r>
              <a:rPr lang="zh-CN" altLang="en-US" dirty="0">
                <a:ea typeface="宋体" panose="02010600030101010101" pitchFamily="2" charset="-122"/>
              </a:rPr>
              <a:t>页换</a:t>
            </a:r>
            <a:r>
              <a:rPr lang="zh-CN" altLang="en-US" dirty="0" smtClean="0">
                <a:ea typeface="宋体" panose="02010600030101010101" pitchFamily="2" charset="-122"/>
              </a:rPr>
              <a:t>首页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3、交叉链接（三角链接）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28596" y="785794"/>
            <a:ext cx="7646987" cy="474662"/>
            <a:chOff x="0" y="0"/>
            <a:chExt cx="12042" cy="748"/>
          </a:xfrm>
        </p:grpSpPr>
        <p:sp>
          <p:nvSpPr>
            <p:cNvPr id="20485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友链交换的形式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362950" cy="4924425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1.网站被搜索引擎收录并稳定1个月后可考虑</a:t>
            </a:r>
            <a:r>
              <a:rPr lang="zh-CN" altLang="en-US" sz="2400" dirty="0" smtClean="0">
                <a:ea typeface="宋体" panose="02010600030101010101" pitchFamily="2" charset="-122"/>
              </a:rPr>
              <a:t>做友链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.每天坚持1个高质量</a:t>
            </a:r>
            <a:r>
              <a:rPr lang="zh-CN" altLang="en-US" sz="2400" dirty="0" smtClean="0">
                <a:ea typeface="宋体" panose="02010600030101010101" pitchFamily="2" charset="-122"/>
              </a:rPr>
              <a:t>的友情链接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ea typeface="宋体" panose="02010600030101010101" pitchFamily="2" charset="-122"/>
              </a:rPr>
              <a:t>外链所采用的</a:t>
            </a:r>
            <a:r>
              <a:rPr lang="zh-CN" altLang="en-US" sz="2400" dirty="0" smtClean="0">
                <a:ea typeface="宋体" panose="02010600030101010101" pitchFamily="2" charset="-122"/>
              </a:rPr>
              <a:t>关键词可以多样性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00034" y="642918"/>
            <a:ext cx="7646988" cy="474662"/>
            <a:chOff x="0" y="0"/>
            <a:chExt cx="12042" cy="748"/>
          </a:xfrm>
        </p:grpSpPr>
        <p:sp>
          <p:nvSpPr>
            <p:cNvPr id="21509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做外链的时间频率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12863"/>
            <a:ext cx="8362950" cy="4924425"/>
          </a:xfrm>
        </p:spPr>
        <p:txBody>
          <a:bodyPr/>
          <a:lstStyle/>
          <a:p>
            <a:pPr algn="ctr">
              <a:lnSpc>
                <a:spcPct val="8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注意建立友链人员联系表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甲方网站（关键字）：http://www.nskfagzc.com 进口轴承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http://www.skfzc.com SKF轴承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乙方网站（关键字）：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上方自愿交换首页链接。凡发生一下情况可自动删除链接：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1．一方首先删除链接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2．一方被搜索引擎k不到10页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3．一方首页被k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4．新站20天内百度无收录（google一周内）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如出现其他意外情况应尽快电话联系一方作出相应调整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友情链接注意事项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500034" y="642918"/>
            <a:ext cx="7646988" cy="474662"/>
            <a:chOff x="0" y="0"/>
            <a:chExt cx="12042" cy="748"/>
          </a:xfrm>
        </p:grpSpPr>
        <p:sp>
          <p:nvSpPr>
            <p:cNvPr id="6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演示</Application>
  <PresentationFormat>全屏显示(4:3)</PresentationFormat>
  <Paragraphs>77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外链之友情链接</dc:title>
  <dc:creator>User</dc:creator>
  <cp:lastModifiedBy>Administrator</cp:lastModifiedBy>
  <cp:revision>45</cp:revision>
  <dcterms:created xsi:type="dcterms:W3CDTF">2016-09-18T07:40:40Z</dcterms:created>
  <dcterms:modified xsi:type="dcterms:W3CDTF">2016-09-18T07:41:57Z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