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7" r:id="rId3"/>
    <p:sldId id="268" r:id="rId4"/>
    <p:sldId id="257" r:id="rId5"/>
    <p:sldId id="258" r:id="rId6"/>
    <p:sldId id="259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7561D-2EAD-49A1-9E1E-BD8CBBBF1D69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E0C87-EB1D-4DEC-82CC-A7AB2B63FF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一起找个论坛里看一下论坛里的留言，看看链接的几种形态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多人投票，身份重要，专业人士，长时间支持，实际体验以及感受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多人投票，身份重要，专业人士，长时间支持，实际体验以及感受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0" descr="母版背景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0" descr="母版背景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399462" cy="4525962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本节知识点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外链策略</a:t>
            </a:r>
            <a:endParaRPr lang="en-US" altLang="zh-CN" dirty="0" smtClean="0">
              <a:latin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外链对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的意义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399462" cy="4525962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学习目标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掌握外链的意义和对排名的影响</a:t>
            </a:r>
            <a:endParaRPr lang="en-US" altLang="zh-CN" dirty="0" smtClean="0">
              <a:latin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外链对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的意义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直接连接符 4"/>
          <p:cNvSpPr>
            <a:spLocks noChangeShapeType="1"/>
          </p:cNvSpPr>
          <p:nvPr/>
        </p:nvSpPr>
        <p:spPr bwMode="auto">
          <a:xfrm>
            <a:off x="755650" y="1412875"/>
            <a:ext cx="7632700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TextBox 7"/>
          <p:cNvSpPr>
            <a:spLocks noChangeArrowheads="1"/>
          </p:cNvSpPr>
          <p:nvPr/>
        </p:nvSpPr>
        <p:spPr bwMode="auto">
          <a:xfrm>
            <a:off x="684213" y="2492375"/>
            <a:ext cx="7956550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DEDED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lIns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外链：</a:t>
            </a:r>
            <a:r>
              <a:rPr lang="zh-CN" altLang="en-US" sz="2400">
                <a:latin typeface="Arial" pitchFamily="34" charset="0"/>
                <a:sym typeface="宋体" pitchFamily="2" charset="-122"/>
              </a:rPr>
              <a:t>外链就是指从别的网站导入到自己网站的链接。</a:t>
            </a:r>
          </a:p>
        </p:txBody>
      </p:sp>
      <p:sp>
        <p:nvSpPr>
          <p:cNvPr id="4101" name="TextBox 8"/>
          <p:cNvSpPr>
            <a:spLocks noChangeArrowheads="1"/>
          </p:cNvSpPr>
          <p:nvPr/>
        </p:nvSpPr>
        <p:spPr bwMode="auto">
          <a:xfrm>
            <a:off x="755650" y="1527175"/>
            <a:ext cx="7632700" cy="466725"/>
          </a:xfrm>
          <a:prstGeom prst="rect">
            <a:avLst/>
          </a:prstGeom>
          <a:gradFill rotWithShape="1">
            <a:gsLst>
              <a:gs pos="0">
                <a:srgbClr val="99B9F9"/>
              </a:gs>
              <a:gs pos="45999">
                <a:srgbClr val="4D92FB"/>
              </a:gs>
              <a:gs pos="100000">
                <a:srgbClr val="0054A8"/>
              </a:gs>
            </a:gsLst>
            <a:path path="rect">
              <a:fillToRect l="50000" t="-54999" r="50000" b="154999"/>
            </a:path>
          </a:gra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什么是外链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4102" name="直接连接符 10"/>
          <p:cNvSpPr>
            <a:spLocks noChangeShapeType="1"/>
          </p:cNvSpPr>
          <p:nvPr/>
        </p:nvSpPr>
        <p:spPr bwMode="auto">
          <a:xfrm>
            <a:off x="792163" y="3681413"/>
            <a:ext cx="7632700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Box 11"/>
          <p:cNvSpPr>
            <a:spLocks noChangeArrowheads="1"/>
          </p:cNvSpPr>
          <p:nvPr/>
        </p:nvSpPr>
        <p:spPr bwMode="auto">
          <a:xfrm>
            <a:off x="684213" y="3860800"/>
            <a:ext cx="7632700" cy="466725"/>
          </a:xfrm>
          <a:prstGeom prst="rect">
            <a:avLst/>
          </a:prstGeom>
          <a:gradFill rotWithShape="1">
            <a:gsLst>
              <a:gs pos="0">
                <a:srgbClr val="99B9F9"/>
              </a:gs>
              <a:gs pos="45999">
                <a:srgbClr val="4D92FB"/>
              </a:gs>
              <a:gs pos="100000">
                <a:srgbClr val="0054A8"/>
              </a:gs>
            </a:gsLst>
            <a:path path="rect">
              <a:fillToRect l="50000" t="-54999" r="50000" b="154999"/>
            </a:path>
          </a:gra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FF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外链的意义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4104" name="TextBox 12"/>
          <p:cNvSpPr>
            <a:spLocks noChangeArrowheads="1"/>
          </p:cNvSpPr>
          <p:nvPr/>
        </p:nvSpPr>
        <p:spPr bwMode="auto">
          <a:xfrm>
            <a:off x="1511300" y="4652963"/>
            <a:ext cx="6777038" cy="1374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DEDED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lIns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1.导入流量。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Arial" pitchFamily="34" charset="0"/>
              </a:rPr>
              <a:t>2.提供更多更全面的相关服务。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Arial" pitchFamily="34" charset="0"/>
              </a:rPr>
              <a:t>3.推荐优秀的网站给客户。</a:t>
            </a:r>
          </a:p>
        </p:txBody>
      </p:sp>
      <p:sp>
        <p:nvSpPr>
          <p:cNvPr id="4105" name="直接连接符 13"/>
          <p:cNvSpPr>
            <a:spLocks noChangeShapeType="1"/>
          </p:cNvSpPr>
          <p:nvPr/>
        </p:nvSpPr>
        <p:spPr bwMode="auto">
          <a:xfrm>
            <a:off x="755650" y="6094413"/>
            <a:ext cx="7632700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外链的意义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399462" cy="4525962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1.增加流量</a:t>
            </a:r>
          </a:p>
          <a:p>
            <a:r>
              <a:rPr lang="zh-CN" altLang="en-US" dirty="0">
                <a:ea typeface="宋体" pitchFamily="2" charset="-122"/>
              </a:rPr>
              <a:t>2.让搜索引擎收录更新（尤其是对未被收录的页面）</a:t>
            </a:r>
          </a:p>
          <a:p>
            <a:r>
              <a:rPr lang="zh-CN" altLang="en-US" dirty="0">
                <a:ea typeface="宋体" pitchFamily="2" charset="-122"/>
              </a:rPr>
              <a:t>3.合理的外链能够增加网站的权重，提高搜索引擎的信任</a:t>
            </a:r>
            <a:r>
              <a:rPr lang="zh-CN" altLang="en-US" dirty="0" smtClean="0">
                <a:ea typeface="宋体" pitchFamily="2" charset="-122"/>
              </a:rPr>
              <a:t>度，从而</a:t>
            </a:r>
            <a:r>
              <a:rPr lang="zh-CN" altLang="en-US" dirty="0">
                <a:ea typeface="宋体" pitchFamily="2" charset="-122"/>
              </a:rPr>
              <a:t>提高关键词排名。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034" y="785794"/>
            <a:ext cx="7646987" cy="474662"/>
            <a:chOff x="0" y="0"/>
            <a:chExt cx="12042" cy="748"/>
          </a:xfrm>
        </p:grpSpPr>
        <p:sp>
          <p:nvSpPr>
            <p:cNvPr id="5125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外链对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的意义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71612"/>
            <a:ext cx="8215370" cy="414340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1.锚文本链接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例如：关键词链接，利于排名。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2.超文本链接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链接一句话，传递权重一样，没有锚文本利于排名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3.纯文本链接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例如：http:www.baidu.com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4.图片链接</a:t>
            </a: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优势：可以吸引流量，增加点击 缺点：对排名没多大影响</a:t>
            </a:r>
          </a:p>
          <a:p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034" y="785794"/>
            <a:ext cx="7646987" cy="474662"/>
            <a:chOff x="0" y="0"/>
            <a:chExt cx="12042" cy="748"/>
          </a:xfrm>
        </p:grpSpPr>
        <p:sp>
          <p:nvSpPr>
            <p:cNvPr id="6149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外链的形态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36725"/>
            <a:ext cx="8399462" cy="4478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1.链接的数量（稳定增加）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2.链接平台</a:t>
            </a:r>
            <a:r>
              <a:rPr lang="zh-CN" altLang="en-US" dirty="0" smtClean="0">
                <a:ea typeface="宋体" pitchFamily="2" charset="-122"/>
              </a:rPr>
              <a:t>本身</a:t>
            </a:r>
            <a:r>
              <a:rPr lang="zh-CN" altLang="en-US" dirty="0" smtClean="0">
                <a:ea typeface="宋体" pitchFamily="2" charset="-122"/>
              </a:rPr>
              <a:t>权重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3.链接平台的相关性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</a:rPr>
              <a:t>4.链接存在的时间越长越好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1363" y="714357"/>
            <a:ext cx="7646987" cy="571504"/>
            <a:chOff x="0" y="0"/>
            <a:chExt cx="12042" cy="748"/>
          </a:xfrm>
        </p:grpSpPr>
        <p:sp>
          <p:nvSpPr>
            <p:cNvPr id="819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外链对排名的影响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14620"/>
            <a:ext cx="8399462" cy="3500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pitchFamily="2" charset="-122"/>
              </a:rPr>
              <a:t>    学员寻找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个高权重网站平台为自己的网站发布外链，注意查看收录情况！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1363" y="714357"/>
            <a:ext cx="7646987" cy="571504"/>
            <a:chOff x="0" y="0"/>
            <a:chExt cx="12042" cy="748"/>
          </a:xfrm>
        </p:grpSpPr>
        <p:sp>
          <p:nvSpPr>
            <p:cNvPr id="819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实践练习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81074"/>
            <a:ext cx="5868987" cy="3948123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 sz="5400" dirty="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zh-CN" altLang="en-US" sz="5400" dirty="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5400" dirty="0">
                <a:ea typeface="宋体" pitchFamily="2" charset="-122"/>
              </a:rPr>
              <a:t>         </a:t>
            </a:r>
            <a:r>
              <a:rPr lang="zh-CN" altLang="en-US" sz="5400" b="1" dirty="0" smtClean="0">
                <a:solidFill>
                  <a:srgbClr val="00B0F0"/>
                </a:solidFill>
                <a:ea typeface="宋体" pitchFamily="2" charset="-122"/>
              </a:rPr>
              <a:t>谢谢</a:t>
            </a:r>
            <a:r>
              <a:rPr lang="en-US" altLang="zh-CN" sz="5400" b="1" dirty="0" smtClean="0">
                <a:solidFill>
                  <a:srgbClr val="00B0F0"/>
                </a:solidFill>
                <a:ea typeface="宋体" pitchFamily="2" charset="-122"/>
              </a:rPr>
              <a:t>!</a:t>
            </a:r>
            <a:endParaRPr lang="zh-CN" altLang="en-US" sz="5400" b="1" dirty="0">
              <a:solidFill>
                <a:srgbClr val="00B0F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FFFFFF"/>
    </a:accent3>
    <a:accent4>
      <a:srgbClr val="000000"/>
    </a:accent4>
    <a:accent5>
      <a:srgbClr val="B7CCE5"/>
    </a:accent5>
    <a:accent6>
      <a:srgbClr val="2472C1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316</Words>
  <PresentationFormat>全屏显示(4:3)</PresentationFormat>
  <Paragraphs>42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25</cp:revision>
  <dcterms:modified xsi:type="dcterms:W3CDTF">2015-08-04T05:24:21Z</dcterms:modified>
</cp:coreProperties>
</file>