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9"/>
  </p:notesMasterIdLst>
  <p:sldIdLst>
    <p:sldId id="270" r:id="rId4"/>
    <p:sldId id="275" r:id="rId5"/>
    <p:sldId id="276" r:id="rId6"/>
    <p:sldId id="257" r:id="rId7"/>
    <p:sldId id="262" r:id="rId8"/>
    <p:sldId id="263" r:id="rId10"/>
    <p:sldId id="264" r:id="rId11"/>
    <p:sldId id="266" r:id="rId12"/>
    <p:sldId id="267" r:id="rId13"/>
    <p:sldId id="269" r:id="rId14"/>
    <p:sldId id="274"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4" d="100"/>
          <a:sy n="84" d="100"/>
        </p:scale>
        <p:origin x="-155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E10274-A60E-43E9-BDF5-27DC168ACA9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E8440C-63D9-4FD5-B142-520028F1CE3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p:sp>
      <p:sp>
        <p:nvSpPr>
          <p:cNvPr id="10243" name="Rectangle 3"/>
          <p:cNvSpPr>
            <a:spLocks noGrp="1" noRot="1" noChangeArrowheads="1"/>
          </p:cNvSpPr>
          <p:nvPr>
            <p:ph type="body" idx="1"/>
          </p:nvPr>
        </p:nvSpPr>
        <p:spPr/>
        <p:txBody>
          <a:bodyPr/>
          <a:lstStyle/>
          <a:p>
            <a:r>
              <a:rPr lang="zh-CN" altLang="en-US"/>
              <a:t>提问：丰富网站内容的三大途径？</a:t>
            </a:r>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p:sp>
      <p:sp>
        <p:nvSpPr>
          <p:cNvPr id="12291" name="Rectangle 3"/>
          <p:cNvSpPr>
            <a:spLocks noGrp="1" noRot="1" noChangeArrowheads="1"/>
          </p:cNvSpPr>
          <p:nvPr>
            <p:ph type="body" idx="1"/>
          </p:nvPr>
        </p:nvSpPr>
        <p:spPr/>
        <p:txBody>
          <a:bodyPr/>
          <a:lstStyle/>
          <a:p>
            <a:r>
              <a:rPr lang="zh-CN" altLang="en-US"/>
              <a:t>讲解网络文章的三大基本要素。</a:t>
            </a:r>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p:sp>
      <p:sp>
        <p:nvSpPr>
          <p:cNvPr id="14339" name="Rectangle 3"/>
          <p:cNvSpPr>
            <a:spLocks noGrp="1" noRot="1" noChangeArrowheads="1"/>
          </p:cNvSpPr>
          <p:nvPr>
            <p:ph type="body" idx="1"/>
          </p:nvPr>
        </p:nvSpPr>
        <p:spPr/>
        <p:txBody>
          <a:bodyPr/>
          <a:lstStyle/>
          <a:p>
            <a:r>
              <a:rPr lang="zh-CN" altLang="en-US"/>
              <a:t>大型的网站，前期信息采集的比较多，然后可以把不被收录的删掉。小型企业网站，不推荐采集。插入一个页面相似度的概念</a:t>
            </a:r>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p:sp>
      <p:sp>
        <p:nvSpPr>
          <p:cNvPr id="18435" name="Rectangle 3"/>
          <p:cNvSpPr>
            <a:spLocks noGrp="1" noRot="1" noChangeArrowheads="1"/>
          </p:cNvSpPr>
          <p:nvPr>
            <p:ph type="body" idx="1"/>
          </p:nvPr>
        </p:nvSpPr>
        <p:spPr/>
        <p:txBody>
          <a:bodyPr/>
          <a:lstStyle/>
          <a:p>
            <a:r>
              <a:rPr lang="zh-CN" altLang="en-US">
                <a:solidFill>
                  <a:srgbClr val="FF3300"/>
                </a:solidFill>
              </a:rPr>
              <a:t>既然原创的好处多多，那我们该如何去原创呢？</a:t>
            </a:r>
            <a:r>
              <a:rPr lang="zh-CN" altLang="en-US"/>
              <a:t>如果想要写出优质的原创内容，前提是必须要详细了解自己要写的东西，有着丰富的生活阅历以及广博的学识。</a:t>
            </a:r>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p:sp>
      <p:sp>
        <p:nvSpPr>
          <p:cNvPr id="20483" name="Rectangle 3"/>
          <p:cNvSpPr>
            <a:spLocks noGrp="1" noRot="1" noChangeArrowheads="1"/>
          </p:cNvSpPr>
          <p:nvPr>
            <p:ph type="body" idx="1"/>
          </p:nvPr>
        </p:nvSpPr>
        <p:spPr/>
        <p:txBody>
          <a:bodyPr/>
          <a:lstStyle/>
          <a:p>
            <a:r>
              <a:rPr lang="zh-CN" altLang="en-US"/>
              <a:t>也就是一定要先熟悉了解公司、产品以及服务。</a:t>
            </a:r>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p:sp>
      <p:sp>
        <p:nvSpPr>
          <p:cNvPr id="24579" name="Rectangle 3"/>
          <p:cNvSpPr>
            <a:spLocks noGrp="1" noRot="1" noChangeArrowheads="1"/>
          </p:cNvSpPr>
          <p:nvPr>
            <p:ph type="body" idx="1"/>
          </p:nvPr>
        </p:nvSpPr>
        <p:spPr/>
        <p:txBody>
          <a:bodyPr/>
          <a:lstStyle/>
          <a:p>
            <a:r>
              <a:rPr lang="zh-CN" altLang="en-US"/>
              <a:t>另外，也可以去一些跟我们相关的，相对来说网站权重较低，但是每日更新的小型网站、论坛、或者是博客上去找别人发的但是没有被搜索引擎收录的文章来发自己的网站。</a:t>
            </a:r>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p:sp>
      <p:sp>
        <p:nvSpPr>
          <p:cNvPr id="24579" name="Rectangle 3"/>
          <p:cNvSpPr>
            <a:spLocks noGrp="1" noRot="1" noChangeArrowheads="1"/>
          </p:cNvSpPr>
          <p:nvPr>
            <p:ph type="body" idx="1"/>
          </p:nvPr>
        </p:nvSpPr>
        <p:spPr/>
        <p:txBody>
          <a:bodyPr/>
          <a:lstStyle/>
          <a:p>
            <a:r>
              <a:rPr lang="zh-CN" altLang="en-US"/>
              <a:t>另外，也可以去一些跟我们相关的，相对来说网站权重较低，但是每日更新的小型网站、论坛、或者是博客上去找别人发的但是没有被搜索引擎收录的文章来发自己的网站。</a:t>
            </a:r>
            <a:endParaRPr lang="zh-CN" altLang="en-US"/>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5ADF0BA-4B7B-4C29-BDAC-D0DEBD81FF1F}"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B7BE874-4FAD-4E44-A0EF-29A53C5685A1}"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7D1BEAE-BF18-442F-825A-CACCD03EC235}" type="slidenum">
              <a:rPr lang="en-US" altLang="zh-CN"/>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5C48ED70-38BC-4EC9-9DDC-FB3A3EDD7D9B}" type="slidenum">
              <a:rPr lang="en-US" altLang="zh-CN"/>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78ED0EC2-FB88-403F-B508-C06544AD5F40}" type="slidenum">
              <a:rPr lang="en-US" altLang="zh-CN"/>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0AB43D2C-BF18-4C75-9EC1-57E6D67A401D}" type="slidenum">
              <a:rPr lang="en-US" altLang="zh-CN"/>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440A71C5-26EC-4932-A679-E9F80982FA04}" type="slidenum">
              <a:rPr lang="en-US" altLang="zh-CN"/>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366F699-1A84-4897-AD8A-0B6A6823F946}"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pic>
        <p:nvPicPr>
          <p:cNvPr id="7" name="Picture 10" descr="母版背景"/>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9367196-6987-4CB4-8712-E58901DADA88}" type="slidenum">
              <a:rPr lang="en-US" altLang="zh-CN"/>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C2A03DE-4374-47D6-9F27-97A3AAA08E22}" type="slidenum">
              <a:rPr lang="en-US" altLang="zh-CN"/>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9365102-5443-46BB-BE58-826FD617882B}"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2.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ln>
          <a:effec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baseline="0"/>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baseline="0"/>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baseline="0"/>
            </a:lvl1pPr>
          </a:lstStyle>
          <a:p>
            <a:fld id="{28C11BDB-F984-43F6-B205-AA70A3587BD9}" type="slidenum">
              <a:rPr lang="en-US" altLang="zh-CN"/>
            </a:fld>
            <a:endParaRPr lang="en-US" altLang="zh-CN"/>
          </a:p>
        </p:txBody>
      </p:sp>
      <p:pic>
        <p:nvPicPr>
          <p:cNvPr id="1031" name="Picture 7" descr="PPT--huitiao"/>
          <p:cNvPicPr>
            <a:picLocks noChangeAspect="1" noChangeArrowheads="1"/>
          </p:cNvPicPr>
          <p:nvPr userDrawn="1"/>
        </p:nvPicPr>
        <p:blipFill>
          <a:blip r:embed="rId12" cstate="print"/>
          <a:srcRect/>
          <a:stretch>
            <a:fillRect/>
          </a:stretch>
        </p:blipFill>
        <p:spPr bwMode="auto">
          <a:xfrm>
            <a:off x="0" y="6165850"/>
            <a:ext cx="9144000" cy="503238"/>
          </a:xfrm>
          <a:prstGeom prst="rect">
            <a:avLst/>
          </a:prstGeom>
          <a:noFill/>
        </p:spPr>
      </p:pic>
      <p:sp>
        <p:nvSpPr>
          <p:cNvPr id="1032" name="Text Box 8"/>
          <p:cNvSpPr txBox="1">
            <a:spLocks noChangeArrowheads="1"/>
          </p:cNvSpPr>
          <p:nvPr userDrawn="1"/>
        </p:nvSpPr>
        <p:spPr bwMode="auto">
          <a:xfrm>
            <a:off x="827088" y="6442075"/>
            <a:ext cx="1168400" cy="260350"/>
          </a:xfrm>
          <a:prstGeom prst="rect">
            <a:avLst/>
          </a:prstGeom>
          <a:noFill/>
          <a:ln w="9525">
            <a:noFill/>
            <a:miter lim="800000"/>
          </a:ln>
          <a:effectLst/>
        </p:spPr>
        <p:txBody>
          <a:bodyPr wrap="none">
            <a:spAutoFit/>
          </a:bodyPr>
          <a:lstStyle/>
          <a:p>
            <a:r>
              <a:rPr lang="en-US" altLang="zh-CN" sz="1100" baseline="0">
                <a:solidFill>
                  <a:srgbClr val="00A0C6"/>
                </a:solidFill>
                <a:latin typeface="Siemens Sans" pitchFamily="2" charset="0"/>
              </a:rPr>
              <a:t>www.eduask.cn</a:t>
            </a:r>
            <a:endParaRPr lang="en-US" altLang="zh-CN" sz="1100" baseline="0">
              <a:solidFill>
                <a:srgbClr val="00A0C6"/>
              </a:solidFill>
              <a:latin typeface="Siemens Sans" pitchFamily="2"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1" cstate="print"/>
          <a:srcRect/>
          <a:stretch>
            <a:fillRect/>
          </a:stretch>
        </p:blipFill>
        <p:spPr bwMode="auto">
          <a:xfrm>
            <a:off x="-36513" y="0"/>
            <a:ext cx="9180513" cy="6880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body" idx="1"/>
          </p:nvPr>
        </p:nvSpPr>
        <p:spPr bwMode="auto">
          <a:xfrm>
            <a:off x="468313" y="1628775"/>
            <a:ext cx="8218487" cy="4924425"/>
          </a:xfrm>
          <a:noFill/>
          <a:ln>
            <a:miter lim="800000"/>
          </a:ln>
        </p:spPr>
        <p:txBody>
          <a:bodyPr vert="horz" wrap="square" lIns="90170" tIns="46990" rIns="90170" bIns="46990" numCol="1" anchor="t" anchorCtr="0" compatLnSpc="1"/>
          <a:lstStyle/>
          <a:p>
            <a:pPr algn="ctr">
              <a:buFont typeface="Arial" panose="020B0604020202020204" pitchFamily="34" charset="0"/>
              <a:buNone/>
            </a:pPr>
            <a:r>
              <a:rPr lang="zh-CN" altLang="en-US" sz="2800" dirty="0">
                <a:ea typeface="宋体" panose="02010600030101010101" pitchFamily="2" charset="-122"/>
              </a:rPr>
              <a:t>   </a:t>
            </a:r>
            <a:r>
              <a:rPr lang="zh-CN" altLang="en-US" sz="4800" dirty="0" smtClean="0">
                <a:ea typeface="宋体" panose="02010600030101010101" pitchFamily="2" charset="-122"/>
              </a:rPr>
              <a:t>实践练习</a:t>
            </a:r>
            <a:endParaRPr lang="zh-CN" altLang="en-US" sz="4800" dirty="0">
              <a:solidFill>
                <a:srgbClr val="FF3300"/>
              </a:solidFill>
              <a:ea typeface="宋体" panose="02010600030101010101" pitchFamily="2" charset="-122"/>
            </a:endParaRPr>
          </a:p>
          <a:p>
            <a:pPr>
              <a:buFont typeface="Arial" panose="020B0604020202020204" pitchFamily="34" charset="0"/>
              <a:buNone/>
            </a:pPr>
            <a:r>
              <a:rPr lang="zh-CN" altLang="en-US" sz="2800" dirty="0">
                <a:ea typeface="宋体" panose="02010600030101010101" pitchFamily="2" charset="-122"/>
              </a:rPr>
              <a:t>   </a:t>
            </a:r>
            <a:r>
              <a:rPr lang="zh-CN" altLang="en-US" sz="2800" dirty="0" smtClean="0">
                <a:ea typeface="宋体" panose="02010600030101010101" pitchFamily="2" charset="-122"/>
              </a:rPr>
              <a:t> </a:t>
            </a:r>
            <a:endParaRPr lang="en-US" altLang="zh-CN" sz="2800" dirty="0" smtClean="0">
              <a:ea typeface="宋体" panose="02010600030101010101" pitchFamily="2" charset="-122"/>
            </a:endParaRPr>
          </a:p>
          <a:p>
            <a:pPr>
              <a:buFont typeface="Arial" panose="020B0604020202020204" pitchFamily="34" charset="0"/>
              <a:buNone/>
            </a:pPr>
            <a:r>
              <a:rPr lang="en-US" altLang="zh-CN" sz="2800" dirty="0" smtClean="0">
                <a:ea typeface="宋体" panose="02010600030101010101" pitchFamily="2" charset="-122"/>
              </a:rPr>
              <a:t>     </a:t>
            </a:r>
            <a:r>
              <a:rPr lang="zh-CN" altLang="en-US" sz="2800" dirty="0" smtClean="0">
                <a:ea typeface="宋体" panose="02010600030101010101" pitchFamily="2" charset="-122"/>
              </a:rPr>
              <a:t>所有学员根据自己的网站所属行业为自己的网站原创三篇高质量文章。</a:t>
            </a:r>
            <a:endParaRPr lang="zh-CN" altLang="en-US" sz="2800" dirty="0">
              <a:ea typeface="宋体" panose="02010600030101010101" pitchFamily="2" charset="-122"/>
            </a:endParaRPr>
          </a:p>
        </p:txBody>
      </p:sp>
      <p:sp>
        <p:nvSpPr>
          <p:cNvPr id="23556" name="Line 4"/>
          <p:cNvSpPr>
            <a:spLocks noChangeShapeType="1"/>
          </p:cNvSpPr>
          <p:nvPr/>
        </p:nvSpPr>
        <p:spPr bwMode="auto">
          <a:xfrm>
            <a:off x="323850" y="1052513"/>
            <a:ext cx="8351838" cy="0"/>
          </a:xfrm>
          <a:prstGeom prst="line">
            <a:avLst/>
          </a:prstGeom>
          <a:noFill/>
          <a:ln w="9525" cmpd="sng">
            <a:noFill/>
            <a:round/>
          </a:ln>
          <a:effectLst/>
        </p:spPr>
        <p:txBody>
          <a:bodyPr wrap="none"/>
          <a:lstStyle/>
          <a:p>
            <a:endParaRPr lang="zh-CN" altLang="en-US"/>
          </a:p>
        </p:txBody>
      </p:sp>
      <p:sp>
        <p:nvSpPr>
          <p:cNvPr id="5" name="AutoShape 6"/>
          <p:cNvSpPr>
            <a:spLocks noChangeArrowheads="1"/>
          </p:cNvSpPr>
          <p:nvPr/>
        </p:nvSpPr>
        <p:spPr bwMode="auto">
          <a:xfrm>
            <a:off x="9526" y="12701"/>
            <a:ext cx="3717925" cy="523112"/>
          </a:xfrm>
          <a:prstGeom prst="flowChartAlternateProcess">
            <a:avLst/>
          </a:prstGeom>
          <a:solidFill>
            <a:srgbClr val="00B0F0"/>
          </a:solidFill>
          <a:ln w="9525">
            <a:noFill/>
            <a:miter lim="800000"/>
          </a:ln>
        </p:spPr>
        <p:txBody>
          <a:bodyPr tIns="36000" bIns="36000" anchor="ctr" anchorCtr="1">
            <a:spAutoFit/>
          </a:bodyPr>
          <a:lstStyle/>
          <a:p>
            <a:pPr>
              <a:buFont typeface="Arial" panose="020B0604020202020204" pitchFamily="34" charset="0"/>
              <a:buNone/>
            </a:pPr>
            <a:r>
              <a:rPr lang="zh-CN" altLang="en-US" sz="2600" b="1" dirty="0" smtClean="0">
                <a:solidFill>
                  <a:schemeClr val="bg1"/>
                </a:solidFill>
                <a:latin typeface="微软雅黑" panose="020B0503020204020204" pitchFamily="34" charset="-122"/>
                <a:ea typeface="微软雅黑" panose="020B0503020204020204" pitchFamily="34" charset="-122"/>
              </a:rPr>
              <a:t>实践练习</a:t>
            </a:r>
            <a:endParaRPr lang="zh-CN" altLang="en-US" sz="2600" b="1" dirty="0">
              <a:solidFill>
                <a:schemeClr val="bg1"/>
              </a:solidFill>
              <a:latin typeface="微软雅黑" panose="020B0503020204020204" pitchFamily="34" charset="-122"/>
              <a:ea typeface="微软雅黑" panose="020B0503020204020204" pitchFamily="34" charset="-122"/>
            </a:endParaRPr>
          </a:p>
        </p:txBody>
      </p:sp>
      <p:grpSp>
        <p:nvGrpSpPr>
          <p:cNvPr id="6" name="Group 4"/>
          <p:cNvGrpSpPr/>
          <p:nvPr/>
        </p:nvGrpSpPr>
        <p:grpSpPr bwMode="auto">
          <a:xfrm>
            <a:off x="0" y="714356"/>
            <a:ext cx="9144000" cy="357190"/>
            <a:chOff x="0" y="0"/>
            <a:chExt cx="12042" cy="1471"/>
          </a:xfrm>
        </p:grpSpPr>
        <p:sp>
          <p:nvSpPr>
            <p:cNvPr id="7" name="直接连接符 4"/>
            <p:cNvSpPr>
              <a:spLocks noChangeShapeType="1"/>
            </p:cNvSpPr>
            <p:nvPr/>
          </p:nvSpPr>
          <p:spPr bwMode="auto">
            <a:xfrm>
              <a:off x="22" y="0"/>
              <a:ext cx="12020" cy="0"/>
            </a:xfrm>
            <a:prstGeom prst="line">
              <a:avLst/>
            </a:prstGeom>
            <a:noFill/>
            <a:ln w="9525" cmpd="sng">
              <a:solidFill>
                <a:srgbClr val="000000"/>
              </a:solidFill>
              <a:round/>
            </a:ln>
            <a:effectLst/>
          </p:spPr>
          <p:txBody>
            <a:bodyPr/>
            <a:lstStyle/>
            <a:p>
              <a:endParaRPr lang="zh-CN" altLang="en-US"/>
            </a:p>
          </p:txBody>
        </p:sp>
        <p:sp>
          <p:nvSpPr>
            <p:cNvPr id="8" name="TextBox 8"/>
            <p:cNvSpPr>
              <a:spLocks noChangeArrowheads="1"/>
            </p:cNvSpPr>
            <p:nvPr/>
          </p:nvSpPr>
          <p:spPr bwMode="auto">
            <a:xfrm>
              <a:off x="0" y="881"/>
              <a:ext cx="12020" cy="590"/>
            </a:xfrm>
            <a:prstGeom prst="rect">
              <a:avLst/>
            </a:prstGeom>
            <a:gradFill rotWithShape="1">
              <a:gsLst>
                <a:gs pos="0">
                  <a:srgbClr val="99B9F9"/>
                </a:gs>
                <a:gs pos="45999">
                  <a:srgbClr val="4D92FB"/>
                </a:gs>
                <a:gs pos="100000">
                  <a:srgbClr val="0054A8"/>
                </a:gs>
              </a:gsLst>
              <a:path path="rect">
                <a:fillToRect l="50000" t="-54999" r="50000" b="154999"/>
              </a:path>
            </a:gradFill>
            <a:ln w="9525" cmpd="sng">
              <a:solidFill>
                <a:schemeClr val="accent2"/>
              </a:solidFill>
              <a:miter lim="800000"/>
            </a:ln>
            <a:effectLst/>
          </p:spPr>
          <p:txBody>
            <a:bodyPr>
              <a:spAutoFit/>
            </a:bodyPr>
            <a:lstStyle/>
            <a:p>
              <a:endParaRPr lang="zh-CN" altLang="en-US" dirty="0">
                <a:latin typeface="Arial" panose="020B0604020202020204" pitchFamily="34" charset="0"/>
              </a:endParaRPr>
            </a:p>
          </p:txBody>
        </p:sp>
      </p:gr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body" idx="1"/>
          </p:nvPr>
        </p:nvSpPr>
        <p:spPr bwMode="auto">
          <a:xfrm>
            <a:off x="357159" y="1428736"/>
            <a:ext cx="6429419" cy="2214578"/>
          </a:xfrm>
          <a:noFill/>
          <a:ln>
            <a:miter lim="800000"/>
          </a:ln>
        </p:spPr>
        <p:txBody>
          <a:bodyPr vert="horz" wrap="square" lIns="90170" tIns="46990" rIns="90170" bIns="46990" numCol="1" anchor="t" anchorCtr="0" compatLnSpc="1">
            <a:normAutofit/>
          </a:bodyPr>
          <a:lstStyle/>
          <a:p>
            <a:pPr>
              <a:buFont typeface="Arial" panose="020B0604020202020204" pitchFamily="34" charset="0"/>
              <a:buNone/>
            </a:pPr>
            <a:r>
              <a:rPr lang="zh-CN" altLang="en-US" sz="2800" dirty="0" smtClean="0">
                <a:ea typeface="宋体" panose="02010600030101010101" pitchFamily="2" charset="-122"/>
              </a:rPr>
              <a:t>    </a:t>
            </a:r>
            <a:endParaRPr lang="en-US" altLang="zh-CN" sz="2800" dirty="0" smtClean="0">
              <a:ea typeface="宋体" panose="02010600030101010101" pitchFamily="2" charset="-122"/>
            </a:endParaRPr>
          </a:p>
          <a:p>
            <a:pPr>
              <a:buFont typeface="Arial" panose="020B0604020202020204" pitchFamily="34" charset="0"/>
              <a:buNone/>
            </a:pPr>
            <a:r>
              <a:rPr lang="en-US" altLang="zh-CN" sz="2800" dirty="0" smtClean="0">
                <a:ea typeface="宋体" panose="02010600030101010101" pitchFamily="2" charset="-122"/>
              </a:rPr>
              <a:t>     </a:t>
            </a:r>
            <a:endParaRPr lang="en-US" altLang="zh-CN" sz="2800" dirty="0" smtClean="0">
              <a:ea typeface="宋体" panose="02010600030101010101" pitchFamily="2" charset="-122"/>
            </a:endParaRPr>
          </a:p>
          <a:p>
            <a:pPr algn="ctr">
              <a:buFont typeface="Arial" panose="020B0604020202020204" pitchFamily="34" charset="0"/>
              <a:buNone/>
            </a:pPr>
            <a:r>
              <a:rPr lang="zh-CN" altLang="en-US" sz="6000" b="1" dirty="0" smtClean="0">
                <a:solidFill>
                  <a:srgbClr val="04AEDA"/>
                </a:solidFill>
                <a:latin typeface="微软雅黑" panose="020B0503020204020204" pitchFamily="34" charset="-122"/>
                <a:ea typeface="微软雅黑" panose="020B0503020204020204" pitchFamily="34" charset="-122"/>
              </a:rPr>
              <a:t>谢谢！</a:t>
            </a:r>
            <a:endParaRPr lang="zh-CN" altLang="en-US" sz="6000" b="1" dirty="0" smtClean="0">
              <a:solidFill>
                <a:srgbClr val="04AEDA"/>
              </a:solidFill>
              <a:latin typeface="微软雅黑" panose="020B0503020204020204" pitchFamily="34" charset="-122"/>
              <a:ea typeface="微软雅黑" panose="020B0503020204020204" pitchFamily="34" charset="-122"/>
            </a:endParaRPr>
          </a:p>
          <a:p>
            <a:pPr>
              <a:buFont typeface="Arial" panose="020B0604020202020204" pitchFamily="34" charset="0"/>
              <a:buNone/>
            </a:pPr>
            <a:endParaRPr lang="zh-CN" altLang="en-US" sz="2800" dirty="0">
              <a:ea typeface="宋体" panose="02010600030101010101" pitchFamily="2" charset="-122"/>
            </a:endParaRPr>
          </a:p>
        </p:txBody>
      </p:sp>
      <p:sp>
        <p:nvSpPr>
          <p:cNvPr id="23556" name="Line 4"/>
          <p:cNvSpPr>
            <a:spLocks noChangeShapeType="1"/>
          </p:cNvSpPr>
          <p:nvPr/>
        </p:nvSpPr>
        <p:spPr bwMode="auto">
          <a:xfrm>
            <a:off x="323850" y="1052513"/>
            <a:ext cx="8351838" cy="0"/>
          </a:xfrm>
          <a:prstGeom prst="line">
            <a:avLst/>
          </a:prstGeom>
          <a:noFill/>
          <a:ln w="9525" cmpd="sng">
            <a:noFill/>
            <a:round/>
          </a:ln>
          <a:effectLst/>
        </p:spPr>
        <p:txBody>
          <a:bodyPr wrap="none"/>
          <a:lstStyle/>
          <a:p>
            <a:endParaRPr lang="zh-CN" alt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bwMode="auto">
          <a:xfrm>
            <a:off x="323850" y="2357430"/>
            <a:ext cx="7921625" cy="3232158"/>
          </a:xfrm>
          <a:noFill/>
          <a:ln>
            <a:miter lim="800000"/>
          </a:ln>
        </p:spPr>
        <p:txBody>
          <a:bodyPr vert="horz" wrap="square" lIns="90170" tIns="46990" rIns="90170" bIns="46990" numCol="1" anchor="t" anchorCtr="0" compatLnSpc="1">
            <a:normAutofit/>
          </a:bodyPr>
          <a:lstStyle/>
          <a:p>
            <a:r>
              <a:rPr lang="zh-CN" altLang="en-US" b="1" dirty="0" smtClean="0">
                <a:latin typeface="微软雅黑" panose="020B0503020204020204" pitchFamily="34" charset="-122"/>
                <a:ea typeface="微软雅黑" panose="020B0503020204020204" pitchFamily="34" charset="-122"/>
              </a:rPr>
              <a:t>本节知识点</a:t>
            </a:r>
            <a:endParaRPr lang="zh-CN" altLang="en-US" b="1" dirty="0" smtClean="0">
              <a:latin typeface="微软雅黑" panose="020B0503020204020204" pitchFamily="34" charset="-122"/>
              <a:ea typeface="微软雅黑" panose="020B0503020204020204" pitchFamily="34" charset="-122"/>
            </a:endParaRPr>
          </a:p>
          <a:p>
            <a:pPr lvl="1"/>
            <a:r>
              <a:rPr lang="zh-CN" altLang="en-US" dirty="0" smtClean="0">
                <a:latin typeface="宋体" panose="02010600030101010101" pitchFamily="2" charset="-122"/>
              </a:rPr>
              <a:t>网站编辑策略</a:t>
            </a:r>
            <a:endParaRPr lang="en-US" altLang="zh-CN" dirty="0" smtClean="0">
              <a:latin typeface="宋体" panose="02010600030101010101" pitchFamily="2" charset="-122"/>
            </a:endParaRPr>
          </a:p>
        </p:txBody>
      </p:sp>
      <p:sp>
        <p:nvSpPr>
          <p:cNvPr id="5" name="AutoShape 6"/>
          <p:cNvSpPr>
            <a:spLocks noChangeArrowheads="1"/>
          </p:cNvSpPr>
          <p:nvPr/>
        </p:nvSpPr>
        <p:spPr bwMode="auto">
          <a:xfrm>
            <a:off x="9526" y="12701"/>
            <a:ext cx="3717925" cy="523112"/>
          </a:xfrm>
          <a:prstGeom prst="flowChartAlternateProcess">
            <a:avLst/>
          </a:prstGeom>
          <a:solidFill>
            <a:srgbClr val="00B0F0"/>
          </a:solidFill>
          <a:ln w="9525">
            <a:noFill/>
            <a:miter lim="800000"/>
          </a:ln>
        </p:spPr>
        <p:txBody>
          <a:bodyPr tIns="36000" bIns="36000" anchor="ctr" anchorCtr="1">
            <a:spAutoFit/>
          </a:bodyPr>
          <a:lstStyle/>
          <a:p>
            <a:pPr>
              <a:buFont typeface="Arial" panose="020B0604020202020204" pitchFamily="34" charset="0"/>
              <a:buNone/>
            </a:pPr>
            <a:r>
              <a:rPr lang="zh-CN" altLang="en-US" sz="2600" b="1" dirty="0" smtClean="0">
                <a:solidFill>
                  <a:schemeClr val="bg1"/>
                </a:solidFill>
                <a:latin typeface="微软雅黑" panose="020B0503020204020204" pitchFamily="34" charset="-122"/>
                <a:ea typeface="微软雅黑" panose="020B0503020204020204" pitchFamily="34" charset="-122"/>
              </a:rPr>
              <a:t>网站编辑策略</a:t>
            </a:r>
            <a:endParaRPr lang="zh-CN" altLang="en-US" sz="2600" b="1" dirty="0">
              <a:solidFill>
                <a:schemeClr val="bg1"/>
              </a:solidFill>
              <a:latin typeface="微软雅黑" panose="020B0503020204020204" pitchFamily="34" charset="-122"/>
              <a:ea typeface="微软雅黑" panose="020B0503020204020204" pitchFamily="34" charset="-122"/>
            </a:endParaRPr>
          </a:p>
        </p:txBody>
      </p:sp>
      <p:grpSp>
        <p:nvGrpSpPr>
          <p:cNvPr id="2" name="Group 4"/>
          <p:cNvGrpSpPr/>
          <p:nvPr/>
        </p:nvGrpSpPr>
        <p:grpSpPr bwMode="auto">
          <a:xfrm>
            <a:off x="0" y="642918"/>
            <a:ext cx="9144000" cy="546101"/>
            <a:chOff x="0" y="0"/>
            <a:chExt cx="12042" cy="748"/>
          </a:xfrm>
        </p:grpSpPr>
        <p:sp>
          <p:nvSpPr>
            <p:cNvPr id="7" name="直接连接符 4"/>
            <p:cNvSpPr>
              <a:spLocks noChangeShapeType="1"/>
            </p:cNvSpPr>
            <p:nvPr/>
          </p:nvSpPr>
          <p:spPr bwMode="auto">
            <a:xfrm>
              <a:off x="22" y="0"/>
              <a:ext cx="12020" cy="0"/>
            </a:xfrm>
            <a:prstGeom prst="line">
              <a:avLst/>
            </a:prstGeom>
            <a:noFill/>
            <a:ln w="9525" cmpd="sng">
              <a:solidFill>
                <a:srgbClr val="000000"/>
              </a:solidFill>
              <a:round/>
            </a:ln>
            <a:effectLst/>
          </p:spPr>
          <p:txBody>
            <a:bodyPr/>
            <a:lstStyle/>
            <a:p>
              <a:endParaRPr lang="zh-CN" altLang="en-US"/>
            </a:p>
          </p:txBody>
        </p:sp>
        <p:sp>
          <p:nvSpPr>
            <p:cNvPr id="8" name="TextBox 8"/>
            <p:cNvSpPr>
              <a:spLocks noChangeArrowheads="1"/>
            </p:cNvSpPr>
            <p:nvPr/>
          </p:nvSpPr>
          <p:spPr bwMode="auto">
            <a:xfrm>
              <a:off x="0" y="158"/>
              <a:ext cx="12020" cy="590"/>
            </a:xfrm>
            <a:prstGeom prst="rect">
              <a:avLst/>
            </a:prstGeom>
            <a:gradFill rotWithShape="1">
              <a:gsLst>
                <a:gs pos="0">
                  <a:srgbClr val="99B9F9"/>
                </a:gs>
                <a:gs pos="45999">
                  <a:srgbClr val="4D92FB"/>
                </a:gs>
                <a:gs pos="100000">
                  <a:srgbClr val="0054A8"/>
                </a:gs>
              </a:gsLst>
              <a:path path="rect">
                <a:fillToRect l="50000" t="-54999" r="50000" b="154999"/>
              </a:path>
            </a:gradFill>
            <a:ln w="9525" cmpd="sng">
              <a:solidFill>
                <a:schemeClr val="accent2"/>
              </a:solidFill>
              <a:miter lim="800000"/>
            </a:ln>
            <a:effectLst/>
          </p:spPr>
          <p:txBody>
            <a:bodyPr>
              <a:spAutoFit/>
            </a:bodyPr>
            <a:lstStyle/>
            <a:p>
              <a:endParaRPr lang="zh-CN" altLang="en-US" dirty="0">
                <a:latin typeface="Arial" panose="020B0604020202020204" pitchFamily="34" charset="0"/>
              </a:endParaRPr>
            </a:p>
          </p:txBody>
        </p:sp>
      </p:gr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bwMode="auto">
          <a:xfrm>
            <a:off x="323850" y="2357430"/>
            <a:ext cx="7921625" cy="3232158"/>
          </a:xfrm>
          <a:noFill/>
          <a:ln>
            <a:miter lim="800000"/>
          </a:ln>
        </p:spPr>
        <p:txBody>
          <a:bodyPr vert="horz" wrap="square" lIns="90170" tIns="46990" rIns="90170" bIns="46990" numCol="1" anchor="t" anchorCtr="0" compatLnSpc="1">
            <a:normAutofit/>
          </a:bodyPr>
          <a:lstStyle/>
          <a:p>
            <a:r>
              <a:rPr lang="zh-CN" altLang="en-US" b="1" dirty="0" smtClean="0">
                <a:latin typeface="微软雅黑" panose="020B0503020204020204" pitchFamily="34" charset="-122"/>
                <a:ea typeface="微软雅黑" panose="020B0503020204020204" pitchFamily="34" charset="-122"/>
              </a:rPr>
              <a:t>学习目标</a:t>
            </a:r>
            <a:endParaRPr lang="zh-CN" altLang="en-US" b="1" dirty="0" smtClean="0">
              <a:latin typeface="微软雅黑" panose="020B0503020204020204" pitchFamily="34" charset="-122"/>
              <a:ea typeface="微软雅黑" panose="020B0503020204020204" pitchFamily="34" charset="-122"/>
            </a:endParaRPr>
          </a:p>
          <a:p>
            <a:pPr lvl="1"/>
            <a:r>
              <a:rPr lang="zh-CN" altLang="en-US" dirty="0" smtClean="0">
                <a:latin typeface="宋体" panose="02010600030101010101" pitchFamily="2" charset="-122"/>
              </a:rPr>
              <a:t>掌握网站编辑方法</a:t>
            </a:r>
            <a:endParaRPr lang="en-US" altLang="zh-CN" dirty="0" smtClean="0">
              <a:latin typeface="宋体" panose="02010600030101010101" pitchFamily="2" charset="-122"/>
            </a:endParaRPr>
          </a:p>
        </p:txBody>
      </p:sp>
      <p:sp>
        <p:nvSpPr>
          <p:cNvPr id="5" name="AutoShape 6"/>
          <p:cNvSpPr>
            <a:spLocks noChangeArrowheads="1"/>
          </p:cNvSpPr>
          <p:nvPr/>
        </p:nvSpPr>
        <p:spPr bwMode="auto">
          <a:xfrm>
            <a:off x="9526" y="12701"/>
            <a:ext cx="3717925" cy="523112"/>
          </a:xfrm>
          <a:prstGeom prst="flowChartAlternateProcess">
            <a:avLst/>
          </a:prstGeom>
          <a:solidFill>
            <a:srgbClr val="00B0F0"/>
          </a:solidFill>
          <a:ln w="9525">
            <a:noFill/>
            <a:miter lim="800000"/>
          </a:ln>
        </p:spPr>
        <p:txBody>
          <a:bodyPr tIns="36000" bIns="36000" anchor="ctr" anchorCtr="1">
            <a:spAutoFit/>
          </a:bodyPr>
          <a:lstStyle/>
          <a:p>
            <a:pPr>
              <a:buFont typeface="Arial" panose="020B0604020202020204" pitchFamily="34" charset="0"/>
              <a:buNone/>
            </a:pPr>
            <a:r>
              <a:rPr lang="zh-CN" altLang="en-US" sz="2600" b="1" dirty="0" smtClean="0">
                <a:solidFill>
                  <a:schemeClr val="bg1"/>
                </a:solidFill>
                <a:latin typeface="微软雅黑" panose="020B0503020204020204" pitchFamily="34" charset="-122"/>
                <a:ea typeface="微软雅黑" panose="020B0503020204020204" pitchFamily="34" charset="-122"/>
              </a:rPr>
              <a:t>网站编辑策略</a:t>
            </a:r>
            <a:endParaRPr lang="zh-CN" altLang="en-US" sz="2600" b="1" dirty="0">
              <a:solidFill>
                <a:schemeClr val="bg1"/>
              </a:solidFill>
              <a:latin typeface="微软雅黑" panose="020B0503020204020204" pitchFamily="34" charset="-122"/>
              <a:ea typeface="微软雅黑" panose="020B0503020204020204" pitchFamily="34" charset="-122"/>
            </a:endParaRPr>
          </a:p>
        </p:txBody>
      </p:sp>
      <p:grpSp>
        <p:nvGrpSpPr>
          <p:cNvPr id="2" name="Group 4"/>
          <p:cNvGrpSpPr/>
          <p:nvPr/>
        </p:nvGrpSpPr>
        <p:grpSpPr bwMode="auto">
          <a:xfrm>
            <a:off x="0" y="642918"/>
            <a:ext cx="9144000" cy="546101"/>
            <a:chOff x="0" y="0"/>
            <a:chExt cx="12042" cy="748"/>
          </a:xfrm>
        </p:grpSpPr>
        <p:sp>
          <p:nvSpPr>
            <p:cNvPr id="7" name="直接连接符 4"/>
            <p:cNvSpPr>
              <a:spLocks noChangeShapeType="1"/>
            </p:cNvSpPr>
            <p:nvPr/>
          </p:nvSpPr>
          <p:spPr bwMode="auto">
            <a:xfrm>
              <a:off x="22" y="0"/>
              <a:ext cx="12020" cy="0"/>
            </a:xfrm>
            <a:prstGeom prst="line">
              <a:avLst/>
            </a:prstGeom>
            <a:noFill/>
            <a:ln w="9525" cmpd="sng">
              <a:solidFill>
                <a:srgbClr val="000000"/>
              </a:solidFill>
              <a:round/>
            </a:ln>
            <a:effectLst/>
          </p:spPr>
          <p:txBody>
            <a:bodyPr/>
            <a:lstStyle/>
            <a:p>
              <a:endParaRPr lang="zh-CN" altLang="en-US"/>
            </a:p>
          </p:txBody>
        </p:sp>
        <p:sp>
          <p:nvSpPr>
            <p:cNvPr id="8" name="TextBox 8"/>
            <p:cNvSpPr>
              <a:spLocks noChangeArrowheads="1"/>
            </p:cNvSpPr>
            <p:nvPr/>
          </p:nvSpPr>
          <p:spPr bwMode="auto">
            <a:xfrm>
              <a:off x="0" y="158"/>
              <a:ext cx="12020" cy="590"/>
            </a:xfrm>
            <a:prstGeom prst="rect">
              <a:avLst/>
            </a:prstGeom>
            <a:gradFill rotWithShape="1">
              <a:gsLst>
                <a:gs pos="0">
                  <a:srgbClr val="99B9F9"/>
                </a:gs>
                <a:gs pos="45999">
                  <a:srgbClr val="4D92FB"/>
                </a:gs>
                <a:gs pos="100000">
                  <a:srgbClr val="0054A8"/>
                </a:gs>
              </a:gsLst>
              <a:path path="rect">
                <a:fillToRect l="50000" t="-54999" r="50000" b="154999"/>
              </a:path>
            </a:gradFill>
            <a:ln w="9525" cmpd="sng">
              <a:solidFill>
                <a:schemeClr val="accent2"/>
              </a:solidFill>
              <a:miter lim="800000"/>
            </a:ln>
            <a:effectLst/>
          </p:spPr>
          <p:txBody>
            <a:bodyPr>
              <a:spAutoFit/>
            </a:bodyPr>
            <a:lstStyle/>
            <a:p>
              <a:endParaRPr lang="zh-CN" altLang="en-US" dirty="0">
                <a:latin typeface="Arial" panose="020B0604020202020204" pitchFamily="34" charset="0"/>
              </a:endParaRPr>
            </a:p>
          </p:txBody>
        </p:sp>
      </p:gr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bwMode="auto">
          <a:xfrm>
            <a:off x="323850" y="2357430"/>
            <a:ext cx="7921625" cy="3232158"/>
          </a:xfrm>
          <a:noFill/>
          <a:ln>
            <a:miter lim="800000"/>
          </a:ln>
        </p:spPr>
        <p:txBody>
          <a:bodyPr vert="horz" wrap="square" lIns="90170" tIns="46990" rIns="90170" bIns="46990" numCol="1" anchor="t" anchorCtr="0" compatLnSpc="1">
            <a:normAutofit/>
          </a:bodyPr>
          <a:lstStyle/>
          <a:p>
            <a:r>
              <a:rPr lang="zh-CN" altLang="en-US" sz="2400" dirty="0">
                <a:ea typeface="宋体" panose="02010600030101010101" pitchFamily="2" charset="-122"/>
              </a:rPr>
              <a:t>网站编辑岗位：论坛编辑、微博编辑、新闻编辑、专题编辑、活动编辑等等。</a:t>
            </a:r>
            <a:endParaRPr lang="zh-CN" altLang="en-US" sz="2400" dirty="0">
              <a:ea typeface="宋体" panose="02010600030101010101" pitchFamily="2" charset="-122"/>
            </a:endParaRPr>
          </a:p>
          <a:p>
            <a:r>
              <a:rPr lang="zh-CN" altLang="en-US" sz="2400" dirty="0">
                <a:ea typeface="宋体" panose="02010600030101010101" pitchFamily="2" charset="-122"/>
              </a:rPr>
              <a:t>网站编辑技能要求：熟悉网站后台并能规范操作，熟悉office办公软件，简单的photoshop图片处理，能看懂html网页代码（最好）。</a:t>
            </a:r>
            <a:endParaRPr lang="zh-CN" altLang="en-US" sz="2400" dirty="0">
              <a:ea typeface="宋体" panose="02010600030101010101" pitchFamily="2" charset="-122"/>
            </a:endParaRPr>
          </a:p>
        </p:txBody>
      </p:sp>
      <p:sp>
        <p:nvSpPr>
          <p:cNvPr id="5" name="AutoShape 6"/>
          <p:cNvSpPr>
            <a:spLocks noChangeArrowheads="1"/>
          </p:cNvSpPr>
          <p:nvPr/>
        </p:nvSpPr>
        <p:spPr bwMode="auto">
          <a:xfrm>
            <a:off x="9526" y="12701"/>
            <a:ext cx="3717925" cy="523112"/>
          </a:xfrm>
          <a:prstGeom prst="flowChartAlternateProcess">
            <a:avLst/>
          </a:prstGeom>
          <a:solidFill>
            <a:srgbClr val="00B0F0"/>
          </a:solidFill>
          <a:ln w="9525">
            <a:noFill/>
            <a:miter lim="800000"/>
          </a:ln>
        </p:spPr>
        <p:txBody>
          <a:bodyPr tIns="36000" bIns="36000" anchor="ctr" anchorCtr="1">
            <a:spAutoFit/>
          </a:bodyPr>
          <a:lstStyle/>
          <a:p>
            <a:pPr>
              <a:buFont typeface="Arial" panose="020B0604020202020204" pitchFamily="34" charset="0"/>
              <a:buNone/>
            </a:pPr>
            <a:r>
              <a:rPr lang="zh-CN" altLang="en-US" sz="2600" b="1" dirty="0" smtClean="0">
                <a:solidFill>
                  <a:schemeClr val="bg1"/>
                </a:solidFill>
                <a:latin typeface="微软雅黑" panose="020B0503020204020204" pitchFamily="34" charset="-122"/>
                <a:ea typeface="微软雅黑" panose="020B0503020204020204" pitchFamily="34" charset="-122"/>
              </a:rPr>
              <a:t>网站编辑策略</a:t>
            </a:r>
            <a:endParaRPr lang="zh-CN" altLang="en-US" sz="2600" b="1" dirty="0">
              <a:solidFill>
                <a:schemeClr val="bg1"/>
              </a:solidFill>
              <a:latin typeface="微软雅黑" panose="020B0503020204020204" pitchFamily="34" charset="-122"/>
              <a:ea typeface="微软雅黑" panose="020B0503020204020204" pitchFamily="34" charset="-122"/>
            </a:endParaRPr>
          </a:p>
        </p:txBody>
      </p:sp>
      <p:grpSp>
        <p:nvGrpSpPr>
          <p:cNvPr id="6" name="Group 4"/>
          <p:cNvGrpSpPr/>
          <p:nvPr/>
        </p:nvGrpSpPr>
        <p:grpSpPr bwMode="auto">
          <a:xfrm>
            <a:off x="0" y="642918"/>
            <a:ext cx="9144000" cy="546101"/>
            <a:chOff x="0" y="0"/>
            <a:chExt cx="12042" cy="748"/>
          </a:xfrm>
        </p:grpSpPr>
        <p:sp>
          <p:nvSpPr>
            <p:cNvPr id="7" name="直接连接符 4"/>
            <p:cNvSpPr>
              <a:spLocks noChangeShapeType="1"/>
            </p:cNvSpPr>
            <p:nvPr/>
          </p:nvSpPr>
          <p:spPr bwMode="auto">
            <a:xfrm>
              <a:off x="22" y="0"/>
              <a:ext cx="12020" cy="0"/>
            </a:xfrm>
            <a:prstGeom prst="line">
              <a:avLst/>
            </a:prstGeom>
            <a:noFill/>
            <a:ln w="9525" cmpd="sng">
              <a:solidFill>
                <a:srgbClr val="000000"/>
              </a:solidFill>
              <a:round/>
            </a:ln>
            <a:effectLst/>
          </p:spPr>
          <p:txBody>
            <a:bodyPr/>
            <a:lstStyle/>
            <a:p>
              <a:endParaRPr lang="zh-CN" altLang="en-US"/>
            </a:p>
          </p:txBody>
        </p:sp>
        <p:sp>
          <p:nvSpPr>
            <p:cNvPr id="8" name="TextBox 8"/>
            <p:cNvSpPr>
              <a:spLocks noChangeArrowheads="1"/>
            </p:cNvSpPr>
            <p:nvPr/>
          </p:nvSpPr>
          <p:spPr bwMode="auto">
            <a:xfrm>
              <a:off x="0" y="158"/>
              <a:ext cx="12020" cy="590"/>
            </a:xfrm>
            <a:prstGeom prst="rect">
              <a:avLst/>
            </a:prstGeom>
            <a:gradFill rotWithShape="1">
              <a:gsLst>
                <a:gs pos="0">
                  <a:srgbClr val="99B9F9"/>
                </a:gs>
                <a:gs pos="45999">
                  <a:srgbClr val="4D92FB"/>
                </a:gs>
                <a:gs pos="100000">
                  <a:srgbClr val="0054A8"/>
                </a:gs>
              </a:gsLst>
              <a:path path="rect">
                <a:fillToRect l="50000" t="-54999" r="50000" b="154999"/>
              </a:path>
            </a:gradFill>
            <a:ln w="9525" cmpd="sng">
              <a:solidFill>
                <a:schemeClr val="accent2"/>
              </a:solidFill>
              <a:miter lim="800000"/>
            </a:ln>
            <a:effectLst/>
          </p:spPr>
          <p:txBody>
            <a:bodyPr>
              <a:spAutoFit/>
            </a:bodyPr>
            <a:lstStyle/>
            <a:p>
              <a:endParaRPr lang="zh-CN" altLang="en-US" dirty="0">
                <a:latin typeface="Arial" panose="020B0604020202020204" pitchFamily="34" charset="0"/>
              </a:endParaRPr>
            </a:p>
          </p:txBody>
        </p:sp>
      </p:grpSp>
      <p:sp>
        <p:nvSpPr>
          <p:cNvPr id="10" name="矩形 9"/>
          <p:cNvSpPr/>
          <p:nvPr/>
        </p:nvSpPr>
        <p:spPr>
          <a:xfrm>
            <a:off x="2285984" y="1643050"/>
            <a:ext cx="3643338" cy="707886"/>
          </a:xfrm>
          <a:prstGeom prst="rect">
            <a:avLst/>
          </a:prstGeom>
        </p:spPr>
        <p:txBody>
          <a:bodyPr wrap="square">
            <a:spAutoFit/>
          </a:bodyPr>
          <a:lstStyle/>
          <a:p>
            <a:r>
              <a:rPr lang="zh-CN" altLang="en-US" sz="4000" b="1" dirty="0" smtClean="0">
                <a:ea typeface="宋体" panose="02010600030101010101" pitchFamily="2" charset="-122"/>
              </a:rPr>
              <a:t>网络编辑介绍</a:t>
            </a:r>
            <a:endParaRPr lang="zh-CN" altLang="en-US" sz="4000"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323850" y="1643050"/>
            <a:ext cx="8362950" cy="642942"/>
          </a:xfrm>
          <a:noFill/>
          <a:ln>
            <a:miter lim="800000"/>
          </a:ln>
        </p:spPr>
        <p:txBody>
          <a:bodyPr vert="horz" wrap="square" lIns="90170" tIns="46990" rIns="90170" bIns="46990" numCol="1" anchor="t" anchorCtr="0" compatLnSpc="1">
            <a:normAutofit fontScale="90000"/>
          </a:bodyPr>
          <a:lstStyle/>
          <a:p>
            <a:pPr algn="ctr"/>
            <a:r>
              <a:rPr lang="zh-CN" altLang="en-US" b="1" dirty="0">
                <a:ea typeface="宋体" panose="02010600030101010101" pitchFamily="2" charset="-122"/>
              </a:rPr>
              <a:t>网络编辑具体工作</a:t>
            </a:r>
            <a:endParaRPr lang="zh-CN" altLang="en-US" b="1" dirty="0">
              <a:ea typeface="宋体" panose="02010600030101010101" pitchFamily="2" charset="-122"/>
            </a:endParaRPr>
          </a:p>
        </p:txBody>
      </p:sp>
      <p:sp>
        <p:nvSpPr>
          <p:cNvPr id="9219" name="Rectangle 3"/>
          <p:cNvSpPr>
            <a:spLocks noGrp="1" noChangeArrowheads="1"/>
          </p:cNvSpPr>
          <p:nvPr>
            <p:ph type="body" idx="1"/>
          </p:nvPr>
        </p:nvSpPr>
        <p:spPr bwMode="auto">
          <a:xfrm>
            <a:off x="642910" y="3071810"/>
            <a:ext cx="8043890" cy="3452815"/>
          </a:xfrm>
          <a:noFill/>
          <a:ln>
            <a:miter lim="800000"/>
          </a:ln>
        </p:spPr>
        <p:txBody>
          <a:bodyPr vert="horz" wrap="square" lIns="90170" tIns="46990" rIns="90170" bIns="46990" numCol="1" anchor="t" anchorCtr="0" compatLnSpc="1"/>
          <a:lstStyle/>
          <a:p>
            <a:r>
              <a:rPr lang="zh-CN" altLang="en-US" sz="2800" dirty="0" smtClean="0">
                <a:ea typeface="宋体" panose="02010600030101010101" pitchFamily="2" charset="-122"/>
              </a:rPr>
              <a:t>丰富</a:t>
            </a:r>
            <a:r>
              <a:rPr lang="zh-CN" altLang="en-US" sz="2800" dirty="0">
                <a:ea typeface="宋体" panose="02010600030101010101" pitchFamily="2" charset="-122"/>
              </a:rPr>
              <a:t>网站内容，完善下属栏目板块质量</a:t>
            </a:r>
            <a:endParaRPr lang="zh-CN" altLang="en-US" sz="2800" dirty="0">
              <a:ea typeface="宋体" panose="02010600030101010101" pitchFamily="2" charset="-122"/>
            </a:endParaRPr>
          </a:p>
        </p:txBody>
      </p:sp>
      <p:sp>
        <p:nvSpPr>
          <p:cNvPr id="5" name="AutoShape 6"/>
          <p:cNvSpPr>
            <a:spLocks noChangeArrowheads="1"/>
          </p:cNvSpPr>
          <p:nvPr/>
        </p:nvSpPr>
        <p:spPr bwMode="auto">
          <a:xfrm>
            <a:off x="9526" y="12701"/>
            <a:ext cx="3717925" cy="523112"/>
          </a:xfrm>
          <a:prstGeom prst="flowChartAlternateProcess">
            <a:avLst/>
          </a:prstGeom>
          <a:solidFill>
            <a:srgbClr val="00B0F0"/>
          </a:solidFill>
          <a:ln w="9525">
            <a:noFill/>
            <a:miter lim="800000"/>
          </a:ln>
        </p:spPr>
        <p:txBody>
          <a:bodyPr tIns="36000" bIns="36000" anchor="ctr" anchorCtr="1">
            <a:spAutoFit/>
          </a:bodyPr>
          <a:lstStyle/>
          <a:p>
            <a:pPr>
              <a:buFont typeface="Arial" panose="020B0604020202020204" pitchFamily="34" charset="0"/>
              <a:buNone/>
            </a:pPr>
            <a:r>
              <a:rPr lang="zh-CN" altLang="en-US" sz="2600" b="1" dirty="0" smtClean="0">
                <a:solidFill>
                  <a:schemeClr val="bg1"/>
                </a:solidFill>
                <a:latin typeface="微软雅黑" panose="020B0503020204020204" pitchFamily="34" charset="-122"/>
                <a:ea typeface="微软雅黑" panose="020B0503020204020204" pitchFamily="34" charset="-122"/>
              </a:rPr>
              <a:t>网站编辑策略</a:t>
            </a:r>
            <a:endParaRPr lang="zh-CN" altLang="en-US" sz="2600" b="1" dirty="0">
              <a:solidFill>
                <a:schemeClr val="bg1"/>
              </a:solidFill>
              <a:latin typeface="微软雅黑" panose="020B0503020204020204" pitchFamily="34" charset="-122"/>
              <a:ea typeface="微软雅黑" panose="020B0503020204020204" pitchFamily="34" charset="-122"/>
            </a:endParaRPr>
          </a:p>
        </p:txBody>
      </p:sp>
      <p:grpSp>
        <p:nvGrpSpPr>
          <p:cNvPr id="6" name="Group 4"/>
          <p:cNvGrpSpPr/>
          <p:nvPr/>
        </p:nvGrpSpPr>
        <p:grpSpPr bwMode="auto">
          <a:xfrm>
            <a:off x="0" y="714356"/>
            <a:ext cx="9144000" cy="500066"/>
            <a:chOff x="0" y="0"/>
            <a:chExt cx="12042" cy="1471"/>
          </a:xfrm>
        </p:grpSpPr>
        <p:sp>
          <p:nvSpPr>
            <p:cNvPr id="7" name="直接连接符 4"/>
            <p:cNvSpPr>
              <a:spLocks noChangeShapeType="1"/>
            </p:cNvSpPr>
            <p:nvPr/>
          </p:nvSpPr>
          <p:spPr bwMode="auto">
            <a:xfrm>
              <a:off x="22" y="0"/>
              <a:ext cx="12020" cy="0"/>
            </a:xfrm>
            <a:prstGeom prst="line">
              <a:avLst/>
            </a:prstGeom>
            <a:noFill/>
            <a:ln w="9525" cmpd="sng">
              <a:solidFill>
                <a:srgbClr val="000000"/>
              </a:solidFill>
              <a:round/>
            </a:ln>
            <a:effectLst/>
          </p:spPr>
          <p:txBody>
            <a:bodyPr/>
            <a:lstStyle/>
            <a:p>
              <a:endParaRPr lang="zh-CN" altLang="en-US"/>
            </a:p>
          </p:txBody>
        </p:sp>
        <p:sp>
          <p:nvSpPr>
            <p:cNvPr id="8" name="TextBox 8"/>
            <p:cNvSpPr>
              <a:spLocks noChangeArrowheads="1"/>
            </p:cNvSpPr>
            <p:nvPr/>
          </p:nvSpPr>
          <p:spPr bwMode="auto">
            <a:xfrm>
              <a:off x="0" y="881"/>
              <a:ext cx="12020" cy="590"/>
            </a:xfrm>
            <a:prstGeom prst="rect">
              <a:avLst/>
            </a:prstGeom>
            <a:gradFill rotWithShape="1">
              <a:gsLst>
                <a:gs pos="0">
                  <a:srgbClr val="99B9F9"/>
                </a:gs>
                <a:gs pos="45999">
                  <a:srgbClr val="4D92FB"/>
                </a:gs>
                <a:gs pos="100000">
                  <a:srgbClr val="0054A8"/>
                </a:gs>
              </a:gsLst>
              <a:path path="rect">
                <a:fillToRect l="50000" t="-54999" r="50000" b="154999"/>
              </a:path>
            </a:gradFill>
            <a:ln w="9525" cmpd="sng">
              <a:solidFill>
                <a:schemeClr val="accent2"/>
              </a:solidFill>
              <a:miter lim="800000"/>
            </a:ln>
            <a:effectLst/>
          </p:spPr>
          <p:txBody>
            <a:bodyPr>
              <a:spAutoFit/>
            </a:bodyPr>
            <a:lstStyle/>
            <a:p>
              <a:endParaRPr lang="zh-CN" altLang="en-US" dirty="0">
                <a:latin typeface="Arial" panose="020B0604020202020204" pitchFamily="34" charset="0"/>
              </a:endParaRPr>
            </a:p>
          </p:txBody>
        </p:sp>
      </p:gr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571472" y="1428736"/>
            <a:ext cx="6000792" cy="928694"/>
          </a:xfrm>
          <a:noFill/>
          <a:ln>
            <a:miter lim="800000"/>
          </a:ln>
        </p:spPr>
        <p:txBody>
          <a:bodyPr vert="horz" wrap="square" lIns="90170" tIns="46990" rIns="90170" bIns="46990" numCol="1" anchor="t" anchorCtr="0" compatLnSpc="1">
            <a:normAutofit fontScale="90000"/>
          </a:bodyPr>
          <a:lstStyle/>
          <a:p>
            <a:r>
              <a:rPr lang="zh-CN" altLang="en-US" b="1" dirty="0">
                <a:ea typeface="宋体" panose="02010600030101010101" pitchFamily="2" charset="-122"/>
              </a:rPr>
              <a:t>丰富网站内容的三大</a:t>
            </a:r>
            <a:r>
              <a:rPr lang="zh-CN" altLang="en-US" b="1" dirty="0" smtClean="0">
                <a:ea typeface="宋体" panose="02010600030101010101" pitchFamily="2" charset="-122"/>
              </a:rPr>
              <a:t>途径</a:t>
            </a:r>
            <a:endParaRPr lang="zh-CN" altLang="en-US" b="1" dirty="0">
              <a:ea typeface="宋体" panose="02010600030101010101" pitchFamily="2" charset="-122"/>
            </a:endParaRPr>
          </a:p>
        </p:txBody>
      </p:sp>
      <p:sp>
        <p:nvSpPr>
          <p:cNvPr id="11267" name="Rectangle 3"/>
          <p:cNvSpPr>
            <a:spLocks noGrp="1" noChangeArrowheads="1"/>
          </p:cNvSpPr>
          <p:nvPr>
            <p:ph type="body" idx="1"/>
          </p:nvPr>
        </p:nvSpPr>
        <p:spPr bwMode="auto">
          <a:xfrm>
            <a:off x="1071538" y="2928935"/>
            <a:ext cx="6858048" cy="3000396"/>
          </a:xfrm>
          <a:noFill/>
          <a:ln>
            <a:miter lim="800000"/>
          </a:ln>
        </p:spPr>
        <p:txBody>
          <a:bodyPr vert="horz" wrap="square" lIns="90170" tIns="46990" rIns="90170" bIns="46990" numCol="1" anchor="t" anchorCtr="0" compatLnSpc="1"/>
          <a:lstStyle/>
          <a:p>
            <a:pPr>
              <a:buFont typeface="Arial" panose="020B0604020202020204" pitchFamily="34" charset="0"/>
              <a:buNone/>
            </a:pPr>
            <a:r>
              <a:rPr lang="zh-CN" altLang="en-US" sz="3200" b="1" dirty="0">
                <a:solidFill>
                  <a:srgbClr val="FF3300"/>
                </a:solidFill>
                <a:ea typeface="宋体" panose="02010600030101010101" pitchFamily="2" charset="-122"/>
              </a:rPr>
              <a:t>一、信息采集</a:t>
            </a:r>
            <a:endParaRPr lang="zh-CN" altLang="en-US" sz="3200" b="1" dirty="0">
              <a:solidFill>
                <a:srgbClr val="FF3300"/>
              </a:solidFill>
              <a:ea typeface="宋体" panose="02010600030101010101" pitchFamily="2" charset="-122"/>
            </a:endParaRPr>
          </a:p>
          <a:p>
            <a:pPr>
              <a:buNone/>
            </a:pPr>
            <a:endParaRPr lang="zh-CN" altLang="en-US" sz="3200" b="1" dirty="0">
              <a:solidFill>
                <a:srgbClr val="FF3300"/>
              </a:solidFill>
              <a:ea typeface="宋体" panose="02010600030101010101" pitchFamily="2" charset="-122"/>
            </a:endParaRPr>
          </a:p>
          <a:p>
            <a:pPr>
              <a:buFont typeface="Arial" panose="020B0604020202020204" pitchFamily="34" charset="0"/>
              <a:buNone/>
            </a:pPr>
            <a:r>
              <a:rPr lang="zh-CN" altLang="en-US" sz="3200" b="1" dirty="0">
                <a:solidFill>
                  <a:srgbClr val="FF3300"/>
                </a:solidFill>
                <a:ea typeface="宋体" panose="02010600030101010101" pitchFamily="2" charset="-122"/>
              </a:rPr>
              <a:t>二、原创</a:t>
            </a:r>
            <a:endParaRPr lang="zh-CN" altLang="en-US" sz="3200" b="1" dirty="0">
              <a:solidFill>
                <a:srgbClr val="FF3300"/>
              </a:solidFill>
              <a:ea typeface="宋体" panose="02010600030101010101" pitchFamily="2" charset="-122"/>
            </a:endParaRPr>
          </a:p>
          <a:p>
            <a:pPr>
              <a:buNone/>
            </a:pPr>
            <a:endParaRPr lang="zh-CN" altLang="en-US" sz="3200" b="1" dirty="0">
              <a:solidFill>
                <a:srgbClr val="FF3300"/>
              </a:solidFill>
              <a:ea typeface="宋体" panose="02010600030101010101" pitchFamily="2" charset="-122"/>
            </a:endParaRPr>
          </a:p>
          <a:p>
            <a:pPr>
              <a:buFont typeface="Arial" panose="020B0604020202020204" pitchFamily="34" charset="0"/>
              <a:buNone/>
            </a:pPr>
            <a:r>
              <a:rPr lang="zh-CN" altLang="en-US" sz="3200" b="1" dirty="0">
                <a:solidFill>
                  <a:srgbClr val="FF3300"/>
                </a:solidFill>
                <a:ea typeface="宋体" panose="02010600030101010101" pitchFamily="2" charset="-122"/>
              </a:rPr>
              <a:t>三、伪原创</a:t>
            </a:r>
            <a:endParaRPr lang="zh-CN" altLang="en-US" sz="3200" b="1" dirty="0">
              <a:solidFill>
                <a:srgbClr val="FF3300"/>
              </a:solidFill>
              <a:ea typeface="宋体" panose="02010600030101010101" pitchFamily="2" charset="-122"/>
            </a:endParaRPr>
          </a:p>
        </p:txBody>
      </p:sp>
      <p:sp>
        <p:nvSpPr>
          <p:cNvPr id="5" name="AutoShape 6"/>
          <p:cNvSpPr>
            <a:spLocks noChangeArrowheads="1"/>
          </p:cNvSpPr>
          <p:nvPr/>
        </p:nvSpPr>
        <p:spPr bwMode="auto">
          <a:xfrm>
            <a:off x="9526" y="12701"/>
            <a:ext cx="3717925" cy="523112"/>
          </a:xfrm>
          <a:prstGeom prst="flowChartAlternateProcess">
            <a:avLst/>
          </a:prstGeom>
          <a:solidFill>
            <a:srgbClr val="00B0F0"/>
          </a:solidFill>
          <a:ln w="9525">
            <a:noFill/>
            <a:miter lim="800000"/>
          </a:ln>
        </p:spPr>
        <p:txBody>
          <a:bodyPr tIns="36000" bIns="36000" anchor="ctr" anchorCtr="1">
            <a:spAutoFit/>
          </a:bodyPr>
          <a:lstStyle/>
          <a:p>
            <a:pPr>
              <a:buFont typeface="Arial" panose="020B0604020202020204" pitchFamily="34" charset="0"/>
              <a:buNone/>
            </a:pPr>
            <a:r>
              <a:rPr lang="zh-CN" altLang="en-US" sz="2600" b="1" dirty="0" smtClean="0">
                <a:solidFill>
                  <a:schemeClr val="bg1"/>
                </a:solidFill>
                <a:latin typeface="微软雅黑" panose="020B0503020204020204" pitchFamily="34" charset="-122"/>
                <a:ea typeface="微软雅黑" panose="020B0503020204020204" pitchFamily="34" charset="-122"/>
              </a:rPr>
              <a:t>网站编辑策略</a:t>
            </a:r>
            <a:endParaRPr lang="zh-CN" altLang="en-US" sz="2600" b="1" dirty="0">
              <a:solidFill>
                <a:schemeClr val="bg1"/>
              </a:solidFill>
              <a:latin typeface="微软雅黑" panose="020B0503020204020204" pitchFamily="34" charset="-122"/>
              <a:ea typeface="微软雅黑" panose="020B0503020204020204" pitchFamily="34" charset="-122"/>
            </a:endParaRPr>
          </a:p>
        </p:txBody>
      </p:sp>
      <p:grpSp>
        <p:nvGrpSpPr>
          <p:cNvPr id="7" name="Group 4"/>
          <p:cNvGrpSpPr/>
          <p:nvPr/>
        </p:nvGrpSpPr>
        <p:grpSpPr bwMode="auto">
          <a:xfrm>
            <a:off x="0" y="714356"/>
            <a:ext cx="9144000" cy="500066"/>
            <a:chOff x="0" y="0"/>
            <a:chExt cx="12042" cy="1471"/>
          </a:xfrm>
        </p:grpSpPr>
        <p:sp>
          <p:nvSpPr>
            <p:cNvPr id="8" name="直接连接符 4"/>
            <p:cNvSpPr>
              <a:spLocks noChangeShapeType="1"/>
            </p:cNvSpPr>
            <p:nvPr/>
          </p:nvSpPr>
          <p:spPr bwMode="auto">
            <a:xfrm>
              <a:off x="22" y="0"/>
              <a:ext cx="12020" cy="0"/>
            </a:xfrm>
            <a:prstGeom prst="line">
              <a:avLst/>
            </a:prstGeom>
            <a:noFill/>
            <a:ln w="9525" cmpd="sng">
              <a:solidFill>
                <a:srgbClr val="000000"/>
              </a:solidFill>
              <a:round/>
            </a:ln>
            <a:effectLst/>
          </p:spPr>
          <p:txBody>
            <a:bodyPr/>
            <a:lstStyle/>
            <a:p>
              <a:endParaRPr lang="zh-CN" altLang="en-US"/>
            </a:p>
          </p:txBody>
        </p:sp>
        <p:sp>
          <p:nvSpPr>
            <p:cNvPr id="9" name="TextBox 8"/>
            <p:cNvSpPr>
              <a:spLocks noChangeArrowheads="1"/>
            </p:cNvSpPr>
            <p:nvPr/>
          </p:nvSpPr>
          <p:spPr bwMode="auto">
            <a:xfrm>
              <a:off x="0" y="881"/>
              <a:ext cx="12020" cy="590"/>
            </a:xfrm>
            <a:prstGeom prst="rect">
              <a:avLst/>
            </a:prstGeom>
            <a:gradFill rotWithShape="1">
              <a:gsLst>
                <a:gs pos="0">
                  <a:srgbClr val="99B9F9"/>
                </a:gs>
                <a:gs pos="45999">
                  <a:srgbClr val="4D92FB"/>
                </a:gs>
                <a:gs pos="100000">
                  <a:srgbClr val="0054A8"/>
                </a:gs>
              </a:gsLst>
              <a:path path="rect">
                <a:fillToRect l="50000" t="-54999" r="50000" b="154999"/>
              </a:path>
            </a:gradFill>
            <a:ln w="9525" cmpd="sng">
              <a:solidFill>
                <a:schemeClr val="accent2"/>
              </a:solidFill>
              <a:miter lim="800000"/>
            </a:ln>
            <a:effectLst/>
          </p:spPr>
          <p:txBody>
            <a:bodyPr>
              <a:spAutoFit/>
            </a:bodyPr>
            <a:lstStyle/>
            <a:p>
              <a:endParaRPr lang="zh-CN" altLang="en-US" dirty="0">
                <a:latin typeface="Arial" panose="020B0604020202020204" pitchFamily="34" charset="0"/>
              </a:endParaRPr>
            </a:p>
          </p:txBody>
        </p:sp>
      </p:gr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bwMode="auto">
          <a:xfrm>
            <a:off x="323850" y="1285860"/>
            <a:ext cx="8362950" cy="4429157"/>
          </a:xfrm>
          <a:noFill/>
          <a:ln>
            <a:miter lim="800000"/>
          </a:ln>
        </p:spPr>
        <p:txBody>
          <a:bodyPr vert="horz" wrap="square" lIns="90170" tIns="46990" rIns="90170" bIns="46990" numCol="1" anchor="t" anchorCtr="0" compatLnSpc="1"/>
          <a:lstStyle/>
          <a:p>
            <a:pPr algn="ctr">
              <a:buFont typeface="Arial" panose="020B0604020202020204" pitchFamily="34" charset="0"/>
              <a:buNone/>
            </a:pPr>
            <a:r>
              <a:rPr lang="zh-CN" altLang="en-US" sz="2800" dirty="0" smtClean="0">
                <a:ea typeface="宋体" panose="02010600030101010101" pitchFamily="2" charset="-122"/>
              </a:rPr>
              <a:t>直接</a:t>
            </a:r>
            <a:r>
              <a:rPr lang="zh-CN" altLang="en-US" sz="2800" dirty="0">
                <a:ea typeface="宋体" panose="02010600030101010101" pitchFamily="2" charset="-122"/>
              </a:rPr>
              <a:t>采集网上相关信息</a:t>
            </a:r>
            <a:endParaRPr lang="zh-CN" altLang="en-US" sz="2800" dirty="0">
              <a:ea typeface="宋体" panose="02010600030101010101" pitchFamily="2" charset="-122"/>
            </a:endParaRPr>
          </a:p>
          <a:p>
            <a:pPr>
              <a:buFont typeface="Arial" panose="020B0604020202020204" pitchFamily="34" charset="0"/>
              <a:buNone/>
            </a:pPr>
            <a:endParaRPr lang="zh-CN" altLang="en-US" sz="2800" dirty="0">
              <a:ea typeface="宋体" panose="02010600030101010101" pitchFamily="2" charset="-122"/>
            </a:endParaRPr>
          </a:p>
          <a:p>
            <a:pPr>
              <a:buFont typeface="Arial" panose="020B0604020202020204" pitchFamily="34" charset="0"/>
              <a:buNone/>
            </a:pPr>
            <a:r>
              <a:rPr lang="zh-CN" altLang="en-US" sz="2800" dirty="0">
                <a:ea typeface="宋体" panose="02010600030101010101" pitchFamily="2" charset="-122"/>
              </a:rPr>
              <a:t>   </a:t>
            </a:r>
            <a:r>
              <a:rPr lang="zh-CN" altLang="en-US" sz="2400" dirty="0">
                <a:solidFill>
                  <a:srgbClr val="FF3300"/>
                </a:solidFill>
                <a:ea typeface="宋体" panose="02010600030101010101" pitchFamily="2" charset="-122"/>
              </a:rPr>
              <a:t>优点：</a:t>
            </a:r>
            <a:r>
              <a:rPr lang="zh-CN" altLang="en-US" sz="2400" dirty="0">
                <a:ea typeface="宋体" panose="02010600030101010101" pitchFamily="2" charset="-122"/>
              </a:rPr>
              <a:t>信息量大，更新速度快，可以快速的充实网站内容，通过大量的信息可能快速的增加百度的收录量。</a:t>
            </a:r>
            <a:endParaRPr lang="zh-CN" altLang="en-US" sz="2400" dirty="0">
              <a:ea typeface="宋体" panose="02010600030101010101" pitchFamily="2" charset="-122"/>
            </a:endParaRPr>
          </a:p>
          <a:p>
            <a:pPr>
              <a:buFont typeface="Arial" panose="020B0604020202020204" pitchFamily="34" charset="0"/>
              <a:buNone/>
            </a:pPr>
            <a:r>
              <a:rPr lang="zh-CN" altLang="en-US" sz="2400" dirty="0">
                <a:ea typeface="宋体" panose="02010600030101010101" pitchFamily="2" charset="-122"/>
              </a:rPr>
              <a:t>    </a:t>
            </a:r>
            <a:r>
              <a:rPr lang="zh-CN" altLang="en-US" sz="2400" dirty="0">
                <a:solidFill>
                  <a:srgbClr val="FF3300"/>
                </a:solidFill>
                <a:ea typeface="宋体" panose="02010600030101010101" pitchFamily="2" charset="-122"/>
              </a:rPr>
              <a:t>缺点：</a:t>
            </a:r>
            <a:r>
              <a:rPr lang="zh-CN" altLang="en-US" sz="2400" dirty="0">
                <a:ea typeface="宋体" panose="02010600030101010101" pitchFamily="2" charset="-122"/>
              </a:rPr>
              <a:t>会让搜索引擎认为整个网站内容都是照搬别人的，没有实际价值，留下极其不好印象，以后索引蜘蛛来访频率大大降低甚至不来，即使被收录了，也不容易做排名，搜索引擎也搜索不到。及时有了排名，也可能过段时间就掉了。</a:t>
            </a:r>
            <a:endParaRPr lang="zh-CN" altLang="en-US" sz="2400" dirty="0">
              <a:ea typeface="宋体" panose="02010600030101010101" pitchFamily="2" charset="-122"/>
            </a:endParaRPr>
          </a:p>
        </p:txBody>
      </p:sp>
      <p:sp>
        <p:nvSpPr>
          <p:cNvPr id="5" name="AutoShape 6"/>
          <p:cNvSpPr>
            <a:spLocks noChangeArrowheads="1"/>
          </p:cNvSpPr>
          <p:nvPr/>
        </p:nvSpPr>
        <p:spPr bwMode="auto">
          <a:xfrm>
            <a:off x="9526" y="12701"/>
            <a:ext cx="3717925" cy="523112"/>
          </a:xfrm>
          <a:prstGeom prst="flowChartAlternateProcess">
            <a:avLst/>
          </a:prstGeom>
          <a:solidFill>
            <a:srgbClr val="00B0F0"/>
          </a:solidFill>
          <a:ln w="9525">
            <a:noFill/>
            <a:miter lim="800000"/>
          </a:ln>
        </p:spPr>
        <p:txBody>
          <a:bodyPr tIns="36000" bIns="36000" anchor="ctr" anchorCtr="1">
            <a:spAutoFit/>
          </a:bodyPr>
          <a:lstStyle/>
          <a:p>
            <a:pPr>
              <a:buFont typeface="Arial" panose="020B0604020202020204" pitchFamily="34" charset="0"/>
              <a:buNone/>
            </a:pPr>
            <a:r>
              <a:rPr lang="zh-CN" altLang="en-US" sz="2600" b="1" dirty="0" smtClean="0">
                <a:solidFill>
                  <a:schemeClr val="bg1"/>
                </a:solidFill>
                <a:latin typeface="微软雅黑" panose="020B0503020204020204" pitchFamily="34" charset="-122"/>
                <a:ea typeface="微软雅黑" panose="020B0503020204020204" pitchFamily="34" charset="-122"/>
              </a:rPr>
              <a:t>网站编辑策略</a:t>
            </a:r>
            <a:endParaRPr lang="zh-CN" altLang="en-US" sz="2600" b="1" dirty="0">
              <a:solidFill>
                <a:schemeClr val="bg1"/>
              </a:solidFill>
              <a:latin typeface="微软雅黑" panose="020B0503020204020204" pitchFamily="34" charset="-122"/>
              <a:ea typeface="微软雅黑" panose="020B0503020204020204" pitchFamily="34" charset="-122"/>
            </a:endParaRPr>
          </a:p>
        </p:txBody>
      </p:sp>
      <p:grpSp>
        <p:nvGrpSpPr>
          <p:cNvPr id="7" name="Group 4"/>
          <p:cNvGrpSpPr/>
          <p:nvPr/>
        </p:nvGrpSpPr>
        <p:grpSpPr bwMode="auto">
          <a:xfrm>
            <a:off x="0" y="571480"/>
            <a:ext cx="9144000" cy="571504"/>
            <a:chOff x="0" y="0"/>
            <a:chExt cx="12042" cy="1471"/>
          </a:xfrm>
        </p:grpSpPr>
        <p:sp>
          <p:nvSpPr>
            <p:cNvPr id="8" name="直接连接符 4"/>
            <p:cNvSpPr>
              <a:spLocks noChangeShapeType="1"/>
            </p:cNvSpPr>
            <p:nvPr/>
          </p:nvSpPr>
          <p:spPr bwMode="auto">
            <a:xfrm>
              <a:off x="22" y="0"/>
              <a:ext cx="12020" cy="0"/>
            </a:xfrm>
            <a:prstGeom prst="line">
              <a:avLst/>
            </a:prstGeom>
            <a:noFill/>
            <a:ln w="9525" cmpd="sng">
              <a:solidFill>
                <a:srgbClr val="000000"/>
              </a:solidFill>
              <a:round/>
            </a:ln>
            <a:effectLst/>
          </p:spPr>
          <p:txBody>
            <a:bodyPr/>
            <a:lstStyle/>
            <a:p>
              <a:endParaRPr lang="zh-CN" altLang="en-US"/>
            </a:p>
          </p:txBody>
        </p:sp>
        <p:sp>
          <p:nvSpPr>
            <p:cNvPr id="9" name="TextBox 8"/>
            <p:cNvSpPr>
              <a:spLocks noChangeArrowheads="1"/>
            </p:cNvSpPr>
            <p:nvPr/>
          </p:nvSpPr>
          <p:spPr bwMode="auto">
            <a:xfrm>
              <a:off x="0" y="881"/>
              <a:ext cx="12020" cy="590"/>
            </a:xfrm>
            <a:prstGeom prst="rect">
              <a:avLst/>
            </a:prstGeom>
            <a:gradFill rotWithShape="1">
              <a:gsLst>
                <a:gs pos="0">
                  <a:srgbClr val="99B9F9"/>
                </a:gs>
                <a:gs pos="45999">
                  <a:srgbClr val="4D92FB"/>
                </a:gs>
                <a:gs pos="100000">
                  <a:srgbClr val="0054A8"/>
                </a:gs>
              </a:gsLst>
              <a:path path="rect">
                <a:fillToRect l="50000" t="-54999" r="50000" b="154999"/>
              </a:path>
            </a:gradFill>
            <a:ln w="9525" cmpd="sng">
              <a:solidFill>
                <a:schemeClr val="accent2"/>
              </a:solidFill>
              <a:miter lim="800000"/>
            </a:ln>
            <a:effectLst/>
          </p:spPr>
          <p:txBody>
            <a:bodyPr>
              <a:spAutoFit/>
            </a:bodyPr>
            <a:lstStyle/>
            <a:p>
              <a:endParaRPr lang="zh-CN" altLang="en-US" dirty="0">
                <a:latin typeface="Arial" panose="020B0604020202020204" pitchFamily="34" charset="0"/>
              </a:endParaRPr>
            </a:p>
          </p:txBody>
        </p:sp>
      </p:gr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bwMode="auto">
          <a:xfrm>
            <a:off x="323850" y="1357298"/>
            <a:ext cx="7034232" cy="2857519"/>
          </a:xfrm>
          <a:noFill/>
          <a:ln>
            <a:miter lim="800000"/>
          </a:ln>
        </p:spPr>
        <p:txBody>
          <a:bodyPr vert="horz" wrap="square" lIns="90170" tIns="46990" rIns="90170" bIns="46990" numCol="1" anchor="t" anchorCtr="0" compatLnSpc="1">
            <a:normAutofit fontScale="92500" lnSpcReduction="10000"/>
          </a:bodyPr>
          <a:lstStyle/>
          <a:p>
            <a:pPr>
              <a:buFont typeface="Arial" panose="020B0604020202020204" pitchFamily="34" charset="0"/>
              <a:buNone/>
            </a:pPr>
            <a:r>
              <a:rPr lang="zh-CN" altLang="en-US" sz="2400" dirty="0">
                <a:ea typeface="宋体" panose="02010600030101010101" pitchFamily="2" charset="-122"/>
              </a:rPr>
              <a:t>　 </a:t>
            </a:r>
            <a:endParaRPr lang="en-US" altLang="zh-CN" sz="2400" dirty="0" smtClean="0">
              <a:ea typeface="宋体" panose="02010600030101010101" pitchFamily="2" charset="-122"/>
            </a:endParaRPr>
          </a:p>
          <a:p>
            <a:pPr>
              <a:buFont typeface="Arial" panose="020B0604020202020204" pitchFamily="34" charset="0"/>
              <a:buNone/>
            </a:pPr>
            <a:r>
              <a:rPr lang="zh-CN" altLang="en-US" sz="2400" dirty="0" smtClean="0">
                <a:ea typeface="宋体" panose="02010600030101010101" pitchFamily="2" charset="-122"/>
              </a:rPr>
              <a:t>                                          </a:t>
            </a:r>
            <a:r>
              <a:rPr lang="zh-CN" altLang="en-US" sz="4000" dirty="0" smtClean="0">
                <a:ea typeface="宋体" panose="02010600030101010101" pitchFamily="2" charset="-122"/>
              </a:rPr>
              <a:t>二、</a:t>
            </a:r>
            <a:r>
              <a:rPr lang="zh-CN" altLang="en-US" sz="4000" b="1" dirty="0" smtClean="0">
                <a:ea typeface="宋体" panose="02010600030101010101" pitchFamily="2" charset="-122"/>
              </a:rPr>
              <a:t>原创</a:t>
            </a:r>
            <a:endParaRPr lang="en-US" altLang="zh-CN" sz="4000" b="1" dirty="0" smtClean="0">
              <a:ea typeface="宋体" panose="02010600030101010101" pitchFamily="2" charset="-122"/>
            </a:endParaRPr>
          </a:p>
          <a:p>
            <a:pPr>
              <a:buFont typeface="Arial" panose="020B0604020202020204" pitchFamily="34" charset="0"/>
              <a:buNone/>
            </a:pPr>
            <a:endParaRPr lang="en-US" altLang="zh-CN" sz="2400" dirty="0" smtClean="0">
              <a:ea typeface="宋体" panose="02010600030101010101" pitchFamily="2" charset="-122"/>
            </a:endParaRPr>
          </a:p>
          <a:p>
            <a:pPr>
              <a:buFont typeface="Arial" panose="020B0604020202020204" pitchFamily="34" charset="0"/>
              <a:buNone/>
            </a:pPr>
            <a:r>
              <a:rPr lang="en-US" altLang="zh-CN" sz="2400" dirty="0" smtClean="0">
                <a:ea typeface="宋体" panose="02010600030101010101" pitchFamily="2" charset="-122"/>
              </a:rPr>
              <a:t>      </a:t>
            </a:r>
            <a:r>
              <a:rPr lang="zh-CN" altLang="en-US" sz="2400" dirty="0" smtClean="0">
                <a:ea typeface="宋体" panose="02010600030101010101" pitchFamily="2" charset="-122"/>
              </a:rPr>
              <a:t>原创</a:t>
            </a:r>
            <a:r>
              <a:rPr lang="zh-CN" altLang="en-US" sz="2400" dirty="0">
                <a:ea typeface="宋体" panose="02010600030101010101" pitchFamily="2" charset="-122"/>
              </a:rPr>
              <a:t>就是完全的网络编辑自己创作的文章，非抄袭转载的。如果整个网站内容都为原创，那么肯定会备受搜索引擎的青睐。如果能被大量转载，那对自身网站的好处就不言而喻了。</a:t>
            </a:r>
            <a:endParaRPr lang="zh-CN" altLang="en-US" sz="2400" dirty="0">
              <a:ea typeface="宋体" panose="02010600030101010101" pitchFamily="2" charset="-122"/>
            </a:endParaRPr>
          </a:p>
        </p:txBody>
      </p:sp>
      <p:sp>
        <p:nvSpPr>
          <p:cNvPr id="17412" name="Line 4"/>
          <p:cNvSpPr>
            <a:spLocks noChangeShapeType="1"/>
          </p:cNvSpPr>
          <p:nvPr/>
        </p:nvSpPr>
        <p:spPr bwMode="auto">
          <a:xfrm>
            <a:off x="323850" y="1052513"/>
            <a:ext cx="8280400" cy="0"/>
          </a:xfrm>
          <a:prstGeom prst="line">
            <a:avLst/>
          </a:prstGeom>
          <a:noFill/>
          <a:ln w="9525" cmpd="sng">
            <a:solidFill>
              <a:schemeClr val="tx1"/>
            </a:solidFill>
            <a:round/>
          </a:ln>
          <a:effectLst/>
        </p:spPr>
        <p:txBody>
          <a:bodyPr wrap="none"/>
          <a:lstStyle/>
          <a:p>
            <a:endParaRPr lang="zh-CN" altLang="en-US"/>
          </a:p>
        </p:txBody>
      </p:sp>
      <p:sp>
        <p:nvSpPr>
          <p:cNvPr id="17413" name="Text Box 5"/>
          <p:cNvSpPr txBox="1">
            <a:spLocks noChangeArrowheads="1"/>
          </p:cNvSpPr>
          <p:nvPr/>
        </p:nvSpPr>
        <p:spPr bwMode="auto">
          <a:xfrm>
            <a:off x="755650" y="3933825"/>
            <a:ext cx="184150" cy="519113"/>
          </a:xfrm>
          <a:prstGeom prst="rect">
            <a:avLst/>
          </a:prstGeom>
          <a:noFill/>
          <a:ln w="9525">
            <a:noFill/>
            <a:miter lim="800000"/>
          </a:ln>
          <a:effectLst/>
        </p:spPr>
        <p:txBody>
          <a:bodyPr wrap="none">
            <a:spAutoFit/>
          </a:bodyPr>
          <a:lstStyle/>
          <a:p>
            <a:endParaRPr lang="zh-CN" altLang="en-US" sz="2800" b="1">
              <a:solidFill>
                <a:srgbClr val="FF3300"/>
              </a:solidFill>
            </a:endParaRPr>
          </a:p>
        </p:txBody>
      </p:sp>
      <p:sp>
        <p:nvSpPr>
          <p:cNvPr id="6" name="AutoShape 6"/>
          <p:cNvSpPr>
            <a:spLocks noChangeArrowheads="1"/>
          </p:cNvSpPr>
          <p:nvPr/>
        </p:nvSpPr>
        <p:spPr bwMode="auto">
          <a:xfrm>
            <a:off x="9526" y="12701"/>
            <a:ext cx="3717925" cy="523112"/>
          </a:xfrm>
          <a:prstGeom prst="flowChartAlternateProcess">
            <a:avLst/>
          </a:prstGeom>
          <a:solidFill>
            <a:srgbClr val="00B0F0"/>
          </a:solidFill>
          <a:ln w="9525">
            <a:noFill/>
            <a:miter lim="800000"/>
          </a:ln>
        </p:spPr>
        <p:txBody>
          <a:bodyPr tIns="36000" bIns="36000" anchor="ctr" anchorCtr="1">
            <a:spAutoFit/>
          </a:bodyPr>
          <a:lstStyle/>
          <a:p>
            <a:pPr>
              <a:buFont typeface="Arial" panose="020B0604020202020204" pitchFamily="34" charset="0"/>
              <a:buNone/>
            </a:pPr>
            <a:r>
              <a:rPr lang="zh-CN" altLang="en-US" sz="2600" b="1" dirty="0" smtClean="0">
                <a:solidFill>
                  <a:schemeClr val="bg1"/>
                </a:solidFill>
                <a:latin typeface="微软雅黑" panose="020B0503020204020204" pitchFamily="34" charset="-122"/>
                <a:ea typeface="微软雅黑" panose="020B0503020204020204" pitchFamily="34" charset="-122"/>
              </a:rPr>
              <a:t>网站编辑策略</a:t>
            </a:r>
            <a:endParaRPr lang="zh-CN" altLang="en-US" sz="2600" b="1" dirty="0">
              <a:solidFill>
                <a:schemeClr val="bg1"/>
              </a:solidFill>
              <a:latin typeface="微软雅黑" panose="020B0503020204020204" pitchFamily="34" charset="-122"/>
              <a:ea typeface="微软雅黑" panose="020B0503020204020204" pitchFamily="34" charset="-122"/>
            </a:endParaRPr>
          </a:p>
        </p:txBody>
      </p:sp>
      <p:grpSp>
        <p:nvGrpSpPr>
          <p:cNvPr id="7" name="Group 4"/>
          <p:cNvGrpSpPr/>
          <p:nvPr/>
        </p:nvGrpSpPr>
        <p:grpSpPr bwMode="auto">
          <a:xfrm>
            <a:off x="0" y="571480"/>
            <a:ext cx="9144000" cy="571504"/>
            <a:chOff x="0" y="0"/>
            <a:chExt cx="12042" cy="1471"/>
          </a:xfrm>
        </p:grpSpPr>
        <p:sp>
          <p:nvSpPr>
            <p:cNvPr id="8" name="直接连接符 4"/>
            <p:cNvSpPr>
              <a:spLocks noChangeShapeType="1"/>
            </p:cNvSpPr>
            <p:nvPr/>
          </p:nvSpPr>
          <p:spPr bwMode="auto">
            <a:xfrm>
              <a:off x="22" y="0"/>
              <a:ext cx="12020" cy="0"/>
            </a:xfrm>
            <a:prstGeom prst="line">
              <a:avLst/>
            </a:prstGeom>
            <a:noFill/>
            <a:ln w="9525" cmpd="sng">
              <a:solidFill>
                <a:srgbClr val="000000"/>
              </a:solidFill>
              <a:round/>
            </a:ln>
            <a:effectLst/>
          </p:spPr>
          <p:txBody>
            <a:bodyPr/>
            <a:lstStyle/>
            <a:p>
              <a:endParaRPr lang="zh-CN" altLang="en-US"/>
            </a:p>
          </p:txBody>
        </p:sp>
        <p:sp>
          <p:nvSpPr>
            <p:cNvPr id="9" name="TextBox 8"/>
            <p:cNvSpPr>
              <a:spLocks noChangeArrowheads="1"/>
            </p:cNvSpPr>
            <p:nvPr/>
          </p:nvSpPr>
          <p:spPr bwMode="auto">
            <a:xfrm>
              <a:off x="0" y="881"/>
              <a:ext cx="12020" cy="590"/>
            </a:xfrm>
            <a:prstGeom prst="rect">
              <a:avLst/>
            </a:prstGeom>
            <a:gradFill rotWithShape="1">
              <a:gsLst>
                <a:gs pos="0">
                  <a:srgbClr val="99B9F9"/>
                </a:gs>
                <a:gs pos="45999">
                  <a:srgbClr val="4D92FB"/>
                </a:gs>
                <a:gs pos="100000">
                  <a:srgbClr val="0054A8"/>
                </a:gs>
              </a:gsLst>
              <a:path path="rect">
                <a:fillToRect l="50000" t="-54999" r="50000" b="154999"/>
              </a:path>
            </a:gradFill>
            <a:ln w="9525" cmpd="sng">
              <a:solidFill>
                <a:schemeClr val="accent2"/>
              </a:solidFill>
              <a:miter lim="800000"/>
            </a:ln>
            <a:effectLst/>
          </p:spPr>
          <p:txBody>
            <a:bodyPr>
              <a:spAutoFit/>
            </a:bodyPr>
            <a:lstStyle/>
            <a:p>
              <a:endParaRPr lang="zh-CN" altLang="en-US" dirty="0">
                <a:latin typeface="Arial" panose="020B0604020202020204" pitchFamily="34" charset="0"/>
              </a:endParaRPr>
            </a:p>
          </p:txBody>
        </p:sp>
      </p:gr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323850" y="1142984"/>
            <a:ext cx="8280400" cy="428628"/>
          </a:xfrm>
          <a:noFill/>
          <a:ln>
            <a:miter lim="800000"/>
          </a:ln>
        </p:spPr>
        <p:txBody>
          <a:bodyPr vert="horz" wrap="square" lIns="90170" tIns="46990" rIns="90170" bIns="46990" numCol="1" anchor="t" anchorCtr="0" compatLnSpc="1">
            <a:normAutofit fontScale="90000"/>
          </a:bodyPr>
          <a:lstStyle/>
          <a:p>
            <a:r>
              <a:rPr lang="zh-CN" altLang="en-US" dirty="0">
                <a:ea typeface="宋体" panose="02010600030101010101" pitchFamily="2" charset="-122"/>
              </a:rPr>
              <a:t>原创经验分享</a:t>
            </a:r>
            <a:endParaRPr lang="zh-CN" altLang="en-US" dirty="0">
              <a:ea typeface="宋体" panose="02010600030101010101" pitchFamily="2" charset="-122"/>
            </a:endParaRPr>
          </a:p>
        </p:txBody>
      </p:sp>
      <p:sp>
        <p:nvSpPr>
          <p:cNvPr id="19459" name="Rectangle 3"/>
          <p:cNvSpPr>
            <a:spLocks noGrp="1" noChangeArrowheads="1"/>
          </p:cNvSpPr>
          <p:nvPr>
            <p:ph type="body" idx="1"/>
          </p:nvPr>
        </p:nvSpPr>
        <p:spPr bwMode="auto">
          <a:xfrm>
            <a:off x="142844" y="2143116"/>
            <a:ext cx="8786874" cy="3643338"/>
          </a:xfrm>
          <a:noFill/>
          <a:ln>
            <a:miter lim="800000"/>
          </a:ln>
        </p:spPr>
        <p:txBody>
          <a:bodyPr vert="horz" wrap="square" lIns="90170" tIns="46990" rIns="90170" bIns="46990" numCol="1" anchor="t" anchorCtr="0" compatLnSpc="1">
            <a:normAutofit fontScale="85000" lnSpcReduction="20000"/>
          </a:bodyPr>
          <a:lstStyle/>
          <a:p>
            <a:pPr>
              <a:buFont typeface="Arial" panose="020B0604020202020204" pitchFamily="34" charset="0"/>
              <a:buNone/>
            </a:pPr>
            <a:r>
              <a:rPr lang="zh-CN" altLang="en-US" sz="2800" dirty="0">
                <a:ea typeface="宋体" panose="02010600030101010101" pitchFamily="2" charset="-122"/>
              </a:rPr>
              <a:t>　一：原创自己擅长的领域，写自己熟悉的东西。</a:t>
            </a:r>
            <a:endParaRPr lang="zh-CN" altLang="en-US" sz="2800" dirty="0">
              <a:ea typeface="宋体" panose="02010600030101010101" pitchFamily="2" charset="-122"/>
            </a:endParaRPr>
          </a:p>
          <a:p>
            <a:pPr>
              <a:buFont typeface="Arial" panose="020B0604020202020204" pitchFamily="34" charset="0"/>
              <a:buNone/>
            </a:pPr>
            <a:endParaRPr lang="zh-CN" altLang="en-US" sz="2800" dirty="0">
              <a:ea typeface="宋体" panose="02010600030101010101" pitchFamily="2" charset="-122"/>
            </a:endParaRPr>
          </a:p>
          <a:p>
            <a:pPr>
              <a:buFont typeface="Arial" panose="020B0604020202020204" pitchFamily="34" charset="0"/>
              <a:buNone/>
            </a:pPr>
            <a:r>
              <a:rPr lang="zh-CN" altLang="en-US" sz="2800" dirty="0">
                <a:ea typeface="宋体" panose="02010600030101010101" pitchFamily="2" charset="-122"/>
              </a:rPr>
              <a:t>　二：多去网上学习相关的内容知识多看论坛博客，补充自己的专业知识。</a:t>
            </a:r>
            <a:endParaRPr lang="zh-CN" altLang="en-US" sz="2800" dirty="0">
              <a:ea typeface="宋体" panose="02010600030101010101" pitchFamily="2" charset="-122"/>
            </a:endParaRPr>
          </a:p>
          <a:p>
            <a:pPr>
              <a:buFont typeface="Arial" panose="020B0604020202020204" pitchFamily="34" charset="0"/>
              <a:buNone/>
            </a:pPr>
            <a:endParaRPr lang="zh-CN" altLang="en-US" sz="2800" dirty="0">
              <a:ea typeface="宋体" panose="02010600030101010101" pitchFamily="2" charset="-122"/>
            </a:endParaRPr>
          </a:p>
          <a:p>
            <a:pPr>
              <a:buFont typeface="Arial" panose="020B0604020202020204" pitchFamily="34" charset="0"/>
              <a:buNone/>
            </a:pPr>
            <a:r>
              <a:rPr lang="zh-CN" altLang="en-US" sz="2800" dirty="0">
                <a:ea typeface="宋体" panose="02010600030101010101" pitchFamily="2" charset="-122"/>
              </a:rPr>
              <a:t>　三：多看相关专业的评论跟留言。很多人的评论可能会给你带来思路，多学习人家的言论。  </a:t>
            </a:r>
            <a:endParaRPr lang="en-US" altLang="zh-CN" sz="2800" dirty="0" smtClean="0">
              <a:ea typeface="宋体" panose="02010600030101010101" pitchFamily="2" charset="-122"/>
            </a:endParaRPr>
          </a:p>
          <a:p>
            <a:pPr>
              <a:buNone/>
            </a:pPr>
            <a:r>
              <a:rPr lang="zh-CN" altLang="en-US" sz="2800" dirty="0" smtClean="0">
                <a:ea typeface="宋体" panose="02010600030101010101" pitchFamily="2" charset="-122"/>
              </a:rPr>
              <a:t>　</a:t>
            </a:r>
            <a:endParaRPr lang="en-US" altLang="zh-CN" sz="2800" dirty="0" smtClean="0">
              <a:ea typeface="宋体" panose="02010600030101010101" pitchFamily="2" charset="-122"/>
            </a:endParaRPr>
          </a:p>
          <a:p>
            <a:pPr>
              <a:buNone/>
            </a:pPr>
            <a:r>
              <a:rPr lang="en-US" altLang="zh-CN" sz="2800" dirty="0" smtClean="0">
                <a:ea typeface="宋体" panose="02010600030101010101" pitchFamily="2" charset="-122"/>
              </a:rPr>
              <a:t>    </a:t>
            </a:r>
            <a:r>
              <a:rPr lang="zh-CN" altLang="en-US" sz="2800" dirty="0" smtClean="0">
                <a:ea typeface="宋体" panose="02010600030101010101" pitchFamily="2" charset="-122"/>
              </a:rPr>
              <a:t>四：关注新闻、最新资讯、热门事件。</a:t>
            </a:r>
            <a:endParaRPr lang="zh-CN" altLang="en-US" sz="2800" dirty="0" smtClean="0">
              <a:ea typeface="宋体" panose="02010600030101010101" pitchFamily="2" charset="-122"/>
            </a:endParaRPr>
          </a:p>
          <a:p>
            <a:pPr>
              <a:buFont typeface="Arial" panose="020B0604020202020204" pitchFamily="34" charset="0"/>
              <a:buNone/>
            </a:pPr>
            <a:r>
              <a:rPr lang="zh-CN" altLang="en-US" sz="2800" dirty="0" smtClean="0">
                <a:ea typeface="宋体" panose="02010600030101010101" pitchFamily="2" charset="-122"/>
              </a:rPr>
              <a:t>  </a:t>
            </a:r>
            <a:endParaRPr lang="zh-CN" altLang="en-US" sz="2800" dirty="0">
              <a:ea typeface="宋体" panose="02010600030101010101" pitchFamily="2" charset="-122"/>
            </a:endParaRPr>
          </a:p>
        </p:txBody>
      </p:sp>
      <p:sp>
        <p:nvSpPr>
          <p:cNvPr id="19460" name="Line 4"/>
          <p:cNvSpPr>
            <a:spLocks noChangeShapeType="1"/>
          </p:cNvSpPr>
          <p:nvPr/>
        </p:nvSpPr>
        <p:spPr bwMode="auto">
          <a:xfrm>
            <a:off x="323850" y="1052513"/>
            <a:ext cx="8351838" cy="0"/>
          </a:xfrm>
          <a:prstGeom prst="line">
            <a:avLst/>
          </a:prstGeom>
          <a:noFill/>
          <a:ln w="9525" cmpd="sng">
            <a:noFill/>
            <a:round/>
          </a:ln>
          <a:effectLst/>
        </p:spPr>
        <p:txBody>
          <a:bodyPr wrap="none"/>
          <a:lstStyle/>
          <a:p>
            <a:endParaRPr lang="zh-CN" altLang="en-US"/>
          </a:p>
        </p:txBody>
      </p:sp>
      <p:sp>
        <p:nvSpPr>
          <p:cNvPr id="5" name="AutoShape 6"/>
          <p:cNvSpPr>
            <a:spLocks noChangeArrowheads="1"/>
          </p:cNvSpPr>
          <p:nvPr/>
        </p:nvSpPr>
        <p:spPr bwMode="auto">
          <a:xfrm>
            <a:off x="9526" y="12701"/>
            <a:ext cx="3717925" cy="523112"/>
          </a:xfrm>
          <a:prstGeom prst="flowChartAlternateProcess">
            <a:avLst/>
          </a:prstGeom>
          <a:solidFill>
            <a:srgbClr val="00B0F0"/>
          </a:solidFill>
          <a:ln w="9525">
            <a:noFill/>
            <a:miter lim="800000"/>
          </a:ln>
        </p:spPr>
        <p:txBody>
          <a:bodyPr tIns="36000" bIns="36000" anchor="ctr" anchorCtr="1">
            <a:spAutoFit/>
          </a:bodyPr>
          <a:lstStyle/>
          <a:p>
            <a:pPr>
              <a:buFont typeface="Arial" panose="020B0604020202020204" pitchFamily="34" charset="0"/>
              <a:buNone/>
            </a:pPr>
            <a:r>
              <a:rPr lang="zh-CN" altLang="en-US" sz="2600" b="1" dirty="0" smtClean="0">
                <a:solidFill>
                  <a:schemeClr val="bg1"/>
                </a:solidFill>
                <a:latin typeface="微软雅黑" panose="020B0503020204020204" pitchFamily="34" charset="-122"/>
                <a:ea typeface="微软雅黑" panose="020B0503020204020204" pitchFamily="34" charset="-122"/>
              </a:rPr>
              <a:t>网站编辑策略</a:t>
            </a:r>
            <a:endParaRPr lang="zh-CN" altLang="en-US" sz="2600" b="1" dirty="0">
              <a:solidFill>
                <a:schemeClr val="bg1"/>
              </a:solidFill>
              <a:latin typeface="微软雅黑" panose="020B0503020204020204" pitchFamily="34" charset="-122"/>
              <a:ea typeface="微软雅黑" panose="020B0503020204020204" pitchFamily="34" charset="-122"/>
            </a:endParaRPr>
          </a:p>
        </p:txBody>
      </p:sp>
      <p:grpSp>
        <p:nvGrpSpPr>
          <p:cNvPr id="6" name="Group 4"/>
          <p:cNvGrpSpPr/>
          <p:nvPr/>
        </p:nvGrpSpPr>
        <p:grpSpPr bwMode="auto">
          <a:xfrm>
            <a:off x="0" y="571480"/>
            <a:ext cx="9144000" cy="357190"/>
            <a:chOff x="0" y="0"/>
            <a:chExt cx="12042" cy="1471"/>
          </a:xfrm>
        </p:grpSpPr>
        <p:sp>
          <p:nvSpPr>
            <p:cNvPr id="7" name="直接连接符 4"/>
            <p:cNvSpPr>
              <a:spLocks noChangeShapeType="1"/>
            </p:cNvSpPr>
            <p:nvPr/>
          </p:nvSpPr>
          <p:spPr bwMode="auto">
            <a:xfrm>
              <a:off x="22" y="0"/>
              <a:ext cx="12020" cy="0"/>
            </a:xfrm>
            <a:prstGeom prst="line">
              <a:avLst/>
            </a:prstGeom>
            <a:noFill/>
            <a:ln w="9525" cmpd="sng">
              <a:solidFill>
                <a:srgbClr val="000000"/>
              </a:solidFill>
              <a:round/>
            </a:ln>
            <a:effectLst/>
          </p:spPr>
          <p:txBody>
            <a:bodyPr/>
            <a:lstStyle/>
            <a:p>
              <a:endParaRPr lang="zh-CN" altLang="en-US"/>
            </a:p>
          </p:txBody>
        </p:sp>
        <p:sp>
          <p:nvSpPr>
            <p:cNvPr id="8" name="TextBox 8"/>
            <p:cNvSpPr>
              <a:spLocks noChangeArrowheads="1"/>
            </p:cNvSpPr>
            <p:nvPr/>
          </p:nvSpPr>
          <p:spPr bwMode="auto">
            <a:xfrm>
              <a:off x="0" y="881"/>
              <a:ext cx="12020" cy="590"/>
            </a:xfrm>
            <a:prstGeom prst="rect">
              <a:avLst/>
            </a:prstGeom>
            <a:gradFill rotWithShape="1">
              <a:gsLst>
                <a:gs pos="0">
                  <a:srgbClr val="99B9F9"/>
                </a:gs>
                <a:gs pos="45999">
                  <a:srgbClr val="4D92FB"/>
                </a:gs>
                <a:gs pos="100000">
                  <a:srgbClr val="0054A8"/>
                </a:gs>
              </a:gsLst>
              <a:path path="rect">
                <a:fillToRect l="50000" t="-54999" r="50000" b="154999"/>
              </a:path>
            </a:gradFill>
            <a:ln w="9525" cmpd="sng">
              <a:solidFill>
                <a:schemeClr val="accent2"/>
              </a:solidFill>
              <a:miter lim="800000"/>
            </a:ln>
            <a:effectLst/>
          </p:spPr>
          <p:txBody>
            <a:bodyPr>
              <a:spAutoFit/>
            </a:bodyPr>
            <a:lstStyle/>
            <a:p>
              <a:endParaRPr lang="zh-CN" altLang="en-US" dirty="0">
                <a:latin typeface="Arial" panose="020B0604020202020204" pitchFamily="34" charset="0"/>
              </a:endParaRPr>
            </a:p>
          </p:txBody>
        </p:sp>
      </p:gr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2500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2500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721</Words>
  <Application>WPS 演示</Application>
  <PresentationFormat>全屏显示(4:3)</PresentationFormat>
  <Paragraphs>71</Paragraphs>
  <Slides>11</Slides>
  <Notes>7</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11</vt:i4>
      </vt:variant>
    </vt:vector>
  </HeadingPairs>
  <TitlesOfParts>
    <vt:vector size="20" baseType="lpstr">
      <vt:lpstr>Arial</vt:lpstr>
      <vt:lpstr>宋体</vt:lpstr>
      <vt:lpstr>Wingdings</vt:lpstr>
      <vt:lpstr>Siemens Sans</vt:lpstr>
      <vt:lpstr>微软雅黑</vt:lpstr>
      <vt:lpstr>Calibri</vt:lpstr>
      <vt:lpstr>Segoe Print</vt:lpstr>
      <vt:lpstr>Office 主题</vt:lpstr>
      <vt:lpstr>默认设计模板</vt:lpstr>
      <vt:lpstr>PowerPoint 演示文稿</vt:lpstr>
      <vt:lpstr>PowerPoint 演示文稿</vt:lpstr>
      <vt:lpstr>PowerPoint 演示文稿</vt:lpstr>
      <vt:lpstr>PowerPoint 演示文稿</vt:lpstr>
      <vt:lpstr>网络编辑具体工作</vt:lpstr>
      <vt:lpstr>丰富网站内容的三大途径</vt:lpstr>
      <vt:lpstr>PowerPoint 演示文稿</vt:lpstr>
      <vt:lpstr>PowerPoint 演示文稿</vt:lpstr>
      <vt:lpstr>原创经验分享</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
  <cp:lastModifiedBy>Administrator</cp:lastModifiedBy>
  <cp:revision>22</cp:revision>
  <dcterms:created xsi:type="dcterms:W3CDTF">2016-08-02T09:59:29Z</dcterms:created>
  <dcterms:modified xsi:type="dcterms:W3CDTF">2016-08-02T09:59:52Z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2052-10.1.0.5850</vt:lpwstr>
  </property>
</Properties>
</file>