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62" r:id="rId6"/>
    <p:sldId id="259" r:id="rId7"/>
    <p:sldId id="260" r:id="rId8"/>
    <p:sldId id="261" r:id="rId9"/>
    <p:sldId id="266" r:id="rId10"/>
    <p:sldId id="267" r:id="rId11"/>
    <p:sldId id="269" r:id="rId12"/>
    <p:sldId id="268" r:id="rId13"/>
    <p:sldId id="264"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Lbls>
            <c:dLbl>
              <c:idx val="0"/>
              <c:layout/>
              <c:tx>
                <c:rich>
                  <a:bodyPr rot="0" spcFirstLastPara="0" vertOverflow="ellipsis" vert="horz" wrap="square" lIns="38100" tIns="19050" rIns="38100" bIns="19050" anchor="ctr" anchorCtr="1"/>
                  <a:lstStyle/>
                  <a:p>
                    <a:pPr defTabSz="914400">
                      <a:defRPr lang="zh-CN" sz="900" b="0" i="0" u="none" strike="noStrike" kern="1200" baseline="0">
                        <a:solidFill>
                          <a:schemeClr val="tx1">
                            <a:lumMod val="65000"/>
                            <a:lumOff val="35000"/>
                          </a:schemeClr>
                        </a:solidFill>
                        <a:latin typeface="+mn-lt"/>
                        <a:ea typeface="+mn-ea"/>
                        <a:cs typeface="+mn-cs"/>
                      </a:defRPr>
                    </a:pPr>
                    <a:r>
                      <a:t>5</a:t>
                    </a:r>
                    <a:r>
                      <a:rPr lang="en-US" altLang="zh-CN"/>
                      <a:t>1%</a:t>
                    </a:r>
                    <a:endParaRPr lang="en-US" altLang="zh-CN"/>
                  </a:p>
                </c:rich>
              </c:tx>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65000"/>
                        <a:lumOff val="35000"/>
                      </a:schemeClr>
                    </a:solidFill>
                    <a:latin typeface="+mn-lt"/>
                    <a:ea typeface="+mn-ea"/>
                    <a:cs typeface="+mn-cs"/>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Sheet1!$A$2:$A$6</c:f>
              <c:strCache>
                <c:ptCount val="5"/>
                <c:pt idx="0">
                  <c:v>生态流通</c:v>
                </c:pt>
                <c:pt idx="1">
                  <c:v>生态基金</c:v>
                </c:pt>
                <c:pt idx="2">
                  <c:v>超级节点</c:v>
                </c:pt>
                <c:pt idx="3">
                  <c:v>创始团队</c:v>
                </c:pt>
                <c:pt idx="4">
                  <c:v>基石机构</c:v>
                </c:pt>
              </c:strCache>
            </c:strRef>
          </c:cat>
          <c:val>
            <c:numRef>
              <c:f>Sheet1!$B$2:$B$6</c:f>
              <c:numCache>
                <c:formatCode>General</c:formatCode>
                <c:ptCount val="5"/>
                <c:pt idx="0">
                  <c:v>5.1</c:v>
                </c:pt>
                <c:pt idx="1">
                  <c:v>2</c:v>
                </c:pt>
                <c:pt idx="2">
                  <c:v>1</c:v>
                </c:pt>
                <c:pt idx="3">
                  <c:v>1.6</c:v>
                </c:pt>
                <c:pt idx="4">
                  <c:v>0.3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Entry>
      <c:legendEntry>
        <c:idx val="2"/>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Entry>
      <c:legendEntry>
        <c:idx val="3"/>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Entry>
      <c:legendEntry>
        <c:idx val="4"/>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Entry>
      <c:layout>
        <c:manualLayout>
          <c:xMode val="edge"/>
          <c:yMode val="edge"/>
          <c:x val="0.0707922149122807"/>
          <c:y val="0.910270467836257"/>
        </c:manualLayout>
      </c:layout>
      <c:overlay val="0"/>
      <c:spPr>
        <a:noFill/>
        <a:ln>
          <a:noFill/>
        </a:ln>
        <a:effectLst/>
      </c:spPr>
      <c:txPr>
        <a:bodyPr rot="0" spcFirstLastPara="0" vertOverflow="ellipsis" vert="horz" wrap="square" anchor="ctr" anchorCtr="1"/>
        <a:lstStyle/>
        <a:p>
          <a:pPr>
            <a:defRPr lang="zh-CN" sz="1200" b="1" i="0" u="none" strike="noStrike" kern="1200" cap="none" spc="0" normalizeH="0" baseline="0">
              <a:solidFill>
                <a:schemeClr val="bg1"/>
              </a:solidFill>
              <a:uFill>
                <a:solidFill>
                  <a:schemeClr val="tx1">
                    <a:lumMod val="50000"/>
                    <a:lumOff val="50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kumimoji="1" lang="en-US" altLang="zh-CN" b="1" smtClean="0">
                <a:solidFill>
                  <a:schemeClr val="tx1"/>
                </a:solidFill>
                <a:latin typeface="微软雅黑" panose="020B0503020204020204" pitchFamily="34" charset="-122"/>
                <a:ea typeface="微软雅黑" panose="020B0503020204020204" pitchFamily="34" charset="-122"/>
                <a:cs typeface="Heiti SC Light" charset="-122"/>
                <a:sym typeface="+mn-ea"/>
              </a:rPr>
              <a:t>V UNION</a:t>
            </a:r>
            <a:endParaRPr kumimoji="1" lang="en-US" altLang="zh-CN" b="1" dirty="0"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5" name="副标题 4"/>
          <p:cNvSpPr>
            <a:spLocks noGrp="1"/>
          </p:cNvSpPr>
          <p:nvPr>
            <p:ph type="subTitle" idx="1"/>
            <p:custDataLst>
              <p:tags r:id="rId2"/>
            </p:custDataLst>
          </p:nvPr>
        </p:nvSpPr>
        <p:spPr/>
        <p:txBody>
          <a:bodyPr/>
          <a:lstStyle/>
          <a:p>
            <a:r>
              <a:rPr kumimoji="1" lang="en-US" altLang="zh-CN" dirty="0" smtClean="0">
                <a:solidFill>
                  <a:schemeClr val="tx1"/>
                </a:solidFill>
                <a:latin typeface="Heiti SC Light" charset="-122"/>
                <a:ea typeface="Heiti SC Light" charset="-122"/>
                <a:cs typeface="Heiti SC Light" charset="-122"/>
                <a:sym typeface="+mn-ea"/>
              </a:rPr>
              <a:t>  </a:t>
            </a:r>
            <a:r>
              <a:rPr kumimoji="1" lang="zh-CN" altLang="en-US" dirty="0" smtClean="0">
                <a:solidFill>
                  <a:schemeClr val="tx1"/>
                </a:solidFill>
                <a:latin typeface="Heiti SC Light" charset="-122"/>
                <a:ea typeface="Heiti SC Light" charset="-122"/>
                <a:cs typeface="Heiti SC Light" charset="-122"/>
                <a:sym typeface="+mn-ea"/>
              </a:rPr>
              <a:t>国际聚合生态应用平台</a:t>
            </a:r>
            <a:endParaRPr kumimoji="1" lang="zh-CN" altLang="en-US" dirty="0" smtClean="0">
              <a:solidFill>
                <a:schemeClr val="tx1"/>
              </a:solidFill>
              <a:latin typeface="Heiti SC Light" charset="-122"/>
              <a:ea typeface="Heiti SC Light" charset="-122"/>
              <a:cs typeface="Heiti SC Light" charset="-122"/>
              <a:sym typeface="+mn-ea"/>
            </a:endParaRPr>
          </a:p>
          <a:p>
            <a:r>
              <a:rPr kumimoji="1" lang="en-US" altLang="zh-CN" dirty="0" smtClean="0">
                <a:solidFill>
                  <a:schemeClr val="tx1"/>
                </a:solidFill>
                <a:latin typeface="Heiti SC Light" charset="-122"/>
                <a:ea typeface="Heiti SC Light" charset="-122"/>
                <a:cs typeface="Heiti SC Light" charset="-122"/>
                <a:sym typeface="+mn-ea"/>
              </a:rPr>
              <a:t>      </a:t>
            </a:r>
            <a:r>
              <a:rPr kumimoji="1" lang="zh-CN" altLang="en-US" dirty="0" smtClean="0">
                <a:solidFill>
                  <a:schemeClr val="tx1"/>
                </a:solidFill>
                <a:latin typeface="Heiti SC Light" charset="-122"/>
                <a:ea typeface="Heiti SC Light" charset="-122"/>
                <a:cs typeface="Heiti SC Light" charset="-122"/>
                <a:sym typeface="+mn-ea"/>
              </a:rPr>
              <a:t>启动通证新</a:t>
            </a:r>
            <a:r>
              <a:rPr kumimoji="1" lang="zh-CN" altLang="en-US" dirty="0" smtClean="0">
                <a:solidFill>
                  <a:schemeClr val="tx1"/>
                </a:solidFill>
                <a:latin typeface="微软雅黑" panose="020B0503020204020204" pitchFamily="34" charset="-122"/>
                <a:ea typeface="微软雅黑" panose="020B0503020204020204" pitchFamily="34" charset="-122"/>
                <a:cs typeface="Heiti SC Light" charset="-122"/>
                <a:sym typeface="+mn-ea"/>
              </a:rPr>
              <a:t>引擎</a:t>
            </a:r>
            <a:r>
              <a:rPr kumimoji="1" lang="zh-CN" altLang="en-US" dirty="0" smtClean="0">
                <a:solidFill>
                  <a:schemeClr val="tx1"/>
                </a:solidFill>
                <a:latin typeface="Heiti SC Light" charset="-122"/>
                <a:ea typeface="Heiti SC Light" charset="-122"/>
                <a:cs typeface="Heiti SC Light" charset="-122"/>
                <a:sym typeface="+mn-ea"/>
              </a:rPr>
              <a:t>  构建链商平台新生态</a:t>
            </a:r>
            <a:endParaRPr kumimoji="1" lang="zh-CN" altLang="en-US" dirty="0" smtClean="0">
              <a:solidFill>
                <a:schemeClr val="tx1"/>
              </a:solidFill>
              <a:latin typeface="Heiti SC Light" charset="-122"/>
              <a:ea typeface="Heiti SC Light" charset="-122"/>
              <a:cs typeface="Heiti SC Light" charset="-122"/>
              <a:sym typeface="+mn-ea"/>
            </a:endParaRPr>
          </a:p>
          <a:p>
            <a:endParaRPr kumimoji="1" lang="zh-CN" altLang="en-US" dirty="0">
              <a:solidFill>
                <a:schemeClr val="tx1"/>
              </a:solidFill>
              <a:latin typeface="Heiti SC Light" charset="-122"/>
              <a:ea typeface="Heiti SC Light" charset="-122"/>
              <a:cs typeface="Heiti SC Light" charset="-122"/>
            </a:endParaRPr>
          </a:p>
          <a:p>
            <a:endParaRPr kumimoji="1" lang="en-US" altLang="zh-CN" dirty="0" smtClean="0">
              <a:solidFill>
                <a:schemeClr val="tx1"/>
              </a:solidFill>
              <a:latin typeface="Heiti SC Light" charset="-122"/>
              <a:ea typeface="Heiti SC Light" charset="-122"/>
              <a:cs typeface="Heiti SC Light" charset="-122"/>
            </a:endParaRPr>
          </a:p>
          <a:p>
            <a:endParaRPr kumimoji="1" lang="en-US" altLang="zh-CN" dirty="0" smtClean="0">
              <a:solidFill>
                <a:schemeClr val="tx1"/>
              </a:solidFill>
              <a:latin typeface="Heiti SC Light" charset="-122"/>
              <a:ea typeface="Heiti SC Light" charset="-122"/>
              <a:cs typeface="Heiti SC Light" charset="-122"/>
            </a:endParaRPr>
          </a:p>
        </p:txBody>
      </p:sp>
      <p:sp>
        <p:nvSpPr>
          <p:cNvPr id="18" name="矩形 17"/>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2" name="文本框 21"/>
          <p:cNvSpPr txBox="1"/>
          <p:nvPr/>
        </p:nvSpPr>
        <p:spPr>
          <a:xfrm>
            <a:off x="3846830" y="72390"/>
            <a:ext cx="1271905" cy="306705"/>
          </a:xfrm>
          <a:prstGeom prst="rect">
            <a:avLst/>
          </a:prstGeom>
          <a:noFill/>
        </p:spPr>
        <p:txBody>
          <a:bodyPr wrap="square" rtlCol="0">
            <a:spAutoFit/>
          </a:bodyPr>
          <a:p>
            <a:r>
              <a:rPr lang="zh-CN" altLang="en-US" sz="1400">
                <a:solidFill>
                  <a:schemeClr val="bg1"/>
                </a:solidFill>
              </a:rPr>
              <a:t>首页</a:t>
            </a:r>
            <a:endParaRPr lang="zh-CN" altLang="en-US" sz="1400">
              <a:solidFill>
                <a:schemeClr val="bg1"/>
              </a:solidFill>
            </a:endParaRPr>
          </a:p>
        </p:txBody>
      </p:sp>
      <p:sp>
        <p:nvSpPr>
          <p:cNvPr id="28" name="文本框 27"/>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29" name="文本框 28"/>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30" name="文本框 29"/>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31" name="文本框 30"/>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32" name="圆角矩形 31"/>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33" name="直接连接符 32"/>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36" name="文本框 35"/>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0"/>
          <p:cNvSpPr txBox="1"/>
          <p:nvPr/>
        </p:nvSpPr>
        <p:spPr>
          <a:xfrm>
            <a:off x="2933065" y="1863725"/>
            <a:ext cx="7567930" cy="645160"/>
          </a:xfrm>
          <a:prstGeom prst="rect">
            <a:avLst/>
          </a:prstGeom>
          <a:noFill/>
        </p:spPr>
        <p:txBody>
          <a:bodyPr wrap="square" rtlCol="0">
            <a:spAutoFit/>
          </a:bodyPr>
          <a:p>
            <a:pPr algn="ctr"/>
            <a:r>
              <a:rPr lang="zh-CN" sz="3600" smtClean="0">
                <a:solidFill>
                  <a:schemeClr val="tx1"/>
                </a:solidFill>
                <a:latin typeface="微软雅黑" panose="020B0503020204020204" pitchFamily="34" charset="-122"/>
                <a:ea typeface="微软雅黑" panose="020B0503020204020204" pitchFamily="34" charset="-122"/>
                <a:cs typeface="Heiti SC Light" charset="-122"/>
                <a:sym typeface="+mn-ea"/>
              </a:rPr>
              <a:t>超级节点</a:t>
            </a:r>
            <a:endParaRPr lang="zh-CN" sz="3600"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3" name="文本框 1"/>
          <p:cNvSpPr txBox="1"/>
          <p:nvPr/>
        </p:nvSpPr>
        <p:spPr>
          <a:xfrm>
            <a:off x="1363345" y="3084830"/>
            <a:ext cx="8876030" cy="1322070"/>
          </a:xfrm>
          <a:prstGeom prst="rect">
            <a:avLst/>
          </a:prstGeom>
          <a:noFill/>
        </p:spPr>
        <p:txBody>
          <a:bodyPr wrap="square" rtlCol="0">
            <a:spAutoFit/>
          </a:bodyPr>
          <a:p>
            <a:r>
              <a:rPr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rPr>
              <a:t>Vuinon超级节点是为整个生态系统提供服务的全节点。当超级节点被激活时，它需要为信任合约网络提供服务，并在此过程中获得丰厚的生态奖励。共识度越高，超级节点数量将会不断的增加，因此V矿池可以进行良性循环的生态搭建，以保证市场流通和不断升值的支撑。</a:t>
            </a:r>
            <a:endParaRPr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6" name="矩形 45"/>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7" name="文本框 46"/>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48" name="文本框 47"/>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49" name="文本框 48"/>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50" name="文本框 49"/>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51" name="文本框 50"/>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52" name="圆角矩形 51"/>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53" name="直接连接符 52"/>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276465" y="65405"/>
            <a:ext cx="894080" cy="306705"/>
          </a:xfrm>
          <a:prstGeom prst="rect">
            <a:avLst/>
          </a:prstGeom>
          <a:noFill/>
        </p:spPr>
        <p:txBody>
          <a:bodyPr wrap="none" rtlCol="0" anchor="t">
            <a:spAutoFit/>
          </a:bodyPr>
          <a:p>
            <a:r>
              <a:rPr lang="zh-CN" altLang="en-US" sz="1400">
                <a:solidFill>
                  <a:schemeClr val="bg1"/>
                </a:solidFill>
              </a:rPr>
              <a:t>生态系统</a:t>
            </a:r>
            <a:endParaRPr lang="zh-CN" altLang="en-US" sz="1400">
              <a:solidFill>
                <a:schemeClr val="bg1"/>
              </a:solidFill>
            </a:endParaRPr>
          </a:p>
        </p:txBody>
      </p:sp>
      <p:sp>
        <p:nvSpPr>
          <p:cNvPr id="56" name="文本框 55"/>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3259455" y="1304925"/>
            <a:ext cx="3855085" cy="829945"/>
          </a:xfrm>
          <a:prstGeom prst="rect">
            <a:avLst/>
          </a:prstGeom>
          <a:noFill/>
        </p:spPr>
        <p:txBody>
          <a:bodyPr wrap="square" rtlCol="0">
            <a:spAutoFit/>
          </a:bodyPr>
          <a:p>
            <a:r>
              <a:rPr lang="zh-CN" altLang="en-US" sz="4800" smtClean="0">
                <a:solidFill>
                  <a:schemeClr val="tx1"/>
                </a:solidFill>
                <a:latin typeface="微软雅黑" panose="020B0503020204020204" pitchFamily="34" charset="-122"/>
                <a:ea typeface="微软雅黑" panose="020B0503020204020204" pitchFamily="34" charset="-122"/>
                <a:cs typeface="Heiti SC Light" charset="-122"/>
                <a:sym typeface="+mn-ea"/>
              </a:rPr>
              <a:t>  </a:t>
            </a:r>
            <a:r>
              <a:rPr lang="en-US" altLang="zh-CN" sz="3600" smtClean="0">
                <a:solidFill>
                  <a:schemeClr val="tx1"/>
                </a:solidFill>
                <a:latin typeface="微软雅黑" panose="020B0503020204020204" pitchFamily="34" charset="-122"/>
                <a:ea typeface="微软雅黑" panose="020B0503020204020204" pitchFamily="34" charset="-122"/>
                <a:cs typeface="Heiti SC Light" charset="-122"/>
                <a:sym typeface="+mn-ea"/>
              </a:rPr>
              <a:t>  </a:t>
            </a:r>
            <a:r>
              <a:rPr lang="zh-CN" altLang="en-US" sz="3600" smtClean="0">
                <a:solidFill>
                  <a:schemeClr val="tx1"/>
                </a:solidFill>
                <a:latin typeface="微软雅黑" panose="020B0503020204020204" pitchFamily="34" charset="-122"/>
                <a:ea typeface="微软雅黑" panose="020B0503020204020204" pitchFamily="34" charset="-122"/>
                <a:cs typeface="Heiti SC Light" charset="-122"/>
                <a:sym typeface="+mn-ea"/>
              </a:rPr>
              <a:t>链 商 合 约</a:t>
            </a:r>
            <a:endParaRPr lang="zh-CN" altLang="en-US" sz="3600"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3" name="文本框 6"/>
          <p:cNvSpPr txBox="1"/>
          <p:nvPr/>
        </p:nvSpPr>
        <p:spPr>
          <a:xfrm>
            <a:off x="1336675" y="2626360"/>
            <a:ext cx="8093075" cy="2306955"/>
          </a:xfrm>
          <a:prstGeom prst="rect">
            <a:avLst/>
          </a:prstGeom>
          <a:noFill/>
        </p:spPr>
        <p:txBody>
          <a:bodyPr wrap="square" rtlCol="0">
            <a:spAutoFit/>
          </a:bodyPr>
          <a:p>
            <a:r>
              <a:rPr lang="zh-CN" altLang="en-US">
                <a:solidFill>
                  <a:schemeClr val="tx1"/>
                </a:solidFill>
              </a:rPr>
              <a:t>链商合约是</a:t>
            </a:r>
            <a:r>
              <a:rPr lang="en-US" altLang="zh-CN">
                <a:solidFill>
                  <a:schemeClr val="tx1"/>
                </a:solidFill>
              </a:rPr>
              <a:t>V Union</a:t>
            </a:r>
            <a:r>
              <a:rPr lang="zh-CN" altLang="en-US">
                <a:solidFill>
                  <a:schemeClr val="tx1"/>
                </a:solidFill>
              </a:rPr>
              <a:t>生态应用平台中的重要合约系统。</a:t>
            </a:r>
            <a:endParaRPr lang="zh-CN" altLang="en-US">
              <a:solidFill>
                <a:schemeClr val="tx1"/>
              </a:solidFill>
            </a:endParaRPr>
          </a:p>
          <a:p>
            <a:endParaRPr lang="zh-CN" altLang="en-US">
              <a:solidFill>
                <a:schemeClr val="tx1"/>
              </a:solidFill>
            </a:endParaRPr>
          </a:p>
          <a:p>
            <a:r>
              <a:rPr lang="zh-CN" altLang="en-US">
                <a:solidFill>
                  <a:schemeClr val="tx1"/>
                </a:solidFill>
              </a:rPr>
              <a:t>全球的服务商，供应链可以在</a:t>
            </a:r>
            <a:r>
              <a:rPr lang="zh-CN" altLang="zh-CN">
                <a:solidFill>
                  <a:schemeClr val="tx1"/>
                </a:solidFill>
              </a:rPr>
              <a:t>链</a:t>
            </a:r>
            <a:r>
              <a:rPr lang="zh-CN" altLang="en-US">
                <a:solidFill>
                  <a:schemeClr val="tx1"/>
                </a:solidFill>
              </a:rPr>
              <a:t>商合约上注册收款地址，设置智能合约服务商佣金比例，并激活链商合约。</a:t>
            </a:r>
            <a:endParaRPr lang="zh-CN" altLang="en-US">
              <a:solidFill>
                <a:schemeClr val="tx1"/>
              </a:solidFill>
            </a:endParaRPr>
          </a:p>
          <a:p>
            <a:endParaRPr lang="zh-CN" altLang="en-US">
              <a:solidFill>
                <a:schemeClr val="tx1"/>
              </a:solidFill>
            </a:endParaRPr>
          </a:p>
          <a:p>
            <a:r>
              <a:rPr lang="zh-CN" altLang="en-US">
                <a:solidFill>
                  <a:schemeClr val="tx1"/>
                </a:solidFill>
              </a:rPr>
              <a:t>通过这些合约，商家和供应链可以在区块链信任网络系统注册自己的收款地址，商家数据信息上链，打造全球最大的链商社群，建立共赢，可循环的去中心化的生态体系。</a:t>
            </a:r>
            <a:endParaRPr lang="zh-CN" altLang="en-US">
              <a:solidFill>
                <a:schemeClr val="tx1"/>
              </a:solidFill>
            </a:endParaRPr>
          </a:p>
        </p:txBody>
      </p:sp>
      <p:sp>
        <p:nvSpPr>
          <p:cNvPr id="16" name="矩形 15"/>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文本框 16"/>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18" name="文本框 17"/>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22" name="文本框 21"/>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9" name="文本框 28"/>
          <p:cNvSpPr txBox="1"/>
          <p:nvPr/>
        </p:nvSpPr>
        <p:spPr>
          <a:xfrm>
            <a:off x="8567420" y="65405"/>
            <a:ext cx="894080" cy="306705"/>
          </a:xfrm>
          <a:prstGeom prst="rect">
            <a:avLst/>
          </a:prstGeom>
          <a:noFill/>
        </p:spPr>
        <p:txBody>
          <a:bodyPr wrap="none" rtlCol="0" anchor="t">
            <a:spAutoFit/>
          </a:bodyPr>
          <a:p>
            <a:r>
              <a:rPr lang="zh-CN" altLang="en-US" sz="1400">
                <a:solidFill>
                  <a:schemeClr val="bg1"/>
                </a:solidFill>
                <a:sym typeface="+mn-ea"/>
              </a:rPr>
              <a:t>产品优势</a:t>
            </a:r>
            <a:endParaRPr lang="zh-CN" altLang="en-US" sz="1400">
              <a:solidFill>
                <a:schemeClr val="bg1"/>
              </a:solidFill>
              <a:sym typeface="+mn-ea"/>
            </a:endParaRPr>
          </a:p>
        </p:txBody>
      </p:sp>
      <p:sp>
        <p:nvSpPr>
          <p:cNvPr id="30" name="文本框 29"/>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31" name="圆角矩形 30"/>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32" name="直接连接符 31"/>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36" name="文本框 35"/>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文本框 19"/>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21" name="文本框 20"/>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23" name="文本框 22"/>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4" name="文本框 23"/>
          <p:cNvSpPr txBox="1"/>
          <p:nvPr/>
        </p:nvSpPr>
        <p:spPr>
          <a:xfrm>
            <a:off x="8567420" y="65405"/>
            <a:ext cx="894080" cy="306705"/>
          </a:xfrm>
          <a:prstGeom prst="rect">
            <a:avLst/>
          </a:prstGeom>
          <a:noFill/>
        </p:spPr>
        <p:txBody>
          <a:bodyPr wrap="none" rtlCol="0" anchor="t">
            <a:spAutoFit/>
          </a:bodyPr>
          <a:p>
            <a:r>
              <a:rPr lang="zh-CN" altLang="en-US" sz="1400">
                <a:solidFill>
                  <a:schemeClr val="bg1"/>
                </a:solidFill>
                <a:sym typeface="+mn-ea"/>
              </a:rPr>
              <a:t>产品优势</a:t>
            </a:r>
            <a:endParaRPr lang="zh-CN" altLang="en-US" sz="1400">
              <a:solidFill>
                <a:schemeClr val="bg1"/>
              </a:solidFill>
              <a:sym typeface="+mn-ea"/>
            </a:endParaRPr>
          </a:p>
        </p:txBody>
      </p:sp>
      <p:sp>
        <p:nvSpPr>
          <p:cNvPr id="25" name="文本框 24"/>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26" name="圆角矩形 25"/>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27" name="直接连接符 26"/>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1048678" name="文本框 4"/>
          <p:cNvSpPr txBox="1"/>
          <p:nvPr/>
        </p:nvSpPr>
        <p:spPr>
          <a:xfrm>
            <a:off x="4565015" y="902335"/>
            <a:ext cx="3855085" cy="645160"/>
          </a:xfrm>
          <a:prstGeom prst="rect">
            <a:avLst/>
          </a:prstGeom>
          <a:noFill/>
        </p:spPr>
        <p:txBody>
          <a:bodyPr wrap="square" rtlCol="0">
            <a:spAutoFit/>
          </a:bodyPr>
          <a:p>
            <a:r>
              <a:rPr lang="zh-CN" altLang="en-US" sz="3600" b="1" smtClean="0">
                <a:solidFill>
                  <a:schemeClr val="tx1"/>
                </a:solidFill>
                <a:latin typeface="微软雅黑" panose="020B0503020204020204" pitchFamily="34" charset="-122"/>
                <a:ea typeface="微软雅黑" panose="020B0503020204020204" pitchFamily="34" charset="-122"/>
                <a:cs typeface="Heiti SC Light" charset="-122"/>
                <a:sym typeface="+mn-ea"/>
              </a:rPr>
              <a:t>我 们 的 优 势</a:t>
            </a:r>
            <a:endParaRPr lang="zh-CN" altLang="en-US" sz="3600" b="1"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4" name="object 15"/>
          <p:cNvSpPr/>
          <p:nvPr/>
        </p:nvSpPr>
        <p:spPr>
          <a:xfrm>
            <a:off x="2253996" y="2020696"/>
            <a:ext cx="870585" cy="870585"/>
          </a:xfrm>
          <a:custGeom>
            <a:avLst/>
            <a:gdLst/>
            <a:ahLst/>
            <a:cxnLst/>
            <a:rect l="l" t="t" r="r" b="b"/>
            <a:pathLst>
              <a:path w="870585" h="870585">
                <a:moveTo>
                  <a:pt x="435101" y="0"/>
                </a:moveTo>
                <a:lnTo>
                  <a:pt x="387695" y="2553"/>
                </a:lnTo>
                <a:lnTo>
                  <a:pt x="341767" y="10036"/>
                </a:lnTo>
                <a:lnTo>
                  <a:pt x="297582" y="22183"/>
                </a:lnTo>
                <a:lnTo>
                  <a:pt x="255406" y="38729"/>
                </a:lnTo>
                <a:lnTo>
                  <a:pt x="215504" y="59407"/>
                </a:lnTo>
                <a:lnTo>
                  <a:pt x="178143" y="83954"/>
                </a:lnTo>
                <a:lnTo>
                  <a:pt x="143587" y="112102"/>
                </a:lnTo>
                <a:lnTo>
                  <a:pt x="112102" y="143587"/>
                </a:lnTo>
                <a:lnTo>
                  <a:pt x="83954" y="178143"/>
                </a:lnTo>
                <a:lnTo>
                  <a:pt x="59407" y="215504"/>
                </a:lnTo>
                <a:lnTo>
                  <a:pt x="38729" y="255406"/>
                </a:lnTo>
                <a:lnTo>
                  <a:pt x="22183" y="297582"/>
                </a:lnTo>
                <a:lnTo>
                  <a:pt x="10036" y="341767"/>
                </a:lnTo>
                <a:lnTo>
                  <a:pt x="2553" y="387695"/>
                </a:lnTo>
                <a:lnTo>
                  <a:pt x="0" y="435101"/>
                </a:lnTo>
                <a:lnTo>
                  <a:pt x="2553" y="482508"/>
                </a:lnTo>
                <a:lnTo>
                  <a:pt x="10036" y="528436"/>
                </a:lnTo>
                <a:lnTo>
                  <a:pt x="22183" y="572621"/>
                </a:lnTo>
                <a:lnTo>
                  <a:pt x="38729" y="614797"/>
                </a:lnTo>
                <a:lnTo>
                  <a:pt x="59407" y="654699"/>
                </a:lnTo>
                <a:lnTo>
                  <a:pt x="83954" y="692060"/>
                </a:lnTo>
                <a:lnTo>
                  <a:pt x="112102" y="726616"/>
                </a:lnTo>
                <a:lnTo>
                  <a:pt x="143587" y="758101"/>
                </a:lnTo>
                <a:lnTo>
                  <a:pt x="178143" y="786249"/>
                </a:lnTo>
                <a:lnTo>
                  <a:pt x="215504" y="810796"/>
                </a:lnTo>
                <a:lnTo>
                  <a:pt x="255406" y="831474"/>
                </a:lnTo>
                <a:lnTo>
                  <a:pt x="297582" y="848020"/>
                </a:lnTo>
                <a:lnTo>
                  <a:pt x="341767" y="860167"/>
                </a:lnTo>
                <a:lnTo>
                  <a:pt x="387695" y="867650"/>
                </a:lnTo>
                <a:lnTo>
                  <a:pt x="435101" y="870204"/>
                </a:lnTo>
                <a:lnTo>
                  <a:pt x="482508" y="867650"/>
                </a:lnTo>
                <a:lnTo>
                  <a:pt x="528436" y="860167"/>
                </a:lnTo>
                <a:lnTo>
                  <a:pt x="572621" y="848020"/>
                </a:lnTo>
                <a:lnTo>
                  <a:pt x="614797" y="831474"/>
                </a:lnTo>
                <a:lnTo>
                  <a:pt x="654699" y="810796"/>
                </a:lnTo>
                <a:lnTo>
                  <a:pt x="692060" y="786249"/>
                </a:lnTo>
                <a:lnTo>
                  <a:pt x="726616" y="758101"/>
                </a:lnTo>
                <a:lnTo>
                  <a:pt x="758101" y="726616"/>
                </a:lnTo>
                <a:lnTo>
                  <a:pt x="786249" y="692060"/>
                </a:lnTo>
                <a:lnTo>
                  <a:pt x="810796" y="654699"/>
                </a:lnTo>
                <a:lnTo>
                  <a:pt x="831474" y="614797"/>
                </a:lnTo>
                <a:lnTo>
                  <a:pt x="848020" y="572621"/>
                </a:lnTo>
                <a:lnTo>
                  <a:pt x="860167" y="528436"/>
                </a:lnTo>
                <a:lnTo>
                  <a:pt x="867650" y="482508"/>
                </a:lnTo>
                <a:lnTo>
                  <a:pt x="870203" y="435101"/>
                </a:lnTo>
                <a:lnTo>
                  <a:pt x="867650" y="387695"/>
                </a:lnTo>
                <a:lnTo>
                  <a:pt x="860167" y="341767"/>
                </a:lnTo>
                <a:lnTo>
                  <a:pt x="848020" y="297582"/>
                </a:lnTo>
                <a:lnTo>
                  <a:pt x="831474" y="255406"/>
                </a:lnTo>
                <a:lnTo>
                  <a:pt x="810796" y="215504"/>
                </a:lnTo>
                <a:lnTo>
                  <a:pt x="786249" y="178143"/>
                </a:lnTo>
                <a:lnTo>
                  <a:pt x="758101" y="143587"/>
                </a:lnTo>
                <a:lnTo>
                  <a:pt x="726616" y="112102"/>
                </a:lnTo>
                <a:lnTo>
                  <a:pt x="692060" y="83954"/>
                </a:lnTo>
                <a:lnTo>
                  <a:pt x="654699" y="59407"/>
                </a:lnTo>
                <a:lnTo>
                  <a:pt x="614797" y="38729"/>
                </a:lnTo>
                <a:lnTo>
                  <a:pt x="572621" y="22183"/>
                </a:lnTo>
                <a:lnTo>
                  <a:pt x="528436" y="10036"/>
                </a:lnTo>
                <a:lnTo>
                  <a:pt x="482508" y="2553"/>
                </a:lnTo>
                <a:lnTo>
                  <a:pt x="435101" y="0"/>
                </a:lnTo>
                <a:close/>
              </a:path>
            </a:pathLst>
          </a:custGeom>
          <a:solidFill>
            <a:srgbClr val="FFC000"/>
          </a:solidFill>
        </p:spPr>
        <p:txBody>
          <a:bodyPr wrap="square" lIns="0" tIns="0" rIns="0" bIns="0" rtlCol="0"/>
          <a:p>
            <a:endParaRPr>
              <a:solidFill>
                <a:schemeClr val="tx1"/>
              </a:solidFill>
            </a:endParaRPr>
          </a:p>
        </p:txBody>
      </p:sp>
      <p:sp>
        <p:nvSpPr>
          <p:cNvPr id="5" name="object 16"/>
          <p:cNvSpPr/>
          <p:nvPr/>
        </p:nvSpPr>
        <p:spPr>
          <a:xfrm>
            <a:off x="2503170" y="2291715"/>
            <a:ext cx="372745" cy="356870"/>
          </a:xfrm>
          <a:custGeom>
            <a:avLst/>
            <a:gdLst/>
            <a:ahLst/>
            <a:cxnLst/>
            <a:rect l="l" t="t" r="r" b="b"/>
            <a:pathLst>
              <a:path w="321945" h="323850">
                <a:moveTo>
                  <a:pt x="86232" y="213360"/>
                </a:moveTo>
                <a:lnTo>
                  <a:pt x="69850" y="213360"/>
                </a:lnTo>
                <a:lnTo>
                  <a:pt x="66039" y="214630"/>
                </a:lnTo>
                <a:lnTo>
                  <a:pt x="61849" y="215900"/>
                </a:lnTo>
                <a:lnTo>
                  <a:pt x="58165" y="217169"/>
                </a:lnTo>
                <a:lnTo>
                  <a:pt x="50164" y="219710"/>
                </a:lnTo>
                <a:lnTo>
                  <a:pt x="43306" y="222250"/>
                </a:lnTo>
                <a:lnTo>
                  <a:pt x="36321" y="227330"/>
                </a:lnTo>
                <a:lnTo>
                  <a:pt x="29971" y="231139"/>
                </a:lnTo>
                <a:lnTo>
                  <a:pt x="24383" y="237489"/>
                </a:lnTo>
                <a:lnTo>
                  <a:pt x="3809" y="271780"/>
                </a:lnTo>
                <a:lnTo>
                  <a:pt x="1269" y="283210"/>
                </a:lnTo>
                <a:lnTo>
                  <a:pt x="253" y="287019"/>
                </a:lnTo>
                <a:lnTo>
                  <a:pt x="126" y="289560"/>
                </a:lnTo>
                <a:lnTo>
                  <a:pt x="0" y="298450"/>
                </a:lnTo>
                <a:lnTo>
                  <a:pt x="888" y="302260"/>
                </a:lnTo>
                <a:lnTo>
                  <a:pt x="2158" y="307339"/>
                </a:lnTo>
                <a:lnTo>
                  <a:pt x="3428" y="309880"/>
                </a:lnTo>
                <a:lnTo>
                  <a:pt x="4699" y="311150"/>
                </a:lnTo>
                <a:lnTo>
                  <a:pt x="6603" y="314960"/>
                </a:lnTo>
                <a:lnTo>
                  <a:pt x="8254" y="316230"/>
                </a:lnTo>
                <a:lnTo>
                  <a:pt x="10413" y="317500"/>
                </a:lnTo>
                <a:lnTo>
                  <a:pt x="12318" y="320039"/>
                </a:lnTo>
                <a:lnTo>
                  <a:pt x="19938" y="323850"/>
                </a:lnTo>
                <a:lnTo>
                  <a:pt x="271652" y="323850"/>
                </a:lnTo>
                <a:lnTo>
                  <a:pt x="276732" y="321310"/>
                </a:lnTo>
                <a:lnTo>
                  <a:pt x="278891" y="320039"/>
                </a:lnTo>
                <a:lnTo>
                  <a:pt x="281177" y="317500"/>
                </a:lnTo>
                <a:lnTo>
                  <a:pt x="283082" y="316230"/>
                </a:lnTo>
                <a:lnTo>
                  <a:pt x="284861" y="314960"/>
                </a:lnTo>
                <a:lnTo>
                  <a:pt x="286512" y="311150"/>
                </a:lnTo>
                <a:lnTo>
                  <a:pt x="287781" y="309880"/>
                </a:lnTo>
                <a:lnTo>
                  <a:pt x="289305" y="307339"/>
                </a:lnTo>
                <a:lnTo>
                  <a:pt x="290321" y="304800"/>
                </a:lnTo>
                <a:lnTo>
                  <a:pt x="290639" y="303530"/>
                </a:lnTo>
                <a:lnTo>
                  <a:pt x="25273" y="303530"/>
                </a:lnTo>
                <a:lnTo>
                  <a:pt x="24002" y="302260"/>
                </a:lnTo>
                <a:lnTo>
                  <a:pt x="22478" y="302260"/>
                </a:lnTo>
                <a:lnTo>
                  <a:pt x="21462" y="300989"/>
                </a:lnTo>
                <a:lnTo>
                  <a:pt x="20827" y="298450"/>
                </a:lnTo>
                <a:lnTo>
                  <a:pt x="20574" y="297180"/>
                </a:lnTo>
                <a:lnTo>
                  <a:pt x="20192" y="295910"/>
                </a:lnTo>
                <a:lnTo>
                  <a:pt x="20574" y="289560"/>
                </a:lnTo>
                <a:lnTo>
                  <a:pt x="21462" y="283210"/>
                </a:lnTo>
                <a:lnTo>
                  <a:pt x="22732" y="276860"/>
                </a:lnTo>
                <a:lnTo>
                  <a:pt x="25273" y="271780"/>
                </a:lnTo>
                <a:lnTo>
                  <a:pt x="27431" y="265430"/>
                </a:lnTo>
                <a:lnTo>
                  <a:pt x="30987" y="260350"/>
                </a:lnTo>
                <a:lnTo>
                  <a:pt x="34416" y="255269"/>
                </a:lnTo>
                <a:lnTo>
                  <a:pt x="38480" y="251460"/>
                </a:lnTo>
                <a:lnTo>
                  <a:pt x="82423" y="232410"/>
                </a:lnTo>
                <a:lnTo>
                  <a:pt x="86232" y="232410"/>
                </a:lnTo>
                <a:lnTo>
                  <a:pt x="87756" y="231139"/>
                </a:lnTo>
                <a:lnTo>
                  <a:pt x="89662" y="229869"/>
                </a:lnTo>
                <a:lnTo>
                  <a:pt x="90677" y="228600"/>
                </a:lnTo>
                <a:lnTo>
                  <a:pt x="91566" y="227330"/>
                </a:lnTo>
                <a:lnTo>
                  <a:pt x="92201" y="224789"/>
                </a:lnTo>
                <a:lnTo>
                  <a:pt x="92582" y="223519"/>
                </a:lnTo>
                <a:lnTo>
                  <a:pt x="87756" y="214630"/>
                </a:lnTo>
                <a:lnTo>
                  <a:pt x="86232" y="213360"/>
                </a:lnTo>
                <a:close/>
              </a:path>
              <a:path w="321945" h="323850">
                <a:moveTo>
                  <a:pt x="217296" y="213360"/>
                </a:moveTo>
                <a:lnTo>
                  <a:pt x="205358" y="213360"/>
                </a:lnTo>
                <a:lnTo>
                  <a:pt x="203453" y="214630"/>
                </a:lnTo>
                <a:lnTo>
                  <a:pt x="201802" y="215900"/>
                </a:lnTo>
                <a:lnTo>
                  <a:pt x="200913" y="217169"/>
                </a:lnTo>
                <a:lnTo>
                  <a:pt x="199643" y="218439"/>
                </a:lnTo>
                <a:lnTo>
                  <a:pt x="199008" y="220980"/>
                </a:lnTo>
                <a:lnTo>
                  <a:pt x="199008" y="224789"/>
                </a:lnTo>
                <a:lnTo>
                  <a:pt x="199643" y="227330"/>
                </a:lnTo>
                <a:lnTo>
                  <a:pt x="200913" y="228600"/>
                </a:lnTo>
                <a:lnTo>
                  <a:pt x="201802" y="229869"/>
                </a:lnTo>
                <a:lnTo>
                  <a:pt x="203453" y="231139"/>
                </a:lnTo>
                <a:lnTo>
                  <a:pt x="205358" y="232410"/>
                </a:lnTo>
                <a:lnTo>
                  <a:pt x="208787" y="232410"/>
                </a:lnTo>
                <a:lnTo>
                  <a:pt x="215391" y="233680"/>
                </a:lnTo>
                <a:lnTo>
                  <a:pt x="252983" y="251460"/>
                </a:lnTo>
                <a:lnTo>
                  <a:pt x="271017" y="289560"/>
                </a:lnTo>
                <a:lnTo>
                  <a:pt x="271399" y="295910"/>
                </a:lnTo>
                <a:lnTo>
                  <a:pt x="271399" y="297180"/>
                </a:lnTo>
                <a:lnTo>
                  <a:pt x="270763" y="298450"/>
                </a:lnTo>
                <a:lnTo>
                  <a:pt x="269748" y="300989"/>
                </a:lnTo>
                <a:lnTo>
                  <a:pt x="268858" y="302260"/>
                </a:lnTo>
                <a:lnTo>
                  <a:pt x="267842" y="302260"/>
                </a:lnTo>
                <a:lnTo>
                  <a:pt x="266573" y="303530"/>
                </a:lnTo>
                <a:lnTo>
                  <a:pt x="290639" y="303530"/>
                </a:lnTo>
                <a:lnTo>
                  <a:pt x="290956" y="302260"/>
                </a:lnTo>
                <a:lnTo>
                  <a:pt x="291211" y="298450"/>
                </a:lnTo>
                <a:lnTo>
                  <a:pt x="291084" y="289560"/>
                </a:lnTo>
                <a:lnTo>
                  <a:pt x="277367" y="248919"/>
                </a:lnTo>
                <a:lnTo>
                  <a:pt x="267207" y="237489"/>
                </a:lnTo>
                <a:lnTo>
                  <a:pt x="261492" y="231139"/>
                </a:lnTo>
                <a:lnTo>
                  <a:pt x="254888" y="227330"/>
                </a:lnTo>
                <a:lnTo>
                  <a:pt x="248284" y="222250"/>
                </a:lnTo>
                <a:lnTo>
                  <a:pt x="233806" y="217169"/>
                </a:lnTo>
                <a:lnTo>
                  <a:pt x="225551" y="214630"/>
                </a:lnTo>
                <a:lnTo>
                  <a:pt x="217296" y="213360"/>
                </a:lnTo>
                <a:close/>
              </a:path>
              <a:path w="321945" h="323850">
                <a:moveTo>
                  <a:pt x="311150" y="273050"/>
                </a:moveTo>
                <a:lnTo>
                  <a:pt x="307975" y="273050"/>
                </a:lnTo>
                <a:lnTo>
                  <a:pt x="309879" y="274319"/>
                </a:lnTo>
                <a:lnTo>
                  <a:pt x="311150" y="273050"/>
                </a:lnTo>
                <a:close/>
              </a:path>
              <a:path w="321945" h="323850">
                <a:moveTo>
                  <a:pt x="249554" y="172719"/>
                </a:moveTo>
                <a:lnTo>
                  <a:pt x="237236" y="172719"/>
                </a:lnTo>
                <a:lnTo>
                  <a:pt x="235584" y="173989"/>
                </a:lnTo>
                <a:lnTo>
                  <a:pt x="234061" y="175260"/>
                </a:lnTo>
                <a:lnTo>
                  <a:pt x="233171" y="176530"/>
                </a:lnTo>
                <a:lnTo>
                  <a:pt x="231901" y="177800"/>
                </a:lnTo>
                <a:lnTo>
                  <a:pt x="231266" y="180339"/>
                </a:lnTo>
                <a:lnTo>
                  <a:pt x="231266" y="184150"/>
                </a:lnTo>
                <a:lnTo>
                  <a:pt x="239140" y="193039"/>
                </a:lnTo>
                <a:lnTo>
                  <a:pt x="247650" y="193039"/>
                </a:lnTo>
                <a:lnTo>
                  <a:pt x="259333" y="195580"/>
                </a:lnTo>
                <a:lnTo>
                  <a:pt x="287781" y="215900"/>
                </a:lnTo>
                <a:lnTo>
                  <a:pt x="291591" y="220980"/>
                </a:lnTo>
                <a:lnTo>
                  <a:pt x="301370" y="255269"/>
                </a:lnTo>
                <a:lnTo>
                  <a:pt x="301370" y="257810"/>
                </a:lnTo>
                <a:lnTo>
                  <a:pt x="300736" y="259080"/>
                </a:lnTo>
                <a:lnTo>
                  <a:pt x="300100" y="261619"/>
                </a:lnTo>
                <a:lnTo>
                  <a:pt x="300100" y="265430"/>
                </a:lnTo>
                <a:lnTo>
                  <a:pt x="300736" y="267969"/>
                </a:lnTo>
                <a:lnTo>
                  <a:pt x="301370" y="269239"/>
                </a:lnTo>
                <a:lnTo>
                  <a:pt x="302894" y="270510"/>
                </a:lnTo>
                <a:lnTo>
                  <a:pt x="304164" y="271780"/>
                </a:lnTo>
                <a:lnTo>
                  <a:pt x="305815" y="273050"/>
                </a:lnTo>
                <a:lnTo>
                  <a:pt x="312674" y="273050"/>
                </a:lnTo>
                <a:lnTo>
                  <a:pt x="315213" y="271780"/>
                </a:lnTo>
                <a:lnTo>
                  <a:pt x="316864" y="271780"/>
                </a:lnTo>
                <a:lnTo>
                  <a:pt x="321563" y="259080"/>
                </a:lnTo>
                <a:lnTo>
                  <a:pt x="321479" y="250189"/>
                </a:lnTo>
                <a:lnTo>
                  <a:pt x="308355" y="209550"/>
                </a:lnTo>
                <a:lnTo>
                  <a:pt x="280162" y="182880"/>
                </a:lnTo>
                <a:lnTo>
                  <a:pt x="269113" y="177800"/>
                </a:lnTo>
                <a:lnTo>
                  <a:pt x="265683" y="176530"/>
                </a:lnTo>
                <a:lnTo>
                  <a:pt x="261874" y="175260"/>
                </a:lnTo>
                <a:lnTo>
                  <a:pt x="257809" y="173989"/>
                </a:lnTo>
                <a:lnTo>
                  <a:pt x="249554" y="172719"/>
                </a:lnTo>
                <a:close/>
              </a:path>
              <a:path w="321945" h="323850">
                <a:moveTo>
                  <a:pt x="149732" y="222250"/>
                </a:moveTo>
                <a:lnTo>
                  <a:pt x="141858" y="222250"/>
                </a:lnTo>
                <a:lnTo>
                  <a:pt x="145923" y="223519"/>
                </a:lnTo>
                <a:lnTo>
                  <a:pt x="149732" y="222250"/>
                </a:lnTo>
                <a:close/>
              </a:path>
              <a:path w="321945" h="323850">
                <a:moveTo>
                  <a:pt x="153162" y="38100"/>
                </a:moveTo>
                <a:lnTo>
                  <a:pt x="138049" y="38100"/>
                </a:lnTo>
                <a:lnTo>
                  <a:pt x="134238" y="39369"/>
                </a:lnTo>
                <a:lnTo>
                  <a:pt x="130809" y="39369"/>
                </a:lnTo>
                <a:lnTo>
                  <a:pt x="127000" y="40639"/>
                </a:lnTo>
                <a:lnTo>
                  <a:pt x="123570" y="41910"/>
                </a:lnTo>
                <a:lnTo>
                  <a:pt x="119761" y="43180"/>
                </a:lnTo>
                <a:lnTo>
                  <a:pt x="116204" y="45719"/>
                </a:lnTo>
                <a:lnTo>
                  <a:pt x="113029" y="46989"/>
                </a:lnTo>
                <a:lnTo>
                  <a:pt x="109600" y="49530"/>
                </a:lnTo>
                <a:lnTo>
                  <a:pt x="106425" y="52069"/>
                </a:lnTo>
                <a:lnTo>
                  <a:pt x="103250" y="53339"/>
                </a:lnTo>
                <a:lnTo>
                  <a:pt x="100075" y="57150"/>
                </a:lnTo>
                <a:lnTo>
                  <a:pt x="76073" y="95250"/>
                </a:lnTo>
                <a:lnTo>
                  <a:pt x="70484" y="130810"/>
                </a:lnTo>
                <a:lnTo>
                  <a:pt x="70738" y="139700"/>
                </a:lnTo>
                <a:lnTo>
                  <a:pt x="72008" y="148589"/>
                </a:lnTo>
                <a:lnTo>
                  <a:pt x="73659" y="157480"/>
                </a:lnTo>
                <a:lnTo>
                  <a:pt x="79248" y="175260"/>
                </a:lnTo>
                <a:lnTo>
                  <a:pt x="83057" y="181610"/>
                </a:lnTo>
                <a:lnTo>
                  <a:pt x="87502" y="189230"/>
                </a:lnTo>
                <a:lnTo>
                  <a:pt x="97662" y="201930"/>
                </a:lnTo>
                <a:lnTo>
                  <a:pt x="103631" y="207010"/>
                </a:lnTo>
                <a:lnTo>
                  <a:pt x="109981" y="212089"/>
                </a:lnTo>
                <a:lnTo>
                  <a:pt x="113029" y="213360"/>
                </a:lnTo>
                <a:lnTo>
                  <a:pt x="116204" y="215900"/>
                </a:lnTo>
                <a:lnTo>
                  <a:pt x="119761" y="217169"/>
                </a:lnTo>
                <a:lnTo>
                  <a:pt x="123570" y="218439"/>
                </a:lnTo>
                <a:lnTo>
                  <a:pt x="127000" y="219710"/>
                </a:lnTo>
                <a:lnTo>
                  <a:pt x="130809" y="220980"/>
                </a:lnTo>
                <a:lnTo>
                  <a:pt x="134238" y="222250"/>
                </a:lnTo>
                <a:lnTo>
                  <a:pt x="156971" y="222250"/>
                </a:lnTo>
                <a:lnTo>
                  <a:pt x="168401" y="218439"/>
                </a:lnTo>
                <a:lnTo>
                  <a:pt x="171576" y="217169"/>
                </a:lnTo>
                <a:lnTo>
                  <a:pt x="175005" y="215900"/>
                </a:lnTo>
                <a:lnTo>
                  <a:pt x="178434" y="213360"/>
                </a:lnTo>
                <a:lnTo>
                  <a:pt x="181990" y="212089"/>
                </a:lnTo>
                <a:lnTo>
                  <a:pt x="187959" y="207010"/>
                </a:lnTo>
                <a:lnTo>
                  <a:pt x="192246" y="203200"/>
                </a:lnTo>
                <a:lnTo>
                  <a:pt x="145923" y="203200"/>
                </a:lnTo>
                <a:lnTo>
                  <a:pt x="140207" y="201930"/>
                </a:lnTo>
                <a:lnTo>
                  <a:pt x="134619" y="201930"/>
                </a:lnTo>
                <a:lnTo>
                  <a:pt x="129158" y="199389"/>
                </a:lnTo>
                <a:lnTo>
                  <a:pt x="124078" y="196850"/>
                </a:lnTo>
                <a:lnTo>
                  <a:pt x="119379" y="194310"/>
                </a:lnTo>
                <a:lnTo>
                  <a:pt x="114934" y="190500"/>
                </a:lnTo>
                <a:lnTo>
                  <a:pt x="110616" y="185419"/>
                </a:lnTo>
                <a:lnTo>
                  <a:pt x="106425" y="181610"/>
                </a:lnTo>
                <a:lnTo>
                  <a:pt x="103250" y="176530"/>
                </a:lnTo>
                <a:lnTo>
                  <a:pt x="99821" y="171450"/>
                </a:lnTo>
                <a:lnTo>
                  <a:pt x="97027" y="165100"/>
                </a:lnTo>
                <a:lnTo>
                  <a:pt x="94741" y="158750"/>
                </a:lnTo>
                <a:lnTo>
                  <a:pt x="92837" y="152400"/>
                </a:lnTo>
                <a:lnTo>
                  <a:pt x="91566" y="144780"/>
                </a:lnTo>
                <a:lnTo>
                  <a:pt x="90677" y="138430"/>
                </a:lnTo>
                <a:lnTo>
                  <a:pt x="90677" y="123189"/>
                </a:lnTo>
                <a:lnTo>
                  <a:pt x="106425" y="80010"/>
                </a:lnTo>
                <a:lnTo>
                  <a:pt x="140207" y="58419"/>
                </a:lnTo>
                <a:lnTo>
                  <a:pt x="193675" y="58419"/>
                </a:lnTo>
                <a:lnTo>
                  <a:pt x="187959" y="53339"/>
                </a:lnTo>
                <a:lnTo>
                  <a:pt x="181990" y="49530"/>
                </a:lnTo>
                <a:lnTo>
                  <a:pt x="178434" y="46989"/>
                </a:lnTo>
                <a:lnTo>
                  <a:pt x="175005" y="45719"/>
                </a:lnTo>
                <a:lnTo>
                  <a:pt x="171576" y="43180"/>
                </a:lnTo>
                <a:lnTo>
                  <a:pt x="168401" y="41910"/>
                </a:lnTo>
                <a:lnTo>
                  <a:pt x="160781" y="39369"/>
                </a:lnTo>
                <a:lnTo>
                  <a:pt x="153162" y="38100"/>
                </a:lnTo>
                <a:close/>
              </a:path>
              <a:path w="321945" h="323850">
                <a:moveTo>
                  <a:pt x="193675" y="58419"/>
                </a:moveTo>
                <a:lnTo>
                  <a:pt x="151256" y="58419"/>
                </a:lnTo>
                <a:lnTo>
                  <a:pt x="162051" y="60960"/>
                </a:lnTo>
                <a:lnTo>
                  <a:pt x="167131" y="63500"/>
                </a:lnTo>
                <a:lnTo>
                  <a:pt x="176529" y="71119"/>
                </a:lnTo>
                <a:lnTo>
                  <a:pt x="180720" y="74930"/>
                </a:lnTo>
                <a:lnTo>
                  <a:pt x="184784" y="80010"/>
                </a:lnTo>
                <a:lnTo>
                  <a:pt x="188213" y="85089"/>
                </a:lnTo>
                <a:lnTo>
                  <a:pt x="191769" y="90169"/>
                </a:lnTo>
                <a:lnTo>
                  <a:pt x="201167" y="130810"/>
                </a:lnTo>
                <a:lnTo>
                  <a:pt x="200913" y="138430"/>
                </a:lnTo>
                <a:lnTo>
                  <a:pt x="199643" y="144780"/>
                </a:lnTo>
                <a:lnTo>
                  <a:pt x="198374" y="152400"/>
                </a:lnTo>
                <a:lnTo>
                  <a:pt x="196850" y="158750"/>
                </a:lnTo>
                <a:lnTo>
                  <a:pt x="191769" y="171450"/>
                </a:lnTo>
                <a:lnTo>
                  <a:pt x="188213" y="176530"/>
                </a:lnTo>
                <a:lnTo>
                  <a:pt x="184784" y="181610"/>
                </a:lnTo>
                <a:lnTo>
                  <a:pt x="180720" y="185419"/>
                </a:lnTo>
                <a:lnTo>
                  <a:pt x="176529" y="190500"/>
                </a:lnTo>
                <a:lnTo>
                  <a:pt x="171830" y="194310"/>
                </a:lnTo>
                <a:lnTo>
                  <a:pt x="167131" y="196850"/>
                </a:lnTo>
                <a:lnTo>
                  <a:pt x="162051" y="199389"/>
                </a:lnTo>
                <a:lnTo>
                  <a:pt x="156717" y="201930"/>
                </a:lnTo>
                <a:lnTo>
                  <a:pt x="151256" y="201930"/>
                </a:lnTo>
                <a:lnTo>
                  <a:pt x="145923" y="203200"/>
                </a:lnTo>
                <a:lnTo>
                  <a:pt x="192246" y="203200"/>
                </a:lnTo>
                <a:lnTo>
                  <a:pt x="193675" y="201930"/>
                </a:lnTo>
                <a:lnTo>
                  <a:pt x="199008" y="195580"/>
                </a:lnTo>
                <a:lnTo>
                  <a:pt x="203707" y="189230"/>
                </a:lnTo>
                <a:lnTo>
                  <a:pt x="208152" y="181610"/>
                </a:lnTo>
                <a:lnTo>
                  <a:pt x="211962" y="175260"/>
                </a:lnTo>
                <a:lnTo>
                  <a:pt x="220889" y="138430"/>
                </a:lnTo>
                <a:lnTo>
                  <a:pt x="220852" y="120650"/>
                </a:lnTo>
                <a:lnTo>
                  <a:pt x="208152" y="78739"/>
                </a:lnTo>
                <a:lnTo>
                  <a:pt x="199008" y="64769"/>
                </a:lnTo>
                <a:lnTo>
                  <a:pt x="193675" y="58419"/>
                </a:lnTo>
                <a:close/>
              </a:path>
              <a:path w="321945" h="323850">
                <a:moveTo>
                  <a:pt x="241045" y="171450"/>
                </a:moveTo>
                <a:lnTo>
                  <a:pt x="239140" y="172719"/>
                </a:lnTo>
                <a:lnTo>
                  <a:pt x="245490" y="172719"/>
                </a:lnTo>
                <a:lnTo>
                  <a:pt x="241045" y="171450"/>
                </a:lnTo>
                <a:close/>
              </a:path>
              <a:path w="321945" h="323850">
                <a:moveTo>
                  <a:pt x="223900" y="20319"/>
                </a:moveTo>
                <a:lnTo>
                  <a:pt x="181355" y="20319"/>
                </a:lnTo>
                <a:lnTo>
                  <a:pt x="186943" y="21589"/>
                </a:lnTo>
                <a:lnTo>
                  <a:pt x="192404" y="24130"/>
                </a:lnTo>
                <a:lnTo>
                  <a:pt x="218312" y="46989"/>
                </a:lnTo>
                <a:lnTo>
                  <a:pt x="221741" y="52069"/>
                </a:lnTo>
                <a:lnTo>
                  <a:pt x="231266" y="92710"/>
                </a:lnTo>
                <a:lnTo>
                  <a:pt x="230886" y="97789"/>
                </a:lnTo>
                <a:lnTo>
                  <a:pt x="230631" y="102869"/>
                </a:lnTo>
                <a:lnTo>
                  <a:pt x="229996" y="107950"/>
                </a:lnTo>
                <a:lnTo>
                  <a:pt x="228980" y="113030"/>
                </a:lnTo>
                <a:lnTo>
                  <a:pt x="228726" y="115569"/>
                </a:lnTo>
                <a:lnTo>
                  <a:pt x="228726" y="118110"/>
                </a:lnTo>
                <a:lnTo>
                  <a:pt x="231266" y="123189"/>
                </a:lnTo>
                <a:lnTo>
                  <a:pt x="232537" y="124460"/>
                </a:lnTo>
                <a:lnTo>
                  <a:pt x="234441" y="124460"/>
                </a:lnTo>
                <a:lnTo>
                  <a:pt x="236219" y="125730"/>
                </a:lnTo>
                <a:lnTo>
                  <a:pt x="241680" y="125730"/>
                </a:lnTo>
                <a:lnTo>
                  <a:pt x="243586" y="124460"/>
                </a:lnTo>
                <a:lnTo>
                  <a:pt x="244855" y="123189"/>
                </a:lnTo>
                <a:lnTo>
                  <a:pt x="245744" y="123189"/>
                </a:lnTo>
                <a:lnTo>
                  <a:pt x="247014" y="120650"/>
                </a:lnTo>
                <a:lnTo>
                  <a:pt x="247903" y="119380"/>
                </a:lnTo>
                <a:lnTo>
                  <a:pt x="248284" y="118110"/>
                </a:lnTo>
                <a:lnTo>
                  <a:pt x="249554" y="111760"/>
                </a:lnTo>
                <a:lnTo>
                  <a:pt x="250443" y="105410"/>
                </a:lnTo>
                <a:lnTo>
                  <a:pt x="250825" y="99060"/>
                </a:lnTo>
                <a:lnTo>
                  <a:pt x="250977" y="95250"/>
                </a:lnTo>
                <a:lnTo>
                  <a:pt x="250888" y="85089"/>
                </a:lnTo>
                <a:lnTo>
                  <a:pt x="250825" y="82550"/>
                </a:lnTo>
                <a:lnTo>
                  <a:pt x="249554" y="73660"/>
                </a:lnTo>
                <a:lnTo>
                  <a:pt x="247903" y="64769"/>
                </a:lnTo>
                <a:lnTo>
                  <a:pt x="245109" y="57150"/>
                </a:lnTo>
                <a:lnTo>
                  <a:pt x="242315" y="48260"/>
                </a:lnTo>
                <a:lnTo>
                  <a:pt x="238505" y="40639"/>
                </a:lnTo>
                <a:lnTo>
                  <a:pt x="234061" y="33019"/>
                </a:lnTo>
                <a:lnTo>
                  <a:pt x="229362" y="26669"/>
                </a:lnTo>
                <a:lnTo>
                  <a:pt x="223900" y="20319"/>
                </a:lnTo>
                <a:close/>
              </a:path>
              <a:path w="321945" h="323850">
                <a:moveTo>
                  <a:pt x="183514" y="0"/>
                </a:moveTo>
                <a:lnTo>
                  <a:pt x="167131" y="0"/>
                </a:lnTo>
                <a:lnTo>
                  <a:pt x="163321" y="1270"/>
                </a:lnTo>
                <a:lnTo>
                  <a:pt x="158876" y="2539"/>
                </a:lnTo>
                <a:lnTo>
                  <a:pt x="150621" y="5079"/>
                </a:lnTo>
                <a:lnTo>
                  <a:pt x="146938" y="6350"/>
                </a:lnTo>
                <a:lnTo>
                  <a:pt x="142748" y="8889"/>
                </a:lnTo>
                <a:lnTo>
                  <a:pt x="141224" y="10160"/>
                </a:lnTo>
                <a:lnTo>
                  <a:pt x="139573" y="11430"/>
                </a:lnTo>
                <a:lnTo>
                  <a:pt x="138683" y="13969"/>
                </a:lnTo>
                <a:lnTo>
                  <a:pt x="138302" y="15239"/>
                </a:lnTo>
                <a:lnTo>
                  <a:pt x="138175" y="20319"/>
                </a:lnTo>
                <a:lnTo>
                  <a:pt x="138302" y="21589"/>
                </a:lnTo>
                <a:lnTo>
                  <a:pt x="139318" y="22860"/>
                </a:lnTo>
                <a:lnTo>
                  <a:pt x="140588" y="25400"/>
                </a:lnTo>
                <a:lnTo>
                  <a:pt x="142112" y="25400"/>
                </a:lnTo>
                <a:lnTo>
                  <a:pt x="145668" y="27939"/>
                </a:lnTo>
                <a:lnTo>
                  <a:pt x="151256" y="27939"/>
                </a:lnTo>
                <a:lnTo>
                  <a:pt x="152907" y="26669"/>
                </a:lnTo>
                <a:lnTo>
                  <a:pt x="158241" y="24130"/>
                </a:lnTo>
                <a:lnTo>
                  <a:pt x="164211" y="21589"/>
                </a:lnTo>
                <a:lnTo>
                  <a:pt x="169925" y="20319"/>
                </a:lnTo>
                <a:lnTo>
                  <a:pt x="223900" y="20319"/>
                </a:lnTo>
                <a:lnTo>
                  <a:pt x="217931" y="16510"/>
                </a:lnTo>
                <a:lnTo>
                  <a:pt x="211581" y="11430"/>
                </a:lnTo>
                <a:lnTo>
                  <a:pt x="208533" y="8889"/>
                </a:lnTo>
                <a:lnTo>
                  <a:pt x="205358" y="7620"/>
                </a:lnTo>
                <a:lnTo>
                  <a:pt x="201802" y="5079"/>
                </a:lnTo>
                <a:lnTo>
                  <a:pt x="198374" y="3810"/>
                </a:lnTo>
                <a:lnTo>
                  <a:pt x="190753" y="1270"/>
                </a:lnTo>
                <a:lnTo>
                  <a:pt x="187325" y="1270"/>
                </a:lnTo>
                <a:lnTo>
                  <a:pt x="183514" y="0"/>
                </a:lnTo>
                <a:close/>
              </a:path>
            </a:pathLst>
          </a:custGeom>
          <a:solidFill>
            <a:srgbClr val="FFFFFF"/>
          </a:solidFill>
        </p:spPr>
        <p:txBody>
          <a:bodyPr wrap="square" lIns="0" tIns="0" rIns="0" bIns="0" rtlCol="0"/>
          <a:p>
            <a:endParaRPr>
              <a:solidFill>
                <a:schemeClr val="tx1"/>
              </a:solidFill>
            </a:endParaRPr>
          </a:p>
        </p:txBody>
      </p:sp>
      <p:sp>
        <p:nvSpPr>
          <p:cNvPr id="13" name="object 9"/>
          <p:cNvSpPr/>
          <p:nvPr/>
        </p:nvSpPr>
        <p:spPr>
          <a:xfrm>
            <a:off x="4416424" y="2004186"/>
            <a:ext cx="870585" cy="870585"/>
          </a:xfrm>
          <a:custGeom>
            <a:avLst/>
            <a:gdLst/>
            <a:ahLst/>
            <a:cxnLst/>
            <a:rect l="l" t="t" r="r" b="b"/>
            <a:pathLst>
              <a:path w="870584" h="870585">
                <a:moveTo>
                  <a:pt x="435101" y="0"/>
                </a:moveTo>
                <a:lnTo>
                  <a:pt x="387695" y="2553"/>
                </a:lnTo>
                <a:lnTo>
                  <a:pt x="341767" y="10036"/>
                </a:lnTo>
                <a:lnTo>
                  <a:pt x="297582" y="22183"/>
                </a:lnTo>
                <a:lnTo>
                  <a:pt x="255406" y="38729"/>
                </a:lnTo>
                <a:lnTo>
                  <a:pt x="215504" y="59407"/>
                </a:lnTo>
                <a:lnTo>
                  <a:pt x="178143" y="83954"/>
                </a:lnTo>
                <a:lnTo>
                  <a:pt x="143587" y="112102"/>
                </a:lnTo>
                <a:lnTo>
                  <a:pt x="112102" y="143587"/>
                </a:lnTo>
                <a:lnTo>
                  <a:pt x="83954" y="178143"/>
                </a:lnTo>
                <a:lnTo>
                  <a:pt x="59407" y="215504"/>
                </a:lnTo>
                <a:lnTo>
                  <a:pt x="38729" y="255406"/>
                </a:lnTo>
                <a:lnTo>
                  <a:pt x="22183" y="297582"/>
                </a:lnTo>
                <a:lnTo>
                  <a:pt x="10036" y="341767"/>
                </a:lnTo>
                <a:lnTo>
                  <a:pt x="2553" y="387695"/>
                </a:lnTo>
                <a:lnTo>
                  <a:pt x="0" y="435101"/>
                </a:lnTo>
                <a:lnTo>
                  <a:pt x="2553" y="482508"/>
                </a:lnTo>
                <a:lnTo>
                  <a:pt x="10036" y="528436"/>
                </a:lnTo>
                <a:lnTo>
                  <a:pt x="22183" y="572621"/>
                </a:lnTo>
                <a:lnTo>
                  <a:pt x="38729" y="614797"/>
                </a:lnTo>
                <a:lnTo>
                  <a:pt x="59407" y="654699"/>
                </a:lnTo>
                <a:lnTo>
                  <a:pt x="83954" y="692060"/>
                </a:lnTo>
                <a:lnTo>
                  <a:pt x="112102" y="726616"/>
                </a:lnTo>
                <a:lnTo>
                  <a:pt x="143587" y="758101"/>
                </a:lnTo>
                <a:lnTo>
                  <a:pt x="178143" y="786249"/>
                </a:lnTo>
                <a:lnTo>
                  <a:pt x="215504" y="810796"/>
                </a:lnTo>
                <a:lnTo>
                  <a:pt x="255406" y="831474"/>
                </a:lnTo>
                <a:lnTo>
                  <a:pt x="297582" y="848020"/>
                </a:lnTo>
                <a:lnTo>
                  <a:pt x="341767" y="860167"/>
                </a:lnTo>
                <a:lnTo>
                  <a:pt x="387695" y="867650"/>
                </a:lnTo>
                <a:lnTo>
                  <a:pt x="435101" y="870204"/>
                </a:lnTo>
                <a:lnTo>
                  <a:pt x="482508" y="867650"/>
                </a:lnTo>
                <a:lnTo>
                  <a:pt x="528436" y="860167"/>
                </a:lnTo>
                <a:lnTo>
                  <a:pt x="572621" y="848020"/>
                </a:lnTo>
                <a:lnTo>
                  <a:pt x="614797" y="831474"/>
                </a:lnTo>
                <a:lnTo>
                  <a:pt x="654699" y="810796"/>
                </a:lnTo>
                <a:lnTo>
                  <a:pt x="692060" y="786249"/>
                </a:lnTo>
                <a:lnTo>
                  <a:pt x="726616" y="758101"/>
                </a:lnTo>
                <a:lnTo>
                  <a:pt x="758101" y="726616"/>
                </a:lnTo>
                <a:lnTo>
                  <a:pt x="786249" y="692060"/>
                </a:lnTo>
                <a:lnTo>
                  <a:pt x="810796" y="654699"/>
                </a:lnTo>
                <a:lnTo>
                  <a:pt x="831474" y="614797"/>
                </a:lnTo>
                <a:lnTo>
                  <a:pt x="848020" y="572621"/>
                </a:lnTo>
                <a:lnTo>
                  <a:pt x="860167" y="528436"/>
                </a:lnTo>
                <a:lnTo>
                  <a:pt x="867650" y="482508"/>
                </a:lnTo>
                <a:lnTo>
                  <a:pt x="870203" y="435101"/>
                </a:lnTo>
                <a:lnTo>
                  <a:pt x="867650" y="387695"/>
                </a:lnTo>
                <a:lnTo>
                  <a:pt x="860167" y="341767"/>
                </a:lnTo>
                <a:lnTo>
                  <a:pt x="848020" y="297582"/>
                </a:lnTo>
                <a:lnTo>
                  <a:pt x="831474" y="255406"/>
                </a:lnTo>
                <a:lnTo>
                  <a:pt x="810796" y="215504"/>
                </a:lnTo>
                <a:lnTo>
                  <a:pt x="786249" y="178143"/>
                </a:lnTo>
                <a:lnTo>
                  <a:pt x="758101" y="143587"/>
                </a:lnTo>
                <a:lnTo>
                  <a:pt x="726616" y="112102"/>
                </a:lnTo>
                <a:lnTo>
                  <a:pt x="692060" y="83954"/>
                </a:lnTo>
                <a:lnTo>
                  <a:pt x="654699" y="59407"/>
                </a:lnTo>
                <a:lnTo>
                  <a:pt x="614797" y="38729"/>
                </a:lnTo>
                <a:lnTo>
                  <a:pt x="572621" y="22183"/>
                </a:lnTo>
                <a:lnTo>
                  <a:pt x="528436" y="10036"/>
                </a:lnTo>
                <a:lnTo>
                  <a:pt x="482508" y="2553"/>
                </a:lnTo>
                <a:lnTo>
                  <a:pt x="435101" y="0"/>
                </a:lnTo>
                <a:close/>
              </a:path>
            </a:pathLst>
          </a:custGeom>
          <a:solidFill>
            <a:srgbClr val="00B0F0"/>
          </a:solidFill>
        </p:spPr>
        <p:txBody>
          <a:bodyPr wrap="square" lIns="0" tIns="0" rIns="0" bIns="0" rtlCol="0"/>
          <a:p>
            <a:endParaRPr>
              <a:solidFill>
                <a:schemeClr val="tx1"/>
              </a:solidFill>
            </a:endParaRPr>
          </a:p>
        </p:txBody>
      </p:sp>
      <p:sp>
        <p:nvSpPr>
          <p:cNvPr id="14" name="object 10"/>
          <p:cNvSpPr/>
          <p:nvPr/>
        </p:nvSpPr>
        <p:spPr>
          <a:xfrm>
            <a:off x="4707890" y="2261235"/>
            <a:ext cx="287020" cy="356235"/>
          </a:xfrm>
          <a:custGeom>
            <a:avLst/>
            <a:gdLst/>
            <a:ahLst/>
            <a:cxnLst/>
            <a:rect l="l" t="t" r="r" b="b"/>
            <a:pathLst>
              <a:path w="151129" h="321310">
                <a:moveTo>
                  <a:pt x="41063" y="191770"/>
                </a:moveTo>
                <a:lnTo>
                  <a:pt x="23410" y="191770"/>
                </a:lnTo>
                <a:lnTo>
                  <a:pt x="20489" y="193040"/>
                </a:lnTo>
                <a:lnTo>
                  <a:pt x="17695" y="194310"/>
                </a:lnTo>
                <a:lnTo>
                  <a:pt x="14774" y="195580"/>
                </a:lnTo>
                <a:lnTo>
                  <a:pt x="12615" y="196850"/>
                </a:lnTo>
                <a:lnTo>
                  <a:pt x="10075" y="199390"/>
                </a:lnTo>
                <a:lnTo>
                  <a:pt x="7789" y="201930"/>
                </a:lnTo>
                <a:lnTo>
                  <a:pt x="5884" y="203200"/>
                </a:lnTo>
                <a:lnTo>
                  <a:pt x="4360" y="207010"/>
                </a:lnTo>
                <a:lnTo>
                  <a:pt x="1820" y="212090"/>
                </a:lnTo>
                <a:lnTo>
                  <a:pt x="804" y="214630"/>
                </a:lnTo>
                <a:lnTo>
                  <a:pt x="677" y="224790"/>
                </a:lnTo>
                <a:lnTo>
                  <a:pt x="804" y="228600"/>
                </a:lnTo>
                <a:lnTo>
                  <a:pt x="1820" y="234950"/>
                </a:lnTo>
                <a:lnTo>
                  <a:pt x="14520" y="261620"/>
                </a:lnTo>
                <a:lnTo>
                  <a:pt x="17695" y="266700"/>
                </a:lnTo>
                <a:lnTo>
                  <a:pt x="21505" y="270510"/>
                </a:lnTo>
                <a:lnTo>
                  <a:pt x="24934" y="273050"/>
                </a:lnTo>
                <a:lnTo>
                  <a:pt x="29125" y="276860"/>
                </a:lnTo>
                <a:lnTo>
                  <a:pt x="33570" y="279400"/>
                </a:lnTo>
                <a:lnTo>
                  <a:pt x="37380" y="281940"/>
                </a:lnTo>
                <a:lnTo>
                  <a:pt x="41063" y="284480"/>
                </a:lnTo>
                <a:lnTo>
                  <a:pt x="44873" y="285750"/>
                </a:lnTo>
                <a:lnTo>
                  <a:pt x="49064" y="287020"/>
                </a:lnTo>
                <a:lnTo>
                  <a:pt x="52874" y="288290"/>
                </a:lnTo>
                <a:lnTo>
                  <a:pt x="56938" y="289560"/>
                </a:lnTo>
                <a:lnTo>
                  <a:pt x="65193" y="290830"/>
                </a:lnTo>
                <a:lnTo>
                  <a:pt x="65193" y="312420"/>
                </a:lnTo>
                <a:lnTo>
                  <a:pt x="65574" y="313690"/>
                </a:lnTo>
                <a:lnTo>
                  <a:pt x="66209" y="314960"/>
                </a:lnTo>
                <a:lnTo>
                  <a:pt x="66844" y="317500"/>
                </a:lnTo>
                <a:lnTo>
                  <a:pt x="68368" y="318770"/>
                </a:lnTo>
                <a:lnTo>
                  <a:pt x="69638" y="320040"/>
                </a:lnTo>
                <a:lnTo>
                  <a:pt x="71289" y="321310"/>
                </a:lnTo>
                <a:lnTo>
                  <a:pt x="79163" y="321310"/>
                </a:lnTo>
                <a:lnTo>
                  <a:pt x="80687" y="320040"/>
                </a:lnTo>
                <a:lnTo>
                  <a:pt x="82592" y="318770"/>
                </a:lnTo>
                <a:lnTo>
                  <a:pt x="83608" y="317500"/>
                </a:lnTo>
                <a:lnTo>
                  <a:pt x="84497" y="314960"/>
                </a:lnTo>
                <a:lnTo>
                  <a:pt x="85132" y="313690"/>
                </a:lnTo>
                <a:lnTo>
                  <a:pt x="85132" y="290830"/>
                </a:lnTo>
                <a:lnTo>
                  <a:pt x="90212" y="290830"/>
                </a:lnTo>
                <a:lnTo>
                  <a:pt x="99737" y="288290"/>
                </a:lnTo>
                <a:lnTo>
                  <a:pt x="105198" y="285750"/>
                </a:lnTo>
                <a:lnTo>
                  <a:pt x="109897" y="284480"/>
                </a:lnTo>
                <a:lnTo>
                  <a:pt x="114596" y="281940"/>
                </a:lnTo>
                <a:lnTo>
                  <a:pt x="119041" y="278130"/>
                </a:lnTo>
                <a:lnTo>
                  <a:pt x="122851" y="275590"/>
                </a:lnTo>
                <a:lnTo>
                  <a:pt x="127042" y="271780"/>
                </a:lnTo>
                <a:lnTo>
                  <a:pt x="69638" y="271780"/>
                </a:lnTo>
                <a:lnTo>
                  <a:pt x="63288" y="270510"/>
                </a:lnTo>
                <a:lnTo>
                  <a:pt x="30649" y="250190"/>
                </a:lnTo>
                <a:lnTo>
                  <a:pt x="28109" y="247650"/>
                </a:lnTo>
                <a:lnTo>
                  <a:pt x="26585" y="243840"/>
                </a:lnTo>
                <a:lnTo>
                  <a:pt x="24680" y="240030"/>
                </a:lnTo>
                <a:lnTo>
                  <a:pt x="23029" y="236220"/>
                </a:lnTo>
                <a:lnTo>
                  <a:pt x="21759" y="231140"/>
                </a:lnTo>
                <a:lnTo>
                  <a:pt x="20489" y="220980"/>
                </a:lnTo>
                <a:lnTo>
                  <a:pt x="20489" y="219710"/>
                </a:lnTo>
                <a:lnTo>
                  <a:pt x="21505" y="217170"/>
                </a:lnTo>
                <a:lnTo>
                  <a:pt x="22394" y="215900"/>
                </a:lnTo>
                <a:lnTo>
                  <a:pt x="23664" y="214630"/>
                </a:lnTo>
                <a:lnTo>
                  <a:pt x="25950" y="212090"/>
                </a:lnTo>
                <a:lnTo>
                  <a:pt x="27855" y="210820"/>
                </a:lnTo>
                <a:lnTo>
                  <a:pt x="62399" y="210820"/>
                </a:lnTo>
                <a:lnTo>
                  <a:pt x="60494" y="207010"/>
                </a:lnTo>
                <a:lnTo>
                  <a:pt x="58843" y="203200"/>
                </a:lnTo>
                <a:lnTo>
                  <a:pt x="54398" y="199390"/>
                </a:lnTo>
                <a:lnTo>
                  <a:pt x="51858" y="196850"/>
                </a:lnTo>
                <a:lnTo>
                  <a:pt x="49699" y="195580"/>
                </a:lnTo>
                <a:lnTo>
                  <a:pt x="46778" y="194310"/>
                </a:lnTo>
                <a:lnTo>
                  <a:pt x="44238" y="193040"/>
                </a:lnTo>
                <a:lnTo>
                  <a:pt x="41063" y="191770"/>
                </a:lnTo>
                <a:close/>
              </a:path>
              <a:path w="151129" h="321310">
                <a:moveTo>
                  <a:pt x="79798" y="71120"/>
                </a:moveTo>
                <a:lnTo>
                  <a:pt x="72559" y="71120"/>
                </a:lnTo>
                <a:lnTo>
                  <a:pt x="68749" y="72390"/>
                </a:lnTo>
                <a:lnTo>
                  <a:pt x="64939" y="72390"/>
                </a:lnTo>
                <a:lnTo>
                  <a:pt x="44619" y="95250"/>
                </a:lnTo>
                <a:lnTo>
                  <a:pt x="43603" y="97790"/>
                </a:lnTo>
                <a:lnTo>
                  <a:pt x="43603" y="104140"/>
                </a:lnTo>
                <a:lnTo>
                  <a:pt x="44619" y="107950"/>
                </a:lnTo>
                <a:lnTo>
                  <a:pt x="45254" y="110490"/>
                </a:lnTo>
                <a:lnTo>
                  <a:pt x="46143" y="113030"/>
                </a:lnTo>
                <a:lnTo>
                  <a:pt x="47794" y="116840"/>
                </a:lnTo>
                <a:lnTo>
                  <a:pt x="49699" y="119380"/>
                </a:lnTo>
                <a:lnTo>
                  <a:pt x="51604" y="123190"/>
                </a:lnTo>
                <a:lnTo>
                  <a:pt x="54398" y="125730"/>
                </a:lnTo>
                <a:lnTo>
                  <a:pt x="56684" y="129540"/>
                </a:lnTo>
                <a:lnTo>
                  <a:pt x="59478" y="132080"/>
                </a:lnTo>
                <a:lnTo>
                  <a:pt x="65828" y="138430"/>
                </a:lnTo>
                <a:lnTo>
                  <a:pt x="73829" y="146050"/>
                </a:lnTo>
                <a:lnTo>
                  <a:pt x="83608" y="153670"/>
                </a:lnTo>
                <a:lnTo>
                  <a:pt x="93133" y="161290"/>
                </a:lnTo>
                <a:lnTo>
                  <a:pt x="98213" y="165100"/>
                </a:lnTo>
                <a:lnTo>
                  <a:pt x="103293" y="170180"/>
                </a:lnTo>
                <a:lnTo>
                  <a:pt x="107992" y="175260"/>
                </a:lnTo>
                <a:lnTo>
                  <a:pt x="112183" y="179070"/>
                </a:lnTo>
                <a:lnTo>
                  <a:pt x="119041" y="187960"/>
                </a:lnTo>
                <a:lnTo>
                  <a:pt x="121327" y="191770"/>
                </a:lnTo>
                <a:lnTo>
                  <a:pt x="123486" y="194310"/>
                </a:lnTo>
                <a:lnTo>
                  <a:pt x="125137" y="198120"/>
                </a:lnTo>
                <a:lnTo>
                  <a:pt x="126407" y="201930"/>
                </a:lnTo>
                <a:lnTo>
                  <a:pt x="128566" y="207010"/>
                </a:lnTo>
                <a:lnTo>
                  <a:pt x="129836" y="210820"/>
                </a:lnTo>
                <a:lnTo>
                  <a:pt x="130471" y="215900"/>
                </a:lnTo>
                <a:lnTo>
                  <a:pt x="130661" y="218440"/>
                </a:lnTo>
                <a:lnTo>
                  <a:pt x="130725" y="222250"/>
                </a:lnTo>
                <a:lnTo>
                  <a:pt x="130471" y="224790"/>
                </a:lnTo>
                <a:lnTo>
                  <a:pt x="130217" y="228600"/>
                </a:lnTo>
                <a:lnTo>
                  <a:pt x="129582" y="232410"/>
                </a:lnTo>
                <a:lnTo>
                  <a:pt x="127042" y="238760"/>
                </a:lnTo>
                <a:lnTo>
                  <a:pt x="125391" y="242570"/>
                </a:lnTo>
                <a:lnTo>
                  <a:pt x="123486" y="245110"/>
                </a:lnTo>
                <a:lnTo>
                  <a:pt x="121327" y="248920"/>
                </a:lnTo>
                <a:lnTo>
                  <a:pt x="119041" y="251460"/>
                </a:lnTo>
                <a:lnTo>
                  <a:pt x="116247" y="254000"/>
                </a:lnTo>
                <a:lnTo>
                  <a:pt x="110913" y="259080"/>
                </a:lnTo>
                <a:lnTo>
                  <a:pt x="107738" y="261620"/>
                </a:lnTo>
                <a:lnTo>
                  <a:pt x="101007" y="265430"/>
                </a:lnTo>
                <a:lnTo>
                  <a:pt x="97578" y="267970"/>
                </a:lnTo>
                <a:lnTo>
                  <a:pt x="93768" y="267970"/>
                </a:lnTo>
                <a:lnTo>
                  <a:pt x="90212" y="269240"/>
                </a:lnTo>
                <a:lnTo>
                  <a:pt x="87037" y="270510"/>
                </a:lnTo>
                <a:lnTo>
                  <a:pt x="83227" y="270510"/>
                </a:lnTo>
                <a:lnTo>
                  <a:pt x="79798" y="271780"/>
                </a:lnTo>
                <a:lnTo>
                  <a:pt x="127042" y="271780"/>
                </a:lnTo>
                <a:lnTo>
                  <a:pt x="130852" y="269240"/>
                </a:lnTo>
                <a:lnTo>
                  <a:pt x="134281" y="264160"/>
                </a:lnTo>
                <a:lnTo>
                  <a:pt x="137202" y="261620"/>
                </a:lnTo>
                <a:lnTo>
                  <a:pt x="140631" y="256540"/>
                </a:lnTo>
                <a:lnTo>
                  <a:pt x="143552" y="251460"/>
                </a:lnTo>
                <a:lnTo>
                  <a:pt x="145711" y="246380"/>
                </a:lnTo>
                <a:lnTo>
                  <a:pt x="147616" y="241300"/>
                </a:lnTo>
                <a:lnTo>
                  <a:pt x="149267" y="237490"/>
                </a:lnTo>
                <a:lnTo>
                  <a:pt x="150156" y="231140"/>
                </a:lnTo>
                <a:lnTo>
                  <a:pt x="150791" y="226060"/>
                </a:lnTo>
                <a:lnTo>
                  <a:pt x="150689" y="218440"/>
                </a:lnTo>
                <a:lnTo>
                  <a:pt x="150537" y="214630"/>
                </a:lnTo>
                <a:lnTo>
                  <a:pt x="149521" y="207010"/>
                </a:lnTo>
                <a:lnTo>
                  <a:pt x="147997" y="200660"/>
                </a:lnTo>
                <a:lnTo>
                  <a:pt x="145076" y="194310"/>
                </a:lnTo>
                <a:lnTo>
                  <a:pt x="143552" y="189230"/>
                </a:lnTo>
                <a:lnTo>
                  <a:pt x="141266" y="185420"/>
                </a:lnTo>
                <a:lnTo>
                  <a:pt x="138472" y="180340"/>
                </a:lnTo>
                <a:lnTo>
                  <a:pt x="135297" y="175260"/>
                </a:lnTo>
                <a:lnTo>
                  <a:pt x="127296" y="166370"/>
                </a:lnTo>
                <a:lnTo>
                  <a:pt x="122597" y="161290"/>
                </a:lnTo>
                <a:lnTo>
                  <a:pt x="117136" y="156210"/>
                </a:lnTo>
                <a:lnTo>
                  <a:pt x="111548" y="149860"/>
                </a:lnTo>
                <a:lnTo>
                  <a:pt x="105833" y="146050"/>
                </a:lnTo>
                <a:lnTo>
                  <a:pt x="95927" y="137160"/>
                </a:lnTo>
                <a:lnTo>
                  <a:pt x="86783" y="130810"/>
                </a:lnTo>
                <a:lnTo>
                  <a:pt x="74464" y="118110"/>
                </a:lnTo>
                <a:lnTo>
                  <a:pt x="70019" y="114300"/>
                </a:lnTo>
                <a:lnTo>
                  <a:pt x="66844" y="109220"/>
                </a:lnTo>
                <a:lnTo>
                  <a:pt x="65828" y="106680"/>
                </a:lnTo>
                <a:lnTo>
                  <a:pt x="64558" y="105410"/>
                </a:lnTo>
                <a:lnTo>
                  <a:pt x="64304" y="102870"/>
                </a:lnTo>
                <a:lnTo>
                  <a:pt x="63923" y="100330"/>
                </a:lnTo>
                <a:lnTo>
                  <a:pt x="63923" y="99060"/>
                </a:lnTo>
                <a:lnTo>
                  <a:pt x="65193" y="96520"/>
                </a:lnTo>
                <a:lnTo>
                  <a:pt x="66209" y="95250"/>
                </a:lnTo>
                <a:lnTo>
                  <a:pt x="67098" y="93980"/>
                </a:lnTo>
                <a:lnTo>
                  <a:pt x="68749" y="92710"/>
                </a:lnTo>
                <a:lnTo>
                  <a:pt x="71289" y="91440"/>
                </a:lnTo>
                <a:lnTo>
                  <a:pt x="104912" y="91440"/>
                </a:lnTo>
                <a:lnTo>
                  <a:pt x="103293" y="87630"/>
                </a:lnTo>
                <a:lnTo>
                  <a:pt x="101007" y="82550"/>
                </a:lnTo>
                <a:lnTo>
                  <a:pt x="94657" y="77470"/>
                </a:lnTo>
                <a:lnTo>
                  <a:pt x="91228" y="74930"/>
                </a:lnTo>
                <a:lnTo>
                  <a:pt x="87037" y="73660"/>
                </a:lnTo>
                <a:lnTo>
                  <a:pt x="83608" y="72390"/>
                </a:lnTo>
                <a:lnTo>
                  <a:pt x="79798" y="71120"/>
                </a:lnTo>
                <a:close/>
              </a:path>
              <a:path w="151129" h="321310">
                <a:moveTo>
                  <a:pt x="78782" y="250190"/>
                </a:moveTo>
                <a:lnTo>
                  <a:pt x="70908" y="250190"/>
                </a:lnTo>
                <a:lnTo>
                  <a:pt x="75099" y="251460"/>
                </a:lnTo>
                <a:lnTo>
                  <a:pt x="78782" y="250190"/>
                </a:lnTo>
                <a:close/>
              </a:path>
              <a:path w="151129" h="321310">
                <a:moveTo>
                  <a:pt x="62399" y="210820"/>
                </a:moveTo>
                <a:lnTo>
                  <a:pt x="36999" y="210820"/>
                </a:lnTo>
                <a:lnTo>
                  <a:pt x="38904" y="212090"/>
                </a:lnTo>
                <a:lnTo>
                  <a:pt x="42079" y="215900"/>
                </a:lnTo>
                <a:lnTo>
                  <a:pt x="42968" y="217170"/>
                </a:lnTo>
                <a:lnTo>
                  <a:pt x="43603" y="219710"/>
                </a:lnTo>
                <a:lnTo>
                  <a:pt x="44238" y="220980"/>
                </a:lnTo>
                <a:lnTo>
                  <a:pt x="52493" y="241300"/>
                </a:lnTo>
                <a:lnTo>
                  <a:pt x="56049" y="245110"/>
                </a:lnTo>
                <a:lnTo>
                  <a:pt x="59478" y="246380"/>
                </a:lnTo>
                <a:lnTo>
                  <a:pt x="67098" y="250190"/>
                </a:lnTo>
                <a:lnTo>
                  <a:pt x="82592" y="250190"/>
                </a:lnTo>
                <a:lnTo>
                  <a:pt x="86402" y="248920"/>
                </a:lnTo>
                <a:lnTo>
                  <a:pt x="89958" y="247650"/>
                </a:lnTo>
                <a:lnTo>
                  <a:pt x="93387" y="245110"/>
                </a:lnTo>
                <a:lnTo>
                  <a:pt x="96943" y="243840"/>
                </a:lnTo>
                <a:lnTo>
                  <a:pt x="99737" y="240030"/>
                </a:lnTo>
                <a:lnTo>
                  <a:pt x="102658" y="236220"/>
                </a:lnTo>
                <a:lnTo>
                  <a:pt x="105198" y="231140"/>
                </a:lnTo>
                <a:lnTo>
                  <a:pt x="73194" y="231140"/>
                </a:lnTo>
                <a:lnTo>
                  <a:pt x="70908" y="229870"/>
                </a:lnTo>
                <a:lnTo>
                  <a:pt x="68368" y="228600"/>
                </a:lnTo>
                <a:lnTo>
                  <a:pt x="66209" y="226060"/>
                </a:lnTo>
                <a:lnTo>
                  <a:pt x="65193" y="224790"/>
                </a:lnTo>
                <a:lnTo>
                  <a:pt x="64558" y="223520"/>
                </a:lnTo>
                <a:lnTo>
                  <a:pt x="64304" y="220980"/>
                </a:lnTo>
                <a:lnTo>
                  <a:pt x="63923" y="218440"/>
                </a:lnTo>
                <a:lnTo>
                  <a:pt x="63669" y="214630"/>
                </a:lnTo>
                <a:lnTo>
                  <a:pt x="63034" y="212090"/>
                </a:lnTo>
                <a:lnTo>
                  <a:pt x="62399" y="210820"/>
                </a:lnTo>
                <a:close/>
              </a:path>
              <a:path w="151129" h="321310">
                <a:moveTo>
                  <a:pt x="82592" y="2540"/>
                </a:moveTo>
                <a:lnTo>
                  <a:pt x="68368" y="2540"/>
                </a:lnTo>
                <a:lnTo>
                  <a:pt x="66844" y="5080"/>
                </a:lnTo>
                <a:lnTo>
                  <a:pt x="65574" y="7620"/>
                </a:lnTo>
                <a:lnTo>
                  <a:pt x="65193" y="10160"/>
                </a:lnTo>
                <a:lnTo>
                  <a:pt x="65193" y="30480"/>
                </a:lnTo>
                <a:lnTo>
                  <a:pt x="60494" y="31750"/>
                </a:lnTo>
                <a:lnTo>
                  <a:pt x="55414" y="33020"/>
                </a:lnTo>
                <a:lnTo>
                  <a:pt x="50969" y="34290"/>
                </a:lnTo>
                <a:lnTo>
                  <a:pt x="46143" y="35560"/>
                </a:lnTo>
                <a:lnTo>
                  <a:pt x="41444" y="38100"/>
                </a:lnTo>
                <a:lnTo>
                  <a:pt x="28109" y="45720"/>
                </a:lnTo>
                <a:lnTo>
                  <a:pt x="24045" y="49530"/>
                </a:lnTo>
                <a:lnTo>
                  <a:pt x="19854" y="53340"/>
                </a:lnTo>
                <a:lnTo>
                  <a:pt x="16425" y="57150"/>
                </a:lnTo>
                <a:lnTo>
                  <a:pt x="12615" y="60960"/>
                </a:lnTo>
                <a:lnTo>
                  <a:pt x="9694" y="66040"/>
                </a:lnTo>
                <a:lnTo>
                  <a:pt x="7535" y="69850"/>
                </a:lnTo>
                <a:lnTo>
                  <a:pt x="4995" y="74930"/>
                </a:lnTo>
                <a:lnTo>
                  <a:pt x="3344" y="80010"/>
                </a:lnTo>
                <a:lnTo>
                  <a:pt x="1439" y="85090"/>
                </a:lnTo>
                <a:lnTo>
                  <a:pt x="550" y="90170"/>
                </a:lnTo>
                <a:lnTo>
                  <a:pt x="74" y="93980"/>
                </a:lnTo>
                <a:lnTo>
                  <a:pt x="0" y="102870"/>
                </a:lnTo>
                <a:lnTo>
                  <a:pt x="169" y="107950"/>
                </a:lnTo>
                <a:lnTo>
                  <a:pt x="14774" y="144780"/>
                </a:lnTo>
                <a:lnTo>
                  <a:pt x="17695" y="148590"/>
                </a:lnTo>
                <a:lnTo>
                  <a:pt x="20489" y="152400"/>
                </a:lnTo>
                <a:lnTo>
                  <a:pt x="24045" y="156210"/>
                </a:lnTo>
                <a:lnTo>
                  <a:pt x="27474" y="160020"/>
                </a:lnTo>
                <a:lnTo>
                  <a:pt x="34205" y="166370"/>
                </a:lnTo>
                <a:lnTo>
                  <a:pt x="41444" y="173990"/>
                </a:lnTo>
                <a:lnTo>
                  <a:pt x="55033" y="184150"/>
                </a:lnTo>
                <a:lnTo>
                  <a:pt x="64304" y="191770"/>
                </a:lnTo>
                <a:lnTo>
                  <a:pt x="85767" y="217170"/>
                </a:lnTo>
                <a:lnTo>
                  <a:pt x="86783" y="218440"/>
                </a:lnTo>
                <a:lnTo>
                  <a:pt x="87037" y="220980"/>
                </a:lnTo>
                <a:lnTo>
                  <a:pt x="86783" y="222250"/>
                </a:lnTo>
                <a:lnTo>
                  <a:pt x="86402" y="224790"/>
                </a:lnTo>
                <a:lnTo>
                  <a:pt x="85513" y="226060"/>
                </a:lnTo>
                <a:lnTo>
                  <a:pt x="84497" y="227330"/>
                </a:lnTo>
                <a:lnTo>
                  <a:pt x="82338" y="228600"/>
                </a:lnTo>
                <a:lnTo>
                  <a:pt x="80687" y="229870"/>
                </a:lnTo>
                <a:lnTo>
                  <a:pt x="79163" y="229870"/>
                </a:lnTo>
                <a:lnTo>
                  <a:pt x="77512" y="231140"/>
                </a:lnTo>
                <a:lnTo>
                  <a:pt x="105198" y="231140"/>
                </a:lnTo>
                <a:lnTo>
                  <a:pt x="105833" y="229870"/>
                </a:lnTo>
                <a:lnTo>
                  <a:pt x="106468" y="227330"/>
                </a:lnTo>
                <a:lnTo>
                  <a:pt x="107103" y="223520"/>
                </a:lnTo>
                <a:lnTo>
                  <a:pt x="106976" y="219710"/>
                </a:lnTo>
                <a:lnTo>
                  <a:pt x="106468" y="214630"/>
                </a:lnTo>
                <a:lnTo>
                  <a:pt x="105833" y="210820"/>
                </a:lnTo>
                <a:lnTo>
                  <a:pt x="104182" y="208280"/>
                </a:lnTo>
                <a:lnTo>
                  <a:pt x="102912" y="205740"/>
                </a:lnTo>
                <a:lnTo>
                  <a:pt x="101388" y="201930"/>
                </a:lnTo>
                <a:lnTo>
                  <a:pt x="99102" y="199390"/>
                </a:lnTo>
                <a:lnTo>
                  <a:pt x="96562" y="195580"/>
                </a:lnTo>
                <a:lnTo>
                  <a:pt x="91482" y="189230"/>
                </a:lnTo>
                <a:lnTo>
                  <a:pt x="84878" y="182880"/>
                </a:lnTo>
                <a:lnTo>
                  <a:pt x="77512" y="176530"/>
                </a:lnTo>
                <a:lnTo>
                  <a:pt x="67733" y="168910"/>
                </a:lnTo>
                <a:lnTo>
                  <a:pt x="54398" y="157480"/>
                </a:lnTo>
                <a:lnTo>
                  <a:pt x="27474" y="127000"/>
                </a:lnTo>
                <a:lnTo>
                  <a:pt x="19854" y="100330"/>
                </a:lnTo>
                <a:lnTo>
                  <a:pt x="19854" y="97790"/>
                </a:lnTo>
                <a:lnTo>
                  <a:pt x="20489" y="93980"/>
                </a:lnTo>
                <a:lnTo>
                  <a:pt x="21505" y="90170"/>
                </a:lnTo>
                <a:lnTo>
                  <a:pt x="22394" y="86360"/>
                </a:lnTo>
                <a:lnTo>
                  <a:pt x="23664" y="82550"/>
                </a:lnTo>
                <a:lnTo>
                  <a:pt x="25315" y="80010"/>
                </a:lnTo>
                <a:lnTo>
                  <a:pt x="27220" y="76200"/>
                </a:lnTo>
                <a:lnTo>
                  <a:pt x="58843" y="53340"/>
                </a:lnTo>
                <a:lnTo>
                  <a:pt x="69384" y="50800"/>
                </a:lnTo>
                <a:lnTo>
                  <a:pt x="127931" y="50800"/>
                </a:lnTo>
                <a:lnTo>
                  <a:pt x="125391" y="48260"/>
                </a:lnTo>
                <a:lnTo>
                  <a:pt x="121327" y="44450"/>
                </a:lnTo>
                <a:lnTo>
                  <a:pt x="116882" y="41910"/>
                </a:lnTo>
                <a:lnTo>
                  <a:pt x="113326" y="39370"/>
                </a:lnTo>
                <a:lnTo>
                  <a:pt x="109897" y="38100"/>
                </a:lnTo>
                <a:lnTo>
                  <a:pt x="105833" y="35560"/>
                </a:lnTo>
                <a:lnTo>
                  <a:pt x="102023" y="34290"/>
                </a:lnTo>
                <a:lnTo>
                  <a:pt x="97832" y="33020"/>
                </a:lnTo>
                <a:lnTo>
                  <a:pt x="93768" y="33020"/>
                </a:lnTo>
                <a:lnTo>
                  <a:pt x="89577" y="31750"/>
                </a:lnTo>
                <a:lnTo>
                  <a:pt x="85132" y="30480"/>
                </a:lnTo>
                <a:lnTo>
                  <a:pt x="85132" y="7620"/>
                </a:lnTo>
                <a:lnTo>
                  <a:pt x="84497" y="6350"/>
                </a:lnTo>
                <a:lnTo>
                  <a:pt x="83608" y="5080"/>
                </a:lnTo>
                <a:lnTo>
                  <a:pt x="82592" y="2540"/>
                </a:lnTo>
                <a:close/>
              </a:path>
              <a:path w="151129" h="321310">
                <a:moveTo>
                  <a:pt x="35475" y="190500"/>
                </a:moveTo>
                <a:lnTo>
                  <a:pt x="29125" y="190500"/>
                </a:lnTo>
                <a:lnTo>
                  <a:pt x="26585" y="191770"/>
                </a:lnTo>
                <a:lnTo>
                  <a:pt x="38269" y="191770"/>
                </a:lnTo>
                <a:lnTo>
                  <a:pt x="35475" y="190500"/>
                </a:lnTo>
                <a:close/>
              </a:path>
              <a:path w="151129" h="321310">
                <a:moveTo>
                  <a:pt x="127296" y="129540"/>
                </a:moveTo>
                <a:lnTo>
                  <a:pt x="109643" y="129540"/>
                </a:lnTo>
                <a:lnTo>
                  <a:pt x="112437" y="130810"/>
                </a:lnTo>
                <a:lnTo>
                  <a:pt x="124502" y="130810"/>
                </a:lnTo>
                <a:lnTo>
                  <a:pt x="127296" y="129540"/>
                </a:lnTo>
                <a:close/>
              </a:path>
              <a:path w="151129" h="321310">
                <a:moveTo>
                  <a:pt x="104912" y="91440"/>
                </a:moveTo>
                <a:lnTo>
                  <a:pt x="79417" y="91440"/>
                </a:lnTo>
                <a:lnTo>
                  <a:pt x="82592" y="93980"/>
                </a:lnTo>
                <a:lnTo>
                  <a:pt x="84497" y="95250"/>
                </a:lnTo>
                <a:lnTo>
                  <a:pt x="85513" y="96520"/>
                </a:lnTo>
                <a:lnTo>
                  <a:pt x="85767" y="97790"/>
                </a:lnTo>
                <a:lnTo>
                  <a:pt x="86402" y="99060"/>
                </a:lnTo>
                <a:lnTo>
                  <a:pt x="86783" y="100330"/>
                </a:lnTo>
                <a:lnTo>
                  <a:pt x="86783" y="104140"/>
                </a:lnTo>
                <a:lnTo>
                  <a:pt x="88053" y="109220"/>
                </a:lnTo>
                <a:lnTo>
                  <a:pt x="88942" y="113030"/>
                </a:lnTo>
                <a:lnTo>
                  <a:pt x="90212" y="115570"/>
                </a:lnTo>
                <a:lnTo>
                  <a:pt x="94022" y="120650"/>
                </a:lnTo>
                <a:lnTo>
                  <a:pt x="96308" y="123190"/>
                </a:lnTo>
                <a:lnTo>
                  <a:pt x="98467" y="124460"/>
                </a:lnTo>
                <a:lnTo>
                  <a:pt x="101388" y="127000"/>
                </a:lnTo>
                <a:lnTo>
                  <a:pt x="103928" y="128270"/>
                </a:lnTo>
                <a:lnTo>
                  <a:pt x="106722" y="129540"/>
                </a:lnTo>
                <a:lnTo>
                  <a:pt x="130217" y="129540"/>
                </a:lnTo>
                <a:lnTo>
                  <a:pt x="133011" y="128270"/>
                </a:lnTo>
                <a:lnTo>
                  <a:pt x="135551" y="127000"/>
                </a:lnTo>
                <a:lnTo>
                  <a:pt x="138472" y="124460"/>
                </a:lnTo>
                <a:lnTo>
                  <a:pt x="140631" y="123190"/>
                </a:lnTo>
                <a:lnTo>
                  <a:pt x="142917" y="120650"/>
                </a:lnTo>
                <a:lnTo>
                  <a:pt x="144822" y="118110"/>
                </a:lnTo>
                <a:lnTo>
                  <a:pt x="146346" y="115570"/>
                </a:lnTo>
                <a:lnTo>
                  <a:pt x="147997" y="113030"/>
                </a:lnTo>
                <a:lnTo>
                  <a:pt x="148590" y="110490"/>
                </a:lnTo>
                <a:lnTo>
                  <a:pt x="113707" y="110490"/>
                </a:lnTo>
                <a:lnTo>
                  <a:pt x="111802" y="109220"/>
                </a:lnTo>
                <a:lnTo>
                  <a:pt x="110278" y="107950"/>
                </a:lnTo>
                <a:lnTo>
                  <a:pt x="108373" y="106680"/>
                </a:lnTo>
                <a:lnTo>
                  <a:pt x="107357" y="105410"/>
                </a:lnTo>
                <a:lnTo>
                  <a:pt x="107103" y="102870"/>
                </a:lnTo>
                <a:lnTo>
                  <a:pt x="106722" y="100330"/>
                </a:lnTo>
                <a:lnTo>
                  <a:pt x="106468" y="96520"/>
                </a:lnTo>
                <a:lnTo>
                  <a:pt x="105452" y="92710"/>
                </a:lnTo>
                <a:lnTo>
                  <a:pt x="104912" y="91440"/>
                </a:lnTo>
                <a:close/>
              </a:path>
              <a:path w="151129" h="321310">
                <a:moveTo>
                  <a:pt x="127931" y="50800"/>
                </a:moveTo>
                <a:lnTo>
                  <a:pt x="83608" y="50800"/>
                </a:lnTo>
                <a:lnTo>
                  <a:pt x="87672" y="52070"/>
                </a:lnTo>
                <a:lnTo>
                  <a:pt x="91482" y="52070"/>
                </a:lnTo>
                <a:lnTo>
                  <a:pt x="95673" y="53340"/>
                </a:lnTo>
                <a:lnTo>
                  <a:pt x="99102" y="54610"/>
                </a:lnTo>
                <a:lnTo>
                  <a:pt x="102658" y="57150"/>
                </a:lnTo>
                <a:lnTo>
                  <a:pt x="106468" y="59690"/>
                </a:lnTo>
                <a:lnTo>
                  <a:pt x="109643" y="60960"/>
                </a:lnTo>
                <a:lnTo>
                  <a:pt x="115231" y="66040"/>
                </a:lnTo>
                <a:lnTo>
                  <a:pt x="117517" y="68580"/>
                </a:lnTo>
                <a:lnTo>
                  <a:pt x="120057" y="72390"/>
                </a:lnTo>
                <a:lnTo>
                  <a:pt x="122216" y="74930"/>
                </a:lnTo>
                <a:lnTo>
                  <a:pt x="130217" y="100330"/>
                </a:lnTo>
                <a:lnTo>
                  <a:pt x="129836" y="102870"/>
                </a:lnTo>
                <a:lnTo>
                  <a:pt x="129582" y="105410"/>
                </a:lnTo>
                <a:lnTo>
                  <a:pt x="128566" y="106680"/>
                </a:lnTo>
                <a:lnTo>
                  <a:pt x="126661" y="107950"/>
                </a:lnTo>
                <a:lnTo>
                  <a:pt x="125137" y="109220"/>
                </a:lnTo>
                <a:lnTo>
                  <a:pt x="122597" y="110490"/>
                </a:lnTo>
                <a:lnTo>
                  <a:pt x="148590" y="110490"/>
                </a:lnTo>
                <a:lnTo>
                  <a:pt x="148886" y="109220"/>
                </a:lnTo>
                <a:lnTo>
                  <a:pt x="150156" y="104140"/>
                </a:lnTo>
                <a:lnTo>
                  <a:pt x="141647" y="68580"/>
                </a:lnTo>
                <a:lnTo>
                  <a:pt x="139107" y="63500"/>
                </a:lnTo>
                <a:lnTo>
                  <a:pt x="135932" y="59690"/>
                </a:lnTo>
                <a:lnTo>
                  <a:pt x="133011" y="55880"/>
                </a:lnTo>
                <a:lnTo>
                  <a:pt x="127931" y="50800"/>
                </a:lnTo>
                <a:close/>
              </a:path>
              <a:path w="151129" h="321310">
                <a:moveTo>
                  <a:pt x="77512" y="0"/>
                </a:moveTo>
                <a:lnTo>
                  <a:pt x="73448" y="0"/>
                </a:lnTo>
                <a:lnTo>
                  <a:pt x="71289" y="1270"/>
                </a:lnTo>
                <a:lnTo>
                  <a:pt x="69638" y="2540"/>
                </a:lnTo>
                <a:lnTo>
                  <a:pt x="80687" y="2540"/>
                </a:lnTo>
                <a:lnTo>
                  <a:pt x="79163" y="1270"/>
                </a:lnTo>
                <a:lnTo>
                  <a:pt x="77512" y="0"/>
                </a:lnTo>
                <a:close/>
              </a:path>
            </a:pathLst>
          </a:custGeom>
          <a:solidFill>
            <a:srgbClr val="FFFFFF"/>
          </a:solidFill>
        </p:spPr>
        <p:txBody>
          <a:bodyPr wrap="square" lIns="0" tIns="0" rIns="0" bIns="0" rtlCol="0"/>
          <a:p>
            <a:endParaRPr>
              <a:solidFill>
                <a:schemeClr val="tx1"/>
              </a:solidFill>
            </a:endParaRPr>
          </a:p>
        </p:txBody>
      </p:sp>
      <p:sp>
        <p:nvSpPr>
          <p:cNvPr id="6" name="object 15"/>
          <p:cNvSpPr/>
          <p:nvPr/>
        </p:nvSpPr>
        <p:spPr>
          <a:xfrm>
            <a:off x="6576441" y="1983866"/>
            <a:ext cx="870585" cy="870585"/>
          </a:xfrm>
          <a:custGeom>
            <a:avLst/>
            <a:gdLst/>
            <a:ahLst/>
            <a:cxnLst/>
            <a:rect l="l" t="t" r="r" b="b"/>
            <a:pathLst>
              <a:path w="870585" h="870585">
                <a:moveTo>
                  <a:pt x="435101" y="0"/>
                </a:moveTo>
                <a:lnTo>
                  <a:pt x="387695" y="2553"/>
                </a:lnTo>
                <a:lnTo>
                  <a:pt x="341767" y="10036"/>
                </a:lnTo>
                <a:lnTo>
                  <a:pt x="297582" y="22183"/>
                </a:lnTo>
                <a:lnTo>
                  <a:pt x="255406" y="38729"/>
                </a:lnTo>
                <a:lnTo>
                  <a:pt x="215504" y="59407"/>
                </a:lnTo>
                <a:lnTo>
                  <a:pt x="178143" y="83954"/>
                </a:lnTo>
                <a:lnTo>
                  <a:pt x="143587" y="112102"/>
                </a:lnTo>
                <a:lnTo>
                  <a:pt x="112102" y="143587"/>
                </a:lnTo>
                <a:lnTo>
                  <a:pt x="83954" y="178143"/>
                </a:lnTo>
                <a:lnTo>
                  <a:pt x="59407" y="215504"/>
                </a:lnTo>
                <a:lnTo>
                  <a:pt x="38729" y="255406"/>
                </a:lnTo>
                <a:lnTo>
                  <a:pt x="22183" y="297582"/>
                </a:lnTo>
                <a:lnTo>
                  <a:pt x="10036" y="341767"/>
                </a:lnTo>
                <a:lnTo>
                  <a:pt x="2553" y="387695"/>
                </a:lnTo>
                <a:lnTo>
                  <a:pt x="0" y="435101"/>
                </a:lnTo>
                <a:lnTo>
                  <a:pt x="2553" y="482508"/>
                </a:lnTo>
                <a:lnTo>
                  <a:pt x="10036" y="528436"/>
                </a:lnTo>
                <a:lnTo>
                  <a:pt x="22183" y="572621"/>
                </a:lnTo>
                <a:lnTo>
                  <a:pt x="38729" y="614797"/>
                </a:lnTo>
                <a:lnTo>
                  <a:pt x="59407" y="654699"/>
                </a:lnTo>
                <a:lnTo>
                  <a:pt x="83954" y="692060"/>
                </a:lnTo>
                <a:lnTo>
                  <a:pt x="112102" y="726616"/>
                </a:lnTo>
                <a:lnTo>
                  <a:pt x="143587" y="758101"/>
                </a:lnTo>
                <a:lnTo>
                  <a:pt x="178143" y="786249"/>
                </a:lnTo>
                <a:lnTo>
                  <a:pt x="215504" y="810796"/>
                </a:lnTo>
                <a:lnTo>
                  <a:pt x="255406" y="831474"/>
                </a:lnTo>
                <a:lnTo>
                  <a:pt x="297582" y="848020"/>
                </a:lnTo>
                <a:lnTo>
                  <a:pt x="341767" y="860167"/>
                </a:lnTo>
                <a:lnTo>
                  <a:pt x="387695" y="867650"/>
                </a:lnTo>
                <a:lnTo>
                  <a:pt x="435101" y="870204"/>
                </a:lnTo>
                <a:lnTo>
                  <a:pt x="482508" y="867650"/>
                </a:lnTo>
                <a:lnTo>
                  <a:pt x="528436" y="860167"/>
                </a:lnTo>
                <a:lnTo>
                  <a:pt x="572621" y="848020"/>
                </a:lnTo>
                <a:lnTo>
                  <a:pt x="614797" y="831474"/>
                </a:lnTo>
                <a:lnTo>
                  <a:pt x="654699" y="810796"/>
                </a:lnTo>
                <a:lnTo>
                  <a:pt x="692060" y="786249"/>
                </a:lnTo>
                <a:lnTo>
                  <a:pt x="726616" y="758101"/>
                </a:lnTo>
                <a:lnTo>
                  <a:pt x="758101" y="726616"/>
                </a:lnTo>
                <a:lnTo>
                  <a:pt x="786249" y="692060"/>
                </a:lnTo>
                <a:lnTo>
                  <a:pt x="810796" y="654699"/>
                </a:lnTo>
                <a:lnTo>
                  <a:pt x="831474" y="614797"/>
                </a:lnTo>
                <a:lnTo>
                  <a:pt x="848020" y="572621"/>
                </a:lnTo>
                <a:lnTo>
                  <a:pt x="860167" y="528436"/>
                </a:lnTo>
                <a:lnTo>
                  <a:pt x="867650" y="482508"/>
                </a:lnTo>
                <a:lnTo>
                  <a:pt x="870203" y="435101"/>
                </a:lnTo>
                <a:lnTo>
                  <a:pt x="867650" y="387695"/>
                </a:lnTo>
                <a:lnTo>
                  <a:pt x="860167" y="341767"/>
                </a:lnTo>
                <a:lnTo>
                  <a:pt x="848020" y="297582"/>
                </a:lnTo>
                <a:lnTo>
                  <a:pt x="831474" y="255406"/>
                </a:lnTo>
                <a:lnTo>
                  <a:pt x="810796" y="215504"/>
                </a:lnTo>
                <a:lnTo>
                  <a:pt x="786249" y="178143"/>
                </a:lnTo>
                <a:lnTo>
                  <a:pt x="758101" y="143587"/>
                </a:lnTo>
                <a:lnTo>
                  <a:pt x="726616" y="112102"/>
                </a:lnTo>
                <a:lnTo>
                  <a:pt x="692060" y="83954"/>
                </a:lnTo>
                <a:lnTo>
                  <a:pt x="654699" y="59407"/>
                </a:lnTo>
                <a:lnTo>
                  <a:pt x="614797" y="38729"/>
                </a:lnTo>
                <a:lnTo>
                  <a:pt x="572621" y="22183"/>
                </a:lnTo>
                <a:lnTo>
                  <a:pt x="528436" y="10036"/>
                </a:lnTo>
                <a:lnTo>
                  <a:pt x="482508" y="2553"/>
                </a:lnTo>
                <a:lnTo>
                  <a:pt x="435101" y="0"/>
                </a:lnTo>
                <a:close/>
              </a:path>
            </a:pathLst>
          </a:custGeom>
          <a:solidFill>
            <a:srgbClr val="FFC000"/>
          </a:solidFill>
        </p:spPr>
        <p:txBody>
          <a:bodyPr wrap="square" lIns="0" tIns="0" rIns="0" bIns="0" rtlCol="0"/>
          <a:p>
            <a:endParaRPr>
              <a:solidFill>
                <a:schemeClr val="tx1"/>
              </a:solidFill>
            </a:endParaRPr>
          </a:p>
        </p:txBody>
      </p:sp>
      <p:sp>
        <p:nvSpPr>
          <p:cNvPr id="16" name="object 12"/>
          <p:cNvSpPr/>
          <p:nvPr/>
        </p:nvSpPr>
        <p:spPr>
          <a:xfrm>
            <a:off x="6850379" y="2277618"/>
            <a:ext cx="323215" cy="281940"/>
          </a:xfrm>
          <a:custGeom>
            <a:avLst/>
            <a:gdLst/>
            <a:ahLst/>
            <a:cxnLst/>
            <a:rect l="l" t="t" r="r" b="b"/>
            <a:pathLst>
              <a:path w="323215" h="281939">
                <a:moveTo>
                  <a:pt x="301879" y="82550"/>
                </a:moveTo>
                <a:lnTo>
                  <a:pt x="21209" y="82550"/>
                </a:lnTo>
                <a:lnTo>
                  <a:pt x="18415" y="83820"/>
                </a:lnTo>
                <a:lnTo>
                  <a:pt x="13335" y="86359"/>
                </a:lnTo>
                <a:lnTo>
                  <a:pt x="11049" y="87630"/>
                </a:lnTo>
                <a:lnTo>
                  <a:pt x="8890" y="90170"/>
                </a:lnTo>
                <a:lnTo>
                  <a:pt x="6985" y="91440"/>
                </a:lnTo>
                <a:lnTo>
                  <a:pt x="889" y="105409"/>
                </a:lnTo>
                <a:lnTo>
                  <a:pt x="0" y="107950"/>
                </a:lnTo>
                <a:lnTo>
                  <a:pt x="0" y="111759"/>
                </a:lnTo>
                <a:lnTo>
                  <a:pt x="20320" y="252730"/>
                </a:lnTo>
                <a:lnTo>
                  <a:pt x="20955" y="259080"/>
                </a:lnTo>
                <a:lnTo>
                  <a:pt x="21590" y="261620"/>
                </a:lnTo>
                <a:lnTo>
                  <a:pt x="22479" y="264159"/>
                </a:lnTo>
                <a:lnTo>
                  <a:pt x="24130" y="266700"/>
                </a:lnTo>
                <a:lnTo>
                  <a:pt x="25400" y="269240"/>
                </a:lnTo>
                <a:lnTo>
                  <a:pt x="26924" y="270509"/>
                </a:lnTo>
                <a:lnTo>
                  <a:pt x="29210" y="273050"/>
                </a:lnTo>
                <a:lnTo>
                  <a:pt x="31369" y="275590"/>
                </a:lnTo>
                <a:lnTo>
                  <a:pt x="33655" y="276859"/>
                </a:lnTo>
                <a:lnTo>
                  <a:pt x="38735" y="279400"/>
                </a:lnTo>
                <a:lnTo>
                  <a:pt x="41529" y="281940"/>
                </a:lnTo>
                <a:lnTo>
                  <a:pt x="281813" y="281940"/>
                </a:lnTo>
                <a:lnTo>
                  <a:pt x="284353" y="279400"/>
                </a:lnTo>
                <a:lnTo>
                  <a:pt x="287274" y="279400"/>
                </a:lnTo>
                <a:lnTo>
                  <a:pt x="289433" y="276859"/>
                </a:lnTo>
                <a:lnTo>
                  <a:pt x="291973" y="275590"/>
                </a:lnTo>
                <a:lnTo>
                  <a:pt x="293878" y="273050"/>
                </a:lnTo>
                <a:lnTo>
                  <a:pt x="296164" y="270509"/>
                </a:lnTo>
                <a:lnTo>
                  <a:pt x="297688" y="269240"/>
                </a:lnTo>
                <a:lnTo>
                  <a:pt x="298958" y="266700"/>
                </a:lnTo>
                <a:lnTo>
                  <a:pt x="300609" y="264159"/>
                </a:lnTo>
                <a:lnTo>
                  <a:pt x="301498" y="261620"/>
                </a:lnTo>
                <a:lnTo>
                  <a:pt x="46609" y="261620"/>
                </a:lnTo>
                <a:lnTo>
                  <a:pt x="44704" y="260350"/>
                </a:lnTo>
                <a:lnTo>
                  <a:pt x="43434" y="259080"/>
                </a:lnTo>
                <a:lnTo>
                  <a:pt x="41910" y="257809"/>
                </a:lnTo>
                <a:lnTo>
                  <a:pt x="41275" y="256540"/>
                </a:lnTo>
                <a:lnTo>
                  <a:pt x="40640" y="254000"/>
                </a:lnTo>
                <a:lnTo>
                  <a:pt x="40259" y="252730"/>
                </a:lnTo>
                <a:lnTo>
                  <a:pt x="20320" y="111759"/>
                </a:lnTo>
                <a:lnTo>
                  <a:pt x="24765" y="102870"/>
                </a:lnTo>
                <a:lnTo>
                  <a:pt x="26289" y="101600"/>
                </a:lnTo>
                <a:lnTo>
                  <a:pt x="321564" y="101600"/>
                </a:lnTo>
                <a:lnTo>
                  <a:pt x="319659" y="96520"/>
                </a:lnTo>
                <a:lnTo>
                  <a:pt x="317754" y="93980"/>
                </a:lnTo>
                <a:lnTo>
                  <a:pt x="316103" y="91440"/>
                </a:lnTo>
                <a:lnTo>
                  <a:pt x="314198" y="90170"/>
                </a:lnTo>
                <a:lnTo>
                  <a:pt x="312039" y="87630"/>
                </a:lnTo>
                <a:lnTo>
                  <a:pt x="309753" y="86359"/>
                </a:lnTo>
                <a:lnTo>
                  <a:pt x="304673" y="83820"/>
                </a:lnTo>
                <a:lnTo>
                  <a:pt x="301879" y="82550"/>
                </a:lnTo>
                <a:close/>
              </a:path>
              <a:path w="323215" h="281939">
                <a:moveTo>
                  <a:pt x="321564" y="101600"/>
                </a:moveTo>
                <a:lnTo>
                  <a:pt x="296799" y="101600"/>
                </a:lnTo>
                <a:lnTo>
                  <a:pt x="298323" y="102870"/>
                </a:lnTo>
                <a:lnTo>
                  <a:pt x="299974" y="104140"/>
                </a:lnTo>
                <a:lnTo>
                  <a:pt x="301244" y="105409"/>
                </a:lnTo>
                <a:lnTo>
                  <a:pt x="302133" y="107950"/>
                </a:lnTo>
                <a:lnTo>
                  <a:pt x="302514" y="109220"/>
                </a:lnTo>
                <a:lnTo>
                  <a:pt x="302768" y="111759"/>
                </a:lnTo>
                <a:lnTo>
                  <a:pt x="282829" y="252730"/>
                </a:lnTo>
                <a:lnTo>
                  <a:pt x="282448" y="254000"/>
                </a:lnTo>
                <a:lnTo>
                  <a:pt x="281813" y="256540"/>
                </a:lnTo>
                <a:lnTo>
                  <a:pt x="281178" y="257809"/>
                </a:lnTo>
                <a:lnTo>
                  <a:pt x="279654" y="259080"/>
                </a:lnTo>
                <a:lnTo>
                  <a:pt x="278384" y="260350"/>
                </a:lnTo>
                <a:lnTo>
                  <a:pt x="276733" y="261620"/>
                </a:lnTo>
                <a:lnTo>
                  <a:pt x="301498" y="261620"/>
                </a:lnTo>
                <a:lnTo>
                  <a:pt x="302133" y="259080"/>
                </a:lnTo>
                <a:lnTo>
                  <a:pt x="302768" y="255270"/>
                </a:lnTo>
                <a:lnTo>
                  <a:pt x="302768" y="252730"/>
                </a:lnTo>
                <a:lnTo>
                  <a:pt x="323088" y="111759"/>
                </a:lnTo>
                <a:lnTo>
                  <a:pt x="323088" y="107950"/>
                </a:lnTo>
                <a:lnTo>
                  <a:pt x="322707" y="105409"/>
                </a:lnTo>
                <a:lnTo>
                  <a:pt x="321564" y="101600"/>
                </a:lnTo>
                <a:close/>
              </a:path>
              <a:path w="323215" h="281939">
                <a:moveTo>
                  <a:pt x="151765" y="200659"/>
                </a:moveTo>
                <a:lnTo>
                  <a:pt x="72390" y="200659"/>
                </a:lnTo>
                <a:lnTo>
                  <a:pt x="74295" y="201930"/>
                </a:lnTo>
                <a:lnTo>
                  <a:pt x="148844" y="201930"/>
                </a:lnTo>
                <a:lnTo>
                  <a:pt x="151765" y="200659"/>
                </a:lnTo>
                <a:close/>
              </a:path>
              <a:path w="323215" h="281939">
                <a:moveTo>
                  <a:pt x="153924" y="121920"/>
                </a:moveTo>
                <a:lnTo>
                  <a:pt x="64389" y="121920"/>
                </a:lnTo>
                <a:lnTo>
                  <a:pt x="62230" y="123190"/>
                </a:lnTo>
                <a:lnTo>
                  <a:pt x="59944" y="124459"/>
                </a:lnTo>
                <a:lnTo>
                  <a:pt x="58039" y="125730"/>
                </a:lnTo>
                <a:lnTo>
                  <a:pt x="55880" y="128270"/>
                </a:lnTo>
                <a:lnTo>
                  <a:pt x="53975" y="129540"/>
                </a:lnTo>
                <a:lnTo>
                  <a:pt x="52705" y="130809"/>
                </a:lnTo>
                <a:lnTo>
                  <a:pt x="51054" y="133350"/>
                </a:lnTo>
                <a:lnTo>
                  <a:pt x="50165" y="135890"/>
                </a:lnTo>
                <a:lnTo>
                  <a:pt x="49149" y="138430"/>
                </a:lnTo>
                <a:lnTo>
                  <a:pt x="48895" y="140970"/>
                </a:lnTo>
                <a:lnTo>
                  <a:pt x="48514" y="143509"/>
                </a:lnTo>
                <a:lnTo>
                  <a:pt x="48514" y="148590"/>
                </a:lnTo>
                <a:lnTo>
                  <a:pt x="55499" y="187959"/>
                </a:lnTo>
                <a:lnTo>
                  <a:pt x="60960" y="194309"/>
                </a:lnTo>
                <a:lnTo>
                  <a:pt x="64389" y="198120"/>
                </a:lnTo>
                <a:lnTo>
                  <a:pt x="68199" y="199390"/>
                </a:lnTo>
                <a:lnTo>
                  <a:pt x="70104" y="200659"/>
                </a:lnTo>
                <a:lnTo>
                  <a:pt x="153924" y="200659"/>
                </a:lnTo>
                <a:lnTo>
                  <a:pt x="156210" y="199390"/>
                </a:lnTo>
                <a:lnTo>
                  <a:pt x="158369" y="199390"/>
                </a:lnTo>
                <a:lnTo>
                  <a:pt x="160655" y="198120"/>
                </a:lnTo>
                <a:lnTo>
                  <a:pt x="164338" y="194309"/>
                </a:lnTo>
                <a:lnTo>
                  <a:pt x="165989" y="193040"/>
                </a:lnTo>
                <a:lnTo>
                  <a:pt x="167259" y="190500"/>
                </a:lnTo>
                <a:lnTo>
                  <a:pt x="168783" y="189230"/>
                </a:lnTo>
                <a:lnTo>
                  <a:pt x="169799" y="186690"/>
                </a:lnTo>
                <a:lnTo>
                  <a:pt x="171069" y="181609"/>
                </a:lnTo>
                <a:lnTo>
                  <a:pt x="76835" y="181609"/>
                </a:lnTo>
                <a:lnTo>
                  <a:pt x="75819" y="180340"/>
                </a:lnTo>
                <a:lnTo>
                  <a:pt x="74295" y="180340"/>
                </a:lnTo>
                <a:lnTo>
                  <a:pt x="73279" y="177800"/>
                </a:lnTo>
                <a:lnTo>
                  <a:pt x="72644" y="175259"/>
                </a:lnTo>
                <a:lnTo>
                  <a:pt x="68580" y="146050"/>
                </a:lnTo>
                <a:lnTo>
                  <a:pt x="68580" y="143509"/>
                </a:lnTo>
                <a:lnTo>
                  <a:pt x="69215" y="142240"/>
                </a:lnTo>
                <a:lnTo>
                  <a:pt x="171069" y="142240"/>
                </a:lnTo>
                <a:lnTo>
                  <a:pt x="169799" y="137159"/>
                </a:lnTo>
                <a:lnTo>
                  <a:pt x="168783" y="134620"/>
                </a:lnTo>
                <a:lnTo>
                  <a:pt x="167259" y="132080"/>
                </a:lnTo>
                <a:lnTo>
                  <a:pt x="165989" y="130809"/>
                </a:lnTo>
                <a:lnTo>
                  <a:pt x="162433" y="127000"/>
                </a:lnTo>
                <a:lnTo>
                  <a:pt x="160655" y="125730"/>
                </a:lnTo>
                <a:lnTo>
                  <a:pt x="158369" y="124459"/>
                </a:lnTo>
                <a:lnTo>
                  <a:pt x="156210" y="123190"/>
                </a:lnTo>
                <a:lnTo>
                  <a:pt x="153924" y="121920"/>
                </a:lnTo>
                <a:close/>
              </a:path>
              <a:path w="323215" h="281939">
                <a:moveTo>
                  <a:pt x="171069" y="142240"/>
                </a:moveTo>
                <a:lnTo>
                  <a:pt x="148209" y="142240"/>
                </a:lnTo>
                <a:lnTo>
                  <a:pt x="150114" y="143509"/>
                </a:lnTo>
                <a:lnTo>
                  <a:pt x="151130" y="144780"/>
                </a:lnTo>
                <a:lnTo>
                  <a:pt x="151384" y="146050"/>
                </a:lnTo>
                <a:lnTo>
                  <a:pt x="151384" y="177800"/>
                </a:lnTo>
                <a:lnTo>
                  <a:pt x="151130" y="177800"/>
                </a:lnTo>
                <a:lnTo>
                  <a:pt x="150114" y="180340"/>
                </a:lnTo>
                <a:lnTo>
                  <a:pt x="148209" y="181609"/>
                </a:lnTo>
                <a:lnTo>
                  <a:pt x="171069" y="181609"/>
                </a:lnTo>
                <a:lnTo>
                  <a:pt x="171323" y="179070"/>
                </a:lnTo>
                <a:lnTo>
                  <a:pt x="171704" y="176530"/>
                </a:lnTo>
                <a:lnTo>
                  <a:pt x="171577" y="146050"/>
                </a:lnTo>
                <a:lnTo>
                  <a:pt x="171323" y="143509"/>
                </a:lnTo>
                <a:lnTo>
                  <a:pt x="171069" y="142240"/>
                </a:lnTo>
                <a:close/>
              </a:path>
              <a:path w="323215" h="281939">
                <a:moveTo>
                  <a:pt x="146685" y="120650"/>
                </a:moveTo>
                <a:lnTo>
                  <a:pt x="72390" y="120650"/>
                </a:lnTo>
                <a:lnTo>
                  <a:pt x="69469" y="121920"/>
                </a:lnTo>
                <a:lnTo>
                  <a:pt x="148844" y="121920"/>
                </a:lnTo>
                <a:lnTo>
                  <a:pt x="146685" y="120650"/>
                </a:lnTo>
                <a:close/>
              </a:path>
              <a:path w="323215" h="281939">
                <a:moveTo>
                  <a:pt x="296164" y="81280"/>
                </a:moveTo>
                <a:lnTo>
                  <a:pt x="27305" y="81280"/>
                </a:lnTo>
                <a:lnTo>
                  <a:pt x="24384" y="82550"/>
                </a:lnTo>
                <a:lnTo>
                  <a:pt x="298704" y="82550"/>
                </a:lnTo>
                <a:lnTo>
                  <a:pt x="296164" y="81280"/>
                </a:lnTo>
                <a:close/>
              </a:path>
              <a:path w="323215" h="281939">
                <a:moveTo>
                  <a:pt x="113030" y="2539"/>
                </a:moveTo>
                <a:lnTo>
                  <a:pt x="48895" y="2539"/>
                </a:lnTo>
                <a:lnTo>
                  <a:pt x="45974" y="5080"/>
                </a:lnTo>
                <a:lnTo>
                  <a:pt x="43815" y="6350"/>
                </a:lnTo>
                <a:lnTo>
                  <a:pt x="34290" y="16510"/>
                </a:lnTo>
                <a:lnTo>
                  <a:pt x="32639" y="19050"/>
                </a:lnTo>
                <a:lnTo>
                  <a:pt x="31750" y="21589"/>
                </a:lnTo>
                <a:lnTo>
                  <a:pt x="31115" y="24130"/>
                </a:lnTo>
                <a:lnTo>
                  <a:pt x="30480" y="27939"/>
                </a:lnTo>
                <a:lnTo>
                  <a:pt x="30480" y="81280"/>
                </a:lnTo>
                <a:lnTo>
                  <a:pt x="50419" y="81280"/>
                </a:lnTo>
                <a:lnTo>
                  <a:pt x="50419" y="30480"/>
                </a:lnTo>
                <a:lnTo>
                  <a:pt x="50800" y="29210"/>
                </a:lnTo>
                <a:lnTo>
                  <a:pt x="51054" y="26669"/>
                </a:lnTo>
                <a:lnTo>
                  <a:pt x="54864" y="22860"/>
                </a:lnTo>
                <a:lnTo>
                  <a:pt x="56769" y="21589"/>
                </a:lnTo>
                <a:lnTo>
                  <a:pt x="58674" y="21589"/>
                </a:lnTo>
                <a:lnTo>
                  <a:pt x="60579" y="20319"/>
                </a:lnTo>
                <a:lnTo>
                  <a:pt x="129349" y="20319"/>
                </a:lnTo>
                <a:lnTo>
                  <a:pt x="128905" y="19050"/>
                </a:lnTo>
                <a:lnTo>
                  <a:pt x="127635" y="16510"/>
                </a:lnTo>
                <a:lnTo>
                  <a:pt x="125984" y="13969"/>
                </a:lnTo>
                <a:lnTo>
                  <a:pt x="124460" y="11430"/>
                </a:lnTo>
                <a:lnTo>
                  <a:pt x="122555" y="8889"/>
                </a:lnTo>
                <a:lnTo>
                  <a:pt x="120269" y="7619"/>
                </a:lnTo>
                <a:lnTo>
                  <a:pt x="118110" y="6350"/>
                </a:lnTo>
                <a:lnTo>
                  <a:pt x="113030" y="2539"/>
                </a:lnTo>
                <a:close/>
              </a:path>
              <a:path w="323215" h="281939">
                <a:moveTo>
                  <a:pt x="129349" y="20319"/>
                </a:moveTo>
                <a:lnTo>
                  <a:pt x="100965" y="20319"/>
                </a:lnTo>
                <a:lnTo>
                  <a:pt x="102870" y="21589"/>
                </a:lnTo>
                <a:lnTo>
                  <a:pt x="105029" y="21589"/>
                </a:lnTo>
                <a:lnTo>
                  <a:pt x="106680" y="22860"/>
                </a:lnTo>
                <a:lnTo>
                  <a:pt x="108204" y="24130"/>
                </a:lnTo>
                <a:lnTo>
                  <a:pt x="109474" y="25400"/>
                </a:lnTo>
                <a:lnTo>
                  <a:pt x="110490" y="26669"/>
                </a:lnTo>
                <a:lnTo>
                  <a:pt x="110744" y="29210"/>
                </a:lnTo>
                <a:lnTo>
                  <a:pt x="111125" y="30480"/>
                </a:lnTo>
                <a:lnTo>
                  <a:pt x="111125" y="34290"/>
                </a:lnTo>
                <a:lnTo>
                  <a:pt x="112395" y="39369"/>
                </a:lnTo>
                <a:lnTo>
                  <a:pt x="113665" y="41910"/>
                </a:lnTo>
                <a:lnTo>
                  <a:pt x="114935" y="45719"/>
                </a:lnTo>
                <a:lnTo>
                  <a:pt x="116205" y="46990"/>
                </a:lnTo>
                <a:lnTo>
                  <a:pt x="120015" y="52069"/>
                </a:lnTo>
                <a:lnTo>
                  <a:pt x="122174" y="54610"/>
                </a:lnTo>
                <a:lnTo>
                  <a:pt x="124460" y="55880"/>
                </a:lnTo>
                <a:lnTo>
                  <a:pt x="129540" y="58419"/>
                </a:lnTo>
                <a:lnTo>
                  <a:pt x="132334" y="59690"/>
                </a:lnTo>
                <a:lnTo>
                  <a:pt x="135255" y="60960"/>
                </a:lnTo>
                <a:lnTo>
                  <a:pt x="264414" y="60960"/>
                </a:lnTo>
                <a:lnTo>
                  <a:pt x="268224" y="63500"/>
                </a:lnTo>
                <a:lnTo>
                  <a:pt x="269494" y="63500"/>
                </a:lnTo>
                <a:lnTo>
                  <a:pt x="270764" y="66040"/>
                </a:lnTo>
                <a:lnTo>
                  <a:pt x="272034" y="67310"/>
                </a:lnTo>
                <a:lnTo>
                  <a:pt x="272669" y="68580"/>
                </a:lnTo>
                <a:lnTo>
                  <a:pt x="272669" y="81280"/>
                </a:lnTo>
                <a:lnTo>
                  <a:pt x="292608" y="81280"/>
                </a:lnTo>
                <a:lnTo>
                  <a:pt x="287528" y="54610"/>
                </a:lnTo>
                <a:lnTo>
                  <a:pt x="286004" y="52069"/>
                </a:lnTo>
                <a:lnTo>
                  <a:pt x="281813" y="48260"/>
                </a:lnTo>
                <a:lnTo>
                  <a:pt x="279273" y="45719"/>
                </a:lnTo>
                <a:lnTo>
                  <a:pt x="277114" y="44450"/>
                </a:lnTo>
                <a:lnTo>
                  <a:pt x="274193" y="43180"/>
                </a:lnTo>
                <a:lnTo>
                  <a:pt x="271653" y="41910"/>
                </a:lnTo>
                <a:lnTo>
                  <a:pt x="268478" y="41910"/>
                </a:lnTo>
                <a:lnTo>
                  <a:pt x="265684" y="40640"/>
                </a:lnTo>
                <a:lnTo>
                  <a:pt x="137414" y="40640"/>
                </a:lnTo>
                <a:lnTo>
                  <a:pt x="135509" y="39369"/>
                </a:lnTo>
                <a:lnTo>
                  <a:pt x="132969" y="36830"/>
                </a:lnTo>
                <a:lnTo>
                  <a:pt x="132334" y="34290"/>
                </a:lnTo>
                <a:lnTo>
                  <a:pt x="131699" y="33019"/>
                </a:lnTo>
                <a:lnTo>
                  <a:pt x="131445" y="30480"/>
                </a:lnTo>
                <a:lnTo>
                  <a:pt x="131445" y="27939"/>
                </a:lnTo>
                <a:lnTo>
                  <a:pt x="130429" y="24130"/>
                </a:lnTo>
                <a:lnTo>
                  <a:pt x="129794" y="21589"/>
                </a:lnTo>
                <a:lnTo>
                  <a:pt x="129349" y="20319"/>
                </a:lnTo>
                <a:close/>
              </a:path>
              <a:path w="323215" h="281939">
                <a:moveTo>
                  <a:pt x="104140" y="0"/>
                </a:moveTo>
                <a:lnTo>
                  <a:pt x="57785" y="0"/>
                </a:lnTo>
                <a:lnTo>
                  <a:pt x="51435" y="2539"/>
                </a:lnTo>
                <a:lnTo>
                  <a:pt x="110109" y="2539"/>
                </a:lnTo>
                <a:lnTo>
                  <a:pt x="106934" y="1269"/>
                </a:lnTo>
                <a:lnTo>
                  <a:pt x="104140" y="0"/>
                </a:lnTo>
                <a:close/>
              </a:path>
            </a:pathLst>
          </a:custGeom>
          <a:solidFill>
            <a:srgbClr val="FFFFFF"/>
          </a:solidFill>
        </p:spPr>
        <p:txBody>
          <a:bodyPr wrap="square" lIns="0" tIns="0" rIns="0" bIns="0" rtlCol="0"/>
          <a:p>
            <a:endParaRPr>
              <a:solidFill>
                <a:schemeClr val="tx1"/>
              </a:solidFill>
            </a:endParaRPr>
          </a:p>
        </p:txBody>
      </p:sp>
      <p:sp>
        <p:nvSpPr>
          <p:cNvPr id="8" name="object 9"/>
          <p:cNvSpPr/>
          <p:nvPr/>
        </p:nvSpPr>
        <p:spPr>
          <a:xfrm>
            <a:off x="9161779" y="1983231"/>
            <a:ext cx="870585" cy="870585"/>
          </a:xfrm>
          <a:custGeom>
            <a:avLst/>
            <a:gdLst/>
            <a:ahLst/>
            <a:cxnLst/>
            <a:rect l="l" t="t" r="r" b="b"/>
            <a:pathLst>
              <a:path w="870584" h="870585">
                <a:moveTo>
                  <a:pt x="435101" y="0"/>
                </a:moveTo>
                <a:lnTo>
                  <a:pt x="387695" y="2553"/>
                </a:lnTo>
                <a:lnTo>
                  <a:pt x="341767" y="10036"/>
                </a:lnTo>
                <a:lnTo>
                  <a:pt x="297582" y="22183"/>
                </a:lnTo>
                <a:lnTo>
                  <a:pt x="255406" y="38729"/>
                </a:lnTo>
                <a:lnTo>
                  <a:pt x="215504" y="59407"/>
                </a:lnTo>
                <a:lnTo>
                  <a:pt x="178143" y="83954"/>
                </a:lnTo>
                <a:lnTo>
                  <a:pt x="143587" y="112102"/>
                </a:lnTo>
                <a:lnTo>
                  <a:pt x="112102" y="143587"/>
                </a:lnTo>
                <a:lnTo>
                  <a:pt x="83954" y="178143"/>
                </a:lnTo>
                <a:lnTo>
                  <a:pt x="59407" y="215504"/>
                </a:lnTo>
                <a:lnTo>
                  <a:pt x="38729" y="255406"/>
                </a:lnTo>
                <a:lnTo>
                  <a:pt x="22183" y="297582"/>
                </a:lnTo>
                <a:lnTo>
                  <a:pt x="10036" y="341767"/>
                </a:lnTo>
                <a:lnTo>
                  <a:pt x="2553" y="387695"/>
                </a:lnTo>
                <a:lnTo>
                  <a:pt x="0" y="435101"/>
                </a:lnTo>
                <a:lnTo>
                  <a:pt x="2553" y="482508"/>
                </a:lnTo>
                <a:lnTo>
                  <a:pt x="10036" y="528436"/>
                </a:lnTo>
                <a:lnTo>
                  <a:pt x="22183" y="572621"/>
                </a:lnTo>
                <a:lnTo>
                  <a:pt x="38729" y="614797"/>
                </a:lnTo>
                <a:lnTo>
                  <a:pt x="59407" y="654699"/>
                </a:lnTo>
                <a:lnTo>
                  <a:pt x="83954" y="692060"/>
                </a:lnTo>
                <a:lnTo>
                  <a:pt x="112102" y="726616"/>
                </a:lnTo>
                <a:lnTo>
                  <a:pt x="143587" y="758101"/>
                </a:lnTo>
                <a:lnTo>
                  <a:pt x="178143" y="786249"/>
                </a:lnTo>
                <a:lnTo>
                  <a:pt x="215504" y="810796"/>
                </a:lnTo>
                <a:lnTo>
                  <a:pt x="255406" y="831474"/>
                </a:lnTo>
                <a:lnTo>
                  <a:pt x="297582" y="848020"/>
                </a:lnTo>
                <a:lnTo>
                  <a:pt x="341767" y="860167"/>
                </a:lnTo>
                <a:lnTo>
                  <a:pt x="387695" y="867650"/>
                </a:lnTo>
                <a:lnTo>
                  <a:pt x="435101" y="870204"/>
                </a:lnTo>
                <a:lnTo>
                  <a:pt x="482508" y="867650"/>
                </a:lnTo>
                <a:lnTo>
                  <a:pt x="528436" y="860167"/>
                </a:lnTo>
                <a:lnTo>
                  <a:pt x="572621" y="848020"/>
                </a:lnTo>
                <a:lnTo>
                  <a:pt x="614797" y="831474"/>
                </a:lnTo>
                <a:lnTo>
                  <a:pt x="654699" y="810796"/>
                </a:lnTo>
                <a:lnTo>
                  <a:pt x="692060" y="786249"/>
                </a:lnTo>
                <a:lnTo>
                  <a:pt x="726616" y="758101"/>
                </a:lnTo>
                <a:lnTo>
                  <a:pt x="758101" y="726616"/>
                </a:lnTo>
                <a:lnTo>
                  <a:pt x="786249" y="692060"/>
                </a:lnTo>
                <a:lnTo>
                  <a:pt x="810796" y="654699"/>
                </a:lnTo>
                <a:lnTo>
                  <a:pt x="831474" y="614797"/>
                </a:lnTo>
                <a:lnTo>
                  <a:pt x="848020" y="572621"/>
                </a:lnTo>
                <a:lnTo>
                  <a:pt x="860167" y="528436"/>
                </a:lnTo>
                <a:lnTo>
                  <a:pt x="867650" y="482508"/>
                </a:lnTo>
                <a:lnTo>
                  <a:pt x="870203" y="435101"/>
                </a:lnTo>
                <a:lnTo>
                  <a:pt x="867650" y="387695"/>
                </a:lnTo>
                <a:lnTo>
                  <a:pt x="860167" y="341767"/>
                </a:lnTo>
                <a:lnTo>
                  <a:pt x="848020" y="297582"/>
                </a:lnTo>
                <a:lnTo>
                  <a:pt x="831474" y="255406"/>
                </a:lnTo>
                <a:lnTo>
                  <a:pt x="810796" y="215504"/>
                </a:lnTo>
                <a:lnTo>
                  <a:pt x="786249" y="178143"/>
                </a:lnTo>
                <a:lnTo>
                  <a:pt x="758101" y="143587"/>
                </a:lnTo>
                <a:lnTo>
                  <a:pt x="726616" y="112102"/>
                </a:lnTo>
                <a:lnTo>
                  <a:pt x="692060" y="83954"/>
                </a:lnTo>
                <a:lnTo>
                  <a:pt x="654699" y="59407"/>
                </a:lnTo>
                <a:lnTo>
                  <a:pt x="614797" y="38729"/>
                </a:lnTo>
                <a:lnTo>
                  <a:pt x="572621" y="22183"/>
                </a:lnTo>
                <a:lnTo>
                  <a:pt x="528436" y="10036"/>
                </a:lnTo>
                <a:lnTo>
                  <a:pt x="482508" y="2553"/>
                </a:lnTo>
                <a:lnTo>
                  <a:pt x="435101" y="0"/>
                </a:lnTo>
                <a:close/>
              </a:path>
            </a:pathLst>
          </a:custGeom>
          <a:solidFill>
            <a:srgbClr val="00B0F0"/>
          </a:solidFill>
        </p:spPr>
        <p:txBody>
          <a:bodyPr wrap="square" lIns="0" tIns="0" rIns="0" bIns="0" rtlCol="0"/>
          <a:p>
            <a:endParaRPr>
              <a:solidFill>
                <a:schemeClr val="tx1"/>
              </a:solidFill>
            </a:endParaRPr>
          </a:p>
        </p:txBody>
      </p:sp>
      <p:sp>
        <p:nvSpPr>
          <p:cNvPr id="1049224" name="AutoShape 28"/>
          <p:cNvSpPr/>
          <p:nvPr/>
        </p:nvSpPr>
        <p:spPr bwMode="auto">
          <a:xfrm>
            <a:off x="9406707" y="2228685"/>
            <a:ext cx="380488" cy="378967"/>
          </a:xfrm>
          <a:custGeom>
            <a:avLst/>
            <a:gdLst>
              <a:gd name="T0" fmla="*/ 198438 w 21600"/>
              <a:gd name="T1" fmla="*/ 198414 h 21558"/>
              <a:gd name="T2" fmla="*/ 198438 w 21600"/>
              <a:gd name="T3" fmla="*/ 198414 h 21558"/>
              <a:gd name="T4" fmla="*/ 198438 w 21600"/>
              <a:gd name="T5" fmla="*/ 198414 h 21558"/>
              <a:gd name="T6" fmla="*/ 198438 w 21600"/>
              <a:gd name="T7" fmla="*/ 198414 h 215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ffectLst/>
        </p:spPr>
        <p:txBody>
          <a:bodyPr lIns="38100" tIns="38100" rIns="38100" bIns="38100" anchor="ctr"/>
          <a:p>
            <a:endParaRPr lang="en-US">
              <a:solidFill>
                <a:schemeClr val="tx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482725" y="3253740"/>
            <a:ext cx="2174875" cy="368300"/>
          </a:xfrm>
          <a:prstGeom prst="rect">
            <a:avLst/>
          </a:prstGeom>
          <a:noFill/>
        </p:spPr>
        <p:txBody>
          <a:bodyPr wrap="square" rtlCol="0">
            <a:spAutoFit/>
          </a:bodyPr>
          <a:p>
            <a:r>
              <a:rPr lang="zh-CN" altLang="en-US"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智能合约 社群裂变</a:t>
            </a:r>
            <a:endParaRPr lang="zh-CN" altLang="en-US"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nvSpPr>
        <p:spPr>
          <a:xfrm>
            <a:off x="3769360" y="3242945"/>
            <a:ext cx="2164080" cy="368300"/>
          </a:xfrm>
          <a:prstGeom prst="rect">
            <a:avLst/>
          </a:prstGeom>
          <a:noFill/>
        </p:spPr>
        <p:txBody>
          <a:bodyPr wrap="none" rtlCol="0">
            <a:spAutoFit/>
          </a:bodyPr>
          <a:p>
            <a:pPr algn="l"/>
            <a:r>
              <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丰富生态应用场景</a:t>
            </a:r>
            <a:endPar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6211570" y="3242945"/>
            <a:ext cx="2044700" cy="368300"/>
          </a:xfrm>
          <a:prstGeom prst="rect">
            <a:avLst/>
          </a:prstGeom>
          <a:noFill/>
        </p:spPr>
        <p:txBody>
          <a:bodyPr wrap="square" rtlCol="0">
            <a:spAutoFit/>
          </a:bodyPr>
          <a:p>
            <a:r>
              <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云算力销售平台</a:t>
            </a:r>
            <a:endPar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8329295" y="3242945"/>
            <a:ext cx="2571115" cy="368300"/>
          </a:xfrm>
          <a:prstGeom prst="rect">
            <a:avLst/>
          </a:prstGeom>
          <a:noFill/>
        </p:spPr>
        <p:txBody>
          <a:bodyPr wrap="square" rtlCol="0">
            <a:spAutoFit/>
          </a:bodyPr>
          <a:p>
            <a:r>
              <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聚合</a:t>
            </a:r>
            <a:r>
              <a:rPr lang="en-US" altLang="zh-CN"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TOKEN</a:t>
            </a:r>
            <a:r>
              <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流通价值</a:t>
            </a:r>
            <a:endParaRPr lang="zh-CN" altLang="en-US" spc="15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1611630" y="3950335"/>
            <a:ext cx="2045970" cy="1076325"/>
          </a:xfrm>
          <a:prstGeom prst="rect">
            <a:avLst/>
          </a:prstGeom>
          <a:noFill/>
        </p:spPr>
        <p:txBody>
          <a:bodyPr wrap="square" rtlCol="0">
            <a:spAutoFit/>
          </a:bodyPr>
          <a:p>
            <a:r>
              <a:rPr lang="zh-CN" altLang="en-US" sz="1600" dirty="0">
                <a:solidFill>
                  <a:schemeClr val="tx1"/>
                </a:solidFill>
                <a:latin typeface="微软雅黑" panose="020B0503020204020204" pitchFamily="34" charset="-122"/>
                <a:sym typeface="+mn-ea"/>
              </a:rPr>
              <a:t>任何</a:t>
            </a:r>
            <a:r>
              <a:rPr lang="en-US" altLang="zh-CN" sz="1600" dirty="0">
                <a:solidFill>
                  <a:schemeClr val="tx1"/>
                </a:solidFill>
                <a:latin typeface="微软雅黑" panose="020B0503020204020204" pitchFamily="34" charset="-122"/>
                <a:sym typeface="+mn-ea"/>
              </a:rPr>
              <a:t>VIP</a:t>
            </a:r>
            <a:r>
              <a:rPr lang="zh-CN" altLang="en-US" sz="1600" dirty="0">
                <a:solidFill>
                  <a:schemeClr val="tx1"/>
                </a:solidFill>
                <a:latin typeface="微软雅黑" panose="020B0503020204020204" pitchFamily="34" charset="-122"/>
                <a:sym typeface="+mn-ea"/>
              </a:rPr>
              <a:t>节点会员激活</a:t>
            </a:r>
            <a:r>
              <a:rPr lang="en-US" altLang="zh-CN" sz="1600" dirty="0">
                <a:solidFill>
                  <a:schemeClr val="tx1"/>
                </a:solidFill>
                <a:latin typeface="微软雅黑" panose="020B0503020204020204" pitchFamily="34" charset="-122"/>
                <a:sym typeface="+mn-ea"/>
              </a:rPr>
              <a:t>VID, </a:t>
            </a:r>
            <a:r>
              <a:rPr lang="zh-CN" altLang="en-US" sz="1600" dirty="0">
                <a:solidFill>
                  <a:schemeClr val="tx1"/>
                </a:solidFill>
                <a:latin typeface="微软雅黑" panose="020B0503020204020204" pitchFamily="34" charset="-122"/>
                <a:sym typeface="+mn-ea"/>
              </a:rPr>
              <a:t>都有权益参与智能合约匹配的社群晋级奖励</a:t>
            </a:r>
            <a:endParaRPr lang="zh-CN" altLang="en-US" sz="1600" dirty="0">
              <a:solidFill>
                <a:schemeClr val="tx1"/>
              </a:solidFill>
              <a:latin typeface="微软雅黑" panose="020B0503020204020204" pitchFamily="34" charset="-122"/>
              <a:sym typeface="+mn-ea"/>
            </a:endParaRPr>
          </a:p>
        </p:txBody>
      </p:sp>
      <p:sp>
        <p:nvSpPr>
          <p:cNvPr id="17" name="文本框 16"/>
          <p:cNvSpPr txBox="1"/>
          <p:nvPr/>
        </p:nvSpPr>
        <p:spPr>
          <a:xfrm>
            <a:off x="6102985" y="3950335"/>
            <a:ext cx="2317750" cy="1076325"/>
          </a:xfrm>
          <a:prstGeom prst="rect">
            <a:avLst/>
          </a:prstGeom>
          <a:noFill/>
        </p:spPr>
        <p:txBody>
          <a:bodyPr wrap="square" rtlCol="0">
            <a:spAutoFit/>
          </a:bodyPr>
          <a:p>
            <a:r>
              <a:rPr lang="zh-CN" sz="1600" dirty="0">
                <a:solidFill>
                  <a:schemeClr val="tx1"/>
                </a:solidFill>
                <a:latin typeface="等线" panose="02010600030101010101" charset="-122"/>
                <a:ea typeface="等线" panose="02010600030101010101" charset="-122"/>
                <a:cs typeface="微软雅黑" panose="020B0503020204020204" pitchFamily="34" charset="-122"/>
                <a:sym typeface="+mn-ea"/>
              </a:rPr>
              <a:t>为全球用户提供算力商城销售服务，</a:t>
            </a:r>
            <a:r>
              <a:rPr sz="1600" dirty="0">
                <a:solidFill>
                  <a:schemeClr val="tx1"/>
                </a:solidFill>
                <a:latin typeface="等线" panose="02010600030101010101" charset="-122"/>
                <a:ea typeface="等线" panose="02010600030101010101" charset="-122"/>
                <a:cs typeface="微软雅黑" panose="020B0503020204020204" pitchFamily="34" charset="-122"/>
                <a:sym typeface="+mn-ea"/>
              </a:rPr>
              <a:t>是一</a:t>
            </a:r>
            <a:r>
              <a:rPr sz="1600" spc="-15" dirty="0">
                <a:solidFill>
                  <a:schemeClr val="tx1"/>
                </a:solidFill>
                <a:latin typeface="等线" panose="02010600030101010101" charset="-122"/>
                <a:ea typeface="等线" panose="02010600030101010101" charset="-122"/>
                <a:cs typeface="微软雅黑" panose="020B0503020204020204" pitchFamily="34" charset="-122"/>
                <a:sym typeface="+mn-ea"/>
              </a:rPr>
              <a:t>个</a:t>
            </a:r>
            <a:r>
              <a:rPr sz="1600" dirty="0">
                <a:solidFill>
                  <a:schemeClr val="tx1"/>
                </a:solidFill>
                <a:latin typeface="等线" panose="02010600030101010101" charset="-122"/>
                <a:ea typeface="等线" panose="02010600030101010101" charset="-122"/>
                <a:cs typeface="微软雅黑" panose="020B0503020204020204" pitchFamily="34" charset="-122"/>
                <a:sym typeface="+mn-ea"/>
              </a:rPr>
              <a:t>全球</a:t>
            </a:r>
            <a:r>
              <a:rPr sz="1600" spc="-15" dirty="0">
                <a:solidFill>
                  <a:schemeClr val="tx1"/>
                </a:solidFill>
                <a:latin typeface="等线" panose="02010600030101010101" charset="-122"/>
                <a:ea typeface="等线" panose="02010600030101010101" charset="-122"/>
                <a:cs typeface="微软雅黑" panose="020B0503020204020204" pitchFamily="34" charset="-122"/>
                <a:sym typeface="+mn-ea"/>
              </a:rPr>
              <a:t>分</a:t>
            </a:r>
            <a:r>
              <a:rPr sz="1600" dirty="0">
                <a:solidFill>
                  <a:schemeClr val="tx1"/>
                </a:solidFill>
                <a:latin typeface="等线" panose="02010600030101010101" charset="-122"/>
                <a:ea typeface="等线" panose="02010600030101010101" charset="-122"/>
                <a:cs typeface="微软雅黑" panose="020B0503020204020204" pitchFamily="34" charset="-122"/>
                <a:sym typeface="+mn-ea"/>
              </a:rPr>
              <a:t>布式</a:t>
            </a:r>
            <a:r>
              <a:rPr sz="1600" spc="-15" dirty="0">
                <a:solidFill>
                  <a:schemeClr val="tx1"/>
                </a:solidFill>
                <a:latin typeface="等线" panose="02010600030101010101" charset="-122"/>
                <a:ea typeface="等线" panose="02010600030101010101" charset="-122"/>
                <a:cs typeface="微软雅黑" panose="020B0503020204020204" pitchFamily="34" charset="-122"/>
                <a:sym typeface="+mn-ea"/>
              </a:rPr>
              <a:t>比</a:t>
            </a:r>
            <a:r>
              <a:rPr sz="1600" dirty="0">
                <a:solidFill>
                  <a:schemeClr val="tx1"/>
                </a:solidFill>
                <a:latin typeface="等线" panose="02010600030101010101" charset="-122"/>
                <a:ea typeface="等线" panose="02010600030101010101" charset="-122"/>
                <a:cs typeface="微软雅黑" panose="020B0503020204020204" pitchFamily="34" charset="-122"/>
                <a:sym typeface="+mn-ea"/>
              </a:rPr>
              <a:t>特币算力销售平</a:t>
            </a:r>
            <a:r>
              <a:rPr lang="zh-CN" sz="1600" dirty="0">
                <a:solidFill>
                  <a:schemeClr val="tx1"/>
                </a:solidFill>
                <a:latin typeface="等线" panose="02010600030101010101" charset="-122"/>
                <a:ea typeface="等线" panose="02010600030101010101" charset="-122"/>
                <a:cs typeface="微软雅黑" panose="020B0503020204020204" pitchFamily="34" charset="-122"/>
                <a:sym typeface="+mn-ea"/>
              </a:rPr>
              <a:t>台</a:t>
            </a:r>
            <a:endParaRPr lang="zh-CN" sz="1600" dirty="0">
              <a:solidFill>
                <a:schemeClr val="tx1"/>
              </a:solidFill>
              <a:latin typeface="等线" panose="02010600030101010101" charset="-122"/>
              <a:ea typeface="等线" panose="02010600030101010101" charset="-122"/>
              <a:cs typeface="微软雅黑" panose="020B0503020204020204" pitchFamily="34" charset="-122"/>
              <a:sym typeface="+mn-ea"/>
            </a:endParaRPr>
          </a:p>
        </p:txBody>
      </p:sp>
      <p:sp>
        <p:nvSpPr>
          <p:cNvPr id="18" name="文本框 17"/>
          <p:cNvSpPr txBox="1"/>
          <p:nvPr/>
        </p:nvSpPr>
        <p:spPr>
          <a:xfrm>
            <a:off x="8495665" y="3950335"/>
            <a:ext cx="2202815" cy="1335405"/>
          </a:xfrm>
          <a:prstGeom prst="rect">
            <a:avLst/>
          </a:prstGeom>
          <a:noFill/>
        </p:spPr>
        <p:txBody>
          <a:bodyPr wrap="square" rtlCol="0">
            <a:spAutoFit/>
          </a:bodyPr>
          <a:p>
            <a:pPr marL="12700" algn="l">
              <a:lnSpc>
                <a:spcPct val="100000"/>
              </a:lnSpc>
              <a:spcBef>
                <a:spcPts val="100"/>
              </a:spcBef>
              <a:tabLst>
                <a:tab pos="241300" algn="l"/>
              </a:tabLst>
            </a:pPr>
            <a:r>
              <a:rPr lang="zh-CN" altLang="en-US" sz="1600" spc="150" dirty="0">
                <a:solidFill>
                  <a:schemeClr val="tx1"/>
                </a:solidFill>
                <a:latin typeface="微软雅黑" panose="020B0503020204020204" pitchFamily="34" charset="-122"/>
                <a:sym typeface="+mn-ea"/>
              </a:rPr>
              <a:t>构建消费与数字资产支付相结合的生态应用闭环，</a:t>
            </a:r>
            <a:endParaRPr lang="zh-CN" altLang="en-US" sz="1600" spc="150" dirty="0">
              <a:solidFill>
                <a:schemeClr val="tx1"/>
              </a:solidFill>
              <a:latin typeface="微软雅黑" panose="020B0503020204020204" pitchFamily="34" charset="-122"/>
              <a:sym typeface="+mn-ea"/>
            </a:endParaRPr>
          </a:p>
          <a:p>
            <a:pPr marL="12700" algn="l">
              <a:lnSpc>
                <a:spcPct val="100000"/>
              </a:lnSpc>
              <a:spcBef>
                <a:spcPts val="100"/>
              </a:spcBef>
              <a:tabLst>
                <a:tab pos="241300" algn="l"/>
              </a:tabLst>
            </a:pPr>
            <a:r>
              <a:rPr lang="zh-CN" altLang="en-US" sz="1600" spc="150" dirty="0">
                <a:solidFill>
                  <a:schemeClr val="tx1"/>
                </a:solidFill>
                <a:latin typeface="微软雅黑" panose="020B0503020204020204" pitchFamily="34" charset="-122"/>
                <a:sym typeface="+mn-ea"/>
              </a:rPr>
              <a:t>持有平台通证等同于持有平台股权</a:t>
            </a:r>
            <a:endParaRPr lang="zh-CN" altLang="en-US" sz="1600" spc="150" dirty="0">
              <a:solidFill>
                <a:schemeClr val="tx1"/>
              </a:solidFill>
              <a:latin typeface="微软雅黑" panose="020B0503020204020204" pitchFamily="34" charset="-122"/>
              <a:sym typeface="+mn-ea"/>
            </a:endParaRPr>
          </a:p>
        </p:txBody>
      </p:sp>
      <p:sp>
        <p:nvSpPr>
          <p:cNvPr id="22" name="文本框 21"/>
          <p:cNvSpPr txBox="1"/>
          <p:nvPr/>
        </p:nvSpPr>
        <p:spPr>
          <a:xfrm>
            <a:off x="3657600" y="3950335"/>
            <a:ext cx="2715895" cy="1568450"/>
          </a:xfrm>
          <a:prstGeom prst="rect">
            <a:avLst/>
          </a:prstGeom>
          <a:noFill/>
        </p:spPr>
        <p:txBody>
          <a:bodyPr wrap="square" rtlCol="0">
            <a:spAutoFit/>
          </a:bodyPr>
          <a:p>
            <a:r>
              <a:rPr lang="zh-CN" altLang="en-US" sz="1600" spc="150" dirty="0">
                <a:solidFill>
                  <a:schemeClr val="tx1"/>
                </a:solidFill>
                <a:latin typeface="微软雅黑" panose="020B0503020204020204" pitchFamily="34" charset="-122"/>
                <a:sym typeface="+mn-ea"/>
              </a:rPr>
              <a:t>全球首款链上商城</a:t>
            </a:r>
            <a:endParaRPr lang="zh-CN" altLang="en-US" sz="1600" spc="150" dirty="0">
              <a:solidFill>
                <a:schemeClr val="tx1"/>
              </a:solidFill>
              <a:latin typeface="微软雅黑" panose="020B0503020204020204" pitchFamily="34" charset="-122"/>
              <a:sym typeface="+mn-ea"/>
            </a:endParaRPr>
          </a:p>
          <a:p>
            <a:r>
              <a:rPr lang="zh-CN" altLang="en-US" sz="1600" spc="150" dirty="0">
                <a:solidFill>
                  <a:schemeClr val="tx1"/>
                </a:solidFill>
                <a:latin typeface="微软雅黑" panose="020B0503020204020204" pitchFamily="34" charset="-122"/>
                <a:sym typeface="+mn-ea"/>
              </a:rPr>
              <a:t>在线数十万种商品，</a:t>
            </a:r>
            <a:endParaRPr lang="zh-CN" altLang="en-US" sz="1600" spc="150" dirty="0">
              <a:solidFill>
                <a:schemeClr val="tx1"/>
              </a:solidFill>
              <a:latin typeface="微软雅黑" panose="020B0503020204020204" pitchFamily="34" charset="-122"/>
              <a:sym typeface="+mn-ea"/>
            </a:endParaRPr>
          </a:p>
          <a:p>
            <a:r>
              <a:rPr lang="zh-CN" altLang="en-US" sz="1600" spc="150" dirty="0">
                <a:solidFill>
                  <a:schemeClr val="tx1"/>
                </a:solidFill>
                <a:latin typeface="微软雅黑" panose="020B0503020204020204" pitchFamily="34" charset="-122"/>
                <a:sym typeface="+mn-ea"/>
              </a:rPr>
              <a:t>消费挖矿，消费赚钱</a:t>
            </a:r>
            <a:endParaRPr lang="zh-CN" altLang="en-US" sz="1600" spc="150" dirty="0">
              <a:solidFill>
                <a:schemeClr val="tx1"/>
              </a:solidFill>
              <a:latin typeface="微软雅黑" panose="020B0503020204020204" pitchFamily="34" charset="-122"/>
              <a:sym typeface="+mn-ea"/>
            </a:endParaRPr>
          </a:p>
          <a:p>
            <a:r>
              <a:rPr lang="zh-CN" altLang="en-US" sz="1600" spc="150" dirty="0">
                <a:solidFill>
                  <a:schemeClr val="tx1"/>
                </a:solidFill>
                <a:latin typeface="微软雅黑" panose="020B0503020204020204" pitchFamily="34" charset="-122"/>
                <a:sym typeface="+mn-ea"/>
              </a:rPr>
              <a:t>支持商家入驻，共享</a:t>
            </a:r>
            <a:endParaRPr lang="zh-CN" altLang="en-US" sz="1600" spc="150" dirty="0">
              <a:solidFill>
                <a:schemeClr val="tx1"/>
              </a:solidFill>
              <a:latin typeface="微软雅黑" panose="020B0503020204020204" pitchFamily="34" charset="-122"/>
              <a:sym typeface="+mn-ea"/>
            </a:endParaRPr>
          </a:p>
          <a:p>
            <a:r>
              <a:rPr lang="zh-CN" altLang="en-US" sz="1600" spc="150" dirty="0">
                <a:solidFill>
                  <a:schemeClr val="tx1"/>
                </a:solidFill>
                <a:latin typeface="微软雅黑" panose="020B0503020204020204" pitchFamily="34" charset="-122"/>
                <a:sym typeface="+mn-ea"/>
              </a:rPr>
              <a:t>流量的企业级服务</a:t>
            </a:r>
            <a:endParaRPr lang="zh-CN" altLang="en-US" sz="1600" spc="150" dirty="0">
              <a:solidFill>
                <a:schemeClr val="tx1"/>
              </a:solidFill>
              <a:latin typeface="微软雅黑" panose="020B0503020204020204" pitchFamily="34" charset="-122"/>
              <a:sym typeface="+mn-ea"/>
            </a:endParaRPr>
          </a:p>
          <a:p>
            <a:r>
              <a:rPr lang="zh-CN" altLang="en-US" sz="1600" spc="150" dirty="0">
                <a:solidFill>
                  <a:schemeClr val="tx1"/>
                </a:solidFill>
                <a:latin typeface="微软雅黑" panose="020B0503020204020204" pitchFamily="34" charset="-122"/>
                <a:sym typeface="+mn-ea"/>
              </a:rPr>
              <a:t>平台</a:t>
            </a:r>
            <a:endParaRPr lang="zh-CN" altLang="en-US" sz="1600" spc="150" dirty="0">
              <a:solidFill>
                <a:schemeClr val="tx1"/>
              </a:solidFill>
              <a:latin typeface="微软雅黑" panose="020B0503020204020204" pitchFamily="34" charset="-122"/>
              <a:sym typeface="+mn-ea"/>
            </a:endParaRPr>
          </a:p>
        </p:txBody>
      </p:sp>
      <p:sp>
        <p:nvSpPr>
          <p:cNvPr id="29" name="圆角矩形 28"/>
          <p:cNvSpPr/>
          <p:nvPr/>
        </p:nvSpPr>
        <p:spPr>
          <a:xfrm>
            <a:off x="1272540" y="1780540"/>
            <a:ext cx="2349500" cy="42418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0" name="圆角矩形 29"/>
          <p:cNvSpPr/>
          <p:nvPr/>
        </p:nvSpPr>
        <p:spPr>
          <a:xfrm>
            <a:off x="3657600" y="1779905"/>
            <a:ext cx="2349500" cy="424243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1" name="圆角矩形 30"/>
          <p:cNvSpPr/>
          <p:nvPr/>
        </p:nvSpPr>
        <p:spPr>
          <a:xfrm>
            <a:off x="6053455" y="1779905"/>
            <a:ext cx="2349500" cy="42418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2" name="圆角矩形 31"/>
          <p:cNvSpPr/>
          <p:nvPr/>
        </p:nvSpPr>
        <p:spPr>
          <a:xfrm>
            <a:off x="8439785" y="1779905"/>
            <a:ext cx="2349500" cy="42418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3" name="矩形 32"/>
          <p:cNvSpPr/>
          <p:nvPr/>
        </p:nvSpPr>
        <p:spPr>
          <a:xfrm>
            <a:off x="-6350" y="6313805"/>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4" name="文本框 33"/>
          <p:cNvSpPr txBox="1"/>
          <p:nvPr/>
        </p:nvSpPr>
        <p:spPr>
          <a:xfrm>
            <a:off x="638810" y="6452235"/>
            <a:ext cx="6637655" cy="368300"/>
          </a:xfrm>
          <a:prstGeom prst="rect">
            <a:avLst/>
          </a:prstGeom>
          <a:noFill/>
        </p:spPr>
        <p:txBody>
          <a:bodyPr wrap="square" rtlCol="0">
            <a:spAutoFit/>
          </a:bodyPr>
          <a:p>
            <a:r>
              <a:rPr lang="en-US" altLang="zh-CN"/>
              <a:t>logo+V union  </a:t>
            </a:r>
            <a:r>
              <a:rPr lang="zh-CN" altLang="en-US"/>
              <a:t>版权所有</a:t>
            </a:r>
            <a:r>
              <a:rPr lang="en-US" altLang="zh-CN"/>
              <a:t>@vunion  </a:t>
            </a:r>
            <a:r>
              <a:rPr lang="zh-CN" altLang="en-US"/>
              <a:t>版权所有</a:t>
            </a:r>
            <a:endParaRPr lang="zh-CN" altLang="en-US"/>
          </a:p>
        </p:txBody>
      </p:sp>
      <p:sp>
        <p:nvSpPr>
          <p:cNvPr id="35" name="文本框 34"/>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文本框 8"/>
          <p:cNvSpPr txBox="1"/>
          <p:nvPr/>
        </p:nvSpPr>
        <p:spPr>
          <a:xfrm>
            <a:off x="1953895" y="2830195"/>
            <a:ext cx="3667760" cy="2345690"/>
          </a:xfrm>
          <a:prstGeom prst="rect">
            <a:avLst/>
          </a:prstGeom>
          <a:noFill/>
        </p:spPr>
        <p:txBody>
          <a:bodyPr wrap="square" rtlCol="0">
            <a:spAutoFit/>
          </a:bodyPr>
          <a:p>
            <a:pPr marL="12700" marR="228600" algn="dist">
              <a:spcBef>
                <a:spcPts val="100"/>
              </a:spcBef>
            </a:pP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Vunion</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是一种基于区块链技术的智能链商合约应用平台。</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12700" marR="228600" algn="dist">
              <a:spcBef>
                <a:spcPts val="100"/>
              </a:spcBef>
            </a:pP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由</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Vunion</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社区联盟与新加坡</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CM</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基金会，包括美国</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EATH</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，刚果金</a:t>
            </a:r>
            <a:r>
              <a:rPr lang="en-US" altLang="zh-CN"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CA Standard,</a:t>
            </a:r>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新加坡南洋国联集团等世界知名机构共同发起。</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2700" marR="228600" algn="dist">
              <a:spcBef>
                <a:spcPts val="100"/>
              </a:spcBef>
            </a:pPr>
            <a:endParaRPr lang="zh-CN" altLang="en-US" b="1" spc="-2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2700" marR="228600" algn="dist">
              <a:spcBef>
                <a:spcPts val="100"/>
              </a:spcBef>
            </a:pPr>
            <a:endParaRPr kumimoji="1" lang="zh-CN" altLang="en-US" b="1" spc="-2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048595" name="文本框 9"/>
          <p:cNvSpPr txBox="1"/>
          <p:nvPr/>
        </p:nvSpPr>
        <p:spPr>
          <a:xfrm>
            <a:off x="6171742" y="2210091"/>
            <a:ext cx="5028366" cy="737235"/>
          </a:xfrm>
          <a:prstGeom prst="rect">
            <a:avLst/>
          </a:prstGeom>
          <a:noFill/>
        </p:spPr>
        <p:txBody>
          <a:bodyPr wrap="square" rtlCol="0">
            <a:spAutoFit/>
          </a:bodyPr>
          <a:p>
            <a:r>
              <a:rPr kumimoji="1" lang="en-US" altLang="zh-CN" sz="1400" b="1" dirty="0" smtClean="0">
                <a:solidFill>
                  <a:schemeClr val="tx1"/>
                </a:solidFill>
                <a:latin typeface="Heiti SC Light" charset="-122"/>
                <a:ea typeface="Heiti SC Light" charset="-122"/>
                <a:cs typeface="Heiti SC Light" charset="-122"/>
              </a:rPr>
              <a:t>PURPOSE</a:t>
            </a:r>
            <a:r>
              <a:rPr kumimoji="1" lang="zh-CN" altLang="en-US" sz="1400" b="1" dirty="0" smtClean="0">
                <a:solidFill>
                  <a:schemeClr val="tx1"/>
                </a:solidFill>
                <a:latin typeface="Heiti SC Light" charset="-122"/>
                <a:ea typeface="Heiti SC Light" charset="-122"/>
                <a:cs typeface="Heiti SC Light" charset="-122"/>
              </a:rPr>
              <a:t>宗旨</a:t>
            </a:r>
            <a:endParaRPr kumimoji="1" lang="zh-CN" altLang="en-US" sz="1400" dirty="0" smtClean="0">
              <a:solidFill>
                <a:schemeClr val="tx1"/>
              </a:solidFill>
              <a:latin typeface="Heiti SC Light" charset="-122"/>
              <a:ea typeface="Heiti SC Light" charset="-122"/>
              <a:cs typeface="Heiti SC Light" charset="-122"/>
            </a:endParaRPr>
          </a:p>
          <a:p>
            <a:r>
              <a:rPr kumimoji="1" lang="zh-CN" altLang="en-US" sz="1400" dirty="0" smtClean="0">
                <a:solidFill>
                  <a:schemeClr val="tx1"/>
                </a:solidFill>
                <a:latin typeface="Heiti SC Light" charset="-122"/>
                <a:ea typeface="Heiti SC Light" charset="-122"/>
                <a:cs typeface="Heiti SC Light" charset="-122"/>
                <a:sym typeface="+mn-ea"/>
              </a:rPr>
              <a:t>搭建</a:t>
            </a:r>
            <a:r>
              <a:rPr kumimoji="1" lang="zh-CN" altLang="en-US" sz="1400" dirty="0" smtClean="0">
                <a:solidFill>
                  <a:schemeClr val="tx1"/>
                </a:solidFill>
                <a:latin typeface="Heiti SC Light" charset="-122"/>
                <a:ea typeface="Heiti SC Light" charset="-122"/>
                <a:cs typeface="Heiti SC Light" charset="-122"/>
              </a:rPr>
              <a:t>数字资产管理和消费流通为一体的区块链技术应用生态圈，为数字资产拥有者提供最优质，安全，便捷与高效的服务。</a:t>
            </a:r>
            <a:endParaRPr kumimoji="1" lang="zh-CN" altLang="en-US" sz="1400" dirty="0" smtClean="0">
              <a:solidFill>
                <a:schemeClr val="tx1"/>
              </a:solidFill>
              <a:latin typeface="Heiti SC Light" charset="-122"/>
              <a:ea typeface="Heiti SC Light" charset="-122"/>
              <a:cs typeface="Heiti SC Light" charset="-122"/>
            </a:endParaRPr>
          </a:p>
        </p:txBody>
      </p:sp>
      <p:sp>
        <p:nvSpPr>
          <p:cNvPr id="1048596" name="文本框 10"/>
          <p:cNvSpPr txBox="1"/>
          <p:nvPr/>
        </p:nvSpPr>
        <p:spPr>
          <a:xfrm>
            <a:off x="6171742" y="3140256"/>
            <a:ext cx="5028366" cy="737235"/>
          </a:xfrm>
          <a:prstGeom prst="rect">
            <a:avLst/>
          </a:prstGeom>
          <a:noFill/>
        </p:spPr>
        <p:txBody>
          <a:bodyPr wrap="square" rtlCol="0">
            <a:spAutoFit/>
          </a:bodyPr>
          <a:p>
            <a:r>
              <a:rPr kumimoji="1" lang="en-US" altLang="zh-CN" sz="1400" b="1" dirty="0" smtClean="0">
                <a:solidFill>
                  <a:schemeClr val="tx1"/>
                </a:solidFill>
                <a:latin typeface="Heiti SC Light" charset="-122"/>
                <a:ea typeface="Heiti SC Light" charset="-122"/>
                <a:cs typeface="Heiti SC Light" charset="-122"/>
              </a:rPr>
              <a:t>MISSION</a:t>
            </a:r>
            <a:r>
              <a:rPr kumimoji="1" lang="zh-CN" altLang="en-US" sz="1400" b="1" dirty="0" smtClean="0">
                <a:solidFill>
                  <a:schemeClr val="tx1"/>
                </a:solidFill>
                <a:latin typeface="Heiti SC Light" charset="-122"/>
                <a:ea typeface="Heiti SC Light" charset="-122"/>
                <a:cs typeface="Heiti SC Light" charset="-122"/>
              </a:rPr>
              <a:t>使命</a:t>
            </a:r>
            <a:endParaRPr kumimoji="1" lang="zh-CN" altLang="en-US" sz="1400" b="1" dirty="0" smtClean="0">
              <a:solidFill>
                <a:schemeClr val="tx1"/>
              </a:solidFill>
              <a:latin typeface="Heiti SC Light" charset="-122"/>
              <a:ea typeface="Heiti SC Light" charset="-122"/>
              <a:cs typeface="Heiti SC Light" charset="-122"/>
            </a:endParaRPr>
          </a:p>
          <a:p>
            <a:r>
              <a:rPr kumimoji="1" lang="zh-CN" altLang="en-US" sz="1400" dirty="0" smtClean="0">
                <a:solidFill>
                  <a:schemeClr val="tx1"/>
                </a:solidFill>
                <a:latin typeface="Heiti SC Light" charset="-122"/>
                <a:ea typeface="Heiti SC Light" charset="-122"/>
                <a:cs typeface="Heiti SC Light" charset="-122"/>
              </a:rPr>
              <a:t>致力于打造全球最大的链商社群之一，</a:t>
            </a:r>
            <a:r>
              <a:rPr kumimoji="1" lang="zh-CN" altLang="en-US" sz="1400" dirty="0" smtClean="0">
                <a:solidFill>
                  <a:schemeClr val="tx1"/>
                </a:solidFill>
                <a:latin typeface="Heiti SC Light" charset="-122"/>
                <a:ea typeface="Heiti SC Light" charset="-122"/>
                <a:cs typeface="Heiti SC Light" charset="-122"/>
                <a:sym typeface="+mn-ea"/>
              </a:rPr>
              <a:t>共享全球链商产业红利！</a:t>
            </a:r>
            <a:endParaRPr kumimoji="1" lang="zh-CN" altLang="en-US" sz="1400" dirty="0" smtClean="0">
              <a:solidFill>
                <a:schemeClr val="tx1"/>
              </a:solidFill>
              <a:latin typeface="Heiti SC Light" charset="-122"/>
              <a:ea typeface="Heiti SC Light" charset="-122"/>
              <a:cs typeface="Heiti SC Light" charset="-122"/>
            </a:endParaRPr>
          </a:p>
          <a:p>
            <a:endParaRPr kumimoji="1" lang="zh-CN" altLang="en-US" sz="1400" dirty="0" smtClean="0">
              <a:solidFill>
                <a:schemeClr val="tx1"/>
              </a:solidFill>
              <a:latin typeface="Heiti SC Light" charset="-122"/>
              <a:ea typeface="Heiti SC Light" charset="-122"/>
              <a:cs typeface="Heiti SC Light" charset="-122"/>
            </a:endParaRPr>
          </a:p>
        </p:txBody>
      </p:sp>
      <p:sp>
        <p:nvSpPr>
          <p:cNvPr id="1048597" name="文本框 11"/>
          <p:cNvSpPr txBox="1"/>
          <p:nvPr/>
        </p:nvSpPr>
        <p:spPr>
          <a:xfrm>
            <a:off x="6171742" y="3918968"/>
            <a:ext cx="5028366" cy="1383665"/>
          </a:xfrm>
          <a:prstGeom prst="rect">
            <a:avLst/>
          </a:prstGeom>
          <a:noFill/>
        </p:spPr>
        <p:txBody>
          <a:bodyPr wrap="square" rtlCol="0">
            <a:spAutoFit/>
          </a:bodyPr>
          <a:p>
            <a:r>
              <a:rPr kumimoji="1" lang="en-US" altLang="zh-CN" sz="1400" b="1" dirty="0" smtClean="0">
                <a:solidFill>
                  <a:schemeClr val="tx1"/>
                </a:solidFill>
                <a:latin typeface="Heiti SC Light" charset="-122"/>
                <a:ea typeface="Heiti SC Light" charset="-122"/>
                <a:cs typeface="Heiti SC Light" charset="-122"/>
              </a:rPr>
              <a:t>LOCATION</a:t>
            </a:r>
            <a:r>
              <a:rPr kumimoji="1" lang="zh-CN" altLang="en-US" sz="1400" b="1" dirty="0" smtClean="0">
                <a:solidFill>
                  <a:schemeClr val="tx1"/>
                </a:solidFill>
                <a:latin typeface="Heiti SC Light" charset="-122"/>
                <a:ea typeface="Heiti SC Light" charset="-122"/>
                <a:cs typeface="Heiti SC Light" charset="-122"/>
              </a:rPr>
              <a:t>定位</a:t>
            </a:r>
            <a:endParaRPr kumimoji="1" lang="zh-CN" altLang="en-US" sz="1400" b="1" dirty="0" smtClean="0">
              <a:solidFill>
                <a:schemeClr val="tx1"/>
              </a:solidFill>
              <a:latin typeface="HoloLens MDL2 Assets" panose="050A0102010101010101" charset="0"/>
              <a:ea typeface="Heiti SC Light" charset="-122"/>
              <a:cs typeface="HoloLens MDL2 Assets" panose="050A0102010101010101" charset="0"/>
            </a:endParaRPr>
          </a:p>
          <a:p>
            <a:r>
              <a:rPr lang="zh-CN" altLang="en-US" sz="1400" dirty="0">
                <a:solidFill>
                  <a:schemeClr val="tx1"/>
                </a:solidFill>
                <a:latin typeface="微软雅黑" panose="020B0503020204020204" pitchFamily="34" charset="-122"/>
                <a:cs typeface="微软雅黑" panose="020B0503020204020204" pitchFamily="34" charset="-122"/>
                <a:sym typeface="+mn-ea"/>
              </a:rPr>
              <a:t>智能链商的</a:t>
            </a:r>
            <a:r>
              <a:rPr lang="zh-CN" altLang="en-US" sz="1400" dirty="0" smtClean="0">
                <a:solidFill>
                  <a:schemeClr val="tx1"/>
                </a:solidFill>
                <a:latin typeface="HoloLens MDL2 Assets" panose="050A0102010101010101" charset="0"/>
                <a:ea typeface="Heiti SC Light" charset="-122"/>
                <a:cs typeface="HoloLens MDL2 Assets" panose="050A0102010101010101" charset="0"/>
                <a:sym typeface="+mn-ea"/>
              </a:rPr>
              <a:t>消费应用平台，</a:t>
            </a:r>
            <a:r>
              <a:rPr lang="zh-CN" sz="1400" dirty="0">
                <a:solidFill>
                  <a:schemeClr val="tx1"/>
                </a:solidFill>
                <a:latin typeface="HoloLens MDL2 Assets" panose="050A0102010101010101" charset="0"/>
                <a:cs typeface="HoloLens MDL2 Assets" panose="050A0102010101010101" charset="0"/>
                <a:sym typeface="+mn-ea"/>
              </a:rPr>
              <a:t>同时</a:t>
            </a:r>
            <a:r>
              <a:rPr sz="1400" dirty="0">
                <a:solidFill>
                  <a:schemeClr val="tx1"/>
                </a:solidFill>
                <a:latin typeface="HoloLens MDL2 Assets" panose="050A0102010101010101" charset="0"/>
                <a:cs typeface="HoloLens MDL2 Assets" panose="050A0102010101010101" charset="0"/>
                <a:sym typeface="+mn-ea"/>
              </a:rPr>
              <a:t>是一</a:t>
            </a:r>
            <a:r>
              <a:rPr sz="1400" spc="-15" dirty="0">
                <a:solidFill>
                  <a:schemeClr val="tx1"/>
                </a:solidFill>
                <a:latin typeface="HoloLens MDL2 Assets" panose="050A0102010101010101" charset="0"/>
                <a:cs typeface="HoloLens MDL2 Assets" panose="050A0102010101010101" charset="0"/>
                <a:sym typeface="+mn-ea"/>
              </a:rPr>
              <a:t>个</a:t>
            </a:r>
            <a:r>
              <a:rPr sz="1400" dirty="0">
                <a:solidFill>
                  <a:schemeClr val="tx1"/>
                </a:solidFill>
                <a:latin typeface="HoloLens MDL2 Assets" panose="050A0102010101010101" charset="0"/>
                <a:cs typeface="HoloLens MDL2 Assets" panose="050A0102010101010101" charset="0"/>
                <a:sym typeface="+mn-ea"/>
              </a:rPr>
              <a:t>全球</a:t>
            </a:r>
            <a:r>
              <a:rPr sz="1400" spc="-15" dirty="0">
                <a:solidFill>
                  <a:schemeClr val="tx1"/>
                </a:solidFill>
                <a:latin typeface="HoloLens MDL2 Assets" panose="050A0102010101010101" charset="0"/>
                <a:cs typeface="HoloLens MDL2 Assets" panose="050A0102010101010101" charset="0"/>
                <a:sym typeface="+mn-ea"/>
              </a:rPr>
              <a:t>分</a:t>
            </a:r>
            <a:r>
              <a:rPr sz="1400" dirty="0">
                <a:solidFill>
                  <a:schemeClr val="tx1"/>
                </a:solidFill>
                <a:latin typeface="HoloLens MDL2 Assets" panose="050A0102010101010101" charset="0"/>
                <a:cs typeface="HoloLens MDL2 Assets" panose="050A0102010101010101" charset="0"/>
                <a:sym typeface="+mn-ea"/>
              </a:rPr>
              <a:t>布式</a:t>
            </a:r>
            <a:r>
              <a:rPr sz="1400" spc="-15" dirty="0">
                <a:solidFill>
                  <a:schemeClr val="tx1"/>
                </a:solidFill>
                <a:latin typeface="HoloLens MDL2 Assets" panose="050A0102010101010101" charset="0"/>
                <a:cs typeface="HoloLens MDL2 Assets" panose="050A0102010101010101" charset="0"/>
                <a:sym typeface="+mn-ea"/>
              </a:rPr>
              <a:t>比</a:t>
            </a:r>
            <a:r>
              <a:rPr sz="1400" dirty="0">
                <a:solidFill>
                  <a:schemeClr val="tx1"/>
                </a:solidFill>
                <a:latin typeface="HoloLens MDL2 Assets" panose="050A0102010101010101" charset="0"/>
                <a:cs typeface="HoloLens MDL2 Assets" panose="050A0102010101010101" charset="0"/>
                <a:sym typeface="+mn-ea"/>
              </a:rPr>
              <a:t>特币算力销售平台</a:t>
            </a:r>
            <a:r>
              <a:rPr lang="zh-CN" sz="1400" dirty="0">
                <a:solidFill>
                  <a:schemeClr val="tx1"/>
                </a:solidFill>
                <a:latin typeface="HoloLens MDL2 Assets" panose="050A0102010101010101" charset="0"/>
                <a:cs typeface="HoloLens MDL2 Assets" panose="050A0102010101010101" charset="0"/>
                <a:sym typeface="+mn-ea"/>
              </a:rPr>
              <a:t>，</a:t>
            </a:r>
            <a:r>
              <a:rPr sz="1400" spc="-15" dirty="0">
                <a:solidFill>
                  <a:schemeClr val="tx1"/>
                </a:solidFill>
                <a:latin typeface="HoloLens MDL2 Assets" panose="050A0102010101010101" charset="0"/>
                <a:cs typeface="HoloLens MDL2 Assets" panose="050A0102010101010101" charset="0"/>
                <a:sym typeface="+mn-ea"/>
              </a:rPr>
              <a:t>为</a:t>
            </a:r>
            <a:r>
              <a:rPr sz="1400" dirty="0">
                <a:solidFill>
                  <a:schemeClr val="tx1"/>
                </a:solidFill>
                <a:latin typeface="HoloLens MDL2 Assets" panose="050A0102010101010101" charset="0"/>
                <a:cs typeface="HoloLens MDL2 Assets" panose="050A0102010101010101" charset="0"/>
                <a:sym typeface="+mn-ea"/>
              </a:rPr>
              <a:t>全球</a:t>
            </a:r>
            <a:r>
              <a:rPr sz="1400" spc="-15" dirty="0">
                <a:solidFill>
                  <a:schemeClr val="tx1"/>
                </a:solidFill>
                <a:latin typeface="HoloLens MDL2 Assets" panose="050A0102010101010101" charset="0"/>
                <a:cs typeface="HoloLens MDL2 Assets" panose="050A0102010101010101" charset="0"/>
                <a:sym typeface="+mn-ea"/>
              </a:rPr>
              <a:t>客</a:t>
            </a:r>
            <a:r>
              <a:rPr sz="1400" dirty="0">
                <a:solidFill>
                  <a:schemeClr val="tx1"/>
                </a:solidFill>
                <a:latin typeface="HoloLens MDL2 Assets" panose="050A0102010101010101" charset="0"/>
                <a:cs typeface="HoloLens MDL2 Assets" panose="050A0102010101010101" charset="0"/>
                <a:sym typeface="+mn-ea"/>
              </a:rPr>
              <a:t>户提</a:t>
            </a:r>
            <a:r>
              <a:rPr sz="1400" spc="-95" dirty="0">
                <a:solidFill>
                  <a:schemeClr val="tx1"/>
                </a:solidFill>
                <a:latin typeface="HoloLens MDL2 Assets" panose="050A0102010101010101" charset="0"/>
                <a:cs typeface="HoloLens MDL2 Assets" panose="050A0102010101010101" charset="0"/>
                <a:sym typeface="+mn-ea"/>
              </a:rPr>
              <a:t>供</a:t>
            </a:r>
            <a:r>
              <a:rPr lang="zh-CN" altLang="en-US" sz="1400" spc="-95" dirty="0">
                <a:solidFill>
                  <a:schemeClr val="tx1"/>
                </a:solidFill>
                <a:latin typeface="HoloLens MDL2 Assets" panose="050A0102010101010101" charset="0"/>
                <a:cs typeface="HoloLens MDL2 Assets" panose="050A0102010101010101" charset="0"/>
                <a:sym typeface="+mn-ea"/>
              </a:rPr>
              <a:t>区块智能合约</a:t>
            </a:r>
            <a:r>
              <a:rPr sz="1400" dirty="0">
                <a:solidFill>
                  <a:schemeClr val="tx1"/>
                </a:solidFill>
                <a:latin typeface="HoloLens MDL2 Assets" panose="050A0102010101010101" charset="0"/>
                <a:cs typeface="HoloLens MDL2 Assets" panose="050A0102010101010101" charset="0"/>
                <a:sym typeface="+mn-ea"/>
              </a:rPr>
              <a:t>技术</a:t>
            </a:r>
            <a:r>
              <a:rPr sz="1400" spc="-90" dirty="0">
                <a:solidFill>
                  <a:schemeClr val="tx1"/>
                </a:solidFill>
                <a:latin typeface="HoloLens MDL2 Assets" panose="050A0102010101010101" charset="0"/>
                <a:cs typeface="HoloLens MDL2 Assets" panose="050A0102010101010101" charset="0"/>
                <a:sym typeface="+mn-ea"/>
              </a:rPr>
              <a:t>及</a:t>
            </a:r>
            <a:r>
              <a:rPr sz="1400" spc="-145" dirty="0">
                <a:solidFill>
                  <a:schemeClr val="tx1"/>
                </a:solidFill>
                <a:latin typeface="HoloLens MDL2 Assets" panose="050A0102010101010101" charset="0"/>
                <a:cs typeface="HoloLens MDL2 Assets" panose="050A0102010101010101" charset="0"/>
                <a:sym typeface="+mn-ea"/>
              </a:rPr>
              <a:t>DAPP</a:t>
            </a:r>
            <a:r>
              <a:rPr sz="1400" dirty="0">
                <a:solidFill>
                  <a:schemeClr val="tx1"/>
                </a:solidFill>
                <a:latin typeface="HoloLens MDL2 Assets" panose="050A0102010101010101" charset="0"/>
                <a:cs typeface="HoloLens MDL2 Assets" panose="050A0102010101010101" charset="0"/>
                <a:sym typeface="+mn-ea"/>
              </a:rPr>
              <a:t>解决</a:t>
            </a:r>
            <a:r>
              <a:rPr sz="1400" spc="-15" dirty="0">
                <a:solidFill>
                  <a:schemeClr val="tx1"/>
                </a:solidFill>
                <a:latin typeface="HoloLens MDL2 Assets" panose="050A0102010101010101" charset="0"/>
                <a:cs typeface="HoloLens MDL2 Assets" panose="050A0102010101010101" charset="0"/>
                <a:sym typeface="+mn-ea"/>
              </a:rPr>
              <a:t>方</a:t>
            </a:r>
            <a:r>
              <a:rPr sz="1400" dirty="0">
                <a:solidFill>
                  <a:schemeClr val="tx1"/>
                </a:solidFill>
                <a:latin typeface="HoloLens MDL2 Assets" panose="050A0102010101010101" charset="0"/>
                <a:cs typeface="HoloLens MDL2 Assets" panose="050A0102010101010101" charset="0"/>
                <a:sym typeface="+mn-ea"/>
              </a:rPr>
              <a:t>案、</a:t>
            </a:r>
            <a:r>
              <a:rPr sz="1400" spc="-15" dirty="0">
                <a:solidFill>
                  <a:schemeClr val="tx1"/>
                </a:solidFill>
                <a:latin typeface="HoloLens MDL2 Assets" panose="050A0102010101010101" charset="0"/>
                <a:cs typeface="HoloLens MDL2 Assets" panose="050A0102010101010101" charset="0"/>
                <a:sym typeface="+mn-ea"/>
              </a:rPr>
              <a:t>算</a:t>
            </a:r>
            <a:r>
              <a:rPr sz="1400" dirty="0">
                <a:solidFill>
                  <a:schemeClr val="tx1"/>
                </a:solidFill>
                <a:latin typeface="HoloLens MDL2 Assets" panose="050A0102010101010101" charset="0"/>
                <a:cs typeface="HoloLens MDL2 Assets" panose="050A0102010101010101" charset="0"/>
                <a:sym typeface="+mn-ea"/>
              </a:rPr>
              <a:t>力销</a:t>
            </a:r>
            <a:r>
              <a:rPr sz="1400" spc="-15" dirty="0">
                <a:solidFill>
                  <a:schemeClr val="tx1"/>
                </a:solidFill>
                <a:latin typeface="HoloLens MDL2 Assets" panose="050A0102010101010101" charset="0"/>
                <a:cs typeface="HoloLens MDL2 Assets" panose="050A0102010101010101" charset="0"/>
                <a:sym typeface="+mn-ea"/>
              </a:rPr>
              <a:t>售</a:t>
            </a:r>
            <a:r>
              <a:rPr sz="1400" dirty="0">
                <a:solidFill>
                  <a:schemeClr val="tx1"/>
                </a:solidFill>
                <a:latin typeface="HoloLens MDL2 Assets" panose="050A0102010101010101" charset="0"/>
                <a:cs typeface="HoloLens MDL2 Assets" panose="050A0102010101010101" charset="0"/>
                <a:sym typeface="+mn-ea"/>
              </a:rPr>
              <a:t>等</a:t>
            </a:r>
            <a:r>
              <a:rPr sz="1400" spc="-15" dirty="0">
                <a:solidFill>
                  <a:schemeClr val="tx1"/>
                </a:solidFill>
                <a:latin typeface="HoloLens MDL2 Assets" panose="050A0102010101010101" charset="0"/>
                <a:cs typeface="HoloLens MDL2 Assets" panose="050A0102010101010101" charset="0"/>
                <a:sym typeface="+mn-ea"/>
              </a:rPr>
              <a:t>服</a:t>
            </a:r>
            <a:r>
              <a:rPr sz="1400" dirty="0">
                <a:solidFill>
                  <a:schemeClr val="tx1"/>
                </a:solidFill>
                <a:latin typeface="HoloLens MDL2 Assets" panose="050A0102010101010101" charset="0"/>
                <a:cs typeface="HoloLens MDL2 Assets" panose="050A0102010101010101" charset="0"/>
                <a:sym typeface="+mn-ea"/>
              </a:rPr>
              <a:t>务。</a:t>
            </a:r>
            <a:endParaRPr sz="1400">
              <a:solidFill>
                <a:schemeClr val="tx1"/>
              </a:solidFill>
              <a:latin typeface="HoloLens MDL2 Assets" panose="050A0102010101010101" charset="0"/>
              <a:cs typeface="HoloLens MDL2 Assets" panose="050A0102010101010101" charset="0"/>
            </a:endParaRPr>
          </a:p>
          <a:p>
            <a:endParaRPr lang="zh-CN" altLang="en-US" sz="1400" dirty="0" smtClean="0">
              <a:solidFill>
                <a:schemeClr val="tx1"/>
              </a:solidFill>
              <a:latin typeface="Heiti SC Light" charset="-122"/>
              <a:ea typeface="Heiti SC Light" charset="-122"/>
              <a:cs typeface="Heiti SC Light" charset="-122"/>
            </a:endParaRPr>
          </a:p>
          <a:p>
            <a:endParaRPr kumimoji="1" lang="zh-CN" altLang="en-US" sz="1400" dirty="0" smtClean="0">
              <a:solidFill>
                <a:schemeClr val="tx1"/>
              </a:solidFill>
              <a:latin typeface="Heiti SC Light" charset="-122"/>
              <a:ea typeface="Heiti SC Light" charset="-122"/>
              <a:cs typeface="Heiti SC Light" charset="-122"/>
            </a:endParaRPr>
          </a:p>
        </p:txBody>
      </p:sp>
      <p:cxnSp>
        <p:nvCxnSpPr>
          <p:cNvPr id="3145728" name="直线连接符 13"/>
          <p:cNvCxnSpPr/>
          <p:nvPr/>
        </p:nvCxnSpPr>
        <p:spPr>
          <a:xfrm>
            <a:off x="5954767" y="2349637"/>
            <a:ext cx="0" cy="2185261"/>
          </a:xfrm>
          <a:prstGeom prst="line">
            <a:avLst/>
          </a:prstGeom>
        </p:spPr>
        <p:style>
          <a:lnRef idx="1">
            <a:schemeClr val="accent1"/>
          </a:lnRef>
          <a:fillRef idx="0">
            <a:schemeClr val="accent1"/>
          </a:fillRef>
          <a:effectRef idx="0">
            <a:schemeClr val="accent1"/>
          </a:effectRef>
          <a:fontRef idx="minor">
            <a:schemeClr val="tx1"/>
          </a:fontRef>
        </p:style>
      </p:cxnSp>
      <p:sp>
        <p:nvSpPr>
          <p:cNvPr id="1048598" name="等腰三角形 14"/>
          <p:cNvSpPr/>
          <p:nvPr/>
        </p:nvSpPr>
        <p:spPr>
          <a:xfrm rot="5400000">
            <a:off x="1290955" y="1886585"/>
            <a:ext cx="853440" cy="730885"/>
          </a:xfrm>
          <a:prstGeom prst="triangle">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58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ea"/>
            </a:endParaRPr>
          </a:p>
        </p:txBody>
      </p:sp>
      <p:sp>
        <p:nvSpPr>
          <p:cNvPr id="1048599" name="等腰三角形 15"/>
          <p:cNvSpPr/>
          <p:nvPr/>
        </p:nvSpPr>
        <p:spPr>
          <a:xfrm rot="5400000">
            <a:off x="1414145" y="1802130"/>
            <a:ext cx="741680" cy="637540"/>
          </a:xfrm>
          <a:prstGeom prst="triangl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58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ea"/>
            </a:endParaRPr>
          </a:p>
        </p:txBody>
      </p:sp>
      <p:sp>
        <p:nvSpPr>
          <p:cNvPr id="1048600" name="文本框 17"/>
          <p:cNvSpPr txBox="1"/>
          <p:nvPr/>
        </p:nvSpPr>
        <p:spPr>
          <a:xfrm>
            <a:off x="1953895" y="1825625"/>
            <a:ext cx="3641725" cy="706755"/>
          </a:xfrm>
          <a:prstGeom prst="rect">
            <a:avLst/>
          </a:prstGeom>
          <a:noFill/>
        </p:spPr>
        <p:txBody>
          <a:bodyPr wrap="none" rtlCol="0" anchor="t">
            <a:spAutoFit/>
          </a:bodyPr>
          <a:p>
            <a:pPr algn="l"/>
            <a:r>
              <a:rPr lang="en-US" altLang="zh-CN" sz="4000" b="1">
                <a:solidFill>
                  <a:schemeClr val="tx1"/>
                </a:solidFill>
                <a:latin typeface="微软雅黑" panose="020B0503020204020204" pitchFamily="34" charset="-122"/>
                <a:ea typeface="微软雅黑" panose="020B0503020204020204" pitchFamily="34" charset="-122"/>
                <a:cs typeface="+mn-ea"/>
                <a:sym typeface="+mn-ea"/>
              </a:rPr>
              <a:t> </a:t>
            </a:r>
            <a:r>
              <a:rPr lang="en-US" altLang="zh-CN" sz="3600" b="1">
                <a:solidFill>
                  <a:schemeClr val="tx1"/>
                </a:solidFill>
                <a:latin typeface="微软雅黑" panose="020B0503020204020204" pitchFamily="34" charset="-122"/>
                <a:ea typeface="微软雅黑" panose="020B0503020204020204" pitchFamily="34" charset="-122"/>
                <a:cs typeface="+mn-ea"/>
                <a:sym typeface="+mn-ea"/>
              </a:rPr>
              <a:t> V UNION</a:t>
            </a:r>
            <a:r>
              <a:rPr lang="zh-CN" altLang="en-US" sz="3600" b="1" smtClean="0">
                <a:solidFill>
                  <a:schemeClr val="tx1"/>
                </a:solidFill>
                <a:latin typeface="微软雅黑" panose="020B0503020204020204" pitchFamily="34" charset="-122"/>
                <a:ea typeface="微软雅黑" panose="020B0503020204020204" pitchFamily="34" charset="-122"/>
                <a:cs typeface="Heiti SC Light" charset="-122"/>
                <a:sym typeface="+mn-ea"/>
              </a:rPr>
              <a:t>介 绍</a:t>
            </a:r>
            <a:endParaRPr lang="zh-CN" altLang="en-US" sz="3600" b="1"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2" name="矩形 1"/>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 name="文本框 4"/>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18" name="文本框 17"/>
          <p:cNvSpPr txBox="1"/>
          <p:nvPr/>
        </p:nvSpPr>
        <p:spPr>
          <a:xfrm>
            <a:off x="4542155" y="65405"/>
            <a:ext cx="1279525" cy="306705"/>
          </a:xfrm>
          <a:prstGeom prst="rect">
            <a:avLst/>
          </a:prstGeom>
          <a:noFill/>
        </p:spPr>
        <p:txBody>
          <a:bodyPr wrap="none" rtlCol="0" anchor="t">
            <a:spAutoFit/>
          </a:bodyPr>
          <a:p>
            <a:r>
              <a:rPr lang="zh-CN" altLang="en-US" sz="1400">
                <a:solidFill>
                  <a:schemeClr val="bg1"/>
                </a:solidFill>
              </a:rPr>
              <a:t>关于</a:t>
            </a:r>
            <a:r>
              <a:rPr lang="en-US" altLang="zh-CN" sz="1400">
                <a:solidFill>
                  <a:schemeClr val="bg1"/>
                </a:solidFill>
              </a:rPr>
              <a:t>V UNION</a:t>
            </a:r>
            <a:endParaRPr lang="en-US" altLang="zh-CN" sz="1400">
              <a:solidFill>
                <a:schemeClr val="bg1"/>
              </a:solidFill>
            </a:endParaRPr>
          </a:p>
        </p:txBody>
      </p:sp>
      <p:sp>
        <p:nvSpPr>
          <p:cNvPr id="22" name="文本框 21"/>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8" name="文本框 27"/>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29" name="文本框 28"/>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30" name="圆角矩形 29"/>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31" name="直接连接符 30"/>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34" name="文本框 33"/>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77380" y="3006725"/>
            <a:ext cx="3409950" cy="1753235"/>
          </a:xfrm>
          <a:prstGeom prst="rect">
            <a:avLst/>
          </a:prstGeom>
          <a:noFill/>
        </p:spPr>
        <p:txBody>
          <a:bodyPr wrap="square" rtlCol="0" anchor="t">
            <a:spAutoFit/>
          </a:bodyPr>
          <a:p>
            <a:r>
              <a:rPr>
                <a:solidFill>
                  <a:schemeClr val="tx1"/>
                </a:solidFill>
                <a:sym typeface="+mn-ea"/>
              </a:rPr>
              <a:t>VID是Vunion生态中</a:t>
            </a:r>
            <a:r>
              <a:rPr lang="zh-CN">
                <a:solidFill>
                  <a:schemeClr val="tx1"/>
                </a:solidFill>
                <a:sym typeface="+mn-ea"/>
              </a:rPr>
              <a:t>数字</a:t>
            </a:r>
            <a:r>
              <a:rPr>
                <a:solidFill>
                  <a:schemeClr val="tx1"/>
                </a:solidFill>
                <a:sym typeface="+mn-ea"/>
              </a:rPr>
              <a:t>身份的标志，也是享有相应权益的标识。</a:t>
            </a:r>
            <a:endParaRPr>
              <a:solidFill>
                <a:schemeClr val="tx1"/>
              </a:solidFill>
              <a:sym typeface="+mn-ea"/>
            </a:endParaRPr>
          </a:p>
          <a:p>
            <a:r>
              <a:rPr lang="zh-CN">
                <a:solidFill>
                  <a:schemeClr val="tx1"/>
                </a:solidFill>
                <a:sym typeface="+mn-ea"/>
              </a:rPr>
              <a:t>它就像用户参与生态应用的通行证，我们可以更直观的理解为享有平台的生态红利。未来，将赋予其更多价值与权益。</a:t>
            </a:r>
            <a:endParaRPr lang="zh-CN" altLang="en-US">
              <a:solidFill>
                <a:schemeClr val="tx1"/>
              </a:solidFill>
              <a:sym typeface="+mn-ea"/>
            </a:endParaRPr>
          </a:p>
        </p:txBody>
      </p:sp>
      <p:sp>
        <p:nvSpPr>
          <p:cNvPr id="5" name="文本框 4"/>
          <p:cNvSpPr txBox="1"/>
          <p:nvPr/>
        </p:nvSpPr>
        <p:spPr>
          <a:xfrm>
            <a:off x="7279640" y="2288540"/>
            <a:ext cx="2805430" cy="368300"/>
          </a:xfrm>
          <a:prstGeom prst="rect">
            <a:avLst/>
          </a:prstGeom>
          <a:noFill/>
        </p:spPr>
        <p:txBody>
          <a:bodyPr wrap="none" rtlCol="0" anchor="t">
            <a:spAutoFit/>
          </a:bodyPr>
          <a:p>
            <a:r>
              <a:rPr lang="en-US" altLang="zh-CN" b="1" smtClean="0">
                <a:solidFill>
                  <a:schemeClr val="tx1"/>
                </a:solidFill>
                <a:latin typeface="微软雅黑" panose="020B0503020204020204" pitchFamily="34" charset="-122"/>
                <a:ea typeface="微软雅黑" panose="020B0503020204020204" pitchFamily="34" charset="-122"/>
                <a:cs typeface="Heiti SC Light" charset="-122"/>
                <a:sym typeface="+mn-ea"/>
              </a:rPr>
              <a:t>  VID</a:t>
            </a:r>
            <a:r>
              <a:rPr lang="zh-CN" altLang="en-US" b="1" smtClean="0">
                <a:solidFill>
                  <a:schemeClr val="tx1"/>
                </a:solidFill>
                <a:latin typeface="微软雅黑" panose="020B0503020204020204" pitchFamily="34" charset="-122"/>
                <a:ea typeface="微软雅黑" panose="020B0503020204020204" pitchFamily="34" charset="-122"/>
                <a:cs typeface="Heiti SC Light" charset="-122"/>
                <a:sym typeface="+mn-ea"/>
              </a:rPr>
              <a:t>：</a:t>
            </a:r>
            <a:r>
              <a:rPr lang="en-US" altLang="zh-CN" b="1" smtClean="0">
                <a:solidFill>
                  <a:schemeClr val="tx1"/>
                </a:solidFill>
                <a:latin typeface="微软雅黑" panose="020B0503020204020204" pitchFamily="34" charset="-122"/>
                <a:ea typeface="微软雅黑" panose="020B0503020204020204" pitchFamily="34" charset="-122"/>
                <a:cs typeface="Heiti SC Light" charset="-122"/>
                <a:sym typeface="+mn-ea"/>
              </a:rPr>
              <a:t>V Union</a:t>
            </a:r>
            <a:r>
              <a:rPr lang="zh-CN" altLang="en-US" b="1" smtClean="0">
                <a:solidFill>
                  <a:schemeClr val="tx1"/>
                </a:solidFill>
                <a:latin typeface="微软雅黑" panose="020B0503020204020204" pitchFamily="34" charset="-122"/>
                <a:ea typeface="微软雅黑" panose="020B0503020204020204" pitchFamily="34" charset="-122"/>
                <a:cs typeface="Heiti SC Light" charset="-122"/>
                <a:sym typeface="+mn-ea"/>
              </a:rPr>
              <a:t>生态令牌</a:t>
            </a:r>
            <a:endParaRPr lang="zh-CN" altLang="en-US" b="1"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12" name="矩形 11"/>
          <p:cNvSpPr/>
          <p:nvPr/>
        </p:nvSpPr>
        <p:spPr>
          <a:xfrm>
            <a:off x="-2540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文本框 13"/>
          <p:cNvSpPr txBox="1"/>
          <p:nvPr/>
        </p:nvSpPr>
        <p:spPr>
          <a:xfrm>
            <a:off x="382778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15" name="文本框 14"/>
          <p:cNvSpPr txBox="1"/>
          <p:nvPr/>
        </p:nvSpPr>
        <p:spPr>
          <a:xfrm>
            <a:off x="4523105" y="65405"/>
            <a:ext cx="1279525" cy="306705"/>
          </a:xfrm>
          <a:prstGeom prst="rect">
            <a:avLst/>
          </a:prstGeom>
          <a:noFill/>
        </p:spPr>
        <p:txBody>
          <a:bodyPr wrap="none" rtlCol="0" anchor="t">
            <a:spAutoFit/>
          </a:bodyPr>
          <a:p>
            <a:r>
              <a:rPr lang="zh-CN" altLang="en-US" sz="1400">
                <a:solidFill>
                  <a:schemeClr val="bg1"/>
                </a:solidFill>
              </a:rPr>
              <a:t>关于</a:t>
            </a:r>
            <a:r>
              <a:rPr lang="en-US" altLang="zh-CN" sz="1400">
                <a:solidFill>
                  <a:schemeClr val="bg1"/>
                </a:solidFill>
              </a:rPr>
              <a:t>V UNION</a:t>
            </a:r>
            <a:endParaRPr lang="en-US" altLang="zh-CN" sz="1400">
              <a:solidFill>
                <a:schemeClr val="bg1"/>
              </a:solidFill>
            </a:endParaRPr>
          </a:p>
        </p:txBody>
      </p:sp>
      <p:sp>
        <p:nvSpPr>
          <p:cNvPr id="19" name="文本框 18"/>
          <p:cNvSpPr txBox="1"/>
          <p:nvPr/>
        </p:nvSpPr>
        <p:spPr>
          <a:xfrm>
            <a:off x="596455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0" name="文本框 19"/>
          <p:cNvSpPr txBox="1"/>
          <p:nvPr/>
        </p:nvSpPr>
        <p:spPr>
          <a:xfrm>
            <a:off x="854837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21" name="文本框 20"/>
          <p:cNvSpPr txBox="1"/>
          <p:nvPr/>
        </p:nvSpPr>
        <p:spPr>
          <a:xfrm>
            <a:off x="975487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23" name="圆角矩形 22"/>
          <p:cNvSpPr/>
          <p:nvPr/>
        </p:nvSpPr>
        <p:spPr>
          <a:xfrm>
            <a:off x="1069403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24" name="直接连接符 23"/>
          <p:cNvCxnSpPr/>
          <p:nvPr/>
        </p:nvCxnSpPr>
        <p:spPr>
          <a:xfrm>
            <a:off x="1160335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64145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25741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27" name="文本框 26"/>
          <p:cNvSpPr txBox="1"/>
          <p:nvPr/>
        </p:nvSpPr>
        <p:spPr>
          <a:xfrm>
            <a:off x="91503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2"/>
          <p:cNvPicPr>
            <a:picLocks noChangeAspect="1"/>
          </p:cNvPicPr>
          <p:nvPr/>
        </p:nvPicPr>
        <p:blipFill>
          <a:blip r:embed="rId1"/>
          <a:stretch>
            <a:fillRect/>
          </a:stretch>
        </p:blipFill>
        <p:spPr>
          <a:xfrm>
            <a:off x="1084579" y="379242"/>
            <a:ext cx="10691814" cy="6296464"/>
          </a:xfrm>
          <a:prstGeom prst="rect">
            <a:avLst/>
          </a:prstGeom>
        </p:spPr>
      </p:pic>
      <p:sp>
        <p:nvSpPr>
          <p:cNvPr id="1048602" name="矩形 3"/>
          <p:cNvSpPr/>
          <p:nvPr/>
        </p:nvSpPr>
        <p:spPr>
          <a:xfrm>
            <a:off x="2370444" y="4151782"/>
            <a:ext cx="844765" cy="368300"/>
          </a:xfrm>
          <a:prstGeom prst="rect">
            <a:avLst/>
          </a:prstGeom>
        </p:spPr>
        <p:txBody>
          <a:bodyPr wrap="square">
            <a:spAutoFit/>
          </a:bodyPr>
          <a:p>
            <a:r>
              <a:rPr lang="zh-CN" altLang="en-US" dirty="0">
                <a:latin typeface="Heiti SC Light" charset="-122"/>
                <a:ea typeface="Heiti SC Light" charset="-122"/>
                <a:cs typeface="Heiti SC Light" charset="-122"/>
              </a:rPr>
              <a:t>矿池</a:t>
            </a:r>
            <a:endParaRPr lang="zh-CN" altLang="en-US" dirty="0">
              <a:latin typeface="Heiti SC Light" charset="-122"/>
              <a:ea typeface="Heiti SC Light" charset="-122"/>
              <a:cs typeface="Heiti SC Light" charset="-122"/>
            </a:endParaRPr>
          </a:p>
        </p:txBody>
      </p:sp>
      <p:sp>
        <p:nvSpPr>
          <p:cNvPr id="1048603" name="矩形 4"/>
          <p:cNvSpPr/>
          <p:nvPr/>
        </p:nvSpPr>
        <p:spPr>
          <a:xfrm>
            <a:off x="3765550" y="2254285"/>
            <a:ext cx="844765" cy="645160"/>
          </a:xfrm>
          <a:prstGeom prst="rect">
            <a:avLst/>
          </a:prstGeom>
        </p:spPr>
        <p:txBody>
          <a:bodyPr wrap="square">
            <a:spAutoFit/>
          </a:bodyPr>
          <a:p>
            <a:r>
              <a:rPr lang="zh-CN" altLang="en-US" dirty="0">
                <a:latin typeface="Heiti SC Light" charset="-122"/>
                <a:ea typeface="Heiti SC Light" charset="-122"/>
                <a:cs typeface="Heiti SC Light" charset="-122"/>
              </a:rPr>
              <a:t>跨境电商</a:t>
            </a:r>
            <a:endParaRPr lang="zh-CN" altLang="en-US" dirty="0">
              <a:latin typeface="Heiti SC Light" charset="-122"/>
              <a:ea typeface="Heiti SC Light" charset="-122"/>
              <a:cs typeface="Heiti SC Light" charset="-122"/>
            </a:endParaRPr>
          </a:p>
        </p:txBody>
      </p:sp>
      <p:sp>
        <p:nvSpPr>
          <p:cNvPr id="1048604" name="矩形 5"/>
          <p:cNvSpPr/>
          <p:nvPr/>
        </p:nvSpPr>
        <p:spPr>
          <a:xfrm>
            <a:off x="6089382" y="1504393"/>
            <a:ext cx="976394" cy="645160"/>
          </a:xfrm>
          <a:prstGeom prst="rect">
            <a:avLst/>
          </a:prstGeom>
        </p:spPr>
        <p:txBody>
          <a:bodyPr wrap="square">
            <a:spAutoFit/>
          </a:bodyPr>
          <a:p>
            <a:r>
              <a:rPr lang="en-US" altLang="zh-CN" smtClean="0">
                <a:latin typeface="Heiti SC Light" charset="-122"/>
                <a:ea typeface="Heiti SC Light" charset="-122"/>
                <a:cs typeface="Heiti SC Light" charset="-122"/>
              </a:rPr>
              <a:t> </a:t>
            </a:r>
            <a:r>
              <a:rPr lang="zh-CN" altLang="en-US" smtClean="0">
                <a:latin typeface="Heiti SC Light" charset="-122"/>
                <a:ea typeface="Heiti SC Light" charset="-122"/>
                <a:cs typeface="Heiti SC Light" charset="-122"/>
              </a:rPr>
              <a:t>社区</a:t>
            </a:r>
            <a:endParaRPr lang="zh-CN" altLang="en-US" smtClean="0">
              <a:latin typeface="Heiti SC Light" charset="-122"/>
              <a:ea typeface="Heiti SC Light" charset="-122"/>
              <a:cs typeface="Heiti SC Light" charset="-122"/>
            </a:endParaRPr>
          </a:p>
          <a:p>
            <a:r>
              <a:rPr lang="en-US" altLang="zh-CN" dirty="0" smtClean="0">
                <a:latin typeface="Heiti SC Light" charset="-122"/>
                <a:ea typeface="Heiti SC Light" charset="-122"/>
                <a:cs typeface="Heiti SC Light" charset="-122"/>
              </a:rPr>
              <a:t>DAPP</a:t>
            </a:r>
            <a:endParaRPr lang="zh-CN" altLang="en-US" dirty="0">
              <a:latin typeface="Heiti SC Light" charset="-122"/>
              <a:ea typeface="Heiti SC Light" charset="-122"/>
              <a:cs typeface="Heiti SC Light" charset="-122"/>
            </a:endParaRPr>
          </a:p>
        </p:txBody>
      </p:sp>
      <p:sp>
        <p:nvSpPr>
          <p:cNvPr id="1048605" name="矩形 6"/>
          <p:cNvSpPr/>
          <p:nvPr/>
        </p:nvSpPr>
        <p:spPr>
          <a:xfrm>
            <a:off x="8636485" y="2409269"/>
            <a:ext cx="844765" cy="645160"/>
          </a:xfrm>
          <a:prstGeom prst="rect">
            <a:avLst/>
          </a:prstGeom>
        </p:spPr>
        <p:txBody>
          <a:bodyPr wrap="square">
            <a:spAutoFit/>
          </a:bodyPr>
          <a:p>
            <a:r>
              <a:rPr lang="zh-CN" altLang="en-US" dirty="0">
                <a:latin typeface="Heiti SC Light" charset="-122"/>
                <a:ea typeface="Heiti SC Light" charset="-122"/>
                <a:cs typeface="Heiti SC Light" charset="-122"/>
              </a:rPr>
              <a:t>股权</a:t>
            </a:r>
            <a:endParaRPr lang="zh-CN" altLang="en-US" dirty="0">
              <a:latin typeface="Heiti SC Light" charset="-122"/>
              <a:ea typeface="Heiti SC Light" charset="-122"/>
              <a:cs typeface="Heiti SC Light" charset="-122"/>
            </a:endParaRPr>
          </a:p>
          <a:p>
            <a:r>
              <a:rPr lang="zh-CN" altLang="en-US" dirty="0">
                <a:latin typeface="Heiti SC Light" charset="-122"/>
                <a:ea typeface="Heiti SC Light" charset="-122"/>
                <a:cs typeface="Heiti SC Light" charset="-122"/>
              </a:rPr>
              <a:t>通证</a:t>
            </a:r>
            <a:endParaRPr lang="zh-CN" altLang="en-US" dirty="0">
              <a:latin typeface="Heiti SC Light" charset="-122"/>
              <a:ea typeface="Heiti SC Light" charset="-122"/>
              <a:cs typeface="Heiti SC Light" charset="-122"/>
            </a:endParaRPr>
          </a:p>
        </p:txBody>
      </p:sp>
      <p:sp>
        <p:nvSpPr>
          <p:cNvPr id="1048606" name="矩形 7"/>
          <p:cNvSpPr/>
          <p:nvPr/>
        </p:nvSpPr>
        <p:spPr>
          <a:xfrm>
            <a:off x="9849797" y="4060342"/>
            <a:ext cx="844765" cy="646331"/>
          </a:xfrm>
          <a:prstGeom prst="rect">
            <a:avLst/>
          </a:prstGeom>
        </p:spPr>
        <p:txBody>
          <a:bodyPr wrap="square">
            <a:spAutoFit/>
          </a:bodyPr>
          <a:p>
            <a:r>
              <a:rPr lang="zh-CN" altLang="en-US" dirty="0" smtClean="0">
                <a:latin typeface="Heiti SC Light" charset="-122"/>
                <a:ea typeface="Heiti SC Light" charset="-122"/>
                <a:cs typeface="Heiti SC Light" charset="-122"/>
              </a:rPr>
              <a:t>应用</a:t>
            </a:r>
            <a:endParaRPr lang="zh-CN" altLang="en-US" dirty="0" smtClean="0">
              <a:latin typeface="Heiti SC Light" charset="-122"/>
              <a:ea typeface="Heiti SC Light" charset="-122"/>
              <a:cs typeface="Heiti SC Light" charset="-122"/>
            </a:endParaRPr>
          </a:p>
          <a:p>
            <a:r>
              <a:rPr lang="zh-CN" altLang="en-US" dirty="0" smtClean="0">
                <a:latin typeface="Heiti SC Light" charset="-122"/>
                <a:ea typeface="Heiti SC Light" charset="-122"/>
                <a:cs typeface="Heiti SC Light" charset="-122"/>
              </a:rPr>
              <a:t>流通</a:t>
            </a:r>
            <a:endParaRPr lang="zh-CN" altLang="en-US" dirty="0">
              <a:latin typeface="Heiti SC Light" charset="-122"/>
              <a:ea typeface="Heiti SC Light" charset="-122"/>
              <a:cs typeface="Heiti SC Light" charset="-122"/>
            </a:endParaRPr>
          </a:p>
        </p:txBody>
      </p:sp>
      <p:sp>
        <p:nvSpPr>
          <p:cNvPr id="1048607" name="矩形 9"/>
          <p:cNvSpPr/>
          <p:nvPr/>
        </p:nvSpPr>
        <p:spPr>
          <a:xfrm>
            <a:off x="6713855" y="3343275"/>
            <a:ext cx="1078230" cy="368300"/>
          </a:xfrm>
          <a:prstGeom prst="rect">
            <a:avLst/>
          </a:prstGeom>
        </p:spPr>
        <p:txBody>
          <a:bodyPr wrap="square">
            <a:spAutoFit/>
          </a:bodyPr>
          <a:p>
            <a:r>
              <a:rPr lang="en-US" altLang="zh-CN" dirty="0" smtClean="0">
                <a:solidFill>
                  <a:schemeClr val="bg1"/>
                </a:solidFill>
                <a:latin typeface="Heiti SC Light" charset="-122"/>
                <a:ea typeface="Heiti SC Light" charset="-122"/>
                <a:cs typeface="Heiti SC Light" charset="-122"/>
              </a:rPr>
              <a:t> </a:t>
            </a:r>
            <a:endParaRPr lang="zh-CN" altLang="en-US" dirty="0">
              <a:solidFill>
                <a:schemeClr val="bg1"/>
              </a:solidFill>
              <a:latin typeface="Heiti SC Light" charset="-122"/>
              <a:ea typeface="Heiti SC Light" charset="-122"/>
              <a:cs typeface="Heiti SC Light" charset="-122"/>
            </a:endParaRPr>
          </a:p>
        </p:txBody>
      </p:sp>
      <p:sp>
        <p:nvSpPr>
          <p:cNvPr id="1048608" name="矩形 11"/>
          <p:cNvSpPr/>
          <p:nvPr/>
        </p:nvSpPr>
        <p:spPr>
          <a:xfrm>
            <a:off x="2269490" y="5917565"/>
            <a:ext cx="2387600" cy="368300"/>
          </a:xfrm>
          <a:prstGeom prst="rect">
            <a:avLst/>
          </a:prstGeom>
        </p:spPr>
        <p:txBody>
          <a:bodyPr wrap="square">
            <a:spAutoFit/>
          </a:bodyPr>
          <a:p>
            <a:r>
              <a:rPr lang="en-US" altLang="zh-CN" b="1" smtClean="0">
                <a:solidFill>
                  <a:schemeClr val="bg1"/>
                </a:solidFill>
                <a:latin typeface="Heiti SC Light" charset="-122"/>
                <a:ea typeface="Heiti SC Light" charset="-122"/>
                <a:cs typeface="Heiti SC Light" charset="-122"/>
              </a:rPr>
              <a:t>V union</a:t>
            </a:r>
            <a:r>
              <a:rPr lang="zh-CN" altLang="en-US" b="1" smtClean="0">
                <a:solidFill>
                  <a:schemeClr val="bg1"/>
                </a:solidFill>
                <a:latin typeface="Heiti SC Light" charset="-122"/>
                <a:ea typeface="Heiti SC Light" charset="-122"/>
                <a:cs typeface="Heiti SC Light" charset="-122"/>
              </a:rPr>
              <a:t>生态系统</a:t>
            </a:r>
            <a:endParaRPr lang="zh-CN" altLang="en-US" b="1" smtClean="0">
              <a:solidFill>
                <a:schemeClr val="bg1"/>
              </a:solidFill>
              <a:latin typeface="Heiti SC Light" charset="-122"/>
              <a:ea typeface="Heiti SC Light" charset="-122"/>
              <a:cs typeface="Heiti SC Light" charset="-122"/>
            </a:endParaRPr>
          </a:p>
        </p:txBody>
      </p:sp>
      <p:sp>
        <p:nvSpPr>
          <p:cNvPr id="1048609" name="矩形 13"/>
          <p:cNvSpPr/>
          <p:nvPr/>
        </p:nvSpPr>
        <p:spPr>
          <a:xfrm rot="18182013">
            <a:off x="4403258" y="4841873"/>
            <a:ext cx="1588898" cy="368300"/>
          </a:xfrm>
          <a:prstGeom prst="rect">
            <a:avLst/>
          </a:prstGeom>
        </p:spPr>
        <p:txBody>
          <a:bodyPr wrap="square">
            <a:spAutoFit/>
          </a:bodyPr>
          <a:p>
            <a:r>
              <a:rPr lang="zh-CN" altLang="en-US" dirty="0">
                <a:solidFill>
                  <a:schemeClr val="bg1"/>
                </a:solidFill>
                <a:latin typeface="Heiti SC Light" charset="-122"/>
                <a:ea typeface="Heiti SC Light" charset="-122"/>
                <a:cs typeface="Heiti SC Light" charset="-122"/>
              </a:rPr>
              <a:t>股权通证</a:t>
            </a:r>
            <a:endParaRPr lang="zh-CN" altLang="en-US" dirty="0">
              <a:solidFill>
                <a:schemeClr val="bg1"/>
              </a:solidFill>
              <a:latin typeface="Heiti SC Light" charset="-122"/>
              <a:ea typeface="Heiti SC Light" charset="-122"/>
              <a:cs typeface="Heiti SC Light" charset="-122"/>
            </a:endParaRPr>
          </a:p>
        </p:txBody>
      </p:sp>
      <p:sp>
        <p:nvSpPr>
          <p:cNvPr id="1048610" name="矩形 15"/>
          <p:cNvSpPr/>
          <p:nvPr/>
        </p:nvSpPr>
        <p:spPr>
          <a:xfrm>
            <a:off x="5932643" y="4200291"/>
            <a:ext cx="1290502" cy="368300"/>
          </a:xfrm>
          <a:prstGeom prst="rect">
            <a:avLst/>
          </a:prstGeom>
        </p:spPr>
        <p:txBody>
          <a:bodyPr wrap="square">
            <a:spAutoFit/>
          </a:bodyPr>
          <a:p>
            <a:r>
              <a:rPr lang="en-US" altLang="zh-CN" dirty="0" smtClean="0">
                <a:solidFill>
                  <a:schemeClr val="bg1"/>
                </a:solidFill>
                <a:latin typeface="Heiti SC Light" charset="-122"/>
                <a:ea typeface="Heiti SC Light" charset="-122"/>
                <a:cs typeface="Heiti SC Light" charset="-122"/>
              </a:rPr>
              <a:t>  </a:t>
            </a:r>
            <a:r>
              <a:rPr lang="zh-CN" altLang="en-US" dirty="0" smtClean="0">
                <a:solidFill>
                  <a:schemeClr val="bg1"/>
                </a:solidFill>
                <a:latin typeface="Heiti SC Light" charset="-122"/>
                <a:ea typeface="Heiti SC Light" charset="-122"/>
                <a:cs typeface="Heiti SC Light" charset="-122"/>
              </a:rPr>
              <a:t>消费值</a:t>
            </a:r>
            <a:endParaRPr lang="zh-CN" altLang="en-US" dirty="0">
              <a:solidFill>
                <a:schemeClr val="bg1"/>
              </a:solidFill>
              <a:latin typeface="Heiti SC Light" charset="-122"/>
              <a:ea typeface="Heiti SC Light" charset="-122"/>
              <a:cs typeface="Heiti SC Light" charset="-122"/>
            </a:endParaRPr>
          </a:p>
        </p:txBody>
      </p:sp>
      <p:sp>
        <p:nvSpPr>
          <p:cNvPr id="1048611" name="矩形 16"/>
          <p:cNvSpPr/>
          <p:nvPr/>
        </p:nvSpPr>
        <p:spPr>
          <a:xfrm rot="3515550">
            <a:off x="7156033" y="4952528"/>
            <a:ext cx="1290502" cy="368300"/>
          </a:xfrm>
          <a:prstGeom prst="rect">
            <a:avLst/>
          </a:prstGeom>
        </p:spPr>
        <p:txBody>
          <a:bodyPr wrap="square">
            <a:spAutoFit/>
          </a:bodyPr>
          <a:p>
            <a:r>
              <a:rPr lang="zh-CN" altLang="en-US" dirty="0" smtClean="0">
                <a:solidFill>
                  <a:schemeClr val="bg1"/>
                </a:solidFill>
                <a:latin typeface="Heiti SC Light" charset="-122"/>
                <a:ea typeface="Heiti SC Light" charset="-122"/>
                <a:cs typeface="Heiti SC Light" charset="-122"/>
              </a:rPr>
              <a:t>算力值</a:t>
            </a:r>
            <a:endParaRPr lang="zh-CN" altLang="en-US" dirty="0">
              <a:solidFill>
                <a:schemeClr val="bg1"/>
              </a:solidFill>
              <a:latin typeface="Heiti SC Light" charset="-122"/>
              <a:ea typeface="Heiti SC Light" charset="-122"/>
              <a:cs typeface="Heiti SC Light" charset="-122"/>
            </a:endParaRPr>
          </a:p>
        </p:txBody>
      </p:sp>
      <p:sp>
        <p:nvSpPr>
          <p:cNvPr id="1048612" name="矩形 17"/>
          <p:cNvSpPr/>
          <p:nvPr/>
        </p:nvSpPr>
        <p:spPr>
          <a:xfrm rot="18676321">
            <a:off x="5222626" y="5151512"/>
            <a:ext cx="1290502" cy="337185"/>
          </a:xfrm>
          <a:prstGeom prst="rect">
            <a:avLst/>
          </a:prstGeom>
        </p:spPr>
        <p:txBody>
          <a:bodyPr wrap="square">
            <a:spAutoFit/>
          </a:bodyPr>
          <a:p>
            <a:r>
              <a:rPr lang="en-US" altLang="zh-CN" sz="1600" dirty="0">
                <a:solidFill>
                  <a:schemeClr val="bg1"/>
                </a:solidFill>
                <a:latin typeface="Heiti SC Light" charset="-122"/>
                <a:ea typeface="Heiti SC Light" charset="-122"/>
                <a:cs typeface="Heiti SC Light" charset="-122"/>
              </a:rPr>
              <a:t>  </a:t>
            </a:r>
            <a:r>
              <a:rPr lang="zh-CN" altLang="en-US" sz="1600" dirty="0">
                <a:solidFill>
                  <a:schemeClr val="bg1"/>
                </a:solidFill>
                <a:latin typeface="Heiti SC Light" charset="-122"/>
                <a:ea typeface="Heiti SC Light" charset="-122"/>
                <a:cs typeface="Heiti SC Light" charset="-122"/>
              </a:rPr>
              <a:t>理财</a:t>
            </a:r>
            <a:endParaRPr lang="zh-CN" altLang="en-US" sz="1600" dirty="0">
              <a:solidFill>
                <a:schemeClr val="bg1"/>
              </a:solidFill>
              <a:latin typeface="Heiti SC Light" charset="-122"/>
              <a:ea typeface="Heiti SC Light" charset="-122"/>
              <a:cs typeface="Heiti SC Light" charset="-122"/>
            </a:endParaRPr>
          </a:p>
        </p:txBody>
      </p:sp>
      <p:sp>
        <p:nvSpPr>
          <p:cNvPr id="1048613" name="矩形 18"/>
          <p:cNvSpPr/>
          <p:nvPr/>
        </p:nvSpPr>
        <p:spPr>
          <a:xfrm rot="2820667">
            <a:off x="6134633" y="5088314"/>
            <a:ext cx="1290502" cy="337185"/>
          </a:xfrm>
          <a:prstGeom prst="rect">
            <a:avLst/>
          </a:prstGeom>
        </p:spPr>
        <p:txBody>
          <a:bodyPr wrap="square">
            <a:spAutoFit/>
          </a:bodyPr>
          <a:p>
            <a:r>
              <a:rPr lang="en-US" altLang="zh-CN" sz="1600" smtClean="0">
                <a:solidFill>
                  <a:schemeClr val="bg1"/>
                </a:solidFill>
                <a:latin typeface="Heiti SC Light" charset="-122"/>
                <a:ea typeface="Heiti SC Light" charset="-122"/>
                <a:cs typeface="Heiti SC Light" charset="-122"/>
              </a:rPr>
              <a:t> </a:t>
            </a:r>
            <a:r>
              <a:rPr lang="zh-CN" altLang="en-US" sz="1600" smtClean="0">
                <a:solidFill>
                  <a:schemeClr val="bg1"/>
                </a:solidFill>
                <a:latin typeface="Heiti SC Light" charset="-122"/>
                <a:ea typeface="Heiti SC Light" charset="-122"/>
                <a:cs typeface="Heiti SC Light" charset="-122"/>
              </a:rPr>
              <a:t>社群机制</a:t>
            </a:r>
            <a:endParaRPr lang="zh-CN" altLang="en-US" sz="1600" dirty="0">
              <a:solidFill>
                <a:schemeClr val="bg1"/>
              </a:solidFill>
              <a:latin typeface="Heiti SC Light" charset="-122"/>
              <a:ea typeface="Heiti SC Light" charset="-122"/>
              <a:cs typeface="Heiti SC Light" charset="-122"/>
            </a:endParaRPr>
          </a:p>
        </p:txBody>
      </p:sp>
      <p:sp>
        <p:nvSpPr>
          <p:cNvPr id="1048614" name="矩形 19"/>
          <p:cNvSpPr/>
          <p:nvPr/>
        </p:nvSpPr>
        <p:spPr>
          <a:xfrm rot="2820667">
            <a:off x="5733738" y="6372422"/>
            <a:ext cx="1290502" cy="337185"/>
          </a:xfrm>
          <a:prstGeom prst="rect">
            <a:avLst/>
          </a:prstGeom>
        </p:spPr>
        <p:txBody>
          <a:bodyPr wrap="square">
            <a:spAutoFit/>
          </a:bodyPr>
          <a:p>
            <a:r>
              <a:rPr lang="zh-CN" altLang="en-US" sz="1600" b="1" dirty="0">
                <a:solidFill>
                  <a:schemeClr val="bg1"/>
                </a:solidFill>
                <a:latin typeface="Heiti SC Light" charset="-122"/>
                <a:ea typeface="Heiti SC Light" charset="-122"/>
                <a:cs typeface="Heiti SC Light" charset="-122"/>
              </a:rPr>
              <a:t>钱包</a:t>
            </a:r>
            <a:endParaRPr lang="zh-CN" altLang="en-US" sz="1600" b="1" dirty="0">
              <a:solidFill>
                <a:schemeClr val="bg1"/>
              </a:solidFill>
              <a:latin typeface="Heiti SC Light" charset="-122"/>
              <a:ea typeface="Heiti SC Light" charset="-122"/>
              <a:cs typeface="Heiti SC Light" charset="-122"/>
            </a:endParaRPr>
          </a:p>
        </p:txBody>
      </p:sp>
      <p:sp>
        <p:nvSpPr>
          <p:cNvPr id="1048615" name="矩形 20"/>
          <p:cNvSpPr/>
          <p:nvPr/>
        </p:nvSpPr>
        <p:spPr>
          <a:xfrm rot="18676321">
            <a:off x="6612326" y="5746347"/>
            <a:ext cx="1290502" cy="337185"/>
          </a:xfrm>
          <a:prstGeom prst="rect">
            <a:avLst/>
          </a:prstGeom>
        </p:spPr>
        <p:txBody>
          <a:bodyPr wrap="square">
            <a:spAutoFit/>
          </a:bodyPr>
          <a:p>
            <a:r>
              <a:rPr lang="zh-CN" altLang="en-US" sz="1600" b="1" dirty="0">
                <a:solidFill>
                  <a:schemeClr val="bg1"/>
                </a:solidFill>
                <a:latin typeface="Heiti SC Light" charset="-122"/>
                <a:ea typeface="Heiti SC Light" charset="-122"/>
                <a:cs typeface="Heiti SC Light" charset="-122"/>
              </a:rPr>
              <a:t>矿池</a:t>
            </a:r>
            <a:endParaRPr lang="zh-CN" altLang="en-US" sz="1600" b="1" dirty="0">
              <a:solidFill>
                <a:schemeClr val="bg1"/>
              </a:solidFill>
              <a:latin typeface="Heiti SC Light" charset="-122"/>
              <a:ea typeface="Heiti SC Light" charset="-122"/>
              <a:cs typeface="Heiti SC Light" charset="-122"/>
            </a:endParaRPr>
          </a:p>
        </p:txBody>
      </p:sp>
      <p:sp>
        <p:nvSpPr>
          <p:cNvPr id="1048616" name="矩形 21"/>
          <p:cNvSpPr/>
          <p:nvPr/>
        </p:nvSpPr>
        <p:spPr>
          <a:xfrm>
            <a:off x="8066548" y="5917411"/>
            <a:ext cx="2815563" cy="368300"/>
          </a:xfrm>
          <a:prstGeom prst="rect">
            <a:avLst/>
          </a:prstGeom>
        </p:spPr>
        <p:txBody>
          <a:bodyPr wrap="square">
            <a:spAutoFit/>
          </a:bodyPr>
          <a:p>
            <a:r>
              <a:rPr lang="en-US" altLang="zh-CN" b="1" dirty="0">
                <a:solidFill>
                  <a:schemeClr val="bg1"/>
                </a:solidFill>
                <a:latin typeface="Heiti SC Light" charset="-122"/>
                <a:ea typeface="Heiti SC Light" charset="-122"/>
                <a:cs typeface="Heiti SC Light" charset="-122"/>
              </a:rPr>
              <a:t>  </a:t>
            </a:r>
            <a:r>
              <a:rPr lang="zh-CN" altLang="en-US" b="1" dirty="0">
                <a:solidFill>
                  <a:schemeClr val="bg1"/>
                </a:solidFill>
                <a:latin typeface="Heiti SC Light" charset="-122"/>
                <a:ea typeface="Heiti SC Light" charset="-122"/>
                <a:cs typeface="Heiti SC Light" charset="-122"/>
              </a:rPr>
              <a:t>分布式社区自治</a:t>
            </a:r>
            <a:endParaRPr lang="zh-CN" altLang="en-US" b="1" dirty="0">
              <a:solidFill>
                <a:schemeClr val="bg1"/>
              </a:solidFill>
              <a:latin typeface="Heiti SC Light" charset="-122"/>
              <a:ea typeface="Heiti SC Light" charset="-122"/>
              <a:cs typeface="Heiti SC Light" charset="-122"/>
            </a:endParaRPr>
          </a:p>
        </p:txBody>
      </p:sp>
      <p:sp>
        <p:nvSpPr>
          <p:cNvPr id="12" name="矩形 11"/>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4" name="文本框 13"/>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15" name="文本框 14"/>
          <p:cNvSpPr txBox="1"/>
          <p:nvPr/>
        </p:nvSpPr>
        <p:spPr>
          <a:xfrm>
            <a:off x="4542155" y="65405"/>
            <a:ext cx="1279525" cy="306705"/>
          </a:xfrm>
          <a:prstGeom prst="rect">
            <a:avLst/>
          </a:prstGeom>
          <a:noFill/>
        </p:spPr>
        <p:txBody>
          <a:bodyPr wrap="none" rtlCol="0" anchor="t">
            <a:spAutoFit/>
          </a:bodyPr>
          <a:p>
            <a:r>
              <a:rPr lang="zh-CN" altLang="en-US" sz="1400">
                <a:solidFill>
                  <a:schemeClr val="bg1"/>
                </a:solidFill>
              </a:rPr>
              <a:t>关于</a:t>
            </a:r>
            <a:r>
              <a:rPr lang="en-US" altLang="zh-CN" sz="1400">
                <a:solidFill>
                  <a:schemeClr val="bg1"/>
                </a:solidFill>
              </a:rPr>
              <a:t>V UNION</a:t>
            </a:r>
            <a:endParaRPr lang="en-US" altLang="zh-CN" sz="1400">
              <a:solidFill>
                <a:schemeClr val="bg1"/>
              </a:solidFill>
            </a:endParaRPr>
          </a:p>
        </p:txBody>
      </p:sp>
      <p:sp>
        <p:nvSpPr>
          <p:cNvPr id="19" name="文本框 18"/>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0" name="文本框 19"/>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21" name="文本框 20"/>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23" name="圆角矩形 22"/>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24" name="直接连接符 23"/>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27" name="文本框 26"/>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4"/>
          <p:cNvSpPr txBox="1"/>
          <p:nvPr/>
        </p:nvSpPr>
        <p:spPr>
          <a:xfrm>
            <a:off x="715010" y="1328420"/>
            <a:ext cx="3855085" cy="829945"/>
          </a:xfrm>
          <a:prstGeom prst="rect">
            <a:avLst/>
          </a:prstGeom>
          <a:noFill/>
        </p:spPr>
        <p:txBody>
          <a:bodyPr wrap="square" rtlCol="0">
            <a:spAutoFit/>
          </a:bodyPr>
          <a:p>
            <a:r>
              <a:rPr lang="zh-CN" altLang="en-US" sz="4800" b="1" smtClean="0">
                <a:solidFill>
                  <a:schemeClr val="tx1"/>
                </a:solidFill>
                <a:latin typeface="微软雅黑" panose="020B0503020204020204" pitchFamily="34" charset="-122"/>
                <a:ea typeface="微软雅黑" panose="020B0503020204020204" pitchFamily="34" charset="-122"/>
                <a:cs typeface="Heiti SC Light" charset="-122"/>
                <a:sym typeface="+mn-ea"/>
              </a:rPr>
              <a:t> </a:t>
            </a:r>
            <a:r>
              <a:rPr lang="en-US" altLang="zh-CN" sz="2800" b="1" smtClean="0">
                <a:solidFill>
                  <a:schemeClr val="tx1"/>
                </a:solidFill>
                <a:latin typeface="微软雅黑" panose="020B0503020204020204" pitchFamily="34" charset="-122"/>
                <a:ea typeface="微软雅黑" panose="020B0503020204020204" pitchFamily="34" charset="-122"/>
                <a:cs typeface="Heiti SC Light" charset="-122"/>
                <a:sym typeface="+mn-ea"/>
              </a:rPr>
              <a:t>TOKEN </a:t>
            </a:r>
            <a:r>
              <a:rPr lang="zh-CN" altLang="en-US" sz="2800" b="1" smtClean="0">
                <a:solidFill>
                  <a:schemeClr val="tx1"/>
                </a:solidFill>
                <a:latin typeface="微软雅黑" panose="020B0503020204020204" pitchFamily="34" charset="-122"/>
                <a:ea typeface="微软雅黑" panose="020B0503020204020204" pitchFamily="34" charset="-122"/>
                <a:cs typeface="Heiti SC Light" charset="-122"/>
                <a:sym typeface="+mn-ea"/>
              </a:rPr>
              <a:t>模型 </a:t>
            </a:r>
            <a:endParaRPr lang="zh-CN" altLang="en-US" sz="2800" b="1"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18" name="文本框 7"/>
          <p:cNvSpPr txBox="1"/>
          <p:nvPr/>
        </p:nvSpPr>
        <p:spPr>
          <a:xfrm>
            <a:off x="802005" y="2327910"/>
            <a:ext cx="6083935" cy="5117465"/>
          </a:xfrm>
          <a:prstGeom prst="rect">
            <a:avLst/>
          </a:prstGeom>
          <a:noFill/>
        </p:spPr>
        <p:txBody>
          <a:bodyPr wrap="square" rtlCol="0">
            <a:spAutoFit/>
          </a:bodyPr>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平台通证简称：</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VZS</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TOKEN</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属性：</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ERC-20</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zh-CN">
                <a:solidFill>
                  <a:schemeClr val="tx1"/>
                </a:solidFill>
                <a:latin typeface="宋体" panose="02010600030101010101" pitchFamily="2" charset="-122"/>
                <a:ea typeface="宋体" panose="02010600030101010101" pitchFamily="2" charset="-122"/>
                <a:cs typeface="宋体" panose="02010600030101010101" pitchFamily="2" charset="-122"/>
              </a:rPr>
              <a:t>总发行量</a:t>
            </a:r>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rPr>
              <a:t>:   9</a:t>
            </a:r>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个</a:t>
            </a:r>
            <a:r>
              <a:rPr lang="zh-CN" altLang="zh-CN">
                <a:solidFill>
                  <a:schemeClr val="tx1"/>
                </a:solidFill>
                <a:latin typeface="宋体" panose="02010600030101010101" pitchFamily="2" charset="-122"/>
                <a:ea typeface="宋体" panose="02010600030101010101" pitchFamily="2" charset="-122"/>
                <a:cs typeface="宋体" panose="02010600030101010101" pitchFamily="2" charset="-122"/>
              </a:rPr>
              <a:t>亿</a:t>
            </a:r>
            <a:endParaRPr lang="zh-CN"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12700" marR="71755">
              <a:lnSpc>
                <a:spcPct val="100000"/>
              </a:lnSpc>
              <a:spcBef>
                <a:spcPts val="105"/>
              </a:spcBef>
            </a:pPr>
            <a:r>
              <a:rPr lang="en-US" altLang="zh-CN" spc="-85"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51%</a:t>
            </a:r>
            <a:r>
              <a:rPr lang="zh-CN" altLang="en-US" spc="-85" dirty="0">
                <a:latin typeface="宋体" panose="02010600030101010101" pitchFamily="2" charset="-122"/>
                <a:ea typeface="宋体" panose="02010600030101010101" pitchFamily="2" charset="-122"/>
                <a:cs typeface="宋体" panose="02010600030101010101" pitchFamily="2" charset="-122"/>
                <a:sym typeface="+mn-ea"/>
              </a:rPr>
              <a:t>生态流通</a:t>
            </a:r>
            <a:endParaRPr lang="zh-CN" altLang="en-US" spc="-85"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12700" marR="71755">
              <a:lnSpc>
                <a:spcPct val="100000"/>
              </a:lnSpc>
              <a:spcBef>
                <a:spcPts val="105"/>
              </a:spcBef>
            </a:pPr>
            <a:r>
              <a:rPr lang="en-US" altLang="zh-CN"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10%</a:t>
            </a:r>
            <a:r>
              <a:rPr lang="zh-CN" altLang="en-US"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即</a:t>
            </a:r>
            <a:r>
              <a:rPr lang="en-US" altLang="zh-CN"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9000</a:t>
            </a:r>
            <a:r>
              <a:rPr lang="zh-CN" altLang="en-US"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万枚用于</a:t>
            </a:r>
            <a:r>
              <a:rPr lang="en-US" altLang="zh-CN"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Vunion</a:t>
            </a:r>
            <a:r>
              <a:rPr lang="zh-CN" altLang="en-US"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生态初期搭建</a:t>
            </a:r>
            <a:endParaRPr lang="zh-CN" altLang="en-US" dirty="0">
              <a:solidFill>
                <a:schemeClr val="tx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marL="12700" marR="71755">
              <a:lnSpc>
                <a:spcPct val="100000"/>
              </a:lnSpc>
              <a:spcBef>
                <a:spcPts val="105"/>
              </a:spcBef>
            </a:pPr>
            <a:r>
              <a:rPr lang="en-US" altLang="zh-CN" spc="-85"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80%</a:t>
            </a:r>
            <a:r>
              <a:rPr lang="zh-CN" altLang="en-US" spc="-85"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将以挖矿的形式获取。</a:t>
            </a:r>
            <a:endParaRPr lang="zh-CN"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价值标的：平台股权及通证</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通证用途：消费挖矿结算，全球商家入驻</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通证挖矿结算；矿池生态支付流通与挖矿结算</a:t>
            </a:r>
            <a:endParaRPr lang="zh-CN" altLang="en-US"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6" name="圆角矩形 35"/>
          <p:cNvSpPr/>
          <p:nvPr/>
        </p:nvSpPr>
        <p:spPr>
          <a:xfrm>
            <a:off x="5821680" y="979805"/>
            <a:ext cx="6120130" cy="4513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6"/>
          <p:cNvSpPr txBox="1"/>
          <p:nvPr/>
        </p:nvSpPr>
        <p:spPr>
          <a:xfrm>
            <a:off x="6446144" y="4829491"/>
            <a:ext cx="4640580" cy="337185"/>
          </a:xfrm>
          <a:prstGeom prst="rect">
            <a:avLst/>
          </a:prstGeom>
          <a:noFill/>
        </p:spPr>
        <p:txBody>
          <a:bodyPr wrap="square" rtlCol="0">
            <a:spAutoFit/>
          </a:bodyPr>
          <a:p>
            <a:r>
              <a:rPr lang="en-US" altLang="zh-CN" sz="1600" b="1" dirty="0" smtClean="0">
                <a:solidFill>
                  <a:schemeClr val="bg1"/>
                </a:solidFill>
                <a:latin typeface="微软雅黑" panose="020B0503020204020204" pitchFamily="34" charset="-122"/>
                <a:ea typeface="微软雅黑" panose="020B0503020204020204" pitchFamily="34" charset="-122"/>
                <a:cs typeface="Heiti SC Light" charset="-122"/>
                <a:sym typeface="+mn-ea"/>
              </a:rPr>
              <a:t>         VZS</a:t>
            </a:r>
            <a:r>
              <a:rPr lang="zh-CN" altLang="zh-CN" sz="1600" b="1" dirty="0" smtClean="0">
                <a:solidFill>
                  <a:schemeClr val="bg1"/>
                </a:solidFill>
                <a:latin typeface="微软雅黑" panose="020B0503020204020204" pitchFamily="34" charset="-122"/>
                <a:ea typeface="微软雅黑" panose="020B0503020204020204" pitchFamily="34" charset="-122"/>
                <a:cs typeface="Heiti SC Light" charset="-122"/>
                <a:sym typeface="+mn-ea"/>
              </a:rPr>
              <a:t>是</a:t>
            </a:r>
            <a:r>
              <a:rPr lang="en-US" altLang="zh-CN" sz="1600" b="1" dirty="0" smtClean="0">
                <a:solidFill>
                  <a:schemeClr val="bg1"/>
                </a:solidFill>
                <a:latin typeface="微软雅黑" panose="020B0503020204020204" pitchFamily="34" charset="-122"/>
                <a:ea typeface="微软雅黑" panose="020B0503020204020204" pitchFamily="34" charset="-122"/>
                <a:cs typeface="Heiti SC Light" charset="-122"/>
                <a:sym typeface="+mn-ea"/>
              </a:rPr>
              <a:t>V Union</a:t>
            </a:r>
            <a:r>
              <a:rPr lang="zh-CN" altLang="zh-CN" sz="1600" b="1" dirty="0" smtClean="0">
                <a:solidFill>
                  <a:schemeClr val="bg1"/>
                </a:solidFill>
                <a:latin typeface="微软雅黑" panose="020B0503020204020204" pitchFamily="34" charset="-122"/>
                <a:ea typeface="微软雅黑" panose="020B0503020204020204" pitchFamily="34" charset="-122"/>
                <a:cs typeface="Heiti SC Light" charset="-122"/>
                <a:sym typeface="+mn-ea"/>
              </a:rPr>
              <a:t>生态的平台内基本流通通证</a:t>
            </a:r>
            <a:endParaRPr lang="zh-CN" altLang="en-US" sz="1600"/>
          </a:p>
        </p:txBody>
      </p:sp>
      <p:graphicFrame>
        <p:nvGraphicFramePr>
          <p:cNvPr id="45" name="图表 0"/>
          <p:cNvGraphicFramePr/>
          <p:nvPr/>
        </p:nvGraphicFramePr>
        <p:xfrm>
          <a:off x="6694170" y="1263015"/>
          <a:ext cx="4857115" cy="3566160"/>
        </p:xfrm>
        <a:graphic>
          <a:graphicData uri="http://schemas.openxmlformats.org/drawingml/2006/chart">
            <c:chart xmlns:c="http://schemas.openxmlformats.org/drawingml/2006/chart" xmlns:r="http://schemas.openxmlformats.org/officeDocument/2006/relationships" r:id="rId1"/>
          </a:graphicData>
        </a:graphic>
      </p:graphicFrame>
      <p:sp>
        <p:nvSpPr>
          <p:cNvPr id="46" name="文本框 45"/>
          <p:cNvSpPr txBox="1"/>
          <p:nvPr/>
        </p:nvSpPr>
        <p:spPr>
          <a:xfrm>
            <a:off x="9066530" y="2537460"/>
            <a:ext cx="1508760" cy="368300"/>
          </a:xfrm>
          <a:prstGeom prst="rect">
            <a:avLst/>
          </a:prstGeom>
          <a:noFill/>
        </p:spPr>
        <p:txBody>
          <a:bodyPr wrap="square" rtlCol="0">
            <a:spAutoFit/>
          </a:bodyPr>
          <a:p>
            <a:r>
              <a:rPr lang="en-US" altLang="zh-CN" b="1">
                <a:solidFill>
                  <a:schemeClr val="tx1">
                    <a:lumMod val="65000"/>
                    <a:lumOff val="35000"/>
                  </a:schemeClr>
                </a:solidFill>
                <a:sym typeface="+mn-ea"/>
              </a:rPr>
              <a:t>   </a:t>
            </a:r>
            <a:r>
              <a:rPr lang="zh-CN" altLang="en-US" b="1">
                <a:solidFill>
                  <a:schemeClr val="tx1">
                    <a:lumMod val="65000"/>
                    <a:lumOff val="35000"/>
                  </a:schemeClr>
                </a:solidFill>
                <a:sym typeface="+mn-ea"/>
              </a:rPr>
              <a:t>生态流通 </a:t>
            </a:r>
            <a:r>
              <a:rPr lang="zh-CN" altLang="en-US" b="1">
                <a:solidFill>
                  <a:schemeClr val="bg1"/>
                </a:solidFill>
                <a:sym typeface="+mn-ea"/>
              </a:rPr>
              <a:t> </a:t>
            </a:r>
            <a:endParaRPr lang="zh-CN" altLang="en-US"/>
          </a:p>
        </p:txBody>
      </p:sp>
      <p:sp>
        <p:nvSpPr>
          <p:cNvPr id="47" name="文本框 46"/>
          <p:cNvSpPr txBox="1"/>
          <p:nvPr/>
        </p:nvSpPr>
        <p:spPr>
          <a:xfrm>
            <a:off x="6807835" y="2599055"/>
            <a:ext cx="1866900" cy="306705"/>
          </a:xfrm>
          <a:prstGeom prst="rect">
            <a:avLst/>
          </a:prstGeom>
          <a:noFill/>
        </p:spPr>
        <p:txBody>
          <a:bodyPr wrap="square" rtlCol="0">
            <a:spAutoFit/>
          </a:bodyPr>
          <a:p>
            <a:r>
              <a:rPr lang="zh-CN" altLang="en-US" sz="1400" b="1">
                <a:solidFill>
                  <a:schemeClr val="bg1"/>
                </a:solidFill>
                <a:sym typeface="+mn-ea"/>
              </a:rPr>
              <a:t>超级节点</a:t>
            </a:r>
            <a:endParaRPr lang="zh-CN" altLang="en-US" sz="1400" b="1">
              <a:solidFill>
                <a:schemeClr val="bg1"/>
              </a:solidFill>
              <a:sym typeface="+mn-ea"/>
            </a:endParaRPr>
          </a:p>
        </p:txBody>
      </p:sp>
      <p:sp>
        <p:nvSpPr>
          <p:cNvPr id="48" name="文本框 47"/>
          <p:cNvSpPr txBox="1"/>
          <p:nvPr/>
        </p:nvSpPr>
        <p:spPr>
          <a:xfrm>
            <a:off x="6807835" y="1787525"/>
            <a:ext cx="2397760" cy="368300"/>
          </a:xfrm>
          <a:prstGeom prst="rect">
            <a:avLst/>
          </a:prstGeom>
          <a:noFill/>
        </p:spPr>
        <p:txBody>
          <a:bodyPr wrap="square" rtlCol="0">
            <a:spAutoFit/>
          </a:bodyPr>
          <a:p>
            <a:r>
              <a:rPr lang="zh-CN" altLang="en-US" b="1">
                <a:solidFill>
                  <a:schemeClr val="bg1"/>
                </a:solidFill>
                <a:sym typeface="+mn-ea"/>
              </a:rPr>
              <a:t>                      </a:t>
            </a:r>
            <a:r>
              <a:rPr lang="zh-CN" altLang="en-US" sz="1600" b="1">
                <a:solidFill>
                  <a:schemeClr val="bg1">
                    <a:lumMod val="50000"/>
                  </a:schemeClr>
                </a:solidFill>
                <a:sym typeface="+mn-ea"/>
              </a:rPr>
              <a:t>创始团队</a:t>
            </a:r>
            <a:r>
              <a:rPr lang="en-US" altLang="zh-CN" sz="1600" b="1">
                <a:solidFill>
                  <a:schemeClr val="bg1">
                    <a:lumMod val="50000"/>
                  </a:schemeClr>
                </a:solidFill>
                <a:sym typeface="+mn-ea"/>
              </a:rPr>
              <a:t> </a:t>
            </a:r>
            <a:r>
              <a:rPr lang="en-US" altLang="zh-CN" b="1">
                <a:solidFill>
                  <a:schemeClr val="bg1">
                    <a:lumMod val="50000"/>
                  </a:schemeClr>
                </a:solidFill>
                <a:sym typeface="+mn-ea"/>
              </a:rPr>
              <a:t> </a:t>
            </a:r>
            <a:r>
              <a:rPr lang="en-US" altLang="zh-CN" b="1">
                <a:solidFill>
                  <a:schemeClr val="bg1"/>
                </a:solidFill>
                <a:sym typeface="+mn-ea"/>
              </a:rPr>
              <a:t> </a:t>
            </a:r>
            <a:endParaRPr lang="zh-CN" altLang="en-US"/>
          </a:p>
        </p:txBody>
      </p:sp>
      <p:sp>
        <p:nvSpPr>
          <p:cNvPr id="49" name="文本框 48"/>
          <p:cNvSpPr txBox="1"/>
          <p:nvPr/>
        </p:nvSpPr>
        <p:spPr>
          <a:xfrm>
            <a:off x="8423910" y="1067435"/>
            <a:ext cx="1634490" cy="337185"/>
          </a:xfrm>
          <a:prstGeom prst="rect">
            <a:avLst/>
          </a:prstGeom>
          <a:noFill/>
        </p:spPr>
        <p:txBody>
          <a:bodyPr wrap="square" rtlCol="0">
            <a:spAutoFit/>
          </a:bodyPr>
          <a:p>
            <a:r>
              <a:rPr lang="zh-CN" altLang="en-US" sz="1600" b="1">
                <a:solidFill>
                  <a:schemeClr val="bg1"/>
                </a:solidFill>
                <a:sym typeface="+mn-ea"/>
              </a:rPr>
              <a:t>基石机构</a:t>
            </a:r>
            <a:r>
              <a:rPr lang="en-US" altLang="zh-CN" sz="1600" b="1">
                <a:solidFill>
                  <a:schemeClr val="bg1"/>
                </a:solidFill>
                <a:sym typeface="+mn-ea"/>
              </a:rPr>
              <a:t> </a:t>
            </a:r>
            <a:endParaRPr lang="zh-CN" altLang="en-US" sz="1600"/>
          </a:p>
        </p:txBody>
      </p:sp>
      <p:sp>
        <p:nvSpPr>
          <p:cNvPr id="50" name="文本框 49"/>
          <p:cNvSpPr txBox="1"/>
          <p:nvPr/>
        </p:nvSpPr>
        <p:spPr>
          <a:xfrm>
            <a:off x="7571105" y="3498215"/>
            <a:ext cx="1669415" cy="337185"/>
          </a:xfrm>
          <a:prstGeom prst="rect">
            <a:avLst/>
          </a:prstGeom>
          <a:noFill/>
        </p:spPr>
        <p:txBody>
          <a:bodyPr wrap="square" rtlCol="0">
            <a:spAutoFit/>
          </a:bodyPr>
          <a:p>
            <a:r>
              <a:rPr lang="en-US" altLang="zh-CN" sz="1600" b="1">
                <a:solidFill>
                  <a:schemeClr val="tx1">
                    <a:lumMod val="75000"/>
                    <a:lumOff val="25000"/>
                  </a:schemeClr>
                </a:solidFill>
                <a:sym typeface="+mn-ea"/>
              </a:rPr>
              <a:t>         </a:t>
            </a:r>
            <a:r>
              <a:rPr lang="zh-CN" altLang="en-US" sz="1600" b="1">
                <a:solidFill>
                  <a:schemeClr val="tx1">
                    <a:lumMod val="65000"/>
                    <a:lumOff val="35000"/>
                  </a:schemeClr>
                </a:solidFill>
                <a:sym typeface="+mn-ea"/>
              </a:rPr>
              <a:t>生态基金</a:t>
            </a:r>
            <a:endParaRPr lang="zh-CN" altLang="en-US" sz="1600" b="1">
              <a:solidFill>
                <a:schemeClr val="tx1">
                  <a:lumMod val="65000"/>
                  <a:lumOff val="35000"/>
                </a:schemeClr>
              </a:solidFill>
              <a:sym typeface="+mn-ea"/>
            </a:endParaRPr>
          </a:p>
        </p:txBody>
      </p:sp>
      <p:sp>
        <p:nvSpPr>
          <p:cNvPr id="16" name="矩形 15"/>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文本框 16"/>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2" name="文本框 1"/>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3" name="文本框 2"/>
          <p:cNvSpPr txBox="1"/>
          <p:nvPr/>
        </p:nvSpPr>
        <p:spPr>
          <a:xfrm>
            <a:off x="5983605" y="65405"/>
            <a:ext cx="894080" cy="306705"/>
          </a:xfrm>
          <a:prstGeom prst="rect">
            <a:avLst/>
          </a:prstGeom>
          <a:noFill/>
        </p:spPr>
        <p:txBody>
          <a:bodyPr wrap="none" rtlCol="0" anchor="t">
            <a:spAutoFit/>
          </a:bodyPr>
          <a:p>
            <a:r>
              <a:rPr lang="zh-CN" altLang="en-US" sz="1400">
                <a:solidFill>
                  <a:schemeClr val="bg1"/>
                </a:solidFill>
              </a:rPr>
              <a:t>发行计划</a:t>
            </a:r>
            <a:endParaRPr lang="zh-CN" altLang="en-US" sz="1400">
              <a:solidFill>
                <a:schemeClr val="bg1"/>
              </a:solidFill>
            </a:endParaRPr>
          </a:p>
        </p:txBody>
      </p:sp>
      <p:sp>
        <p:nvSpPr>
          <p:cNvPr id="29" name="文本框 28"/>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30" name="文本框 29"/>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31" name="圆角矩形 30"/>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32" name="直接连接符 31"/>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276465" y="65405"/>
            <a:ext cx="894080" cy="306705"/>
          </a:xfrm>
          <a:prstGeom prst="rect">
            <a:avLst/>
          </a:prstGeom>
          <a:noFill/>
        </p:spPr>
        <p:txBody>
          <a:bodyPr wrap="none" rtlCol="0" anchor="t">
            <a:spAutoFit/>
          </a:bodyPr>
          <a:p>
            <a:r>
              <a:rPr lang="zh-CN" altLang="en-US" sz="1400">
                <a:solidFill>
                  <a:schemeClr val="tx1"/>
                </a:solidFill>
              </a:rPr>
              <a:t>生态系统</a:t>
            </a:r>
            <a:endParaRPr lang="zh-CN" altLang="en-US" sz="1400">
              <a:solidFill>
                <a:schemeClr val="tx1"/>
              </a:solidFill>
            </a:endParaRPr>
          </a:p>
        </p:txBody>
      </p:sp>
      <p:sp>
        <p:nvSpPr>
          <p:cNvPr id="4" name="文本框 3"/>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nvSpPr>
        <p:spPr>
          <a:xfrm>
            <a:off x="3259455" y="1304925"/>
            <a:ext cx="3855085" cy="829945"/>
          </a:xfrm>
          <a:prstGeom prst="rect">
            <a:avLst/>
          </a:prstGeom>
          <a:noFill/>
        </p:spPr>
        <p:txBody>
          <a:bodyPr wrap="square" rtlCol="0">
            <a:spAutoFit/>
          </a:bodyPr>
          <a:p>
            <a:r>
              <a:rPr lang="en-US" altLang="zh-CN" sz="4800" b="1" dirty="0">
                <a:solidFill>
                  <a:schemeClr val="tx1"/>
                </a:solidFill>
                <a:effectLst/>
                <a:latin typeface="微软雅黑" panose="020B0503020204020204" pitchFamily="34" charset="-122"/>
                <a:ea typeface="微软雅黑" panose="020B0503020204020204" pitchFamily="34" charset="-122"/>
                <a:sym typeface="+mn-ea"/>
              </a:rPr>
              <a:t> </a:t>
            </a:r>
            <a:r>
              <a:rPr lang="zh-CN" altLang="en-US" sz="4800" b="1" dirty="0">
                <a:solidFill>
                  <a:schemeClr val="tx1"/>
                </a:solidFill>
                <a:effectLst/>
                <a:latin typeface="微软雅黑" panose="020B0503020204020204" pitchFamily="34" charset="-122"/>
                <a:ea typeface="微软雅黑" panose="020B0503020204020204" pitchFamily="34" charset="-122"/>
                <a:sym typeface="+mn-ea"/>
              </a:rPr>
              <a:t>联频共振</a:t>
            </a:r>
            <a:r>
              <a:rPr lang="en-US" altLang="zh-CN" sz="4800" b="1" dirty="0">
                <a:solidFill>
                  <a:schemeClr val="tx1"/>
                </a:solidFill>
                <a:effectLst/>
                <a:latin typeface="微软雅黑" panose="020B0503020204020204" pitchFamily="34" charset="-122"/>
                <a:ea typeface="微软雅黑" panose="020B0503020204020204" pitchFamily="34" charset="-122"/>
                <a:sym typeface="+mn-ea"/>
              </a:rPr>
              <a:t>V</a:t>
            </a:r>
            <a:r>
              <a:rPr lang="zh-CN" altLang="en-US" sz="4800" b="1" dirty="0">
                <a:solidFill>
                  <a:schemeClr val="tx1"/>
                </a:solidFill>
                <a:effectLst/>
                <a:latin typeface="微软雅黑" panose="020B0503020204020204" pitchFamily="34" charset="-122"/>
                <a:ea typeface="微软雅黑" panose="020B0503020204020204" pitchFamily="34" charset="-122"/>
                <a:sym typeface="+mn-ea"/>
              </a:rPr>
              <a:t>池</a:t>
            </a:r>
            <a:endParaRPr lang="zh-CN" altLang="en-US" sz="4800" b="1" dirty="0" smtClean="0">
              <a:solidFill>
                <a:schemeClr val="tx1"/>
              </a:solidFill>
              <a:effectLst/>
              <a:latin typeface="微软雅黑" panose="020B0503020204020204" pitchFamily="34" charset="-122"/>
              <a:ea typeface="微软雅黑" panose="020B0503020204020204" pitchFamily="34" charset="-122"/>
              <a:cs typeface="Heiti SC Light" charset="-122"/>
              <a:sym typeface="+mn-ea"/>
            </a:endParaRPr>
          </a:p>
        </p:txBody>
      </p:sp>
      <p:sp>
        <p:nvSpPr>
          <p:cNvPr id="3" name="文本框 6"/>
          <p:cNvSpPr txBox="1"/>
          <p:nvPr/>
        </p:nvSpPr>
        <p:spPr>
          <a:xfrm>
            <a:off x="1336675" y="2626360"/>
            <a:ext cx="9250045" cy="1630045"/>
          </a:xfrm>
          <a:prstGeom prst="rect">
            <a:avLst/>
          </a:prstGeom>
          <a:noFill/>
        </p:spPr>
        <p:txBody>
          <a:bodyPr wrap="square" rtlCol="0">
            <a:spAutoFit/>
          </a:bodyPr>
          <a:p>
            <a:r>
              <a:rPr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信任网络：每个VID的裂变奖励可以从他们自身搭建的信任网络体系中获得。</a:t>
            </a:r>
            <a:endParaRPr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它是一个去中心化的分布式网络，所以没有人可以篡改它的分配规则，也没有一个中心能掌控共振V池的资金，更不会有资金池被盗取的现象发生。以链商合约为基础搭建的信任合约机制为社群裂变提供一个可以无限创造收益的生态系统。</a:t>
            </a:r>
            <a:endParaRPr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solidFill>
                  <a:schemeClr val="tx1"/>
                </a:solidFill>
                <a:latin typeface="等线" panose="02010600030101010101" charset="-122"/>
                <a:ea typeface="等线" panose="02010600030101010101" charset="-122"/>
                <a:cs typeface="等线" panose="02010600030101010101" charset="-122"/>
                <a:sym typeface="+mn-ea"/>
              </a:rPr>
              <a:t> </a:t>
            </a:r>
            <a:endParaRPr lang="zh-CN" altLang="en-US" dirty="0">
              <a:solidFill>
                <a:schemeClr val="tx1"/>
              </a:solidFill>
              <a:latin typeface="等线" panose="02010600030101010101" charset="-122"/>
              <a:ea typeface="等线" panose="02010600030101010101" charset="-122"/>
              <a:cs typeface="等线" panose="02010600030101010101" charset="-122"/>
              <a:sym typeface="+mn-ea"/>
            </a:endParaRPr>
          </a:p>
          <a:p>
            <a:endParaRPr lang="zh-CN" altLang="en-US"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4" name="矩形 3"/>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 name="文本框 4"/>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6" name="文本框 5"/>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8" name="文本框 7"/>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9" name="文本框 8"/>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10" name="文本框 9"/>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12" name="圆角矩形 11"/>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13" name="直接连接符 12"/>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76465" y="65405"/>
            <a:ext cx="894080" cy="306705"/>
          </a:xfrm>
          <a:prstGeom prst="rect">
            <a:avLst/>
          </a:prstGeom>
          <a:noFill/>
        </p:spPr>
        <p:txBody>
          <a:bodyPr wrap="none" rtlCol="0" anchor="t">
            <a:spAutoFit/>
          </a:bodyPr>
          <a:p>
            <a:r>
              <a:rPr lang="zh-CN" altLang="en-US" sz="1400">
                <a:solidFill>
                  <a:schemeClr val="bg1"/>
                </a:solidFill>
              </a:rPr>
              <a:t>生态系统</a:t>
            </a:r>
            <a:endParaRPr lang="zh-CN" altLang="en-US" sz="1400">
              <a:solidFill>
                <a:schemeClr val="bg1"/>
              </a:solidFill>
            </a:endParaRPr>
          </a:p>
        </p:txBody>
      </p:sp>
      <p:sp>
        <p:nvSpPr>
          <p:cNvPr id="35" name="文本框 34"/>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4742180" y="1625600"/>
            <a:ext cx="4638040" cy="645160"/>
          </a:xfrm>
          <a:prstGeom prst="rect">
            <a:avLst/>
          </a:prstGeom>
          <a:noFill/>
        </p:spPr>
        <p:txBody>
          <a:bodyPr wrap="square" rtlCol="0">
            <a:spAutoFit/>
          </a:bodyPr>
          <a:p>
            <a:r>
              <a:rPr sz="360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链 上 商 城</a:t>
            </a:r>
            <a:endParaRPr sz="3600" dirty="0">
              <a:solidFill>
                <a:schemeClr val="tx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990090" y="2830830"/>
            <a:ext cx="8211820" cy="1476375"/>
          </a:xfrm>
          <a:prstGeom prst="rect">
            <a:avLst/>
          </a:prstGeom>
          <a:noFill/>
        </p:spPr>
        <p:txBody>
          <a:bodyPr wrap="square" rtlCol="0">
            <a:spAutoFit/>
          </a:bodyPr>
          <a:p>
            <a:r>
              <a:rPr lang="en-US" altLang="zh-CN" dirty="0">
                <a:solidFill>
                  <a:schemeClr val="tx1"/>
                </a:solidFill>
                <a:latin typeface="微软雅黑" panose="020B0503020204020204" pitchFamily="34" charset="-122"/>
                <a:sym typeface="+mn-ea"/>
              </a:rPr>
              <a:t>全球首款社交电商综合应用服务平台，</a:t>
            </a:r>
            <a:endParaRPr lang="en-US" altLang="zh-CN" dirty="0">
              <a:solidFill>
                <a:schemeClr val="tx1"/>
              </a:solidFill>
              <a:latin typeface="微软雅黑" panose="020B0503020204020204" pitchFamily="34" charset="-122"/>
              <a:sym typeface="+mn-ea"/>
            </a:endParaRPr>
          </a:p>
          <a:p>
            <a:r>
              <a:rPr lang="en-US" altLang="zh-CN" dirty="0">
                <a:solidFill>
                  <a:schemeClr val="tx1"/>
                </a:solidFill>
                <a:latin typeface="微软雅黑" panose="020B0503020204020204" pitchFamily="34" charset="-122"/>
                <a:sym typeface="+mn-ea"/>
              </a:rPr>
              <a:t>平台自营链商商城，消费挖矿，支持多币种消费和商家入驻，在线几十万种商品，满足衣食住行娱多领域消费需求。平台支持全球的商家入驻，共享平台流量实现拓客，从而搭建全球最大的链商系统。实现以区块链技术为纽带在实体商业中各行各业的应用，为消费用户提供性价比更高的商品和服务。</a:t>
            </a:r>
            <a:endParaRPr lang="en-US" altLang="zh-CN" dirty="0">
              <a:solidFill>
                <a:schemeClr val="tx1"/>
              </a:solidFill>
              <a:latin typeface="微软雅黑" panose="020B0503020204020204" pitchFamily="34" charset="-122"/>
              <a:sym typeface="+mn-ea"/>
            </a:endParaRPr>
          </a:p>
        </p:txBody>
      </p:sp>
      <p:sp>
        <p:nvSpPr>
          <p:cNvPr id="16" name="矩形 15"/>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文本框 16"/>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18" name="文本框 17"/>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22" name="文本框 21"/>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29" name="文本框 28"/>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30" name="文本框 29"/>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31" name="圆角矩形 30"/>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32" name="直接连接符 31"/>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276465" y="65405"/>
            <a:ext cx="894080" cy="306705"/>
          </a:xfrm>
          <a:prstGeom prst="rect">
            <a:avLst/>
          </a:prstGeom>
          <a:noFill/>
        </p:spPr>
        <p:txBody>
          <a:bodyPr wrap="none" rtlCol="0" anchor="t">
            <a:spAutoFit/>
          </a:bodyPr>
          <a:p>
            <a:r>
              <a:rPr lang="zh-CN" altLang="en-US" sz="1400">
                <a:solidFill>
                  <a:schemeClr val="bg1"/>
                </a:solidFill>
              </a:rPr>
              <a:t>生态系统</a:t>
            </a:r>
            <a:endParaRPr lang="zh-CN" altLang="en-US" sz="1400">
              <a:solidFill>
                <a:schemeClr val="bg1"/>
              </a:solidFill>
            </a:endParaRPr>
          </a:p>
        </p:txBody>
      </p:sp>
      <p:sp>
        <p:nvSpPr>
          <p:cNvPr id="36" name="文本框 35"/>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0"/>
          <p:cNvSpPr txBox="1"/>
          <p:nvPr/>
        </p:nvSpPr>
        <p:spPr>
          <a:xfrm>
            <a:off x="2933065" y="1863725"/>
            <a:ext cx="7567930" cy="645160"/>
          </a:xfrm>
          <a:prstGeom prst="rect">
            <a:avLst/>
          </a:prstGeom>
          <a:noFill/>
        </p:spPr>
        <p:txBody>
          <a:bodyPr wrap="square" rtlCol="0">
            <a:spAutoFit/>
          </a:bodyPr>
          <a:p>
            <a:r>
              <a:rPr sz="3600" smtClean="0">
                <a:solidFill>
                  <a:schemeClr val="tx1"/>
                </a:solidFill>
                <a:latin typeface="微软雅黑" panose="020B0503020204020204" pitchFamily="34" charset="-122"/>
                <a:ea typeface="微软雅黑" panose="020B0503020204020204" pitchFamily="34" charset="-122"/>
                <a:cs typeface="Heiti SC Light" charset="-122"/>
                <a:sym typeface="+mn-ea"/>
              </a:rPr>
              <a:t>超级应用钱包 </a:t>
            </a:r>
            <a:endParaRPr sz="3600"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3" name="文本框 1"/>
          <p:cNvSpPr txBox="1"/>
          <p:nvPr/>
        </p:nvSpPr>
        <p:spPr>
          <a:xfrm>
            <a:off x="1363345" y="3084830"/>
            <a:ext cx="8876030" cy="2553335"/>
          </a:xfrm>
          <a:prstGeom prst="rect">
            <a:avLst/>
          </a:prstGeom>
          <a:noFill/>
        </p:spPr>
        <p:txBody>
          <a:bodyPr wrap="square" rtlCol="0">
            <a:spAutoFit/>
          </a:bodyPr>
          <a:p>
            <a:r>
              <a:rPr lang="zh-CN" altLang="en-US" sz="2000" dirty="0">
                <a:solidFill>
                  <a:schemeClr val="tx1"/>
                </a:solidFill>
                <a:latin typeface="微软雅黑" panose="020B0503020204020204" pitchFamily="34" charset="-122"/>
                <a:sym typeface="+mn-ea"/>
              </a:rPr>
              <a:t>链通多元化DAPP超级应用钱包，平台已全球领先开通国际SDK标准支付接口，实现移动端多币种数字资产安全存储。</a:t>
            </a:r>
            <a:endParaRPr lang="zh-CN" altLang="en-US" sz="2000" dirty="0">
              <a:solidFill>
                <a:schemeClr val="tx1"/>
              </a:solidFill>
              <a:latin typeface="微软雅黑" panose="020B0503020204020204" pitchFamily="34" charset="-122"/>
              <a:sym typeface="+mn-ea"/>
            </a:endParaRPr>
          </a:p>
          <a:p>
            <a:r>
              <a:rPr lang="zh-CN" altLang="en-US" sz="2000" dirty="0">
                <a:solidFill>
                  <a:schemeClr val="tx1"/>
                </a:solidFill>
                <a:latin typeface="微软雅黑" panose="020B0503020204020204" pitchFamily="34" charset="-122"/>
                <a:sym typeface="+mn-ea"/>
              </a:rPr>
              <a:t>零钱包 </a:t>
            </a:r>
            <a:endParaRPr lang="zh-CN" altLang="en-US" sz="2000" dirty="0">
              <a:solidFill>
                <a:schemeClr val="tx1"/>
              </a:solidFill>
              <a:latin typeface="微软雅黑" panose="020B0503020204020204" pitchFamily="34" charset="-122"/>
              <a:sym typeface="+mn-ea"/>
            </a:endParaRPr>
          </a:p>
          <a:p>
            <a:r>
              <a:rPr lang="zh-CN" altLang="en-US" sz="2000" dirty="0">
                <a:solidFill>
                  <a:schemeClr val="tx1"/>
                </a:solidFill>
                <a:latin typeface="微软雅黑" panose="020B0503020204020204" pitchFamily="34" charset="-122"/>
                <a:sym typeface="+mn-ea"/>
              </a:rPr>
              <a:t>为B2B，B2C，C2C之间快速交易的信用支付体验，推动区块链通证经济应用场景的多元化，规范化。</a:t>
            </a:r>
            <a:endParaRPr lang="zh-CN" altLang="en-US" sz="2000" dirty="0">
              <a:solidFill>
                <a:schemeClr val="tx1"/>
              </a:solidFill>
              <a:latin typeface="微软雅黑" panose="020B0503020204020204" pitchFamily="34" charset="-122"/>
              <a:sym typeface="+mn-ea"/>
            </a:endParaRPr>
          </a:p>
          <a:p>
            <a:r>
              <a:rPr lang="zh-CN" altLang="en-US" sz="2000" dirty="0">
                <a:solidFill>
                  <a:schemeClr val="tx1"/>
                </a:solidFill>
                <a:latin typeface="微软雅黑" panose="020B0503020204020204" pitchFamily="34" charset="-122"/>
                <a:sym typeface="+mn-ea"/>
              </a:rPr>
              <a:t>链上钱包 </a:t>
            </a:r>
            <a:endParaRPr lang="zh-CN" altLang="en-US" sz="2000" dirty="0">
              <a:solidFill>
                <a:schemeClr val="tx1"/>
              </a:solidFill>
              <a:latin typeface="微软雅黑" panose="020B0503020204020204" pitchFamily="34" charset="-122"/>
              <a:sym typeface="+mn-ea"/>
            </a:endParaRPr>
          </a:p>
          <a:p>
            <a:r>
              <a:rPr lang="zh-CN" altLang="en-US" sz="2000" dirty="0">
                <a:solidFill>
                  <a:schemeClr val="tx1"/>
                </a:solidFill>
                <a:latin typeface="微软雅黑" panose="020B0503020204020204" pitchFamily="34" charset="-122"/>
                <a:sym typeface="+mn-ea"/>
              </a:rPr>
              <a:t>给一个钱包地址发送数字资产，每笔交易在全网广播，被确认，被打包进区块。这是发生在链上的，被称为on-chain交易。</a:t>
            </a:r>
            <a:endParaRPr lang="zh-CN" altLang="en-US" sz="2000" dirty="0">
              <a:solidFill>
                <a:schemeClr val="tx1"/>
              </a:solidFill>
              <a:latin typeface="微软雅黑" panose="020B0503020204020204" pitchFamily="34" charset="-122"/>
              <a:sym typeface="+mn-ea"/>
            </a:endParaRPr>
          </a:p>
        </p:txBody>
      </p:sp>
      <p:sp>
        <p:nvSpPr>
          <p:cNvPr id="36" name="矩形 35"/>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7" name="文本框 36"/>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38" name="文本框 37"/>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39" name="文本框 38"/>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40" name="文本框 39"/>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41" name="文本框 40"/>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42" name="圆角矩形 41"/>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43" name="直接连接符 42"/>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276465" y="65405"/>
            <a:ext cx="894080" cy="306705"/>
          </a:xfrm>
          <a:prstGeom prst="rect">
            <a:avLst/>
          </a:prstGeom>
          <a:noFill/>
        </p:spPr>
        <p:txBody>
          <a:bodyPr wrap="none" rtlCol="0" anchor="t">
            <a:spAutoFit/>
          </a:bodyPr>
          <a:p>
            <a:r>
              <a:rPr lang="zh-CN" altLang="en-US" sz="1400">
                <a:solidFill>
                  <a:schemeClr val="bg1"/>
                </a:solidFill>
              </a:rPr>
              <a:t>生态系统</a:t>
            </a:r>
            <a:endParaRPr lang="zh-CN" altLang="en-US" sz="1400">
              <a:solidFill>
                <a:schemeClr val="bg1"/>
              </a:solidFill>
            </a:endParaRPr>
          </a:p>
        </p:txBody>
      </p:sp>
      <p:sp>
        <p:nvSpPr>
          <p:cNvPr id="46" name="文本框 45"/>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文本框 0"/>
          <p:cNvSpPr txBox="1"/>
          <p:nvPr/>
        </p:nvSpPr>
        <p:spPr>
          <a:xfrm>
            <a:off x="2933065" y="1863725"/>
            <a:ext cx="7567930" cy="645160"/>
          </a:xfrm>
          <a:prstGeom prst="rect">
            <a:avLst/>
          </a:prstGeom>
          <a:noFill/>
        </p:spPr>
        <p:txBody>
          <a:bodyPr wrap="square" rtlCol="0">
            <a:spAutoFit/>
          </a:bodyPr>
          <a:p>
            <a:r>
              <a:rPr sz="3600" smtClean="0">
                <a:solidFill>
                  <a:schemeClr val="tx1"/>
                </a:solidFill>
                <a:latin typeface="微软雅黑" panose="020B0503020204020204" pitchFamily="34" charset="-122"/>
                <a:ea typeface="微软雅黑" panose="020B0503020204020204" pitchFamily="34" charset="-122"/>
                <a:cs typeface="Heiti SC Light" charset="-122"/>
                <a:sym typeface="+mn-ea"/>
              </a:rPr>
              <a:t>云算力 矿池</a:t>
            </a:r>
            <a:endParaRPr sz="3600" smtClean="0">
              <a:solidFill>
                <a:schemeClr val="tx1"/>
              </a:solidFill>
              <a:latin typeface="微软雅黑" panose="020B0503020204020204" pitchFamily="34" charset="-122"/>
              <a:ea typeface="微软雅黑" panose="020B0503020204020204" pitchFamily="34" charset="-122"/>
              <a:cs typeface="Heiti SC Light" charset="-122"/>
              <a:sym typeface="+mn-ea"/>
            </a:endParaRPr>
          </a:p>
        </p:txBody>
      </p:sp>
      <p:sp>
        <p:nvSpPr>
          <p:cNvPr id="1048660" name="文本框 1"/>
          <p:cNvSpPr txBox="1"/>
          <p:nvPr/>
        </p:nvSpPr>
        <p:spPr>
          <a:xfrm>
            <a:off x="1363345" y="3084830"/>
            <a:ext cx="8876030" cy="1014730"/>
          </a:xfrm>
          <a:prstGeom prst="rect">
            <a:avLst/>
          </a:prstGeom>
          <a:noFill/>
        </p:spPr>
        <p:txBody>
          <a:bodyPr wrap="square" rtlCol="0">
            <a:spAutoFit/>
          </a:bodyPr>
          <a:p>
            <a:r>
              <a:rPr sz="2000" dirty="0">
                <a:solidFill>
                  <a:schemeClr val="tx1"/>
                </a:solidFill>
                <a:latin typeface="微软雅黑" panose="020B0503020204020204" pitchFamily="34" charset="-122"/>
                <a:sym typeface="+mn-ea"/>
              </a:rPr>
              <a:t>Vunion基金会战略布局矿场矿池，应用POW+POS混合机制，</a:t>
            </a:r>
            <a:endParaRPr sz="2000" dirty="0">
              <a:solidFill>
                <a:schemeClr val="tx1"/>
              </a:solidFill>
              <a:latin typeface="微软雅黑" panose="020B0503020204020204" pitchFamily="34" charset="-122"/>
              <a:sym typeface="+mn-ea"/>
            </a:endParaRPr>
          </a:p>
          <a:p>
            <a:r>
              <a:rPr sz="2000" dirty="0">
                <a:solidFill>
                  <a:schemeClr val="tx1"/>
                </a:solidFill>
                <a:latin typeface="微软雅黑" panose="020B0503020204020204" pitchFamily="34" charset="-122"/>
                <a:sym typeface="+mn-ea"/>
              </a:rPr>
              <a:t>主要为用户提供基于BTC矿场的算力销售，算力租赁，挖矿服务，为用户搭建综合性算力销售平台。</a:t>
            </a:r>
            <a:endParaRPr sz="2000" dirty="0">
              <a:solidFill>
                <a:schemeClr val="tx1"/>
              </a:solidFill>
              <a:latin typeface="微软雅黑" panose="020B0503020204020204" pitchFamily="34" charset="-122"/>
              <a:sym typeface="+mn-ea"/>
            </a:endParaRPr>
          </a:p>
        </p:txBody>
      </p:sp>
      <p:sp>
        <p:nvSpPr>
          <p:cNvPr id="34" name="矩形 33"/>
          <p:cNvSpPr/>
          <p:nvPr/>
        </p:nvSpPr>
        <p:spPr>
          <a:xfrm>
            <a:off x="-6350" y="-20320"/>
            <a:ext cx="12204700" cy="540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46" name="文本框 45"/>
          <p:cNvSpPr txBox="1"/>
          <p:nvPr/>
        </p:nvSpPr>
        <p:spPr>
          <a:xfrm>
            <a:off x="3846830" y="72390"/>
            <a:ext cx="1271905" cy="306705"/>
          </a:xfrm>
          <a:prstGeom prst="rect">
            <a:avLst/>
          </a:prstGeom>
          <a:noFill/>
        </p:spPr>
        <p:txBody>
          <a:bodyPr wrap="square" rtlCol="0">
            <a:spAutoFit/>
          </a:bodyPr>
          <a:p>
            <a:r>
              <a:rPr lang="zh-CN" altLang="en-US" sz="1400">
                <a:solidFill>
                  <a:schemeClr val="tx1"/>
                </a:solidFill>
              </a:rPr>
              <a:t>首页</a:t>
            </a:r>
            <a:endParaRPr lang="zh-CN" altLang="en-US" sz="1400">
              <a:solidFill>
                <a:schemeClr val="tx1"/>
              </a:solidFill>
            </a:endParaRPr>
          </a:p>
        </p:txBody>
      </p:sp>
      <p:sp>
        <p:nvSpPr>
          <p:cNvPr id="47" name="文本框 46"/>
          <p:cNvSpPr txBox="1"/>
          <p:nvPr/>
        </p:nvSpPr>
        <p:spPr>
          <a:xfrm>
            <a:off x="4542155" y="65405"/>
            <a:ext cx="1279525" cy="306705"/>
          </a:xfrm>
          <a:prstGeom prst="rect">
            <a:avLst/>
          </a:prstGeom>
          <a:noFill/>
        </p:spPr>
        <p:txBody>
          <a:bodyPr wrap="none" rtlCol="0" anchor="t">
            <a:spAutoFit/>
          </a:bodyPr>
          <a:p>
            <a:r>
              <a:rPr lang="zh-CN" altLang="en-US" sz="1400">
                <a:solidFill>
                  <a:schemeClr val="tx1"/>
                </a:solidFill>
              </a:rPr>
              <a:t>关于</a:t>
            </a:r>
            <a:r>
              <a:rPr lang="en-US" altLang="zh-CN" sz="1400">
                <a:solidFill>
                  <a:schemeClr val="tx1"/>
                </a:solidFill>
              </a:rPr>
              <a:t>V UNION</a:t>
            </a:r>
            <a:endParaRPr lang="en-US" altLang="zh-CN" sz="1400">
              <a:solidFill>
                <a:schemeClr val="tx1"/>
              </a:solidFill>
            </a:endParaRPr>
          </a:p>
        </p:txBody>
      </p:sp>
      <p:sp>
        <p:nvSpPr>
          <p:cNvPr id="48" name="文本框 47"/>
          <p:cNvSpPr txBox="1"/>
          <p:nvPr/>
        </p:nvSpPr>
        <p:spPr>
          <a:xfrm>
            <a:off x="5983605" y="65405"/>
            <a:ext cx="894080" cy="306705"/>
          </a:xfrm>
          <a:prstGeom prst="rect">
            <a:avLst/>
          </a:prstGeom>
          <a:noFill/>
        </p:spPr>
        <p:txBody>
          <a:bodyPr wrap="none" rtlCol="0" anchor="t">
            <a:spAutoFit/>
          </a:bodyPr>
          <a:p>
            <a:r>
              <a:rPr lang="zh-CN" altLang="en-US" sz="1400">
                <a:solidFill>
                  <a:schemeClr val="tx1"/>
                </a:solidFill>
              </a:rPr>
              <a:t>发行计划</a:t>
            </a:r>
            <a:endParaRPr lang="zh-CN" altLang="en-US" sz="1400">
              <a:solidFill>
                <a:schemeClr val="tx1"/>
              </a:solidFill>
            </a:endParaRPr>
          </a:p>
        </p:txBody>
      </p:sp>
      <p:sp>
        <p:nvSpPr>
          <p:cNvPr id="49" name="文本框 48"/>
          <p:cNvSpPr txBox="1"/>
          <p:nvPr/>
        </p:nvSpPr>
        <p:spPr>
          <a:xfrm>
            <a:off x="8567420" y="65405"/>
            <a:ext cx="894080" cy="306705"/>
          </a:xfrm>
          <a:prstGeom prst="rect">
            <a:avLst/>
          </a:prstGeom>
          <a:noFill/>
        </p:spPr>
        <p:txBody>
          <a:bodyPr wrap="none" rtlCol="0" anchor="t">
            <a:spAutoFit/>
          </a:bodyPr>
          <a:p>
            <a:r>
              <a:rPr lang="zh-CN" altLang="en-US" sz="1400">
                <a:solidFill>
                  <a:schemeClr val="tx1"/>
                </a:solidFill>
                <a:sym typeface="+mn-ea"/>
              </a:rPr>
              <a:t>产品优势</a:t>
            </a:r>
            <a:endParaRPr lang="zh-CN" altLang="en-US" sz="1400">
              <a:solidFill>
                <a:schemeClr val="tx1"/>
              </a:solidFill>
              <a:sym typeface="+mn-ea"/>
            </a:endParaRPr>
          </a:p>
        </p:txBody>
      </p:sp>
      <p:sp>
        <p:nvSpPr>
          <p:cNvPr id="50" name="文本框 49"/>
          <p:cNvSpPr txBox="1"/>
          <p:nvPr/>
        </p:nvSpPr>
        <p:spPr>
          <a:xfrm>
            <a:off x="9773920" y="65405"/>
            <a:ext cx="716280" cy="306705"/>
          </a:xfrm>
          <a:prstGeom prst="rect">
            <a:avLst/>
          </a:prstGeom>
          <a:noFill/>
        </p:spPr>
        <p:txBody>
          <a:bodyPr wrap="none" rtlCol="0" anchor="t">
            <a:spAutoFit/>
          </a:bodyPr>
          <a:p>
            <a:r>
              <a:rPr lang="zh-CN" altLang="en-US" sz="1400">
                <a:solidFill>
                  <a:schemeClr val="tx1"/>
                </a:solidFill>
                <a:sym typeface="+mn-ea"/>
              </a:rPr>
              <a:t>白皮书</a:t>
            </a:r>
            <a:endParaRPr lang="zh-CN" altLang="en-US" sz="1400">
              <a:solidFill>
                <a:schemeClr val="tx1"/>
              </a:solidFill>
              <a:sym typeface="+mn-ea"/>
            </a:endParaRPr>
          </a:p>
        </p:txBody>
      </p:sp>
      <p:sp>
        <p:nvSpPr>
          <p:cNvPr id="51" name="圆角矩形 50"/>
          <p:cNvSpPr/>
          <p:nvPr/>
        </p:nvSpPr>
        <p:spPr>
          <a:xfrm>
            <a:off x="10713085" y="90805"/>
            <a:ext cx="1208405" cy="3384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中文</a:t>
            </a:r>
            <a:endParaRPr lang="zh-CN" altLang="en-US" sz="1400">
              <a:solidFill>
                <a:schemeClr val="tx1"/>
              </a:solidFill>
            </a:endParaRPr>
          </a:p>
        </p:txBody>
      </p:sp>
      <p:cxnSp>
        <p:nvCxnSpPr>
          <p:cNvPr id="52" name="直接连接符 51"/>
          <p:cNvCxnSpPr/>
          <p:nvPr/>
        </p:nvCxnSpPr>
        <p:spPr>
          <a:xfrm>
            <a:off x="11622405" y="229870"/>
            <a:ext cx="381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11660505" y="225425"/>
            <a:ext cx="50800" cy="69850"/>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7276465" y="65405"/>
            <a:ext cx="894080" cy="306705"/>
          </a:xfrm>
          <a:prstGeom prst="rect">
            <a:avLst/>
          </a:prstGeom>
          <a:noFill/>
        </p:spPr>
        <p:txBody>
          <a:bodyPr wrap="none" rtlCol="0" anchor="t">
            <a:spAutoFit/>
          </a:bodyPr>
          <a:p>
            <a:r>
              <a:rPr lang="zh-CN" altLang="en-US" sz="1400">
                <a:solidFill>
                  <a:schemeClr val="bg1"/>
                </a:solidFill>
              </a:rPr>
              <a:t>生态系统</a:t>
            </a:r>
            <a:endParaRPr lang="zh-CN" altLang="en-US" sz="1400">
              <a:solidFill>
                <a:schemeClr val="bg1"/>
              </a:solidFill>
            </a:endParaRPr>
          </a:p>
        </p:txBody>
      </p:sp>
      <p:sp>
        <p:nvSpPr>
          <p:cNvPr id="55" name="文本框 54"/>
          <p:cNvSpPr txBox="1"/>
          <p:nvPr/>
        </p:nvSpPr>
        <p:spPr>
          <a:xfrm>
            <a:off x="934085" y="79375"/>
            <a:ext cx="1918335" cy="368300"/>
          </a:xfrm>
          <a:prstGeom prst="rect">
            <a:avLst/>
          </a:prstGeom>
          <a:noFill/>
        </p:spPr>
        <p:txBody>
          <a:bodyPr wrap="square" rtlCol="0">
            <a:spAutoFit/>
          </a:bodyPr>
          <a:p>
            <a:r>
              <a:rPr lang="en-US" altLang="zh-CN"/>
              <a:t>logo+vunion</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3.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2274</Words>
  <Application>WPS 演示</Application>
  <PresentationFormat>宽屏</PresentationFormat>
  <Paragraphs>353</Paragraphs>
  <Slides>12</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黑体</vt:lpstr>
      <vt:lpstr>微软雅黑</vt:lpstr>
      <vt:lpstr>Heiti SC Light</vt:lpstr>
      <vt:lpstr>Calibri</vt:lpstr>
      <vt:lpstr>HoloLens MDL2 Assets</vt:lpstr>
      <vt:lpstr>等线</vt:lpstr>
      <vt:lpstr>华康俪金黑W8</vt:lpstr>
      <vt:lpstr>Arial Unicode MS</vt:lpstr>
      <vt:lpstr>仿宋</vt:lpstr>
      <vt:lpstr>Times New Roman</vt:lpstr>
      <vt:lpstr>Office 主题</vt:lpstr>
      <vt:lpstr>V UNION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Edison 羽歌</cp:lastModifiedBy>
  <cp:revision>6</cp:revision>
  <dcterms:created xsi:type="dcterms:W3CDTF">2018-03-01T02:03:00Z</dcterms:created>
  <dcterms:modified xsi:type="dcterms:W3CDTF">2019-10-21T05:52:13Z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