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92FF96-B655-413A-93CE-FA1E2FB84619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CC74F42-E49F-4115-BE05-DEB60BF6F9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A14182-CC5F-47EE-971A-16B50E587D7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591784-569A-4563-B137-4EC37C51C6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75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858B6-2AF7-40E0-871D-EF457A76B2FF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9888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D7A-A973-4B62-BACE-149044BAC8DA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CDBD-C17C-4FC3-BB50-32FE3FCF3E55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C94F-CA7E-4178-8E73-0DD6ABEB004E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07D1-5676-4B22-BF68-7A85F62F9D59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4A93-FDC4-4CB7-A5A2-1A7F60E9D0BD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AA8F-87FE-470E-AE70-388458907738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BE-35EA-4C49-BC8E-2936B3E7C2B4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2011-33B1-4206-B2C0-406F4D61AD82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ECD-F845-4F94-B6BD-7215FD0E86BD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610-F915-452A-93A9-B05DC9C1C0B3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32982"/>
            <a:ext cx="9144000" cy="32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24744"/>
            <a:ext cx="9144000" cy="7200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575DBA6-92FE-4933-B986-FFFED74C902C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Lab2-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2627784" y="6532983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Song-Nien</a:t>
            </a:r>
            <a:r>
              <a:rPr lang="en-US" altLang="zh-TW" sz="1400" b="1" baseline="0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 Tang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  <a:latin typeface="Centaur" pitchFamily="18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5496" y="6536377"/>
            <a:ext cx="18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b="1" i="1" dirty="0" smtClean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電子實驗</a:t>
            </a:r>
            <a:endParaRPr lang="zh-TW" altLang="en-US" sz="1200" b="1" i="1" dirty="0">
              <a:solidFill>
                <a:schemeClr val="bg1">
                  <a:lumMod val="50000"/>
                </a:schemeClr>
              </a:solidFill>
              <a:latin typeface="Centaur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988840"/>
            <a:ext cx="9144000" cy="4104456"/>
          </a:xfrm>
        </p:spPr>
        <p:txBody>
          <a:bodyPr anchor="ctr" anchorCtr="1">
            <a:normAutofit/>
          </a:bodyPr>
          <a:lstStyle/>
          <a:p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二進位加法電路</a:t>
            </a:r>
            <a:endParaRPr lang="en-US" altLang="zh-TW" sz="4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(Structural Modeling-I)</a:t>
            </a:r>
            <a:endParaRPr lang="zh-TW" altLang="en-US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0" y="-6421"/>
            <a:ext cx="9144000" cy="192325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b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電子實驗</a:t>
            </a:r>
            <a:endParaRPr lang="en-US" altLang="zh-TW" sz="4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3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ea typeface="細明體" pitchFamily="49" charset="-120"/>
              </a:rPr>
              <a:t>半加器 </a:t>
            </a:r>
            <a:r>
              <a:rPr lang="en-US" altLang="zh-TW" sz="4000" dirty="0">
                <a:ea typeface="細明體" pitchFamily="49" charset="-120"/>
              </a:rPr>
              <a:t>(Half </a:t>
            </a:r>
            <a:r>
              <a:rPr lang="en-US" altLang="zh-TW" sz="4000" dirty="0" smtClean="0">
                <a:ea typeface="細明體" pitchFamily="49" charset="-120"/>
              </a:rPr>
              <a:t>Adder, HA)</a:t>
            </a:r>
            <a:endParaRPr lang="en-US" altLang="zh-TW" sz="4000" dirty="0">
              <a:ea typeface="細明體" pitchFamily="49" charset="-120"/>
            </a:endParaRPr>
          </a:p>
        </p:txBody>
      </p:sp>
      <p:pic>
        <p:nvPicPr>
          <p:cNvPr id="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6" y="1643324"/>
            <a:ext cx="7066667" cy="418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Lab1-1(Verilog)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62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ea typeface="細明體" pitchFamily="49" charset="-120"/>
              </a:rPr>
              <a:t>半加器 </a:t>
            </a:r>
            <a:r>
              <a:rPr lang="en-US" altLang="zh-TW" sz="4000" dirty="0">
                <a:ea typeface="細明體" pitchFamily="49" charset="-120"/>
              </a:rPr>
              <a:t>(Half </a:t>
            </a:r>
            <a:r>
              <a:rPr lang="en-US" altLang="zh-TW" sz="4000" dirty="0" smtClean="0">
                <a:ea typeface="細明體" pitchFamily="49" charset="-120"/>
              </a:rPr>
              <a:t>Adder, HA)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Lab1-2(Verilog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26" y="1452587"/>
            <a:ext cx="6933948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59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ea typeface="細明體" pitchFamily="49" charset="-120"/>
              </a:rPr>
              <a:t>全</a:t>
            </a:r>
            <a:r>
              <a:rPr lang="zh-TW" altLang="en-US" sz="4000" dirty="0" smtClean="0">
                <a:ea typeface="細明體" pitchFamily="49" charset="-120"/>
              </a:rPr>
              <a:t>加器 </a:t>
            </a:r>
            <a:r>
              <a:rPr lang="en-US" altLang="zh-TW" sz="4000" dirty="0" smtClean="0">
                <a:ea typeface="細明體" pitchFamily="49" charset="-120"/>
              </a:rPr>
              <a:t>(Full Adder, FA)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Lab1-3(Verilog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424" y="1452587"/>
            <a:ext cx="4297151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2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ea typeface="細明體" pitchFamily="49" charset="-120"/>
              </a:rPr>
              <a:t>全加器 </a:t>
            </a:r>
            <a:r>
              <a:rPr lang="en-US" altLang="zh-TW" sz="4000" dirty="0">
                <a:ea typeface="細明體" pitchFamily="49" charset="-120"/>
              </a:rPr>
              <a:t>(Full </a:t>
            </a:r>
            <a:r>
              <a:rPr lang="en-US" altLang="zh-TW" sz="4000" dirty="0" smtClean="0">
                <a:ea typeface="細明體" pitchFamily="49" charset="-120"/>
              </a:rPr>
              <a:t>Adder, FA)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Lab1-4(Verilog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0768"/>
            <a:ext cx="8229600" cy="238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03162"/>
            <a:ext cx="3672408" cy="2846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42"/>
          <a:stretch/>
        </p:blipFill>
        <p:spPr bwMode="auto">
          <a:xfrm>
            <a:off x="4644008" y="4016214"/>
            <a:ext cx="4248788" cy="2020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7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 in Verilog (Structural)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Lab1-5(Verilog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628800"/>
            <a:ext cx="3024336" cy="424731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`timescale 1ns/1ns</a:t>
            </a:r>
            <a:endParaRPr lang="zh-TW" altLang="en-US" dirty="0"/>
          </a:p>
          <a:p>
            <a:r>
              <a:rPr lang="en-US" altLang="zh-TW" dirty="0"/>
              <a:t>module FA(a, b, c, </a:t>
            </a:r>
            <a:r>
              <a:rPr lang="en-US" altLang="zh-TW" dirty="0" err="1"/>
              <a:t>cout</a:t>
            </a:r>
            <a:r>
              <a:rPr lang="en-US" altLang="zh-TW" dirty="0"/>
              <a:t>, sum);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input a, b, c;</a:t>
            </a:r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output </a:t>
            </a:r>
            <a:r>
              <a:rPr lang="en-US" altLang="zh-TW" dirty="0" err="1"/>
              <a:t>cout</a:t>
            </a:r>
            <a:r>
              <a:rPr lang="en-US" altLang="zh-TW" dirty="0"/>
              <a:t>, sum;</a:t>
            </a:r>
            <a:endParaRPr lang="zh-TW" altLang="en-US" dirty="0"/>
          </a:p>
          <a:p>
            <a:r>
              <a:rPr lang="zh-TW" altLang="en-US" dirty="0"/>
              <a:t>    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wire   e1, e2, e3;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 err="1"/>
              <a:t>xor</a:t>
            </a:r>
            <a:r>
              <a:rPr lang="en-US" altLang="zh-TW" dirty="0"/>
              <a:t> (e1, a, b);</a:t>
            </a:r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and (e2, a, b);</a:t>
            </a:r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and (e3, e1, c);</a:t>
            </a:r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 smtClean="0"/>
              <a:t>or</a:t>
            </a:r>
            <a:r>
              <a:rPr lang="zh-TW" altLang="en-US" dirty="0"/>
              <a:t> </a:t>
            </a:r>
            <a:r>
              <a:rPr lang="en-US" altLang="zh-TW" dirty="0" smtClean="0"/>
              <a:t>(cout,e2</a:t>
            </a:r>
            <a:r>
              <a:rPr lang="en-US" altLang="zh-TW" dirty="0"/>
              <a:t>, e3);</a:t>
            </a:r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 err="1"/>
              <a:t>xor</a:t>
            </a:r>
            <a:r>
              <a:rPr lang="en-US" altLang="zh-TW" dirty="0"/>
              <a:t>  (sum, e1, c);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349" y="2708920"/>
            <a:ext cx="5119236" cy="253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940152" y="2852936"/>
            <a:ext cx="45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32240" y="4509120"/>
            <a:ext cx="45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32240" y="3616460"/>
            <a:ext cx="45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32040" y="1717439"/>
            <a:ext cx="108012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00CC"/>
                </a:solidFill>
              </a:rPr>
              <a:t>FA.v</a:t>
            </a:r>
            <a:endParaRPr lang="zh-TW" alt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9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Bench </a:t>
            </a:r>
            <a:r>
              <a:rPr lang="en-US" altLang="zh-TW" dirty="0"/>
              <a:t>in </a:t>
            </a:r>
            <a:r>
              <a:rPr lang="en-US" altLang="zh-TW" dirty="0" smtClean="0"/>
              <a:t>Verilog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Lab1-6(Verilog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5420237" cy="33547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solidFill>
                  <a:prstClr val="black"/>
                </a:solidFill>
              </a:rPr>
              <a:t>`timescale </a:t>
            </a:r>
            <a:r>
              <a:rPr lang="en-US" altLang="zh-TW" dirty="0" smtClean="0">
                <a:solidFill>
                  <a:prstClr val="black"/>
                </a:solidFill>
              </a:rPr>
              <a:t>1ns/1ns</a:t>
            </a:r>
            <a:endParaRPr lang="en-US" altLang="zh-TW" dirty="0" smtClean="0"/>
          </a:p>
          <a:p>
            <a:r>
              <a:rPr lang="en-US" altLang="zh-TW" dirty="0" smtClean="0"/>
              <a:t>module </a:t>
            </a:r>
            <a:r>
              <a:rPr lang="en-US" altLang="zh-TW" dirty="0" smtClean="0"/>
              <a:t>TM;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 err="1"/>
              <a:t>r</a:t>
            </a:r>
            <a:r>
              <a:rPr lang="en-US" altLang="zh-TW" dirty="0" err="1" smtClean="0"/>
              <a:t>eg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A</a:t>
            </a:r>
            <a:r>
              <a:rPr lang="en-US" altLang="zh-TW" dirty="0"/>
              <a:t>, B, </a:t>
            </a:r>
            <a:r>
              <a:rPr lang="en-US" altLang="zh-TW" dirty="0" err="1"/>
              <a:t>Cin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en-US" altLang="zh-TW" dirty="0"/>
              <a:t>w</a:t>
            </a:r>
            <a:r>
              <a:rPr lang="en-US" altLang="zh-TW" dirty="0" smtClean="0"/>
              <a:t>ire</a:t>
            </a:r>
            <a:r>
              <a:rPr lang="zh-TW" altLang="en-US" dirty="0" smtClean="0"/>
              <a:t>   </a:t>
            </a:r>
            <a:r>
              <a:rPr lang="en-US" altLang="zh-TW" dirty="0" smtClean="0"/>
              <a:t>Sum</a:t>
            </a:r>
            <a:r>
              <a:rPr lang="en-US" altLang="zh-TW" dirty="0"/>
              <a:t>, </a:t>
            </a:r>
            <a:r>
              <a:rPr lang="en-US" altLang="zh-TW" dirty="0" err="1"/>
              <a:t>Cout</a:t>
            </a:r>
            <a:r>
              <a:rPr lang="en-US" altLang="zh-TW" dirty="0"/>
              <a:t>;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 smtClean="0"/>
              <a:t>FA</a:t>
            </a: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U_FA </a:t>
            </a:r>
            <a:r>
              <a:rPr lang="en-US" altLang="zh-TW" dirty="0"/>
              <a:t>(.a(A), .b(B), .c(</a:t>
            </a:r>
            <a:r>
              <a:rPr lang="en-US" altLang="zh-TW" dirty="0" err="1"/>
              <a:t>Cin</a:t>
            </a:r>
            <a:r>
              <a:rPr lang="en-US" altLang="zh-TW" dirty="0"/>
              <a:t>), .</a:t>
            </a:r>
            <a:r>
              <a:rPr lang="en-US" altLang="zh-TW" dirty="0" err="1"/>
              <a:t>cout</a:t>
            </a:r>
            <a:r>
              <a:rPr lang="en-US" altLang="zh-TW" dirty="0"/>
              <a:t>(</a:t>
            </a:r>
            <a:r>
              <a:rPr lang="en-US" altLang="zh-TW" dirty="0" err="1"/>
              <a:t>Cout</a:t>
            </a:r>
            <a:r>
              <a:rPr lang="en-US" altLang="zh-TW" dirty="0" smtClean="0"/>
              <a:t>),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  <a:r>
              <a:rPr lang="en-US" altLang="zh-TW" dirty="0"/>
              <a:t>sum(Sum</a:t>
            </a:r>
            <a:r>
              <a:rPr lang="en-US" altLang="zh-TW" dirty="0" smtClean="0"/>
              <a:t>));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or you can also write …</a:t>
            </a:r>
          </a:p>
          <a:p>
            <a:r>
              <a:rPr lang="en-US" altLang="zh-TW" dirty="0" smtClean="0"/>
              <a:t>FA</a:t>
            </a:r>
            <a:r>
              <a:rPr lang="zh-TW" altLang="en-US" dirty="0" smtClean="0"/>
              <a:t>     </a:t>
            </a:r>
            <a:r>
              <a:rPr lang="en-US" altLang="zh-TW" dirty="0"/>
              <a:t>U_FA </a:t>
            </a:r>
            <a:r>
              <a:rPr lang="en-US" altLang="zh-TW" dirty="0" smtClean="0"/>
              <a:t>(A, B,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,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, Sum);</a:t>
            </a:r>
            <a:endParaRPr lang="zh-TW" altLang="en-US" dirty="0"/>
          </a:p>
          <a:p>
            <a:endParaRPr lang="zh-TW" altLang="en-US" sz="1600" dirty="0"/>
          </a:p>
          <a:p>
            <a:r>
              <a:rPr lang="en-US" altLang="zh-TW" sz="1600" dirty="0" err="1" smtClean="0"/>
              <a:t>endmodule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043405" y="1268760"/>
            <a:ext cx="2849075" cy="480131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parameter</a:t>
            </a:r>
            <a:r>
              <a:rPr lang="zh-TW" altLang="en-US" dirty="0"/>
              <a:t>	</a:t>
            </a:r>
            <a:r>
              <a:rPr lang="en-US" altLang="zh-TW" dirty="0"/>
              <a:t>t = 200;</a:t>
            </a:r>
            <a:endParaRPr lang="zh-TW" altLang="en-US" dirty="0"/>
          </a:p>
          <a:p>
            <a:r>
              <a:rPr lang="en-US" altLang="zh-TW" dirty="0"/>
              <a:t>initial </a:t>
            </a:r>
          </a:p>
          <a:p>
            <a:r>
              <a:rPr lang="en-US" altLang="zh-TW" dirty="0"/>
              <a:t>b</a:t>
            </a:r>
            <a:r>
              <a:rPr lang="en-US" altLang="zh-TW" dirty="0" smtClean="0"/>
              <a:t>egin</a:t>
            </a:r>
            <a:endParaRPr lang="en-US" altLang="zh-TW" dirty="0"/>
          </a:p>
          <a:p>
            <a:r>
              <a:rPr lang="en-US" altLang="zh-TW" dirty="0"/>
              <a:t>       </a:t>
            </a:r>
            <a:r>
              <a:rPr lang="en-US" altLang="zh-TW" dirty="0" smtClean="0"/>
              <a:t>#(</a:t>
            </a:r>
            <a:r>
              <a:rPr lang="en-US" altLang="zh-TW" dirty="0"/>
              <a:t>2*t)</a:t>
            </a:r>
            <a:endParaRPr lang="zh-TW" altLang="en-US" dirty="0"/>
          </a:p>
          <a:p>
            <a:r>
              <a:rPr lang="zh-TW" altLang="en-US" dirty="0"/>
              <a:t>       </a:t>
            </a:r>
            <a:r>
              <a:rPr lang="zh-TW" altLang="en-US" dirty="0" smtClean="0"/>
              <a:t> </a:t>
            </a:r>
            <a:r>
              <a:rPr lang="en-US" altLang="zh-TW" dirty="0"/>
              <a:t>A = 1'b0;</a:t>
            </a:r>
            <a:endParaRPr lang="zh-TW" altLang="en-US" dirty="0"/>
          </a:p>
          <a:p>
            <a:r>
              <a:rPr lang="zh-TW" altLang="en-US" dirty="0"/>
              <a:t>       </a:t>
            </a:r>
            <a:r>
              <a:rPr lang="zh-TW" altLang="en-US" dirty="0" smtClean="0"/>
              <a:t> </a:t>
            </a:r>
            <a:r>
              <a:rPr lang="en-US" altLang="zh-TW" dirty="0"/>
              <a:t>B = 1'b0;</a:t>
            </a:r>
            <a:endParaRPr lang="zh-TW" altLang="en-US" dirty="0"/>
          </a:p>
          <a:p>
            <a:r>
              <a:rPr lang="zh-TW" altLang="en-US" dirty="0"/>
              <a:t>   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</a:t>
            </a:r>
            <a:r>
              <a:rPr lang="en-US" altLang="zh-TW" dirty="0"/>
              <a:t>= 1'b0;</a:t>
            </a:r>
            <a:endParaRPr lang="zh-TW" altLang="en-US" dirty="0"/>
          </a:p>
          <a:p>
            <a:r>
              <a:rPr lang="zh-TW" altLang="en-US" dirty="0"/>
              <a:t>	</a:t>
            </a:r>
          </a:p>
          <a:p>
            <a:r>
              <a:rPr lang="zh-TW" altLang="en-US" dirty="0"/>
              <a:t>         </a:t>
            </a:r>
            <a:r>
              <a:rPr lang="en-US" altLang="zh-TW" dirty="0" smtClean="0"/>
              <a:t>#</a:t>
            </a:r>
            <a:r>
              <a:rPr lang="en-US" altLang="zh-TW" dirty="0"/>
              <a:t>t </a:t>
            </a:r>
            <a:r>
              <a:rPr lang="zh-TW" altLang="en-US" dirty="0"/>
              <a:t>	</a:t>
            </a:r>
          </a:p>
          <a:p>
            <a:r>
              <a:rPr lang="zh-TW" altLang="en-US" dirty="0"/>
              <a:t>         </a:t>
            </a:r>
            <a:r>
              <a:rPr lang="en-US" altLang="zh-TW" dirty="0" smtClean="0"/>
              <a:t>A </a:t>
            </a:r>
            <a:r>
              <a:rPr lang="en-US" altLang="zh-TW" dirty="0"/>
              <a:t>= 1'b0;</a:t>
            </a:r>
            <a:endParaRPr lang="zh-TW" altLang="en-US" dirty="0"/>
          </a:p>
          <a:p>
            <a:r>
              <a:rPr lang="zh-TW" altLang="en-US" dirty="0"/>
              <a:t>         </a:t>
            </a:r>
            <a:r>
              <a:rPr lang="en-US" altLang="zh-TW" dirty="0" smtClean="0"/>
              <a:t>B </a:t>
            </a:r>
            <a:r>
              <a:rPr lang="en-US" altLang="zh-TW" dirty="0"/>
              <a:t>= 1'b0;</a:t>
            </a:r>
            <a:endParaRPr lang="zh-TW" altLang="en-US" dirty="0"/>
          </a:p>
          <a:p>
            <a:r>
              <a:rPr lang="zh-TW" altLang="en-US" dirty="0"/>
              <a:t>    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</a:t>
            </a:r>
            <a:r>
              <a:rPr lang="en-US" altLang="zh-TW" dirty="0"/>
              <a:t>= 1'b1</a:t>
            </a:r>
            <a:r>
              <a:rPr lang="en-US" altLang="zh-TW" dirty="0" smtClean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FF0000"/>
                </a:solidFill>
              </a:rPr>
              <a:t>… </a:t>
            </a:r>
            <a:r>
              <a:rPr lang="zh-TW" altLang="en-US" dirty="0" smtClean="0">
                <a:solidFill>
                  <a:srgbClr val="FF0000"/>
                </a:solidFill>
              </a:rPr>
              <a:t>繼續</a:t>
            </a:r>
            <a:r>
              <a:rPr lang="en-US" altLang="zh-TW" dirty="0" smtClean="0">
                <a:solidFill>
                  <a:srgbClr val="FF0000"/>
                </a:solidFill>
              </a:rPr>
              <a:t>(pp. 3 </a:t>
            </a:r>
            <a:r>
              <a:rPr lang="zh-TW" altLang="en-US" dirty="0" smtClean="0">
                <a:solidFill>
                  <a:srgbClr val="FF0000"/>
                </a:solidFill>
              </a:rPr>
              <a:t>表</a:t>
            </a:r>
            <a:r>
              <a:rPr lang="en-US" altLang="zh-TW" dirty="0" smtClean="0">
                <a:solidFill>
                  <a:srgbClr val="FF0000"/>
                </a:solidFill>
              </a:rPr>
              <a:t>3-2</a:t>
            </a:r>
            <a:r>
              <a:rPr lang="zh-TW" altLang="en-US" dirty="0" smtClean="0">
                <a:solidFill>
                  <a:srgbClr val="FF0000"/>
                </a:solidFill>
              </a:rPr>
              <a:t>的測試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zh-TW" altLang="en-US" dirty="0"/>
              <a:t>            </a:t>
            </a:r>
            <a:r>
              <a:rPr lang="en-US" altLang="zh-TW" dirty="0"/>
              <a:t>#t</a:t>
            </a:r>
            <a:endParaRPr lang="zh-TW" altLang="en-US" dirty="0"/>
          </a:p>
          <a:p>
            <a:r>
              <a:rPr lang="zh-TW" altLang="en-US" dirty="0"/>
              <a:t>           </a:t>
            </a:r>
            <a:r>
              <a:rPr lang="en-US" altLang="zh-TW" dirty="0"/>
              <a:t>$stop;</a:t>
            </a:r>
            <a:endParaRPr lang="zh-TW" altLang="en-US" dirty="0"/>
          </a:p>
          <a:p>
            <a:r>
              <a:rPr lang="zh-TW" altLang="en-US" dirty="0"/>
              <a:t> </a:t>
            </a:r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043608" y="4149080"/>
            <a:ext cx="5184576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53136"/>
            <a:ext cx="5777573" cy="137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059832" y="1628800"/>
            <a:ext cx="108012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00CC"/>
                </a:solidFill>
              </a:rPr>
              <a:t>TM.v</a:t>
            </a:r>
            <a:endParaRPr lang="zh-TW" alt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3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報告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9552" y="2272392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新細明體"/>
              </a:rPr>
              <a:t>於一周內上傳至</a:t>
            </a:r>
            <a:r>
              <a:rPr lang="en-US" altLang="zh-TW" sz="2400" dirty="0" err="1">
                <a:latin typeface="Times New Roman"/>
              </a:rPr>
              <a:t>i</a:t>
            </a:r>
            <a:r>
              <a:rPr lang="en-US" altLang="zh-TW" sz="2400" dirty="0">
                <a:latin typeface="Times New Roman"/>
              </a:rPr>
              <a:t>-learning (Lab01</a:t>
            </a:r>
            <a:r>
              <a:rPr lang="zh-TW" altLang="en-US" sz="2400" dirty="0">
                <a:latin typeface="新細明體"/>
              </a:rPr>
              <a:t>目錄</a:t>
            </a:r>
            <a:r>
              <a:rPr lang="en-US" altLang="zh-TW" sz="2400" dirty="0">
                <a:latin typeface="Times New Roman"/>
              </a:rPr>
              <a:t>)</a:t>
            </a:r>
            <a:r>
              <a:rPr lang="zh-TW" altLang="en-US" sz="2400" dirty="0">
                <a:latin typeface="新細明體"/>
              </a:rPr>
              <a:t>。</a:t>
            </a:r>
          </a:p>
          <a:p>
            <a:r>
              <a:rPr lang="zh-TW" altLang="en-US" sz="2400" dirty="0">
                <a:latin typeface="Wingdings"/>
              </a:rPr>
              <a:t></a:t>
            </a:r>
            <a:r>
              <a:rPr lang="zh-TW" altLang="en-US" sz="2400" dirty="0">
                <a:latin typeface="新細明體"/>
              </a:rPr>
              <a:t>逾期者繳交</a:t>
            </a:r>
            <a:r>
              <a:rPr lang="zh-TW" altLang="en-US" sz="2400" dirty="0" smtClean="0">
                <a:latin typeface="新細明體"/>
              </a:rPr>
              <a:t>至</a:t>
            </a:r>
            <a:r>
              <a:rPr lang="en-US" altLang="zh-TW" sz="2400" dirty="0" smtClean="0">
                <a:latin typeface="Times New Roman"/>
              </a:rPr>
              <a:t>”</a:t>
            </a:r>
            <a:r>
              <a:rPr lang="zh-TW" altLang="en-US" sz="2400" dirty="0" smtClean="0">
                <a:latin typeface="新細明體"/>
              </a:rPr>
              <a:t>補</a:t>
            </a:r>
            <a:r>
              <a:rPr lang="zh-TW" altLang="en-US" sz="2400" dirty="0">
                <a:latin typeface="新細明體"/>
              </a:rPr>
              <a:t>交</a:t>
            </a:r>
            <a:r>
              <a:rPr lang="zh-TW" altLang="en-US" sz="2400" dirty="0">
                <a:latin typeface="Times New Roman"/>
              </a:rPr>
              <a:t>”</a:t>
            </a:r>
            <a:r>
              <a:rPr lang="zh-TW" altLang="en-US" sz="2400" dirty="0">
                <a:latin typeface="新細明體"/>
              </a:rPr>
              <a:t>目錄。</a:t>
            </a:r>
            <a:r>
              <a:rPr lang="en-US" altLang="zh-TW" sz="2400" dirty="0">
                <a:latin typeface="Times New Roman"/>
              </a:rPr>
              <a:t>(</a:t>
            </a:r>
            <a:r>
              <a:rPr lang="zh-TW" altLang="en-US" sz="2400" dirty="0">
                <a:latin typeface="新細明體"/>
              </a:rPr>
              <a:t>一律打八折</a:t>
            </a:r>
            <a:r>
              <a:rPr lang="en-US" altLang="zh-TW" sz="2400" dirty="0">
                <a:latin typeface="Times New Roman"/>
              </a:rPr>
              <a:t>)</a:t>
            </a:r>
          </a:p>
          <a:p>
            <a:r>
              <a:rPr lang="zh-TW" altLang="en-US" sz="2400" dirty="0">
                <a:latin typeface="Wingdings"/>
              </a:rPr>
              <a:t></a:t>
            </a:r>
            <a:r>
              <a:rPr lang="zh-TW" altLang="en-US" sz="2400" dirty="0">
                <a:latin typeface="新細明體"/>
              </a:rPr>
              <a:t>報告內容須包含</a:t>
            </a:r>
            <a:r>
              <a:rPr lang="en-US" altLang="zh-TW" sz="2400" dirty="0">
                <a:latin typeface="Times New Roman"/>
              </a:rPr>
              <a:t>:</a:t>
            </a:r>
          </a:p>
          <a:p>
            <a:r>
              <a:rPr lang="en-US" altLang="zh-TW" sz="2400" dirty="0">
                <a:latin typeface="Times New Roman"/>
              </a:rPr>
              <a:t>   </a:t>
            </a:r>
            <a:r>
              <a:rPr lang="en-US" altLang="zh-TW" sz="2400" dirty="0" smtClean="0">
                <a:latin typeface="Times New Roman"/>
              </a:rPr>
              <a:t>1</a:t>
            </a:r>
            <a:r>
              <a:rPr lang="en-US" altLang="zh-TW" sz="2400" dirty="0">
                <a:latin typeface="Times New Roman"/>
              </a:rPr>
              <a:t>. </a:t>
            </a:r>
            <a:r>
              <a:rPr lang="zh-TW" altLang="en-US" sz="2400" dirty="0">
                <a:latin typeface="Times New Roman"/>
              </a:rPr>
              <a:t>你寫的</a:t>
            </a:r>
            <a:r>
              <a:rPr lang="en-US" altLang="zh-TW" sz="2400" dirty="0">
                <a:latin typeface="Times New Roman"/>
              </a:rPr>
              <a:t>Verilog Code: (</a:t>
            </a:r>
            <a:r>
              <a:rPr lang="zh-TW" altLang="en-US" sz="2400" dirty="0">
                <a:latin typeface="Times New Roman"/>
              </a:rPr>
              <a:t>兩個</a:t>
            </a:r>
            <a:r>
              <a:rPr lang="en-US" altLang="zh-TW" sz="2400" dirty="0">
                <a:latin typeface="Times New Roman"/>
              </a:rPr>
              <a:t>module: FA</a:t>
            </a:r>
            <a:r>
              <a:rPr lang="zh-TW" altLang="en-US" sz="2400" dirty="0">
                <a:latin typeface="Times New Roman"/>
              </a:rPr>
              <a:t>與</a:t>
            </a:r>
            <a:r>
              <a:rPr lang="en-US" altLang="zh-TW" sz="2400" dirty="0" smtClean="0">
                <a:latin typeface="Times New Roman"/>
              </a:rPr>
              <a:t>TM)</a:t>
            </a:r>
            <a:endParaRPr lang="en-US" altLang="zh-TW" sz="2400" dirty="0">
              <a:latin typeface="Times New Roman"/>
            </a:endParaRPr>
          </a:p>
          <a:p>
            <a:r>
              <a:rPr lang="zh-TW" altLang="en-US" sz="2400" dirty="0" smtClean="0">
                <a:latin typeface="Times New Roman"/>
              </a:rPr>
              <a:t>        </a:t>
            </a:r>
            <a:r>
              <a:rPr lang="en-US" altLang="zh-TW" sz="2400" dirty="0" smtClean="0">
                <a:latin typeface="Times New Roman"/>
              </a:rPr>
              <a:t>&gt;&gt; </a:t>
            </a:r>
            <a:r>
              <a:rPr lang="zh-TW" altLang="en-US" sz="2400" dirty="0">
                <a:latin typeface="Times New Roman"/>
              </a:rPr>
              <a:t>兩種寫法</a:t>
            </a:r>
            <a:r>
              <a:rPr lang="en-US" altLang="zh-TW" sz="2400" dirty="0">
                <a:latin typeface="Times New Roman"/>
              </a:rPr>
              <a:t>: </a:t>
            </a:r>
            <a:r>
              <a:rPr lang="zh-TW" altLang="en-US" sz="2400" dirty="0" smtClean="0">
                <a:latin typeface="Times New Roman"/>
              </a:rPr>
              <a:t>兩</a:t>
            </a:r>
            <a:r>
              <a:rPr lang="zh-TW" altLang="en-US" sz="2400" dirty="0">
                <a:latin typeface="Times New Roman"/>
              </a:rPr>
              <a:t>個</a:t>
            </a:r>
            <a:r>
              <a:rPr lang="zh-TW" altLang="en-US" sz="2400" dirty="0" smtClean="0">
                <a:latin typeface="Times New Roman"/>
              </a:rPr>
              <a:t>檔案</a:t>
            </a:r>
            <a:r>
              <a:rPr lang="en-US" altLang="zh-TW" sz="2400" dirty="0" smtClean="0">
                <a:latin typeface="Times New Roman"/>
              </a:rPr>
              <a:t>(</a:t>
            </a:r>
            <a:r>
              <a:rPr lang="en-US" altLang="zh-TW" sz="2400" dirty="0" err="1" smtClean="0">
                <a:latin typeface="Times New Roman"/>
              </a:rPr>
              <a:t>FA.v</a:t>
            </a:r>
            <a:r>
              <a:rPr lang="en-US" altLang="zh-TW" sz="2400" dirty="0" smtClean="0">
                <a:latin typeface="Times New Roman"/>
              </a:rPr>
              <a:t>, </a:t>
            </a:r>
            <a:r>
              <a:rPr lang="en-US" altLang="zh-TW" sz="2400" dirty="0" err="1" smtClean="0">
                <a:latin typeface="Times New Roman"/>
              </a:rPr>
              <a:t>TM.v</a:t>
            </a:r>
            <a:r>
              <a:rPr lang="en-US" altLang="zh-TW" sz="2400" dirty="0" smtClean="0">
                <a:latin typeface="Times New Roman"/>
              </a:rPr>
              <a:t>; </a:t>
            </a:r>
            <a:r>
              <a:rPr lang="zh-TW" altLang="en-US" sz="2400" dirty="0" smtClean="0">
                <a:latin typeface="Times New Roman"/>
              </a:rPr>
              <a:t>較建議</a:t>
            </a:r>
            <a:r>
              <a:rPr lang="en-US" altLang="zh-TW" sz="2400" dirty="0" smtClean="0">
                <a:latin typeface="Times New Roman"/>
              </a:rPr>
              <a:t>)</a:t>
            </a:r>
            <a:r>
              <a:rPr lang="zh-TW" altLang="en-US" sz="2400" dirty="0" smtClean="0">
                <a:latin typeface="Times New Roman"/>
              </a:rPr>
              <a:t>或一個檔案</a:t>
            </a:r>
            <a:endParaRPr lang="zh-TW" altLang="en-US" sz="2400" dirty="0">
              <a:latin typeface="Times New Roman"/>
            </a:endParaRPr>
          </a:p>
          <a:p>
            <a:r>
              <a:rPr lang="zh-TW" altLang="en-US" sz="2400" dirty="0" smtClean="0">
                <a:latin typeface="Times New Roman"/>
              </a:rPr>
              <a:t>        </a:t>
            </a:r>
            <a:r>
              <a:rPr lang="en-US" altLang="zh-TW" sz="2400" dirty="0" smtClean="0">
                <a:latin typeface="Times New Roman"/>
              </a:rPr>
              <a:t>&gt;&gt; </a:t>
            </a:r>
            <a:r>
              <a:rPr lang="zh-TW" altLang="en-US" sz="2400" dirty="0">
                <a:latin typeface="Times New Roman"/>
              </a:rPr>
              <a:t>請</a:t>
            </a:r>
            <a:r>
              <a:rPr lang="zh-TW" altLang="en-US" sz="2400" dirty="0" smtClean="0">
                <a:latin typeface="Times New Roman"/>
              </a:rPr>
              <a:t>直接把</a:t>
            </a:r>
            <a:r>
              <a:rPr lang="zh-TW" altLang="en-US" sz="2400" dirty="0">
                <a:latin typeface="Times New Roman"/>
              </a:rPr>
              <a:t>程式碼貼在</a:t>
            </a:r>
            <a:r>
              <a:rPr lang="zh-TW" altLang="en-US" sz="2400" dirty="0" smtClean="0">
                <a:latin typeface="Times New Roman"/>
              </a:rPr>
              <a:t>文字報告中 </a:t>
            </a:r>
            <a:endParaRPr lang="en-US" altLang="zh-TW" sz="2400" dirty="0">
              <a:latin typeface="Times New Roman"/>
            </a:endParaRPr>
          </a:p>
          <a:p>
            <a:r>
              <a:rPr lang="en-US" altLang="zh-TW" sz="2400" dirty="0">
                <a:latin typeface="Times New Roman"/>
              </a:rPr>
              <a:t>   2</a:t>
            </a:r>
            <a:r>
              <a:rPr lang="en-US" altLang="zh-TW" sz="2400" dirty="0" smtClean="0">
                <a:latin typeface="Times New Roman"/>
              </a:rPr>
              <a:t>.</a:t>
            </a:r>
            <a:r>
              <a:rPr lang="zh-TW" altLang="en-US" sz="2400" dirty="0" smtClean="0">
                <a:latin typeface="Times New Roman"/>
              </a:rPr>
              <a:t> </a:t>
            </a:r>
            <a:r>
              <a:rPr lang="zh-TW" altLang="en-US" sz="2400" dirty="0" smtClean="0">
                <a:latin typeface="新細明體"/>
              </a:rPr>
              <a:t>模擬</a:t>
            </a:r>
            <a:r>
              <a:rPr lang="en-US" altLang="zh-TW" sz="2400" dirty="0">
                <a:latin typeface="Times New Roman"/>
              </a:rPr>
              <a:t>waveform</a:t>
            </a:r>
            <a:r>
              <a:rPr lang="zh-TW" altLang="en-US" sz="2400" dirty="0">
                <a:latin typeface="Wingdings"/>
              </a:rPr>
              <a:t></a:t>
            </a:r>
            <a:r>
              <a:rPr lang="zh-TW" altLang="en-US" sz="2400" dirty="0">
                <a:latin typeface="新細明體"/>
              </a:rPr>
              <a:t>請說明模擬結果是否正確</a:t>
            </a:r>
            <a:r>
              <a:rPr lang="en-US" altLang="zh-TW" sz="2400" dirty="0">
                <a:latin typeface="Times New Roman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加分依據</a:t>
            </a:r>
            <a:r>
              <a:rPr lang="en-US" altLang="zh-TW" sz="2400" dirty="0">
                <a:latin typeface="Times New Roman"/>
              </a:rPr>
              <a:t>)</a:t>
            </a:r>
          </a:p>
          <a:p>
            <a:r>
              <a:rPr lang="en-US" altLang="zh-TW" sz="2400" dirty="0">
                <a:latin typeface="Times New Roman"/>
              </a:rPr>
              <a:t>   3. </a:t>
            </a:r>
            <a:r>
              <a:rPr lang="zh-TW" altLang="en-US" sz="2400" dirty="0">
                <a:latin typeface="新細明體"/>
              </a:rPr>
              <a:t>心得報告</a:t>
            </a:r>
            <a:r>
              <a:rPr lang="en-US" altLang="zh-TW" sz="2400" dirty="0">
                <a:latin typeface="Times New Roman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加分依據</a:t>
            </a:r>
            <a:r>
              <a:rPr lang="en-US" altLang="zh-TW" sz="2400" dirty="0" smtClean="0">
                <a:latin typeface="Times New Roman"/>
              </a:rPr>
              <a:t>)</a:t>
            </a:r>
          </a:p>
          <a:p>
            <a:endParaRPr lang="en-US" altLang="zh-TW" sz="2400" dirty="0">
              <a:latin typeface="Times New Roman"/>
            </a:endParaRPr>
          </a:p>
          <a:p>
            <a:r>
              <a:rPr lang="zh-TW" altLang="en-US" sz="2400" dirty="0">
                <a:latin typeface="Wingdings"/>
              </a:rPr>
              <a:t></a:t>
            </a:r>
            <a:r>
              <a:rPr lang="zh-TW" altLang="en-US" sz="2400" dirty="0">
                <a:latin typeface="新細明體"/>
              </a:rPr>
              <a:t>以上三者的內容有完整列於報告者</a:t>
            </a:r>
            <a:r>
              <a:rPr lang="zh-TW" altLang="en-US" sz="2400" dirty="0">
                <a:latin typeface="Wingdings"/>
              </a:rPr>
              <a:t></a:t>
            </a:r>
            <a:r>
              <a:rPr lang="en-US" altLang="zh-TW" sz="2400" dirty="0">
                <a:latin typeface="Times New Roman"/>
              </a:rPr>
              <a:t>default 70</a:t>
            </a:r>
            <a:r>
              <a:rPr lang="zh-TW" altLang="en-US" sz="2400" dirty="0">
                <a:latin typeface="新細明體"/>
              </a:rPr>
              <a:t>分</a:t>
            </a:r>
          </a:p>
          <a:p>
            <a:r>
              <a:rPr lang="en-US" altLang="zh-TW" sz="2400" dirty="0">
                <a:latin typeface="Times New Roman"/>
              </a:rPr>
              <a:t>   (</a:t>
            </a:r>
            <a:r>
              <a:rPr lang="zh-TW" altLang="en-US" sz="2400" dirty="0">
                <a:latin typeface="新細明體"/>
              </a:rPr>
              <a:t>有不足者</a:t>
            </a:r>
            <a:r>
              <a:rPr lang="en-US" altLang="zh-TW" sz="2400" dirty="0">
                <a:latin typeface="Times New Roman"/>
              </a:rPr>
              <a:t>: 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以上三個</a:t>
            </a:r>
            <a:r>
              <a:rPr lang="en-US" altLang="zh-TW" sz="2400" dirty="0">
                <a:solidFill>
                  <a:srgbClr val="FF0000"/>
                </a:solidFill>
                <a:latin typeface="Times New Roman"/>
              </a:rPr>
              <a:t>item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少一個扣</a:t>
            </a:r>
            <a:r>
              <a:rPr lang="en-US" altLang="zh-TW" sz="2400" dirty="0">
                <a:solidFill>
                  <a:srgbClr val="FF0000"/>
                </a:solidFill>
                <a:latin typeface="Times New Roman"/>
              </a:rPr>
              <a:t>20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分</a:t>
            </a:r>
            <a:r>
              <a:rPr lang="en-US" altLang="zh-TW" sz="2400" dirty="0">
                <a:latin typeface="Times New Roman"/>
              </a:rPr>
              <a:t>)</a:t>
            </a:r>
            <a:r>
              <a:rPr lang="zh-TW" altLang="en-US" sz="2400" dirty="0">
                <a:latin typeface="新細明體"/>
              </a:rPr>
              <a:t>。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99592" y="1293661"/>
            <a:ext cx="7056784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00CC"/>
                </a:solidFill>
              </a:rPr>
              <a:t>請</a:t>
            </a:r>
            <a:r>
              <a:rPr lang="zh-TW" altLang="en-US" sz="2400" b="1" dirty="0" smtClean="0">
                <a:solidFill>
                  <a:srgbClr val="0000CC"/>
                </a:solidFill>
              </a:rPr>
              <a:t>務必要回頭參考上周</a:t>
            </a:r>
            <a:r>
              <a:rPr lang="en-US" altLang="zh-TW" sz="2400" b="1" dirty="0" smtClean="0">
                <a:solidFill>
                  <a:srgbClr val="0000CC"/>
                </a:solidFill>
              </a:rPr>
              <a:t>Lab</a:t>
            </a:r>
            <a:r>
              <a:rPr lang="zh-TW" altLang="en-US" sz="2400" b="1" dirty="0" smtClean="0">
                <a:solidFill>
                  <a:srgbClr val="0000CC"/>
                </a:solidFill>
              </a:rPr>
              <a:t>的</a:t>
            </a:r>
            <a:r>
              <a:rPr lang="en-US" altLang="zh-TW" sz="2400" b="1" dirty="0" err="1" smtClean="0">
                <a:solidFill>
                  <a:srgbClr val="0000CC"/>
                </a:solidFill>
              </a:rPr>
              <a:t>ModelSim</a:t>
            </a:r>
            <a:r>
              <a:rPr lang="zh-TW" altLang="en-US" sz="2400" b="1" dirty="0" smtClean="0">
                <a:solidFill>
                  <a:srgbClr val="0000CC"/>
                </a:solidFill>
              </a:rPr>
              <a:t>操作流程</a:t>
            </a:r>
            <a:r>
              <a:rPr lang="en-US" altLang="zh-TW" sz="2400" b="1" dirty="0" smtClean="0">
                <a:solidFill>
                  <a:srgbClr val="0000CC"/>
                </a:solidFill>
              </a:rPr>
              <a:t>!!</a:t>
            </a:r>
            <a:endParaRPr lang="en-US" altLang="zh-TW" sz="2400" b="1" dirty="0">
              <a:solidFill>
                <a:srgbClr val="0000CC"/>
              </a:solidFill>
            </a:endParaRPr>
          </a:p>
          <a:p>
            <a:r>
              <a:rPr lang="en-US" altLang="zh-TW" sz="2400" b="1" dirty="0">
                <a:solidFill>
                  <a:srgbClr val="0000CC"/>
                </a:solidFill>
              </a:rPr>
              <a:t>(</a:t>
            </a:r>
            <a:r>
              <a:rPr lang="en-US" altLang="zh-TW" sz="2400" b="1" dirty="0" err="1" smtClean="0">
                <a:solidFill>
                  <a:srgbClr val="0000CC"/>
                </a:solidFill>
              </a:rPr>
              <a:t>freq_div.v</a:t>
            </a:r>
            <a:r>
              <a:rPr lang="en-US" altLang="zh-TW" sz="2400" b="1" dirty="0" smtClean="0">
                <a:solidFill>
                  <a:srgbClr val="0000CC"/>
                </a:solidFill>
              </a:rPr>
              <a:t> </a:t>
            </a:r>
            <a:r>
              <a:rPr lang="zh-TW" altLang="en-US" sz="2400" b="1" dirty="0" smtClean="0">
                <a:solidFill>
                  <a:srgbClr val="0000CC"/>
                </a:solidFill>
              </a:rPr>
              <a:t>對應 </a:t>
            </a:r>
            <a:r>
              <a:rPr lang="en-US" altLang="zh-TW" sz="2400" b="1" dirty="0" err="1" smtClean="0">
                <a:solidFill>
                  <a:srgbClr val="0000CC"/>
                </a:solidFill>
              </a:rPr>
              <a:t>FA.v</a:t>
            </a:r>
            <a:r>
              <a:rPr lang="en-US" altLang="zh-TW" sz="2400" b="1" dirty="0" smtClean="0">
                <a:solidFill>
                  <a:srgbClr val="0000CC"/>
                </a:solidFill>
              </a:rPr>
              <a:t> ; freq_div_test.v </a:t>
            </a:r>
            <a:r>
              <a:rPr lang="zh-TW" altLang="en-US" sz="2400" b="1" dirty="0" smtClean="0">
                <a:solidFill>
                  <a:srgbClr val="0000CC"/>
                </a:solidFill>
              </a:rPr>
              <a:t>對應 </a:t>
            </a:r>
            <a:r>
              <a:rPr lang="en-US" altLang="zh-TW" sz="2400" b="1" dirty="0" err="1" smtClean="0">
                <a:solidFill>
                  <a:srgbClr val="0000CC"/>
                </a:solidFill>
              </a:rPr>
              <a:t>TM.v</a:t>
            </a:r>
            <a:r>
              <a:rPr lang="en-US" altLang="zh-TW" sz="2400" b="1" dirty="0">
                <a:solidFill>
                  <a:srgbClr val="0000CC"/>
                </a:solidFill>
              </a:rPr>
              <a:t>)</a:t>
            </a:r>
            <a:r>
              <a:rPr lang="en-US" altLang="zh-TW" sz="2400" b="1" dirty="0" smtClean="0">
                <a:solidFill>
                  <a:srgbClr val="0000CC"/>
                </a:solidFill>
              </a:rPr>
              <a:t> </a:t>
            </a:r>
            <a:endParaRPr lang="zh-TW" alt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6880</TotalTime>
  <Words>375</Words>
  <Application>Microsoft Office PowerPoint</Application>
  <PresentationFormat>如螢幕大小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細明體</vt:lpstr>
      <vt:lpstr>新細明體</vt:lpstr>
      <vt:lpstr>Arial</vt:lpstr>
      <vt:lpstr>Calibri</vt:lpstr>
      <vt:lpstr>Centaur</vt:lpstr>
      <vt:lpstr>Times New Roman</vt:lpstr>
      <vt:lpstr>Wingdings</vt:lpstr>
      <vt:lpstr>Office 佈景主題</vt:lpstr>
      <vt:lpstr>PowerPoint 簡報</vt:lpstr>
      <vt:lpstr>半加器 (Half Adder, HA)</vt:lpstr>
      <vt:lpstr>半加器 (Half Adder, HA)</vt:lpstr>
      <vt:lpstr>全加器 (Full Adder, FA)</vt:lpstr>
      <vt:lpstr>全加器 (Full Adder, FA)</vt:lpstr>
      <vt:lpstr>FA in Verilog (Structural)</vt:lpstr>
      <vt:lpstr>Test Bench in Verilog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yhchen</dc:creator>
  <cp:lastModifiedBy>user</cp:lastModifiedBy>
  <cp:revision>252</cp:revision>
  <cp:lastPrinted>2014-03-03T01:10:21Z</cp:lastPrinted>
  <dcterms:created xsi:type="dcterms:W3CDTF">2012-06-14T09:28:24Z</dcterms:created>
  <dcterms:modified xsi:type="dcterms:W3CDTF">2022-03-07T10:09:58Z</dcterms:modified>
</cp:coreProperties>
</file>