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3" r:id="rId3"/>
    <p:sldId id="274" r:id="rId4"/>
    <p:sldId id="275" r:id="rId5"/>
    <p:sldId id="276" r:id="rId6"/>
    <p:sldId id="293" r:id="rId7"/>
    <p:sldId id="278" r:id="rId8"/>
    <p:sldId id="292" r:id="rId9"/>
    <p:sldId id="289" r:id="rId10"/>
    <p:sldId id="294" r:id="rId11"/>
    <p:sldId id="295" r:id="rId12"/>
    <p:sldId id="296" r:id="rId13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E92FF96-B655-413A-93CE-FA1E2FB84619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CC74F42-E49F-4115-BE05-DEB60BF6F9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5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4A14182-CC5F-47EE-971A-16B50E587D74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3591784-569A-4563-B137-4EC37C51C6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7536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0858B6-2AF7-40E0-871D-EF457A76B2FF}" type="datetime1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98884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2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8D7A-A973-4B62-BACE-149044BAC8DA}" type="datetime1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BCDBD-C17C-4FC3-BB50-32FE3FCF3E55}" type="datetime1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C94F-CA7E-4178-8E73-0DD6ABEB004E}" type="datetime1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Lab2-</a:t>
            </a:r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07D1-5676-4B22-BF68-7A85F62F9D59}" type="datetime1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4A93-FDC4-4CB7-A5A2-1A7F60E9D0BD}" type="datetime1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AA8F-87FE-470E-AE70-388458907738}" type="datetime1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3FBE-35EA-4C49-BC8E-2936B3E7C2B4}" type="datetime1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2011-33B1-4206-B2C0-406F4D61AD82}" type="datetime1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1ECD-F845-4F94-B6BD-7215FD0E86BD}" type="datetime1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9610-F915-452A-93A9-B05DC9C1C0B3}" type="datetime1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32982"/>
            <a:ext cx="9144000" cy="325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124744"/>
            <a:ext cx="9144000" cy="72008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2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8575DBA6-92FE-4933-B986-FFFED74C902C}" type="datetime1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altLang="zh-TW" dirty="0"/>
              <a:t>Lab2-</a:t>
            </a:r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2627784" y="6532983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bg1">
                    <a:lumMod val="75000"/>
                  </a:schemeClr>
                </a:solidFill>
                <a:latin typeface="Centaur" pitchFamily="18" charset="0"/>
              </a:rPr>
              <a:t>Song-Nien</a:t>
            </a:r>
            <a:r>
              <a:rPr lang="en-US" altLang="zh-TW" sz="1400" b="1" baseline="0" dirty="0">
                <a:solidFill>
                  <a:schemeClr val="bg1">
                    <a:lumMod val="75000"/>
                  </a:schemeClr>
                </a:solidFill>
                <a:latin typeface="Centaur" pitchFamily="18" charset="0"/>
              </a:rPr>
              <a:t> Tang</a:t>
            </a:r>
            <a:endParaRPr lang="zh-TW" altLang="en-US" sz="1400" b="1" dirty="0">
              <a:solidFill>
                <a:schemeClr val="bg1">
                  <a:lumMod val="75000"/>
                </a:schemeClr>
              </a:solidFill>
              <a:latin typeface="Centaur" pitchFamily="18" charset="0"/>
            </a:endParaRP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35496" y="6536377"/>
            <a:ext cx="1835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200" b="1" i="1" dirty="0">
                <a:solidFill>
                  <a:schemeClr val="bg1">
                    <a:lumMod val="50000"/>
                  </a:schemeClr>
                </a:solidFill>
                <a:latin typeface="Centaur" pitchFamily="18" charset="0"/>
              </a:rPr>
              <a:t>電子實驗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1988840"/>
            <a:ext cx="9144000" cy="4104456"/>
          </a:xfrm>
        </p:spPr>
        <p:txBody>
          <a:bodyPr anchor="ctr" anchorCtr="1">
            <a:normAutofit/>
          </a:bodyPr>
          <a:lstStyle/>
          <a:p>
            <a:r>
              <a:rPr lang="zh-TW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四位元加法器</a:t>
            </a:r>
            <a:r>
              <a:rPr lang="en-US" altLang="zh-TW" sz="4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(RCA)</a:t>
            </a:r>
            <a:r>
              <a:rPr lang="zh-TW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電路 </a:t>
            </a:r>
            <a:endParaRPr lang="en-US" altLang="zh-TW" sz="4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4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(Structural Modeling-II)</a:t>
            </a:r>
            <a:endParaRPr lang="zh-TW" altLang="en-US" sz="4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sz="4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0" y="-6421"/>
            <a:ext cx="9144000" cy="192325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400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電子實驗</a:t>
            </a:r>
            <a:endParaRPr lang="en-US" altLang="zh-TW" sz="4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1365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  <a:r>
              <a:rPr lang="en-US" altLang="zh-TW" dirty="0"/>
              <a:t>coding [1]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Lab2-</a:t>
            </a:r>
            <a:fld id="{73DA0BB7-265A-403C-9275-D587AB510EDC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34" y="1714521"/>
            <a:ext cx="8483331" cy="34289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4355976" y="2276872"/>
            <a:ext cx="2051248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注意</a:t>
            </a:r>
            <a:r>
              <a:rPr lang="en-US" altLang="zh-TW" dirty="0"/>
              <a:t>4-bit</a:t>
            </a:r>
            <a:r>
              <a:rPr lang="zh-TW" altLang="en-US" dirty="0"/>
              <a:t>的宣告</a:t>
            </a:r>
          </a:p>
        </p:txBody>
      </p:sp>
      <p:cxnSp>
        <p:nvCxnSpPr>
          <p:cNvPr id="7" name="直線接點 6"/>
          <p:cNvCxnSpPr/>
          <p:nvPr/>
        </p:nvCxnSpPr>
        <p:spPr>
          <a:xfrm>
            <a:off x="3598912" y="2276872"/>
            <a:ext cx="757064" cy="180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3310880" y="2457296"/>
            <a:ext cx="1045096" cy="64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37928" y="3848453"/>
            <a:ext cx="784887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r>
              <a:rPr lang="en-US" altLang="zh-TW" dirty="0"/>
              <a:t>… Writing the rest part of coding yourself.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1540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  <a:r>
              <a:rPr lang="en-US" altLang="zh-TW" dirty="0"/>
              <a:t>coding [2]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Lab2-</a:t>
            </a:r>
            <a:fld id="{73DA0BB7-265A-403C-9275-D587AB510EDC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8" name="內容版面配置區 4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40768"/>
            <a:ext cx="5509592" cy="4988276"/>
          </a:xfrm>
        </p:spPr>
      </p:pic>
      <p:sp>
        <p:nvSpPr>
          <p:cNvPr id="7" name="文字方塊 6"/>
          <p:cNvSpPr txBox="1"/>
          <p:nvPr/>
        </p:nvSpPr>
        <p:spPr>
          <a:xfrm>
            <a:off x="4086436" y="1844824"/>
            <a:ext cx="2051248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注意</a:t>
            </a:r>
            <a:r>
              <a:rPr lang="en-US" altLang="zh-TW" dirty="0"/>
              <a:t>4-bit</a:t>
            </a:r>
            <a:r>
              <a:rPr lang="zh-TW" altLang="en-US" dirty="0"/>
              <a:t>的宣告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283968" y="3902268"/>
            <a:ext cx="23762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你也可以寫成 </a:t>
            </a:r>
            <a:r>
              <a:rPr lang="en-US" altLang="zh-TW" dirty="0"/>
              <a:t>4’b0000;</a:t>
            </a:r>
          </a:p>
        </p:txBody>
      </p:sp>
      <p:cxnSp>
        <p:nvCxnSpPr>
          <p:cNvPr id="12" name="直線接點 11"/>
          <p:cNvCxnSpPr>
            <a:endCxn id="10" idx="1"/>
          </p:cNvCxnSpPr>
          <p:nvPr/>
        </p:nvCxnSpPr>
        <p:spPr>
          <a:xfrm>
            <a:off x="3275856" y="3789040"/>
            <a:ext cx="1008112" cy="297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283968" y="4699010"/>
            <a:ext cx="23762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你也可以寫成 </a:t>
            </a:r>
            <a:r>
              <a:rPr lang="en-US" altLang="zh-TW" dirty="0"/>
              <a:t>4’b1010;</a:t>
            </a:r>
          </a:p>
        </p:txBody>
      </p:sp>
      <p:cxnSp>
        <p:nvCxnSpPr>
          <p:cNvPr id="14" name="直線接點 13"/>
          <p:cNvCxnSpPr/>
          <p:nvPr/>
        </p:nvCxnSpPr>
        <p:spPr>
          <a:xfrm>
            <a:off x="3276262" y="4419391"/>
            <a:ext cx="1007706" cy="464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419872" y="5700891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dirty="0">
                <a:solidFill>
                  <a:prstClr val="black"/>
                </a:solidFill>
              </a:rPr>
              <a:t>… Writing the rest part of coding yourself (</a:t>
            </a:r>
            <a:r>
              <a:rPr lang="zh-TW" altLang="en-US" dirty="0">
                <a:solidFill>
                  <a:prstClr val="black"/>
                </a:solidFill>
              </a:rPr>
              <a:t>參考</a:t>
            </a:r>
            <a:r>
              <a:rPr lang="en-US" altLang="zh-TW" dirty="0">
                <a:solidFill>
                  <a:prstClr val="black"/>
                </a:solidFill>
              </a:rPr>
              <a:t>2-9</a:t>
            </a:r>
            <a:r>
              <a:rPr lang="zh-TW" altLang="en-US" dirty="0">
                <a:solidFill>
                  <a:prstClr val="black"/>
                </a:solidFill>
              </a:rPr>
              <a:t>頁</a:t>
            </a:r>
            <a:r>
              <a:rPr lang="en-US" altLang="zh-TW" dirty="0">
                <a:solidFill>
                  <a:prstClr val="black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44553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報告內容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Lab2-</a:t>
            </a:r>
            <a:fld id="{73DA0BB7-265A-403C-9275-D587AB510EDC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5760" y="1412776"/>
            <a:ext cx="8892480" cy="4685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sz="1050" dirty="0">
              <a:solidFill>
                <a:srgbClr val="000000"/>
              </a:solidFill>
              <a:latin typeface="新細明體" panose="02020500000000000000" pitchFamily="18" charset="-120"/>
            </a:endParaRPr>
          </a:p>
          <a:p>
            <a:pPr lvl="0"/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於一周內上傳至</a:t>
            </a:r>
            <a:r>
              <a:rPr lang="en-US" altLang="zh-TW" sz="2400" dirty="0" err="1">
                <a:solidFill>
                  <a:prstClr val="black"/>
                </a:solidFill>
                <a:latin typeface="Times New Roman"/>
              </a:rPr>
              <a:t>i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-learning (Lab02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目錄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)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。</a:t>
            </a:r>
          </a:p>
          <a:p>
            <a:pPr lvl="0"/>
            <a:r>
              <a:rPr lang="zh-TW" altLang="en-US" sz="2400" dirty="0">
                <a:solidFill>
                  <a:prstClr val="black"/>
                </a:solidFill>
                <a:latin typeface="Wingdings"/>
              </a:rPr>
              <a:t>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逾期者繳交至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”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補交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”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目錄。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(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一律打八折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)</a:t>
            </a:r>
          </a:p>
          <a:p>
            <a:pPr lvl="0"/>
            <a:r>
              <a:rPr lang="zh-TW" altLang="en-US" sz="2400" dirty="0">
                <a:solidFill>
                  <a:prstClr val="black"/>
                </a:solidFill>
                <a:latin typeface="Wingdings"/>
              </a:rPr>
              <a:t>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報告內容須包含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:</a:t>
            </a:r>
          </a:p>
          <a:p>
            <a:pPr lvl="0"/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   1. 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你寫的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Verilog Code: (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四個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module: HA, FA, RCA4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與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TM_RCA4)</a:t>
            </a:r>
          </a:p>
          <a:p>
            <a:pPr lvl="0"/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        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&gt;&gt; 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兩種寫法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: 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一個檔案或四個檔案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(</a:t>
            </a:r>
            <a:r>
              <a:rPr lang="en-US" altLang="zh-TW" sz="2400" dirty="0" err="1">
                <a:solidFill>
                  <a:prstClr val="black"/>
                </a:solidFill>
                <a:latin typeface="Times New Roman"/>
              </a:rPr>
              <a:t>xxx.v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)</a:t>
            </a:r>
          </a:p>
          <a:p>
            <a:pPr lvl="0"/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              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(FA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與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HA</a:t>
            </a:r>
            <a:r>
              <a:rPr lang="zh-TW" altLang="en-US" sz="2400">
                <a:solidFill>
                  <a:prstClr val="black"/>
                </a:solidFill>
                <a:latin typeface="Times New Roman"/>
              </a:rPr>
              <a:t>至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少</a:t>
            </a:r>
            <a:r>
              <a:rPr lang="zh-TW" altLang="en-US" sz="2400">
                <a:solidFill>
                  <a:prstClr val="black"/>
                </a:solidFill>
                <a:latin typeface="Times New Roman"/>
              </a:rPr>
              <a:t>選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一個繳交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)</a:t>
            </a:r>
            <a:endParaRPr lang="zh-TW" altLang="en-US" sz="2400" dirty="0">
              <a:solidFill>
                <a:prstClr val="black"/>
              </a:solidFill>
              <a:latin typeface="Times New Roman"/>
            </a:endParaRPr>
          </a:p>
          <a:p>
            <a:pPr lvl="0"/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        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&gt;&gt; 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請直接把程式碼貼在報告文字檔上</a:t>
            </a:r>
            <a:endParaRPr lang="en-US" altLang="zh-TW" sz="2400" dirty="0">
              <a:solidFill>
                <a:prstClr val="black"/>
              </a:solidFill>
              <a:latin typeface="Times New Roman"/>
            </a:endParaRPr>
          </a:p>
          <a:p>
            <a:pPr lvl="0"/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   2.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 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模擬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waveform</a:t>
            </a:r>
            <a:r>
              <a:rPr lang="zh-TW" altLang="en-US" sz="2400" dirty="0">
                <a:solidFill>
                  <a:prstClr val="black"/>
                </a:solidFill>
                <a:latin typeface="Wingdings"/>
              </a:rPr>
              <a:t>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請說明模擬結果是否正確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新細明體"/>
              </a:rPr>
              <a:t>加分依據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)</a:t>
            </a:r>
          </a:p>
          <a:p>
            <a:pPr lvl="0"/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   3. 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心得報告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新細明體"/>
              </a:rPr>
              <a:t>加分依據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)</a:t>
            </a:r>
          </a:p>
          <a:p>
            <a:pPr lvl="0"/>
            <a:endParaRPr lang="en-US" altLang="zh-TW" sz="2400" dirty="0">
              <a:solidFill>
                <a:prstClr val="black"/>
              </a:solidFill>
              <a:latin typeface="Times New Roman"/>
            </a:endParaRPr>
          </a:p>
          <a:p>
            <a:pPr lvl="0"/>
            <a:r>
              <a:rPr lang="zh-TW" altLang="en-US" sz="2400" dirty="0">
                <a:solidFill>
                  <a:prstClr val="black"/>
                </a:solidFill>
                <a:latin typeface="Wingdings"/>
              </a:rPr>
              <a:t>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以上三者的內容有完整列於報告者</a:t>
            </a:r>
            <a:r>
              <a:rPr lang="zh-TW" altLang="en-US" sz="2400" dirty="0">
                <a:solidFill>
                  <a:prstClr val="black"/>
                </a:solidFill>
                <a:latin typeface="Wingdings"/>
              </a:rPr>
              <a:t>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default 70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分</a:t>
            </a:r>
          </a:p>
          <a:p>
            <a:pPr lvl="0"/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   (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有不足者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: </a:t>
            </a:r>
            <a:r>
              <a:rPr lang="zh-TW" altLang="en-US" sz="2400" dirty="0">
                <a:solidFill>
                  <a:srgbClr val="FF0000"/>
                </a:solidFill>
                <a:latin typeface="新細明體"/>
              </a:rPr>
              <a:t>以上三個</a:t>
            </a:r>
            <a:r>
              <a:rPr lang="en-US" altLang="zh-TW" sz="2400" dirty="0">
                <a:solidFill>
                  <a:srgbClr val="FF0000"/>
                </a:solidFill>
                <a:latin typeface="Times New Roman"/>
              </a:rPr>
              <a:t>item</a:t>
            </a:r>
            <a:r>
              <a:rPr lang="zh-TW" altLang="en-US" sz="2400" dirty="0">
                <a:solidFill>
                  <a:srgbClr val="FF0000"/>
                </a:solidFill>
                <a:latin typeface="新細明體"/>
              </a:rPr>
              <a:t>少一個扣</a:t>
            </a:r>
            <a:r>
              <a:rPr lang="en-US" altLang="zh-TW" sz="2400" dirty="0">
                <a:solidFill>
                  <a:srgbClr val="FF0000"/>
                </a:solidFill>
                <a:latin typeface="Times New Roman"/>
              </a:rPr>
              <a:t>20</a:t>
            </a:r>
            <a:r>
              <a:rPr lang="zh-TW" altLang="en-US" sz="2400" dirty="0">
                <a:solidFill>
                  <a:srgbClr val="FF0000"/>
                </a:solidFill>
                <a:latin typeface="新細明體"/>
              </a:rPr>
              <a:t>分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)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。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3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ea typeface="細明體" pitchFamily="49" charset="-120"/>
              </a:rPr>
              <a:t>半加器 </a:t>
            </a:r>
            <a:r>
              <a:rPr lang="en-US" altLang="zh-TW" sz="4000" dirty="0">
                <a:ea typeface="細明體" pitchFamily="49" charset="-120"/>
              </a:rPr>
              <a:t>(Half Adder, HA)</a:t>
            </a:r>
          </a:p>
        </p:txBody>
      </p:sp>
      <p:pic>
        <p:nvPicPr>
          <p:cNvPr id="6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66" y="1643324"/>
            <a:ext cx="7066667" cy="4180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Lab2-</a:t>
            </a:r>
            <a:fld id="{73DA0BB7-265A-403C-9275-D587AB510EDC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62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ea typeface="細明體" pitchFamily="49" charset="-120"/>
              </a:rPr>
              <a:t>半加器 </a:t>
            </a:r>
            <a:r>
              <a:rPr lang="en-US" altLang="zh-TW" sz="4000" dirty="0">
                <a:ea typeface="細明體" pitchFamily="49" charset="-120"/>
              </a:rPr>
              <a:t>(Half Adder, HA)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Lab2-</a:t>
            </a:r>
            <a:fld id="{73DA0BB7-265A-403C-9275-D587AB510EDC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61579"/>
            <a:ext cx="6933948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759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ea typeface="細明體" pitchFamily="49" charset="-120"/>
              </a:rPr>
              <a:t>全加器 </a:t>
            </a:r>
            <a:r>
              <a:rPr lang="en-US" altLang="zh-TW" sz="4000" dirty="0">
                <a:ea typeface="細明體" pitchFamily="49" charset="-120"/>
              </a:rPr>
              <a:t>(Full Adder, FA)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Lab2-</a:t>
            </a:r>
            <a:fld id="{73DA0BB7-265A-403C-9275-D587AB510EDC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424" y="1452587"/>
            <a:ext cx="4297151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724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ea typeface="細明體" pitchFamily="49" charset="-120"/>
              </a:rPr>
              <a:t>全加器 </a:t>
            </a:r>
            <a:r>
              <a:rPr lang="en-US" altLang="zh-TW" sz="4000" dirty="0">
                <a:ea typeface="細明體" pitchFamily="49" charset="-120"/>
              </a:rPr>
              <a:t>(Full Adder, FA)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Lab2-</a:t>
            </a:r>
            <a:fld id="{73DA0BB7-265A-403C-9275-D587AB510EDC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40768"/>
            <a:ext cx="8229600" cy="2380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03162"/>
            <a:ext cx="3672408" cy="2846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42"/>
          <a:stretch/>
        </p:blipFill>
        <p:spPr bwMode="auto">
          <a:xfrm>
            <a:off x="4644008" y="4016214"/>
            <a:ext cx="4248788" cy="2020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線接點 7"/>
          <p:cNvCxnSpPr/>
          <p:nvPr/>
        </p:nvCxnSpPr>
        <p:spPr>
          <a:xfrm>
            <a:off x="4499992" y="3861048"/>
            <a:ext cx="4464496" cy="23762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4499992" y="3721438"/>
            <a:ext cx="4248472" cy="251587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4829200" y="1997617"/>
            <a:ext cx="3703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0000CC"/>
                </a:solidFill>
              </a:rPr>
              <a:t>此次</a:t>
            </a:r>
            <a:r>
              <a:rPr lang="en-US" altLang="zh-TW" sz="2800" dirty="0">
                <a:solidFill>
                  <a:srgbClr val="0000CC"/>
                </a:solidFill>
              </a:rPr>
              <a:t>Lab</a:t>
            </a:r>
            <a:r>
              <a:rPr lang="zh-TW" altLang="en-US" sz="2800" dirty="0">
                <a:solidFill>
                  <a:srgbClr val="0000CC"/>
                </a:solidFill>
              </a:rPr>
              <a:t>所使用的</a:t>
            </a:r>
            <a:r>
              <a:rPr lang="en-US" altLang="zh-TW" sz="2800" dirty="0">
                <a:solidFill>
                  <a:srgbClr val="0000CC"/>
                </a:solidFill>
              </a:rPr>
              <a:t>FA</a:t>
            </a:r>
            <a:endParaRPr lang="zh-TW" altLang="en-US" sz="2800" dirty="0">
              <a:solidFill>
                <a:srgbClr val="0000CC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 flipV="1">
            <a:off x="3923928" y="2520837"/>
            <a:ext cx="1656184" cy="1495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70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Write your own FA &amp; HA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Lab2-</a:t>
            </a:r>
            <a:fld id="{73DA0BB7-265A-403C-9275-D587AB510EDC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43112"/>
            <a:ext cx="4176464" cy="3236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5517232"/>
            <a:ext cx="2000250" cy="54292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8" name="矩形 7"/>
          <p:cNvSpPr/>
          <p:nvPr/>
        </p:nvSpPr>
        <p:spPr>
          <a:xfrm>
            <a:off x="2555776" y="5821833"/>
            <a:ext cx="360040" cy="238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1933020"/>
            <a:ext cx="3127201" cy="1521132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292080" y="4199548"/>
            <a:ext cx="3357805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請參考上一週</a:t>
            </a:r>
            <a:r>
              <a:rPr lang="en-US" altLang="zh-TW" dirty="0"/>
              <a:t>Lab</a:t>
            </a:r>
            <a:r>
              <a:rPr lang="zh-TW" altLang="en-US" dirty="0"/>
              <a:t>的參考</a:t>
            </a:r>
            <a:r>
              <a:rPr lang="en-US" altLang="zh-TW" dirty="0"/>
              <a:t>code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自行編輯此頁的</a:t>
            </a:r>
            <a:r>
              <a:rPr lang="en-US" altLang="zh-TW" dirty="0"/>
              <a:t>FA</a:t>
            </a:r>
            <a:r>
              <a:rPr lang="zh-TW" altLang="en-US" dirty="0"/>
              <a:t>與</a:t>
            </a:r>
            <a:r>
              <a:rPr lang="en-US" altLang="zh-TW" dirty="0"/>
              <a:t>HA</a:t>
            </a:r>
            <a:r>
              <a:rPr lang="zh-TW" altLang="en-US" dirty="0"/>
              <a:t>。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176777" y="5435529"/>
            <a:ext cx="3357805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利用兩個</a:t>
            </a:r>
            <a:r>
              <a:rPr lang="en-US" altLang="zh-TW" dirty="0"/>
              <a:t>two-input XOR gate</a:t>
            </a:r>
            <a:r>
              <a:rPr lang="zh-TW" altLang="en-US" dirty="0"/>
              <a:t>連接成一個</a:t>
            </a:r>
            <a:r>
              <a:rPr lang="en-US" altLang="zh-TW" dirty="0"/>
              <a:t>three-input XOR gate</a:t>
            </a:r>
            <a:r>
              <a:rPr lang="zh-TW" altLang="en-US" dirty="0"/>
              <a:t>。</a:t>
            </a:r>
          </a:p>
        </p:txBody>
      </p:sp>
      <p:cxnSp>
        <p:nvCxnSpPr>
          <p:cNvPr id="13" name="直線接點 12"/>
          <p:cNvCxnSpPr/>
          <p:nvPr/>
        </p:nvCxnSpPr>
        <p:spPr>
          <a:xfrm>
            <a:off x="1979712" y="4522713"/>
            <a:ext cx="756084" cy="912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2735796" y="3397533"/>
            <a:ext cx="756084" cy="2037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113838" y="1702187"/>
            <a:ext cx="621501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FA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620000" y="1383508"/>
            <a:ext cx="621501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HA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22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4-bit</a:t>
            </a:r>
            <a:r>
              <a:rPr lang="zh-TW" altLang="en-US" sz="4000" dirty="0">
                <a:ea typeface="細明體" pitchFamily="49" charset="-120"/>
              </a:rPr>
              <a:t>加法器 </a:t>
            </a:r>
            <a:r>
              <a:rPr lang="en-US" altLang="zh-TW" sz="4000" dirty="0">
                <a:ea typeface="細明體" pitchFamily="49" charset="-120"/>
              </a:rPr>
              <a:t>(Ripple-Carry Adder; RCA)</a:t>
            </a:r>
            <a:r>
              <a:rPr lang="en-US" altLang="zh-TW" sz="4000" dirty="0"/>
              <a:t> 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Lab2-</a:t>
            </a:r>
            <a:fld id="{73DA0BB7-265A-403C-9275-D587AB510EDC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550066"/>
              </p:ext>
            </p:extLst>
          </p:nvPr>
        </p:nvGraphicFramePr>
        <p:xfrm>
          <a:off x="360122" y="1988840"/>
          <a:ext cx="8388342" cy="4104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Visio" r:id="rId3" imgW="4991230" imgH="2324239" progId="Visio.Drawing.11">
                  <p:embed/>
                </p:oleObj>
              </mc:Choice>
              <mc:Fallback>
                <p:oleObj name="Visio" r:id="rId3" imgW="4991230" imgH="2324239" progId="Visio.Drawing.11">
                  <p:embed/>
                  <p:pic>
                    <p:nvPicPr>
                      <p:cNvPr id="3" name="物件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122" y="1988840"/>
                        <a:ext cx="8388342" cy="4104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4314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Hierarchy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Lab2-</a:t>
            </a:r>
            <a:fld id="{73DA0BB7-265A-403C-9275-D587AB510EDC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79640"/>
              </p:ext>
            </p:extLst>
          </p:nvPr>
        </p:nvGraphicFramePr>
        <p:xfrm>
          <a:off x="484188" y="1659607"/>
          <a:ext cx="8177212" cy="385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Visio" r:id="rId3" imgW="8177048" imgH="3857121" progId="Visio.Drawing.11">
                  <p:embed/>
                </p:oleObj>
              </mc:Choice>
              <mc:Fallback>
                <p:oleObj name="Visio" r:id="rId3" imgW="8177048" imgH="3857121" progId="Visio.Drawing.11">
                  <p:embed/>
                  <p:pic>
                    <p:nvPicPr>
                      <p:cNvPr id="3" name="物件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4188" y="1659607"/>
                        <a:ext cx="8177212" cy="385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176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細明體" pitchFamily="49" charset="-120"/>
              </a:rPr>
              <a:t>Lab(2)-</a:t>
            </a:r>
            <a:r>
              <a:rPr lang="zh-TW" altLang="en-US" dirty="0">
                <a:ea typeface="細明體" pitchFamily="49" charset="-120"/>
              </a:rPr>
              <a:t>實驗結果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Lab2-</a:t>
            </a:r>
            <a:fld id="{73DA0BB7-265A-403C-9275-D587AB510EDC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56" y="1341438"/>
            <a:ext cx="7585287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70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7064</TotalTime>
  <Words>342</Words>
  <Application>Microsoft Office PowerPoint</Application>
  <PresentationFormat>如螢幕大小 (4:3)</PresentationFormat>
  <Paragraphs>51</Paragraphs>
  <Slides>12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細明體</vt:lpstr>
      <vt:lpstr>新細明體</vt:lpstr>
      <vt:lpstr>Arial</vt:lpstr>
      <vt:lpstr>Calibri</vt:lpstr>
      <vt:lpstr>Centaur</vt:lpstr>
      <vt:lpstr>Times New Roman</vt:lpstr>
      <vt:lpstr>Wingdings</vt:lpstr>
      <vt:lpstr>Office 佈景主題</vt:lpstr>
      <vt:lpstr>Visio</vt:lpstr>
      <vt:lpstr>PowerPoint 簡報</vt:lpstr>
      <vt:lpstr>半加器 (Half Adder, HA)</vt:lpstr>
      <vt:lpstr>半加器 (Half Adder, HA)</vt:lpstr>
      <vt:lpstr>全加器 (Full Adder, FA)</vt:lpstr>
      <vt:lpstr>全加器 (Full Adder, FA)</vt:lpstr>
      <vt:lpstr>Write your own FA &amp; HA</vt:lpstr>
      <vt:lpstr>4-bit加法器 (Ripple-Carry Adder; RCA) </vt:lpstr>
      <vt:lpstr>Design Hierarchy</vt:lpstr>
      <vt:lpstr>Lab(2)-實驗結果</vt:lpstr>
      <vt:lpstr>參考coding [1]</vt:lpstr>
      <vt:lpstr>參考coding [2]</vt:lpstr>
      <vt:lpstr>報告內容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yhchen</dc:creator>
  <cp:lastModifiedBy>ICE</cp:lastModifiedBy>
  <cp:revision>254</cp:revision>
  <cp:lastPrinted>2014-03-03T01:10:21Z</cp:lastPrinted>
  <dcterms:created xsi:type="dcterms:W3CDTF">2012-06-14T09:28:24Z</dcterms:created>
  <dcterms:modified xsi:type="dcterms:W3CDTF">2022-03-15T02:23:16Z</dcterms:modified>
</cp:coreProperties>
</file>