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97" r:id="rId3"/>
    <p:sldId id="278" r:id="rId4"/>
    <p:sldId id="300" r:id="rId5"/>
    <p:sldId id="299" r:id="rId6"/>
    <p:sldId id="289" r:id="rId7"/>
    <p:sldId id="296" r:id="rId8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5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E92FF96-B655-413A-93CE-FA1E2FB84619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CC74F42-E49F-4115-BE05-DEB60BF6F9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5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4A14182-CC5F-47EE-971A-16B50E587D74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3591784-569A-4563-B137-4EC37C51C6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7536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0858B6-2AF7-40E0-871D-EF457A76B2FF}" type="datetime1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98884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2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8D7A-A973-4B62-BACE-149044BAC8DA}" type="datetime1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BCDBD-C17C-4FC3-BB50-32FE3FCF3E55}" type="datetime1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C94F-CA7E-4178-8E73-0DD6ABEB004E}" type="datetime1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Lab2-</a:t>
            </a:r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07D1-5676-4B22-BF68-7A85F62F9D59}" type="datetime1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4A93-FDC4-4CB7-A5A2-1A7F60E9D0BD}" type="datetime1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AA8F-87FE-470E-AE70-388458907738}" type="datetime1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3FBE-35EA-4C49-BC8E-2936B3E7C2B4}" type="datetime1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2011-33B1-4206-B2C0-406F4D61AD82}" type="datetime1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1ECD-F845-4F94-B6BD-7215FD0E86BD}" type="datetime1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9610-F915-452A-93A9-B05DC9C1C0B3}" type="datetime1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32982"/>
            <a:ext cx="9144000" cy="3250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124744"/>
            <a:ext cx="9144000" cy="72008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2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8575DBA6-92FE-4933-B986-FFFED74C902C}" type="datetime1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altLang="zh-TW" dirty="0"/>
              <a:t>Lab2-</a:t>
            </a:r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2627784" y="6532983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solidFill>
                  <a:schemeClr val="bg1">
                    <a:lumMod val="75000"/>
                  </a:schemeClr>
                </a:solidFill>
                <a:latin typeface="Centaur" pitchFamily="18" charset="0"/>
              </a:rPr>
              <a:t>Song-Nien</a:t>
            </a:r>
            <a:r>
              <a:rPr lang="en-US" altLang="zh-TW" sz="1400" b="1" baseline="0" dirty="0">
                <a:solidFill>
                  <a:schemeClr val="bg1">
                    <a:lumMod val="75000"/>
                  </a:schemeClr>
                </a:solidFill>
                <a:latin typeface="Centaur" pitchFamily="18" charset="0"/>
              </a:rPr>
              <a:t> Tang</a:t>
            </a:r>
            <a:endParaRPr lang="zh-TW" altLang="en-US" sz="1400" b="1" dirty="0">
              <a:solidFill>
                <a:schemeClr val="bg1">
                  <a:lumMod val="75000"/>
                </a:schemeClr>
              </a:solidFill>
              <a:latin typeface="Centaur" pitchFamily="18" charset="0"/>
            </a:endParaRPr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35496" y="6536377"/>
            <a:ext cx="1835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200" b="1" i="1" dirty="0">
                <a:solidFill>
                  <a:schemeClr val="bg1">
                    <a:lumMod val="50000"/>
                  </a:schemeClr>
                </a:solidFill>
                <a:latin typeface="Centaur" pitchFamily="18" charset="0"/>
              </a:rPr>
              <a:t>電子實驗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emf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1988840"/>
            <a:ext cx="9144000" cy="4104456"/>
          </a:xfrm>
        </p:spPr>
        <p:txBody>
          <a:bodyPr anchor="ctr" anchorCtr="1">
            <a:normAutofit/>
          </a:bodyPr>
          <a:lstStyle/>
          <a:p>
            <a:r>
              <a:rPr lang="zh-TW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四位元加法器</a:t>
            </a:r>
            <a:r>
              <a:rPr lang="en-US" altLang="zh-TW" sz="4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(RCA)</a:t>
            </a:r>
            <a:r>
              <a:rPr lang="zh-TW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電路 </a:t>
            </a:r>
            <a:endParaRPr lang="en-US" altLang="zh-TW" sz="4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4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(Data Flow Modeling-I)</a:t>
            </a:r>
            <a:endParaRPr lang="zh-TW" altLang="en-US" sz="4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TW" altLang="en-US" sz="4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0" y="-6421"/>
            <a:ext cx="9144000" cy="192325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400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電子實驗</a:t>
            </a:r>
            <a:endParaRPr lang="en-US" altLang="zh-TW" sz="44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136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Flow Modeling (</a:t>
            </a:r>
            <a:r>
              <a:rPr lang="zh-TW" altLang="en-US" dirty="0"/>
              <a:t>布林運算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Lab3-</a:t>
            </a:r>
            <a:fld id="{73DA0BB7-265A-403C-9275-D587AB510EDC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69382" y="1452708"/>
            <a:ext cx="349856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宣告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  a, b, c, out;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52522" y="2428805"/>
            <a:ext cx="1764704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out=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a|b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378873" y="2430712"/>
            <a:ext cx="2049111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out=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a&amp;b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449809" y="3652145"/>
            <a:ext cx="1901011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out=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a^b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839035" y="3669115"/>
            <a:ext cx="1765413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out=~a;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98" y="2276872"/>
            <a:ext cx="1931868" cy="711736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190" y="2300400"/>
            <a:ext cx="1772254" cy="680137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684" y="3510645"/>
            <a:ext cx="1884012" cy="717050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1190" y="3652145"/>
            <a:ext cx="1743759" cy="529446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2103048" y="5264075"/>
            <a:ext cx="2170201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out=~(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a&amp;b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2793" y="5111192"/>
            <a:ext cx="1800651" cy="705876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6652962" y="5279949"/>
            <a:ext cx="2363824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out=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a&amp;b&amp;c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633" y="5157973"/>
            <a:ext cx="1570429" cy="62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51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Lab3-(part 1)</a:t>
            </a: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Lab3-</a:t>
            </a:r>
            <a:fld id="{73DA0BB7-265A-403C-9275-D587AB510EDC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269681"/>
              </p:ext>
            </p:extLst>
          </p:nvPr>
        </p:nvGraphicFramePr>
        <p:xfrm>
          <a:off x="3077621" y="1319366"/>
          <a:ext cx="6066379" cy="2968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Visio" r:id="rId3" imgW="4991230" imgH="2324239" progId="Visio.Drawing.11">
                  <p:embed/>
                </p:oleObj>
              </mc:Choice>
              <mc:Fallback>
                <p:oleObj name="Visio" r:id="rId3" imgW="4991230" imgH="2324239" progId="Visio.Drawing.11">
                  <p:embed/>
                  <p:pic>
                    <p:nvPicPr>
                      <p:cNvPr id="3" name="物件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77621" y="1319366"/>
                        <a:ext cx="6066379" cy="2968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71277" y="1319366"/>
            <a:ext cx="2644539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4-bit Adder</a:t>
            </a:r>
            <a:r>
              <a: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20221" y="1983281"/>
            <a:ext cx="27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將</a:t>
            </a:r>
            <a:r>
              <a:rPr lang="en-US" altLang="zh-TW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Lab02(RCA4)</a:t>
            </a:r>
            <a:r>
              <a:rPr lang="zh-TW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TW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zh-TW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與</a:t>
            </a:r>
            <a:r>
              <a:rPr lang="en-US" altLang="zh-TW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r>
              <a:rPr lang="zh-TW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以第</a:t>
            </a:r>
            <a:r>
              <a:rPr lang="en-US" altLang="zh-TW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頁的</a:t>
            </a:r>
            <a:r>
              <a:rPr lang="en-US" altLang="zh-TW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dataflow</a:t>
            </a:r>
            <a:r>
              <a:rPr lang="zh-TW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語法做描述，重新改寫後以</a:t>
            </a:r>
            <a:r>
              <a:rPr lang="en-US" altLang="zh-TW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Lab02</a:t>
            </a:r>
            <a:r>
              <a:rPr lang="zh-TW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的同樣的</a:t>
            </a:r>
            <a:r>
              <a:rPr lang="en-US" altLang="zh-TW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</a:t>
            </a:r>
            <a:r>
              <a:rPr lang="zh-TW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做模擬。</a:t>
            </a:r>
            <a:r>
              <a:rPr lang="en-US" altLang="zh-TW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4653136"/>
            <a:ext cx="3947169" cy="1604392"/>
          </a:xfrm>
          <a:prstGeom prst="rect">
            <a:avLst/>
          </a:prstGeom>
          <a:ln w="19050">
            <a:solidFill>
              <a:srgbClr val="0000CC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4088" y="4626767"/>
            <a:ext cx="3127201" cy="1521132"/>
          </a:xfrm>
          <a:prstGeom prst="rect">
            <a:avLst/>
          </a:prstGeom>
          <a:ln w="19050">
            <a:solidFill>
              <a:srgbClr val="0000CC"/>
            </a:solidFill>
          </a:ln>
        </p:spPr>
      </p:pic>
      <p:cxnSp>
        <p:nvCxnSpPr>
          <p:cNvPr id="10" name="直線接點 9"/>
          <p:cNvCxnSpPr/>
          <p:nvPr/>
        </p:nvCxnSpPr>
        <p:spPr>
          <a:xfrm flipV="1">
            <a:off x="3707904" y="2708920"/>
            <a:ext cx="1368152" cy="201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6516216" y="2708920"/>
            <a:ext cx="1008112" cy="201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40313" y="3270897"/>
            <a:ext cx="259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RCA4</a:t>
            </a:r>
            <a:r>
              <a:rPr lang="zh-TW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引進</a:t>
            </a:r>
            <a:r>
              <a:rPr lang="en-US" altLang="zh-TW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zh-TW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與</a:t>
            </a:r>
            <a:r>
              <a:rPr lang="en-US" altLang="zh-TW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r>
              <a:rPr lang="zh-TW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的方式仍用</a:t>
            </a:r>
            <a:r>
              <a:rPr lang="en-US" altLang="zh-TW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Lab02</a:t>
            </a:r>
            <a:r>
              <a:rPr lang="zh-TW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TW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structural</a:t>
            </a:r>
            <a:r>
              <a:rPr lang="zh-TW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語法來描述</a:t>
            </a:r>
            <a:r>
              <a:rPr lang="en-US" altLang="zh-TW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不用更動</a:t>
            </a:r>
            <a:r>
              <a:rPr lang="en-US" altLang="zh-TW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9431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457200" y="44624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Lab3-(part 2) (</a:t>
            </a:r>
            <a:r>
              <a:rPr lang="zh-TW" altLang="en-US" dirty="0"/>
              <a:t>基本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608670"/>
              </p:ext>
            </p:extLst>
          </p:nvPr>
        </p:nvGraphicFramePr>
        <p:xfrm>
          <a:off x="3779912" y="1412776"/>
          <a:ext cx="5389822" cy="2637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Visio" r:id="rId3" imgW="4991230" imgH="2324239" progId="Visio.Drawing.11">
                  <p:embed/>
                </p:oleObj>
              </mc:Choice>
              <mc:Fallback>
                <p:oleObj name="Visio" r:id="rId3" imgW="4991230" imgH="232423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79912" y="1412776"/>
                        <a:ext cx="5389822" cy="26372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1980261"/>
            <a:ext cx="2716259" cy="2072675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>
            <a:off x="683568" y="3429000"/>
            <a:ext cx="576064" cy="3600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683568" y="3429001"/>
            <a:ext cx="576064" cy="3600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899592" y="4245117"/>
            <a:ext cx="3842083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(RCA4 module I/O</a:t>
            </a:r>
            <a:r>
              <a: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宣告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 [3:0] a, b;</a:t>
            </a:r>
          </a:p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 [3:0] s;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580112" y="4611788"/>
            <a:ext cx="2457412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s=</a:t>
            </a:r>
            <a:r>
              <a:rPr lang="en-US" altLang="zh-TW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71277" y="1319366"/>
            <a:ext cx="2644539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4-bit Adder</a:t>
            </a:r>
            <a:r>
              <a: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38510" y="5684026"/>
            <a:ext cx="7981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將</a:t>
            </a:r>
            <a:r>
              <a:rPr lang="en-US" altLang="zh-TW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RCA4</a:t>
            </a:r>
            <a:r>
              <a:rPr lang="zh-TW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以此頁的</a:t>
            </a:r>
            <a:r>
              <a:rPr lang="en-US" altLang="zh-TW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dataflow</a:t>
            </a:r>
            <a:r>
              <a:rPr lang="zh-TW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語法</a:t>
            </a:r>
            <a:r>
              <a:rPr lang="en-US" altLang="zh-TW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數學運算子</a:t>
            </a:r>
            <a:r>
              <a:rPr lang="en-US" altLang="zh-TW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做描述，重新改寫後以同樣的</a:t>
            </a:r>
            <a:r>
              <a:rPr lang="en-US" altLang="zh-TW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</a:t>
            </a:r>
            <a:r>
              <a:rPr lang="zh-TW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做模擬。</a:t>
            </a:r>
            <a:r>
              <a:rPr lang="en-US" altLang="zh-TW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此時已經不需要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與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了，重要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!!)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70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Lab3-(part 3) (</a:t>
            </a:r>
            <a:r>
              <a:rPr lang="zh-TW" altLang="en-US" dirty="0"/>
              <a:t>進階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Lab3-</a:t>
            </a:r>
            <a:fld id="{73DA0BB7-265A-403C-9275-D587AB510EDC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719962"/>
              </p:ext>
            </p:extLst>
          </p:nvPr>
        </p:nvGraphicFramePr>
        <p:xfrm>
          <a:off x="3563888" y="1550198"/>
          <a:ext cx="5356931" cy="2621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Visio" r:id="rId3" imgW="4991230" imgH="2324239" progId="Visio.Drawing.11">
                  <p:embed/>
                </p:oleObj>
              </mc:Choice>
              <mc:Fallback>
                <p:oleObj name="Visio" r:id="rId3" imgW="4991230" imgH="2324239" progId="Visio.Drawing.11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888" y="1550198"/>
                        <a:ext cx="5356931" cy="26211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71277" y="1319366"/>
            <a:ext cx="2644539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4-bit Adder</a:t>
            </a:r>
            <a:r>
              <a: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(III)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95536" y="5013176"/>
            <a:ext cx="4104456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(RCA4 module</a:t>
            </a:r>
            <a:r>
              <a: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內部新增宣告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 [4:0] at, </a:t>
            </a:r>
            <a:r>
              <a:rPr lang="en-US" altLang="zh-TW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 [4:0] </a:t>
            </a:r>
            <a:r>
              <a:rPr lang="en-US" altLang="zh-TW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4932040" y="5783713"/>
            <a:ext cx="3475502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s=</a:t>
            </a:r>
            <a:r>
              <a:rPr lang="en-US" altLang="zh-TW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TW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[3:0];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擷取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932040" y="4697708"/>
            <a:ext cx="3889966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at={1’b0, a};</a:t>
            </a:r>
            <a:r>
              <a: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擴充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956883" y="5263768"/>
            <a:ext cx="2736304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</a:t>
            </a:r>
            <a:r>
              <a:rPr lang="en-US" altLang="zh-TW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at+bt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2164953"/>
            <a:ext cx="2511624" cy="187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3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細明體" pitchFamily="49" charset="-120"/>
              </a:rPr>
              <a:t>Lab3-</a:t>
            </a:r>
            <a:r>
              <a:rPr lang="zh-TW" altLang="en-US" dirty="0">
                <a:ea typeface="細明體" pitchFamily="49" charset="-120"/>
              </a:rPr>
              <a:t>實驗結果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Lab3-</a:t>
            </a:r>
            <a:fld id="{73DA0BB7-265A-403C-9275-D587AB510EDC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56" y="1341438"/>
            <a:ext cx="7585287" cy="478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7701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Lab3-</a:t>
            </a:r>
            <a:fld id="{73DA0BB7-265A-403C-9275-D587AB510EDC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報告內容</a:t>
            </a:r>
          </a:p>
        </p:txBody>
      </p:sp>
      <p:sp>
        <p:nvSpPr>
          <p:cNvPr id="9" name="矩形 8"/>
          <p:cNvSpPr/>
          <p:nvPr/>
        </p:nvSpPr>
        <p:spPr>
          <a:xfrm>
            <a:off x="228600" y="1326326"/>
            <a:ext cx="8915400" cy="46858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050" dirty="0">
              <a:solidFill>
                <a:srgbClr val="000000"/>
              </a:solidFill>
              <a:latin typeface="新細明體" panose="02020500000000000000" pitchFamily="18" charset="-120"/>
            </a:endParaRPr>
          </a:p>
          <a:p>
            <a:pPr lvl="0"/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於一周內上傳至</a:t>
            </a:r>
            <a:r>
              <a:rPr lang="en-US" altLang="zh-TW" sz="2400" dirty="0" err="1">
                <a:solidFill>
                  <a:prstClr val="black"/>
                </a:solidFill>
                <a:latin typeface="Times New Roman"/>
              </a:rPr>
              <a:t>i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-learning (Lab03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目錄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)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。</a:t>
            </a:r>
          </a:p>
          <a:p>
            <a:pPr lvl="0"/>
            <a:r>
              <a:rPr lang="zh-TW" altLang="en-US" sz="2400" dirty="0">
                <a:solidFill>
                  <a:prstClr val="black"/>
                </a:solidFill>
                <a:latin typeface="Wingdings"/>
              </a:rPr>
              <a:t>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逾期者繳交至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”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補交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”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目錄。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(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一律打八折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)</a:t>
            </a:r>
          </a:p>
          <a:p>
            <a:pPr lvl="0"/>
            <a:r>
              <a:rPr lang="zh-TW" altLang="en-US" sz="2400" dirty="0">
                <a:solidFill>
                  <a:prstClr val="black"/>
                </a:solidFill>
                <a:latin typeface="Wingdings"/>
              </a:rPr>
              <a:t>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報告內容如下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:</a:t>
            </a:r>
          </a:p>
          <a:p>
            <a:pPr lvl="0"/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   1. Part 1</a:t>
            </a:r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的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Verilog Code (</a:t>
            </a:r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新更改的</a:t>
            </a:r>
            <a:r>
              <a:rPr lang="en-US" altLang="zh-TW" sz="2400" dirty="0" err="1">
                <a:solidFill>
                  <a:prstClr val="black"/>
                </a:solidFill>
                <a:latin typeface="Times New Roman"/>
              </a:rPr>
              <a:t>FA.v</a:t>
            </a:r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與</a:t>
            </a:r>
            <a:r>
              <a:rPr lang="en-US" altLang="zh-TW" sz="2400" dirty="0" err="1">
                <a:solidFill>
                  <a:prstClr val="black"/>
                </a:solidFill>
                <a:latin typeface="Times New Roman"/>
              </a:rPr>
              <a:t>HA.v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) </a:t>
            </a:r>
            <a:r>
              <a:rPr lang="en-US" altLang="zh-TW" sz="2400" dirty="0">
                <a:solidFill>
                  <a:srgbClr val="0000CC"/>
                </a:solidFill>
                <a:latin typeface="Times New Roman"/>
              </a:rPr>
              <a:t>(20%)</a:t>
            </a:r>
          </a:p>
          <a:p>
            <a:pPr lvl="0"/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        &gt;&gt; </a:t>
            </a:r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請直接把程式碼貼在報告文字檔上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(</a:t>
            </a:r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兩個檔案或一個檔案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)</a:t>
            </a:r>
          </a:p>
          <a:p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   2.</a:t>
            </a:r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 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Part 1</a:t>
            </a:r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的模擬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waveform(</a:t>
            </a:r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含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a[3:0], b[3:0], s[3:0], </a:t>
            </a:r>
            <a:r>
              <a:rPr lang="en-US" altLang="zh-TW" sz="2400" dirty="0" err="1">
                <a:solidFill>
                  <a:prstClr val="black"/>
                </a:solidFill>
                <a:latin typeface="Times New Roman"/>
              </a:rPr>
              <a:t>cout</a:t>
            </a:r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訊號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) </a:t>
            </a:r>
            <a:r>
              <a:rPr lang="en-US" altLang="zh-TW" sz="2400" dirty="0">
                <a:solidFill>
                  <a:srgbClr val="0000CC"/>
                </a:solidFill>
                <a:latin typeface="Times New Roman"/>
              </a:rPr>
              <a:t>(20%)</a:t>
            </a:r>
          </a:p>
          <a:p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   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3. Part 2</a:t>
            </a:r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的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Verilog Code (</a:t>
            </a:r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只有一個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RCA4.v):  </a:t>
            </a:r>
            <a:r>
              <a:rPr lang="en-US" altLang="zh-TW" sz="2400" dirty="0">
                <a:solidFill>
                  <a:srgbClr val="0000CC"/>
                </a:solidFill>
                <a:latin typeface="Times New Roman"/>
              </a:rPr>
              <a:t>(20%)</a:t>
            </a:r>
            <a:endParaRPr lang="en-US" altLang="zh-TW" sz="2400" dirty="0">
              <a:solidFill>
                <a:prstClr val="black"/>
              </a:solidFill>
              <a:latin typeface="Times New Roman"/>
            </a:endParaRPr>
          </a:p>
          <a:p>
            <a:pPr lvl="0"/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        &gt;&gt; </a:t>
            </a:r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請直接把程式碼貼在報告文字檔上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(</a:t>
            </a:r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一個檔案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)</a:t>
            </a:r>
          </a:p>
          <a:p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   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4.</a:t>
            </a:r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 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Part 2</a:t>
            </a:r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的模擬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waveform(</a:t>
            </a:r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含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a[3:0], b[3:0], s[3:0]</a:t>
            </a:r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訊號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) </a:t>
            </a:r>
            <a:r>
              <a:rPr lang="en-US" altLang="zh-TW" sz="2400" dirty="0">
                <a:solidFill>
                  <a:srgbClr val="0000CC"/>
                </a:solidFill>
                <a:latin typeface="Times New Roman"/>
              </a:rPr>
              <a:t>(20%)</a:t>
            </a:r>
            <a:endParaRPr lang="en-US" altLang="zh-TW" sz="2400" dirty="0">
              <a:solidFill>
                <a:prstClr val="black"/>
              </a:solidFill>
              <a:latin typeface="Times New Roman"/>
            </a:endParaRPr>
          </a:p>
          <a:p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   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5. Part 3</a:t>
            </a:r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的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Verilog Code (</a:t>
            </a:r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只有一個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RCA4.v): </a:t>
            </a:r>
            <a:r>
              <a:rPr lang="en-US" altLang="zh-TW" sz="2400" dirty="0">
                <a:solidFill>
                  <a:srgbClr val="0000CC"/>
                </a:solidFill>
                <a:latin typeface="Times New Roman"/>
              </a:rPr>
              <a:t>(30%)</a:t>
            </a:r>
            <a:endParaRPr lang="en-US" altLang="zh-TW" sz="2400" dirty="0">
              <a:solidFill>
                <a:prstClr val="black"/>
              </a:solidFill>
              <a:latin typeface="Times New Roman"/>
            </a:endParaRPr>
          </a:p>
          <a:p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   6. Part 3</a:t>
            </a:r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的模擬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waveform(</a:t>
            </a:r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含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a[3:0], b[3:0], s[3:0] ], </a:t>
            </a:r>
            <a:r>
              <a:rPr lang="en-US" altLang="zh-TW" sz="2400" dirty="0" err="1">
                <a:solidFill>
                  <a:prstClr val="black"/>
                </a:solidFill>
                <a:latin typeface="Times New Roman"/>
              </a:rPr>
              <a:t>cout</a:t>
            </a:r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訊號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) </a:t>
            </a:r>
            <a:r>
              <a:rPr lang="en-US" altLang="zh-TW" sz="2400" dirty="0">
                <a:solidFill>
                  <a:srgbClr val="0000CC"/>
                </a:solidFill>
                <a:latin typeface="Times New Roman"/>
              </a:rPr>
              <a:t>(30%)</a:t>
            </a:r>
            <a:endParaRPr lang="en-US" altLang="zh-TW" sz="2400" dirty="0">
              <a:solidFill>
                <a:prstClr val="black"/>
              </a:solidFill>
              <a:latin typeface="Times New Roman"/>
            </a:endParaRPr>
          </a:p>
          <a:p>
            <a:pPr lvl="0"/>
            <a:r>
              <a:rPr lang="zh-TW" altLang="en-US" sz="2400" dirty="0">
                <a:solidFill>
                  <a:prstClr val="black"/>
                </a:solidFill>
                <a:latin typeface="Wingdings"/>
              </a:rPr>
              <a:t>以上</a:t>
            </a:r>
            <a:r>
              <a:rPr lang="en-US" altLang="zh-TW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zh-TW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為基本，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各組可依狀況自行決定完成</a:t>
            </a:r>
            <a:r>
              <a:rPr lang="en-US" altLang="zh-TW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3/4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或</a:t>
            </a:r>
            <a:r>
              <a:rPr lang="en-US" altLang="zh-TW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5/6</a:t>
            </a:r>
            <a:r>
              <a:rPr lang="en-US" altLang="zh-TW" sz="2400" dirty="0">
                <a:solidFill>
                  <a:prstClr val="black"/>
                </a:solidFill>
                <a:latin typeface="新細明體"/>
              </a:rPr>
              <a:t>(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二選一</a:t>
            </a:r>
            <a:r>
              <a:rPr lang="en-US" altLang="zh-TW" sz="2400" dirty="0">
                <a:solidFill>
                  <a:prstClr val="black"/>
                </a:solidFill>
                <a:latin typeface="新細明體"/>
              </a:rPr>
              <a:t>)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79637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7255</TotalTime>
  <Words>526</Words>
  <Application>Microsoft Office PowerPoint</Application>
  <PresentationFormat>如螢幕大小 (4:3)</PresentationFormat>
  <Paragraphs>51</Paragraphs>
  <Slides>7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細明體</vt:lpstr>
      <vt:lpstr>新細明體</vt:lpstr>
      <vt:lpstr>Arial</vt:lpstr>
      <vt:lpstr>Calibri</vt:lpstr>
      <vt:lpstr>Centaur</vt:lpstr>
      <vt:lpstr>Times New Roman</vt:lpstr>
      <vt:lpstr>Wingdings</vt:lpstr>
      <vt:lpstr>Office 佈景主題</vt:lpstr>
      <vt:lpstr>Visio</vt:lpstr>
      <vt:lpstr>PowerPoint 簡報</vt:lpstr>
      <vt:lpstr>Data Flow Modeling (布林運算)</vt:lpstr>
      <vt:lpstr>Lab3-(part 1)</vt:lpstr>
      <vt:lpstr>PowerPoint 簡報</vt:lpstr>
      <vt:lpstr>Lab3-(part 3) (進階)</vt:lpstr>
      <vt:lpstr>Lab3-實驗結果</vt:lpstr>
      <vt:lpstr>報告內容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yhchen</dc:creator>
  <cp:lastModifiedBy>ICE</cp:lastModifiedBy>
  <cp:revision>282</cp:revision>
  <cp:lastPrinted>2014-03-03T01:10:21Z</cp:lastPrinted>
  <dcterms:created xsi:type="dcterms:W3CDTF">2012-06-14T09:28:24Z</dcterms:created>
  <dcterms:modified xsi:type="dcterms:W3CDTF">2022-03-22T01:14:16Z</dcterms:modified>
</cp:coreProperties>
</file>