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0" r:id="rId3"/>
    <p:sldId id="302" r:id="rId4"/>
    <p:sldId id="304" r:id="rId5"/>
    <p:sldId id="296" r:id="rId6"/>
    <p:sldId id="305" r:id="rId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多工器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(Multiplexer)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 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Flow 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Modeling-II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Conditional(</a:t>
            </a:r>
            <a:r>
              <a:rPr lang="zh-TW" altLang="en-US" sz="3200" dirty="0" smtClean="0"/>
              <a:t>條件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運算</a:t>
            </a:r>
            <a:r>
              <a:rPr lang="en-US" altLang="zh-TW" sz="3200" dirty="0" smtClean="0"/>
              <a:t> – Dataflow Modeling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Lab4-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35687"/>
            <a:ext cx="3789178" cy="2217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TW" dirty="0" smtClean="0"/>
              <a:t>2-to-1 MUX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55947"/>
              </p:ext>
            </p:extLst>
          </p:nvPr>
        </p:nvGraphicFramePr>
        <p:xfrm>
          <a:off x="4644008" y="1556792"/>
          <a:ext cx="1657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4" imgW="1307685" imgH="1318813" progId="Visio.Drawing.11">
                  <p:embed/>
                </p:oleObj>
              </mc:Choice>
              <mc:Fallback>
                <p:oleObj name="Visio" r:id="rId4" imgW="1307685" imgH="13188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556792"/>
                        <a:ext cx="165735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201575"/>
              </p:ext>
            </p:extLst>
          </p:nvPr>
        </p:nvGraphicFramePr>
        <p:xfrm>
          <a:off x="6776257" y="1377715"/>
          <a:ext cx="17983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18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3955">
                <a:tc>
                  <a:txBody>
                    <a:bodyPr/>
                    <a:lstStyle/>
                    <a:p>
                      <a:r>
                        <a:rPr lang="en-US" altLang="zh-TW" sz="1400" i="1" dirty="0" smtClean="0"/>
                        <a:t>in1</a:t>
                      </a:r>
                      <a:endParaRPr lang="zh-TW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i="1" dirty="0" smtClean="0"/>
                        <a:t>in0</a:t>
                      </a:r>
                      <a:endParaRPr lang="zh-TW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i="1" dirty="0" err="1" smtClean="0"/>
                        <a:t>sel</a:t>
                      </a:r>
                      <a:endParaRPr lang="zh-TW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i="1" dirty="0" smtClean="0"/>
                        <a:t>out</a:t>
                      </a:r>
                      <a:endParaRPr lang="zh-TW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3211160" cy="9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78030"/>
            <a:ext cx="3789178" cy="2210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39552" y="5589240"/>
            <a:ext cx="3960440" cy="49707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3212976"/>
            <a:ext cx="3960440" cy="49707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85859" y="3545429"/>
            <a:ext cx="426889" cy="2299894"/>
          </a:xfrm>
          <a:custGeom>
            <a:avLst/>
            <a:gdLst>
              <a:gd name="connsiteX0" fmla="*/ 426889 w 426889"/>
              <a:gd name="connsiteY0" fmla="*/ 2299894 h 2299894"/>
              <a:gd name="connsiteX1" fmla="*/ 76511 w 426889"/>
              <a:gd name="connsiteY1" fmla="*/ 1462407 h 2299894"/>
              <a:gd name="connsiteX2" fmla="*/ 8145 w 426889"/>
              <a:gd name="connsiteY2" fmla="*/ 915476 h 2299894"/>
              <a:gd name="connsiteX3" fmla="*/ 204698 w 426889"/>
              <a:gd name="connsiteY3" fmla="*/ 146354 h 2299894"/>
              <a:gd name="connsiteX4" fmla="*/ 426889 w 426889"/>
              <a:gd name="connsiteY4" fmla="*/ 1076 h 229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89" h="2299894">
                <a:moveTo>
                  <a:pt x="426889" y="2299894"/>
                </a:moveTo>
                <a:cubicBezTo>
                  <a:pt x="286595" y="1996518"/>
                  <a:pt x="146302" y="1693143"/>
                  <a:pt x="76511" y="1462407"/>
                </a:cubicBezTo>
                <a:cubicBezTo>
                  <a:pt x="6720" y="1231671"/>
                  <a:pt x="-13219" y="1134818"/>
                  <a:pt x="8145" y="915476"/>
                </a:cubicBezTo>
                <a:cubicBezTo>
                  <a:pt x="29509" y="696134"/>
                  <a:pt x="134907" y="298754"/>
                  <a:pt x="204698" y="146354"/>
                </a:cubicBezTo>
                <a:cubicBezTo>
                  <a:pt x="274489" y="-6046"/>
                  <a:pt x="350689" y="-2485"/>
                  <a:pt x="426889" y="107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4-to-1 </a:t>
            </a:r>
            <a:r>
              <a:rPr lang="en-US" altLang="zh-TW" dirty="0" smtClean="0"/>
              <a:t>MUX)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Lab4-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99295"/>
              </p:ext>
            </p:extLst>
          </p:nvPr>
        </p:nvGraphicFramePr>
        <p:xfrm>
          <a:off x="1043608" y="1454964"/>
          <a:ext cx="2808312" cy="306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1307685" imgH="1318813" progId="Visio.Drawing.11">
                  <p:embed/>
                </p:oleObj>
              </mc:Choice>
              <mc:Fallback>
                <p:oleObj name="Visio" r:id="rId3" imgW="1307685" imgH="1318813" progId="Visio.Drawing.11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54964"/>
                        <a:ext cx="2808312" cy="306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90125"/>
              </p:ext>
            </p:extLst>
          </p:nvPr>
        </p:nvGraphicFramePr>
        <p:xfrm>
          <a:off x="5577274" y="1409014"/>
          <a:ext cx="2595126" cy="309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5" imgW="2297550" imgH="2614795" progId="Visio.Drawing.11">
                  <p:embed/>
                </p:oleObj>
              </mc:Choice>
              <mc:Fallback>
                <p:oleObj name="Visio" r:id="rId5" imgW="2297550" imgH="2614795" progId="Visio.Drawing.11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74" y="1409014"/>
                        <a:ext cx="2595126" cy="309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93959" y="496653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Sel=00 </a:t>
            </a:r>
            <a:r>
              <a:rPr lang="en-US" altLang="zh-TW" sz="2400" dirty="0">
                <a:solidFill>
                  <a:srgbClr val="0000CC"/>
                </a:solidFill>
                <a:sym typeface="Wingdings" panose="05000000000000000000" pitchFamily="2" charset="2"/>
              </a:rPr>
              <a:t> Out=in0</a:t>
            </a:r>
            <a:r>
              <a:rPr lang="en-US" altLang="zh-TW" sz="2400" dirty="0" smtClean="0">
                <a:solidFill>
                  <a:srgbClr val="0000CC"/>
                </a:solidFill>
                <a:sym typeface="Wingdings" panose="05000000000000000000" pitchFamily="2" charset="2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</a:rPr>
              <a:t>Sel=01 </a:t>
            </a:r>
            <a:r>
              <a:rPr lang="en-US" altLang="zh-TW" sz="2400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solidFill>
                  <a:srgbClr val="0000CC"/>
                </a:solidFill>
                <a:sym typeface="Wingdings" panose="05000000000000000000" pitchFamily="2" charset="2"/>
              </a:rPr>
              <a:t>Out=in1,  </a:t>
            </a:r>
            <a:r>
              <a:rPr lang="zh-TW" altLang="en-US" sz="2400" dirty="0" smtClean="0">
                <a:solidFill>
                  <a:srgbClr val="0000CC"/>
                </a:solidFill>
                <a:sym typeface="Wingdings" panose="05000000000000000000" pitchFamily="2" charset="2"/>
              </a:rPr>
              <a:t>以此類推</a:t>
            </a:r>
            <a:r>
              <a:rPr lang="en-US" altLang="zh-TW" sz="2400" dirty="0" smtClean="0">
                <a:solidFill>
                  <a:srgbClr val="0000CC"/>
                </a:solidFill>
                <a:sym typeface="Wingdings" panose="05000000000000000000" pitchFamily="2" charset="2"/>
              </a:rPr>
              <a:t>!   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3959" y="549575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CC"/>
                </a:solidFill>
              </a:rPr>
              <a:t>方式一</a:t>
            </a:r>
            <a:r>
              <a:rPr lang="en-US" altLang="zh-TW" sz="2400" dirty="0" smtClean="0">
                <a:solidFill>
                  <a:srgbClr val="0000CC"/>
                </a:solidFill>
              </a:rPr>
              <a:t>:</a:t>
            </a:r>
            <a:r>
              <a:rPr lang="zh-TW" altLang="en-US" sz="2400" dirty="0" smtClean="0">
                <a:solidFill>
                  <a:srgbClr val="0000CC"/>
                </a:solidFill>
              </a:rPr>
              <a:t> 用</a:t>
            </a:r>
            <a:r>
              <a:rPr lang="en-US" altLang="zh-TW" sz="2400" dirty="0" smtClean="0">
                <a:solidFill>
                  <a:srgbClr val="0000CC"/>
                </a:solidFill>
              </a:rPr>
              <a:t>2-to-1 MUX</a:t>
            </a:r>
            <a:r>
              <a:rPr lang="zh-TW" altLang="en-US" sz="2400" dirty="0" smtClean="0">
                <a:solidFill>
                  <a:srgbClr val="0000CC"/>
                </a:solidFill>
              </a:rPr>
              <a:t>組合成</a:t>
            </a:r>
            <a:r>
              <a:rPr lang="en-US" altLang="zh-TW" sz="2400" dirty="0" smtClean="0">
                <a:solidFill>
                  <a:srgbClr val="0000CC"/>
                </a:solidFill>
              </a:rPr>
              <a:t>4-to-1 MUX (</a:t>
            </a:r>
            <a:r>
              <a:rPr lang="zh-TW" altLang="en-US" sz="2400" dirty="0" smtClean="0">
                <a:solidFill>
                  <a:srgbClr val="0000CC"/>
                </a:solidFill>
              </a:rPr>
              <a:t>如右上圖</a:t>
            </a:r>
            <a:r>
              <a:rPr lang="en-US" altLang="zh-TW" sz="2400" dirty="0" smtClean="0">
                <a:solidFill>
                  <a:srgbClr val="0000CC"/>
                </a:solidFill>
              </a:rPr>
              <a:t>)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2747" y="5955655"/>
            <a:ext cx="81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CC"/>
                </a:solidFill>
              </a:rPr>
              <a:t>方式二</a:t>
            </a:r>
            <a:r>
              <a:rPr lang="en-US" altLang="zh-TW" sz="2400" dirty="0" smtClean="0">
                <a:solidFill>
                  <a:srgbClr val="0000CC"/>
                </a:solidFill>
              </a:rPr>
              <a:t>:</a:t>
            </a:r>
            <a:r>
              <a:rPr lang="zh-TW" altLang="en-US" sz="2400" dirty="0" smtClean="0">
                <a:solidFill>
                  <a:srgbClr val="0000CC"/>
                </a:solidFill>
              </a:rPr>
              <a:t> 直接用連續的</a:t>
            </a:r>
            <a:r>
              <a:rPr lang="en-US" altLang="zh-TW" sz="2400" dirty="0" smtClean="0">
                <a:solidFill>
                  <a:srgbClr val="0000CC"/>
                </a:solidFill>
              </a:rPr>
              <a:t>conditional (if….,else if,…)</a:t>
            </a:r>
            <a:r>
              <a:rPr lang="zh-TW" altLang="en-US" sz="2400" dirty="0" smtClean="0">
                <a:solidFill>
                  <a:srgbClr val="0000CC"/>
                </a:solidFill>
              </a:rPr>
              <a:t>條件式做描述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71800" y="4583689"/>
            <a:ext cx="32403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今天的</a:t>
            </a:r>
            <a:r>
              <a:rPr lang="en-US" altLang="zh-TW" b="1" dirty="0" smtClean="0"/>
              <a:t>Lab</a:t>
            </a:r>
            <a:r>
              <a:rPr lang="zh-TW" altLang="en-US" b="1" dirty="0" smtClean="0"/>
              <a:t>請以方式二來</a:t>
            </a:r>
            <a:r>
              <a:rPr lang="en-US" altLang="zh-TW" b="1" dirty="0" smtClean="0"/>
              <a:t>coding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119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bench </a:t>
            </a:r>
            <a:r>
              <a:rPr lang="en-US" altLang="zh-TW" dirty="0"/>
              <a:t>in 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Lab4-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2132856"/>
            <a:ext cx="5472608" cy="304698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module TM_Mux_4to1;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in0, in1, in2, in3;</a:t>
            </a:r>
          </a:p>
          <a:p>
            <a:r>
              <a:rPr lang="en-US" altLang="zh-TW" dirty="0" err="1" smtClean="0"/>
              <a:t>reg</a:t>
            </a:r>
            <a:r>
              <a:rPr lang="en-US" altLang="zh-TW" dirty="0" smtClean="0"/>
              <a:t>   [1:0]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r>
              <a:rPr lang="en-US" altLang="zh-TW" dirty="0" smtClean="0"/>
              <a:t>wire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en-US" altLang="zh-TW" dirty="0"/>
              <a:t>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smtClean="0"/>
              <a:t>Mux_4to1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U_Mux_4to1 (.in0(in0), .in1(in1), …);</a:t>
            </a:r>
          </a:p>
          <a:p>
            <a:endParaRPr lang="en-US" altLang="zh-TW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en-US" altLang="zh-TW" sz="1600" dirty="0" err="1" smtClean="0"/>
              <a:t>endmodule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043405" y="1560622"/>
            <a:ext cx="2932691" cy="480131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/>
              <a:t>t = 200;</a:t>
            </a:r>
            <a:endParaRPr lang="zh-TW" altLang="en-US" dirty="0"/>
          </a:p>
          <a:p>
            <a:r>
              <a:rPr lang="en-US" altLang="zh-TW" dirty="0"/>
              <a:t>initial </a:t>
            </a:r>
          </a:p>
          <a:p>
            <a:r>
              <a:rPr lang="en-US" altLang="zh-TW" dirty="0"/>
              <a:t>Begin</a:t>
            </a:r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  #t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in0 </a:t>
            </a:r>
            <a:r>
              <a:rPr lang="en-US" altLang="zh-TW" dirty="0"/>
              <a:t>= 1'b0;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in1 </a:t>
            </a:r>
            <a:r>
              <a:rPr lang="en-US" altLang="zh-TW" dirty="0"/>
              <a:t>= </a:t>
            </a:r>
            <a:r>
              <a:rPr lang="en-US" altLang="zh-TW" dirty="0" smtClean="0"/>
              <a:t>1'b1;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in2 </a:t>
            </a:r>
            <a:r>
              <a:rPr lang="en-US" altLang="zh-TW" dirty="0"/>
              <a:t>= 1'b0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in3 = 1’b1;</a:t>
            </a:r>
            <a:endParaRPr lang="zh-TW" altLang="en-US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            </a:t>
            </a:r>
            <a:r>
              <a:rPr lang="zh-TW" altLang="en-US" dirty="0" smtClean="0"/>
              <a:t> </a:t>
            </a:r>
            <a:r>
              <a:rPr lang="en-US" altLang="zh-TW" dirty="0"/>
              <a:t>#t 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 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= 2’b00;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…</a:t>
            </a:r>
          </a:p>
          <a:p>
            <a:r>
              <a:rPr lang="en-US" altLang="zh-TW" dirty="0" smtClean="0"/>
              <a:t>             </a:t>
            </a:r>
            <a:r>
              <a:rPr lang="zh-TW" altLang="en-US" dirty="0" smtClean="0"/>
              <a:t>依序每隔</a:t>
            </a:r>
            <a:r>
              <a:rPr lang="en-US" altLang="zh-TW" dirty="0" smtClean="0"/>
              <a:t>t, </a:t>
            </a:r>
            <a:r>
              <a:rPr lang="zh-TW" altLang="en-US" dirty="0" smtClean="0"/>
              <a:t>測試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=01, 10, &amp; 11</a:t>
            </a:r>
            <a:endParaRPr lang="en-US" altLang="zh-TW" dirty="0"/>
          </a:p>
          <a:p>
            <a:r>
              <a:rPr lang="en-US" altLang="zh-TW" dirty="0" smtClean="0"/>
              <a:t>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#t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$stop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259632" y="4437112"/>
            <a:ext cx="5184576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Lab4-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" y="1412776"/>
            <a:ext cx="8686800" cy="43165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於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一周內上傳至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Lab04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交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報告內容須包含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Verilog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Code: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module: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Mux_4to1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TM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_ Mux_4to1)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兩種寫法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一個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檔案或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個檔案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en-US" altLang="zh-TW" sz="2400" dirty="0" err="1" smtClean="0">
                <a:solidFill>
                  <a:prstClr val="black"/>
                </a:solidFill>
                <a:latin typeface="Times New Roman"/>
              </a:rPr>
              <a:t>xxx.v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直接把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程式碼貼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在報告文字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檔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上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請說明模擬結果是否正確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3.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心得報告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以上三者的內容有完整列於報告者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default 70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分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有不足者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Lab(4) (</a:t>
            </a:r>
            <a:r>
              <a:rPr lang="zh-TW" altLang="en-US" dirty="0" smtClean="0"/>
              <a:t>思考題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234" y="1556792"/>
            <a:ext cx="3498562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 [3:0] a, b;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wire  [3:0] out;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9363" y="2775541"/>
            <a:ext cx="273630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43" y="1364178"/>
            <a:ext cx="4397513" cy="19691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56992"/>
            <a:ext cx="2433158" cy="18566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388" y="3481714"/>
            <a:ext cx="2511624" cy="187089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5364088" y="3645024"/>
            <a:ext cx="2444924" cy="151216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364088" y="3645024"/>
            <a:ext cx="2232248" cy="144016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1600" y="550096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CC"/>
                </a:solidFill>
              </a:rPr>
              <a:t>在僅使用</a:t>
            </a:r>
            <a:r>
              <a:rPr lang="en-US" altLang="zh-TW" sz="2400" dirty="0" smtClean="0">
                <a:solidFill>
                  <a:srgbClr val="0000CC"/>
                </a:solidFill>
              </a:rPr>
              <a:t>4</a:t>
            </a:r>
            <a:r>
              <a:rPr lang="zh-TW" altLang="en-US" sz="2400" dirty="0" smtClean="0">
                <a:solidFill>
                  <a:srgbClr val="0000CC"/>
                </a:solidFill>
              </a:rPr>
              <a:t>位元</a:t>
            </a:r>
            <a:r>
              <a:rPr lang="en-US" altLang="zh-TW" sz="2400" dirty="0" smtClean="0">
                <a:solidFill>
                  <a:srgbClr val="0000CC"/>
                </a:solidFill>
              </a:rPr>
              <a:t>assign</a:t>
            </a:r>
            <a:r>
              <a:rPr lang="zh-TW" altLang="en-US" sz="2400" dirty="0" smtClean="0">
                <a:solidFill>
                  <a:srgbClr val="0000CC"/>
                </a:solidFill>
              </a:rPr>
              <a:t>加法</a:t>
            </a:r>
            <a:r>
              <a:rPr lang="zh-TW" altLang="en-US" sz="2400" dirty="0" smtClean="0">
                <a:solidFill>
                  <a:srgbClr val="0000CC"/>
                </a:solidFill>
              </a:rPr>
              <a:t>運算</a:t>
            </a:r>
            <a:r>
              <a:rPr lang="zh-TW" altLang="en-US" sz="2400" dirty="0" smtClean="0">
                <a:solidFill>
                  <a:srgbClr val="0000CC"/>
                </a:solidFill>
              </a:rPr>
              <a:t>的方式</a:t>
            </a:r>
            <a:r>
              <a:rPr lang="zh-TW" altLang="en-US" sz="2400" dirty="0" smtClean="0">
                <a:solidFill>
                  <a:srgbClr val="0000CC"/>
                </a:solidFill>
              </a:rPr>
              <a:t>下</a:t>
            </a:r>
            <a:r>
              <a:rPr lang="en-US" altLang="zh-TW" sz="2400" dirty="0" smtClean="0">
                <a:solidFill>
                  <a:srgbClr val="0000CC"/>
                </a:solidFill>
              </a:rPr>
              <a:t>(</a:t>
            </a:r>
            <a:r>
              <a:rPr lang="zh-TW" altLang="en-US" sz="2400" dirty="0" smtClean="0">
                <a:solidFill>
                  <a:srgbClr val="0000CC"/>
                </a:solidFill>
              </a:rPr>
              <a:t>即上方左圖</a:t>
            </a:r>
            <a:r>
              <a:rPr lang="en-US" altLang="zh-TW" sz="2400" dirty="0" smtClean="0">
                <a:solidFill>
                  <a:srgbClr val="0000CC"/>
                </a:solidFill>
              </a:rPr>
              <a:t>)</a:t>
            </a:r>
            <a:r>
              <a:rPr lang="zh-TW" altLang="en-US" sz="2400" dirty="0" smtClean="0">
                <a:solidFill>
                  <a:srgbClr val="0000CC"/>
                </a:solidFill>
              </a:rPr>
              <a:t>，</a:t>
            </a:r>
            <a:endParaRPr lang="en-US" altLang="zh-TW" sz="2400" dirty="0" smtClean="0">
              <a:solidFill>
                <a:srgbClr val="0000CC"/>
              </a:solidFill>
            </a:endParaRPr>
          </a:p>
          <a:p>
            <a:r>
              <a:rPr lang="zh-TW" altLang="en-US" sz="2400" dirty="0" smtClean="0">
                <a:solidFill>
                  <a:srgbClr val="0000CC"/>
                </a:solidFill>
              </a:rPr>
              <a:t>如何以</a:t>
            </a:r>
            <a:r>
              <a:rPr lang="en-US" altLang="zh-TW" sz="2400" dirty="0" smtClean="0">
                <a:solidFill>
                  <a:srgbClr val="0000CC"/>
                </a:solidFill>
              </a:rPr>
              <a:t>conditional(</a:t>
            </a:r>
            <a:r>
              <a:rPr lang="zh-TW" altLang="en-US" sz="2400" dirty="0" smtClean="0">
                <a:solidFill>
                  <a:srgbClr val="0000CC"/>
                </a:solidFill>
              </a:rPr>
              <a:t>條件</a:t>
            </a:r>
            <a:r>
              <a:rPr lang="en-US" altLang="zh-TW" sz="2400" dirty="0" smtClean="0">
                <a:solidFill>
                  <a:srgbClr val="0000CC"/>
                </a:solidFill>
              </a:rPr>
              <a:t>)</a:t>
            </a:r>
            <a:r>
              <a:rPr lang="zh-TW" altLang="en-US" sz="2400" dirty="0" smtClean="0">
                <a:solidFill>
                  <a:srgbClr val="0000CC"/>
                </a:solidFill>
              </a:rPr>
              <a:t>運算的方式產生出</a:t>
            </a:r>
            <a:r>
              <a:rPr lang="en-US" altLang="zh-TW" sz="2400" dirty="0" err="1" smtClean="0">
                <a:solidFill>
                  <a:srgbClr val="0000CC"/>
                </a:solidFill>
              </a:rPr>
              <a:t>cout</a:t>
            </a:r>
            <a:r>
              <a:rPr lang="zh-TW" altLang="en-US" sz="2400" dirty="0" smtClean="0">
                <a:solidFill>
                  <a:srgbClr val="0000CC"/>
                </a:solidFill>
              </a:rPr>
              <a:t>的值</a:t>
            </a:r>
            <a:r>
              <a:rPr lang="en-US" altLang="zh-TW" sz="2400" dirty="0" smtClean="0">
                <a:solidFill>
                  <a:srgbClr val="0000CC"/>
                </a:solidFill>
              </a:rPr>
              <a:t>??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361</Words>
  <Application>Microsoft Office PowerPoint</Application>
  <PresentationFormat>如螢幕大小 (4:3)</PresentationFormat>
  <Paragraphs>99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Visio</vt:lpstr>
      <vt:lpstr>PowerPoint 簡報</vt:lpstr>
      <vt:lpstr>Conditional(條件)運算 – Dataflow Modeling</vt:lpstr>
      <vt:lpstr>Lab內容 (4-to-1 MUX)</vt:lpstr>
      <vt:lpstr>Test bench in Verilog</vt:lpstr>
      <vt:lpstr>報告內容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287</cp:revision>
  <cp:lastPrinted>2014-03-03T01:10:21Z</cp:lastPrinted>
  <dcterms:created xsi:type="dcterms:W3CDTF">2012-06-14T09:28:24Z</dcterms:created>
  <dcterms:modified xsi:type="dcterms:W3CDTF">2022-03-28T01:50:10Z</dcterms:modified>
</cp:coreProperties>
</file>