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7" r:id="rId3"/>
    <p:sldId id="298" r:id="rId4"/>
    <p:sldId id="301" r:id="rId5"/>
    <p:sldId id="302" r:id="rId6"/>
    <p:sldId id="303" r:id="rId7"/>
    <p:sldId id="304" r:id="rId8"/>
    <p:sldId id="296" r:id="rId9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  <a:endParaRPr lang="zh-TW" altLang="en-US" sz="1200" b="1" i="1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四位元加法器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(RCA)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電路 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多工器</a:t>
            </a:r>
            <a:r>
              <a:rPr lang="en-US" alt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MUX)</a:t>
            </a:r>
            <a:r>
              <a:rPr lang="zh-TW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</a:t>
            </a:r>
            <a:endParaRPr lang="en-US" altLang="zh-TW" sz="4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(Behavior Modeling-I)</a:t>
            </a:r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Behavior Modeling Statement 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8670" y="1268760"/>
            <a:ext cx="34985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宣告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a, b, c, out;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2522" y="2725181"/>
            <a:ext cx="114787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out=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78873" y="2727088"/>
            <a:ext cx="14010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out=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49809" y="3652145"/>
            <a:ext cx="1330103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out=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a^b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39035" y="3669115"/>
            <a:ext cx="111734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out=~a;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98" y="2573248"/>
            <a:ext cx="1931868" cy="71173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90" y="2596776"/>
            <a:ext cx="1772254" cy="6801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4" y="3510645"/>
            <a:ext cx="1884012" cy="71705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90" y="3652145"/>
            <a:ext cx="1743759" cy="529446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103049" y="4604199"/>
            <a:ext cx="167686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out=~(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793" y="4451316"/>
            <a:ext cx="1800651" cy="705876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652962" y="4620073"/>
            <a:ext cx="159144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out=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a&amp;b&amp;c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33" y="4498097"/>
            <a:ext cx="1570429" cy="62346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378671" y="1818242"/>
            <a:ext cx="426533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always@(a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b or c) begin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4685" y="5661248"/>
            <a:ext cx="94200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5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Behavior Modeling Statement 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268760"/>
            <a:ext cx="36004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宣告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[3:0] a, b, sum;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[4:0] a2, b2, s;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6690" y="4293096"/>
            <a:ext cx="23464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=a2+b2;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加法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40768"/>
            <a:ext cx="4397513" cy="19691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3" y="3759424"/>
            <a:ext cx="3015729" cy="224639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376689" y="4839543"/>
            <a:ext cx="269125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sum=s[3:0]; 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擷取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76690" y="3212976"/>
            <a:ext cx="295232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a2={1’b0, a};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延伸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8507" y="2636912"/>
            <a:ext cx="3384376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always@(a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b) begin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4685" y="5949280"/>
            <a:ext cx="75293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76690" y="3759423"/>
            <a:ext cx="295232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2={1’b0, b};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延伸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403648" y="5415607"/>
            <a:ext cx="231950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=s[4]; 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擷取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– </a:t>
            </a:r>
            <a:r>
              <a:rPr lang="en-US" altLang="zh-TW" dirty="0" smtClean="0"/>
              <a:t>Behavior </a:t>
            </a:r>
            <a:r>
              <a:rPr lang="en-US" altLang="zh-TW" dirty="0"/>
              <a:t>Modeling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TW" dirty="0" smtClean="0"/>
              <a:t>2-to-1 MUX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395673"/>
              </p:ext>
            </p:extLst>
          </p:nvPr>
        </p:nvGraphicFramePr>
        <p:xfrm>
          <a:off x="7379146" y="1268760"/>
          <a:ext cx="1657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1116289" imgH="1217078" progId="Visio.Drawing.11">
                  <p:embed/>
                </p:oleObj>
              </mc:Choice>
              <mc:Fallback>
                <p:oleObj name="Visio" r:id="rId3" imgW="1116289" imgH="12170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146" y="1268760"/>
                        <a:ext cx="165735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34" y="1196752"/>
            <a:ext cx="3789178" cy="2210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91880" y="2204864"/>
            <a:ext cx="1440160" cy="34543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0" y="3071589"/>
            <a:ext cx="3652417" cy="3093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0968"/>
            <a:ext cx="3443828" cy="322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64690" y="4077072"/>
            <a:ext cx="1440160" cy="34543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160080" y="2392822"/>
            <a:ext cx="3318058" cy="1683522"/>
          </a:xfrm>
          <a:custGeom>
            <a:avLst/>
            <a:gdLst>
              <a:gd name="connsiteX0" fmla="*/ 3318058 w 3318058"/>
              <a:gd name="connsiteY0" fmla="*/ 0 h 1683522"/>
              <a:gd name="connsiteX1" fmla="*/ 497946 w 3318058"/>
              <a:gd name="connsiteY1" fmla="*/ 393107 h 1683522"/>
              <a:gd name="connsiteX2" fmla="*/ 10836 w 3318058"/>
              <a:gd name="connsiteY2" fmla="*/ 1068225 h 1683522"/>
              <a:gd name="connsiteX3" fmla="*/ 207389 w 3318058"/>
              <a:gd name="connsiteY3" fmla="*/ 1683522 h 16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058" h="1683522">
                <a:moveTo>
                  <a:pt x="3318058" y="0"/>
                </a:moveTo>
                <a:cubicBezTo>
                  <a:pt x="2183604" y="107535"/>
                  <a:pt x="1049150" y="215070"/>
                  <a:pt x="497946" y="393107"/>
                </a:cubicBezTo>
                <a:cubicBezTo>
                  <a:pt x="-53258" y="571144"/>
                  <a:pt x="59262" y="853156"/>
                  <a:pt x="10836" y="1068225"/>
                </a:cubicBezTo>
                <a:cubicBezTo>
                  <a:pt x="-37590" y="1283294"/>
                  <a:pt x="84899" y="1483408"/>
                  <a:pt x="207389" y="168352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4690" y="4445730"/>
            <a:ext cx="2767150" cy="1503549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4509120"/>
            <a:ext cx="2767150" cy="1584176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131840" y="4752928"/>
            <a:ext cx="1728192" cy="548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65512" r="61638" b="29318"/>
          <a:stretch/>
        </p:blipFill>
        <p:spPr bwMode="auto">
          <a:xfrm>
            <a:off x="6444208" y="5589240"/>
            <a:ext cx="8994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38770" y="4973765"/>
            <a:ext cx="1152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sel</a:t>
            </a:r>
            <a:r>
              <a:rPr lang="en-US" altLang="zh-TW" sz="1400" dirty="0" smtClean="0"/>
              <a:t>==1’b0)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33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Lab(5)-I (Today’s Lab.)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004" y="4941460"/>
            <a:ext cx="3888432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==2’b00)?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in0 :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==2’b01)?  in1 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2’b10)?  in2 : in3;   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363339"/>
              </p:ext>
            </p:extLst>
          </p:nvPr>
        </p:nvGraphicFramePr>
        <p:xfrm>
          <a:off x="1055068" y="1412776"/>
          <a:ext cx="2736304" cy="298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3" imgW="1307685" imgH="1318813" progId="Visio.Drawing.11">
                  <p:embed/>
                </p:oleObj>
              </mc:Choice>
              <mc:Fallback>
                <p:oleObj name="Visio" r:id="rId3" imgW="1307685" imgH="1318813" progId="Visio.Drawing.11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68" y="1412776"/>
                        <a:ext cx="2736304" cy="298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716016" y="1484784"/>
            <a:ext cx="4176464" cy="4524315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改</a:t>
            </a:r>
            <a:r>
              <a:rPr lang="zh-TW" altLang="en-US" sz="2400" dirty="0" smtClean="0"/>
              <a:t>用第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頁的</a:t>
            </a:r>
            <a:r>
              <a:rPr lang="en-US" altLang="zh-TW" sz="2400" dirty="0" smtClean="0"/>
              <a:t>Behavior-”if”</a:t>
            </a:r>
            <a:r>
              <a:rPr lang="zh-TW" altLang="en-US" sz="2400" dirty="0" smtClean="0"/>
              <a:t>的寫法來描述。</a:t>
            </a:r>
            <a:endParaRPr lang="en-US" altLang="zh-TW" sz="2400" dirty="0" smtClean="0"/>
          </a:p>
          <a:p>
            <a:r>
              <a:rPr lang="en-US" altLang="zh-TW" sz="2400" dirty="0" smtClean="0"/>
              <a:t>Hint: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If (…)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…</a:t>
            </a:r>
          </a:p>
          <a:p>
            <a:r>
              <a:rPr lang="en-US" altLang="zh-TW" sz="2400" dirty="0" smtClean="0"/>
              <a:t>else if (…)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…</a:t>
            </a:r>
          </a:p>
          <a:p>
            <a:r>
              <a:rPr lang="en-US" altLang="zh-TW" sz="2400" dirty="0" smtClean="0"/>
              <a:t>else if (…)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…</a:t>
            </a:r>
          </a:p>
          <a:p>
            <a:r>
              <a:rPr lang="en-US" altLang="zh-TW" sz="2400" dirty="0"/>
              <a:t>e</a:t>
            </a:r>
            <a:r>
              <a:rPr lang="en-US" altLang="zh-TW" sz="2400" dirty="0" smtClean="0"/>
              <a:t>lse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…     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203848" y="3068960"/>
            <a:ext cx="1512168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57200" y="4509120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CC"/>
                </a:solidFill>
              </a:rPr>
              <a:t>Lab_04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的內容</a:t>
            </a:r>
            <a:endParaRPr lang="zh-TW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6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Lab(5)-</a:t>
            </a:r>
            <a:r>
              <a:rPr lang="en-US" altLang="zh-TW" dirty="0" smtClean="0"/>
              <a:t>II </a:t>
            </a:r>
            <a:r>
              <a:rPr lang="en-US" altLang="zh-TW" dirty="0"/>
              <a:t>(Today’s Lab.)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33" y="5024795"/>
            <a:ext cx="3744416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out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==2’b00)?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in0 :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==2’b01)?  in1 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2’b10)?  in2 : in3;   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49822"/>
              </p:ext>
            </p:extLst>
          </p:nvPr>
        </p:nvGraphicFramePr>
        <p:xfrm>
          <a:off x="1055068" y="1412776"/>
          <a:ext cx="2736304" cy="298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3" imgW="1307685" imgH="1318813" progId="Visio.Drawing.11">
                  <p:embed/>
                </p:oleObj>
              </mc:Choice>
              <mc:Fallback>
                <p:oleObj name="Visio" r:id="rId3" imgW="1307685" imgH="13188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68" y="1412776"/>
                        <a:ext cx="2736304" cy="298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691525" y="1700808"/>
            <a:ext cx="4128947" cy="4154984"/>
          </a:xfrm>
          <a:prstGeom prst="rect">
            <a:avLst/>
          </a:prstGeom>
          <a:noFill/>
          <a:ln w="127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改</a:t>
            </a:r>
            <a:r>
              <a:rPr lang="zh-TW" altLang="en-US" sz="2400" dirty="0" smtClean="0"/>
              <a:t>用第</a:t>
            </a:r>
            <a:r>
              <a:rPr lang="en-US" altLang="zh-TW" sz="2400" dirty="0"/>
              <a:t>4</a:t>
            </a:r>
            <a:r>
              <a:rPr lang="zh-TW" altLang="en-US" sz="2400" dirty="0" smtClean="0"/>
              <a:t>頁的</a:t>
            </a:r>
            <a:r>
              <a:rPr lang="en-US" altLang="zh-TW" sz="2400" dirty="0" smtClean="0"/>
              <a:t>Behavior-”case”</a:t>
            </a:r>
            <a:r>
              <a:rPr lang="zh-TW" altLang="en-US" sz="2400" dirty="0" smtClean="0"/>
              <a:t>的寫法來描述。</a:t>
            </a:r>
            <a:endParaRPr lang="en-US" altLang="zh-TW" sz="2400" dirty="0" smtClean="0"/>
          </a:p>
          <a:p>
            <a:r>
              <a:rPr lang="en-US" altLang="zh-TW" sz="2400" dirty="0" smtClean="0"/>
              <a:t>Hint: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case (…)</a:t>
            </a:r>
          </a:p>
          <a:p>
            <a:r>
              <a:rPr lang="en-US" altLang="zh-TW" sz="2400" dirty="0" smtClean="0"/>
              <a:t>xx:  …</a:t>
            </a:r>
          </a:p>
          <a:p>
            <a:r>
              <a:rPr lang="en-US" altLang="zh-TW" sz="2400" dirty="0"/>
              <a:t>x</a:t>
            </a:r>
            <a:r>
              <a:rPr lang="en-US" altLang="zh-TW" sz="2400" dirty="0" smtClean="0"/>
              <a:t>x:  …</a:t>
            </a:r>
          </a:p>
          <a:p>
            <a:r>
              <a:rPr lang="en-US" altLang="zh-TW" sz="2400" dirty="0"/>
              <a:t>xx:  …</a:t>
            </a:r>
          </a:p>
          <a:p>
            <a:r>
              <a:rPr lang="en-US" altLang="zh-TW" sz="2400" dirty="0"/>
              <a:t>xx: </a:t>
            </a:r>
            <a:r>
              <a:rPr lang="en-US" altLang="zh-TW" sz="2400" dirty="0" smtClean="0"/>
              <a:t> …</a:t>
            </a:r>
          </a:p>
          <a:p>
            <a:r>
              <a:rPr lang="en-US" altLang="zh-TW" sz="2400" dirty="0">
                <a:solidFill>
                  <a:srgbClr val="0000CC"/>
                </a:solidFill>
              </a:rPr>
              <a:t>d</a:t>
            </a:r>
            <a:r>
              <a:rPr lang="en-US" altLang="zh-TW" sz="2400" dirty="0" smtClean="0">
                <a:solidFill>
                  <a:srgbClr val="0000CC"/>
                </a:solidFill>
              </a:rPr>
              <a:t>efault</a:t>
            </a:r>
            <a:r>
              <a:rPr lang="en-US" altLang="zh-TW" sz="2400" dirty="0" smtClean="0"/>
              <a:t>: </a:t>
            </a:r>
          </a:p>
          <a:p>
            <a:r>
              <a:rPr lang="en-US" altLang="zh-TW" sz="2400" dirty="0" err="1" smtClean="0"/>
              <a:t>endcase</a:t>
            </a:r>
            <a:endParaRPr lang="en-US" altLang="zh-TW" sz="24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275856" y="3068960"/>
            <a:ext cx="1440160" cy="1839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57200" y="4509120"/>
            <a:ext cx="253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CC"/>
                </a:solidFill>
              </a:rPr>
              <a:t>Lab_04</a:t>
            </a:r>
            <a:r>
              <a:rPr lang="zh-TW" altLang="en-US" sz="2400" b="1" dirty="0" smtClean="0">
                <a:solidFill>
                  <a:srgbClr val="0000CC"/>
                </a:solidFill>
              </a:rPr>
              <a:t>的內容</a:t>
            </a:r>
            <a:endParaRPr lang="zh-TW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1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Testbanch</a:t>
            </a:r>
            <a:r>
              <a:rPr lang="en-US" altLang="zh-TW" dirty="0" smtClean="0"/>
              <a:t> </a:t>
            </a:r>
            <a:r>
              <a:rPr lang="en-US" altLang="zh-TW" dirty="0"/>
              <a:t>in Verilog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2049522"/>
            <a:ext cx="5420237" cy="304698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module TM_Mux_4to1;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in0, in1, in2, in3;</a:t>
            </a:r>
          </a:p>
          <a:p>
            <a:r>
              <a:rPr lang="en-US" altLang="zh-TW" dirty="0" err="1" smtClean="0"/>
              <a:t>reg</a:t>
            </a:r>
            <a:r>
              <a:rPr lang="en-US" altLang="zh-TW" dirty="0" smtClean="0"/>
              <a:t>   [1:0]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r>
              <a:rPr lang="en-US" altLang="zh-TW" dirty="0" smtClean="0"/>
              <a:t>wire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out</a:t>
            </a:r>
            <a:r>
              <a:rPr lang="en-US" altLang="zh-TW" dirty="0"/>
              <a:t>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smtClean="0"/>
              <a:t>Mux_4to1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U_Mux_4to1 (.in0(in0), in1(in1), …);</a:t>
            </a:r>
          </a:p>
          <a:p>
            <a:endParaRPr lang="en-US" altLang="zh-TW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  <a:p>
            <a:r>
              <a:rPr lang="en-US" altLang="zh-TW" sz="1600" dirty="0" err="1" smtClean="0"/>
              <a:t>endmodule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043405" y="1560622"/>
            <a:ext cx="2932691" cy="480131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/>
              <a:t>t = 200;</a:t>
            </a:r>
            <a:endParaRPr lang="zh-TW" altLang="en-US" dirty="0"/>
          </a:p>
          <a:p>
            <a:r>
              <a:rPr lang="en-US" altLang="zh-TW" dirty="0"/>
              <a:t>initial 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egin</a:t>
            </a:r>
            <a:endParaRPr lang="en-US" altLang="zh-TW" dirty="0"/>
          </a:p>
          <a:p>
            <a:r>
              <a:rPr lang="en-US" altLang="zh-TW" dirty="0"/>
              <a:t>           </a:t>
            </a:r>
            <a:r>
              <a:rPr lang="en-US" altLang="zh-TW" dirty="0" smtClean="0"/>
              <a:t>  #t</a:t>
            </a:r>
            <a:endParaRPr lang="zh-TW" altLang="en-US" dirty="0"/>
          </a:p>
          <a:p>
            <a:r>
              <a:rPr lang="zh-TW" altLang="en-US" dirty="0"/>
              <a:t>             </a:t>
            </a:r>
            <a:r>
              <a:rPr lang="en-US" altLang="zh-TW" dirty="0" smtClean="0"/>
              <a:t>in0 </a:t>
            </a:r>
            <a:r>
              <a:rPr lang="en-US" altLang="zh-TW" dirty="0"/>
              <a:t>= 1'b0;</a:t>
            </a:r>
            <a:endParaRPr lang="zh-TW" altLang="en-US" dirty="0"/>
          </a:p>
          <a:p>
            <a:r>
              <a:rPr lang="zh-TW" altLang="en-US" dirty="0"/>
              <a:t>             </a:t>
            </a:r>
            <a:r>
              <a:rPr lang="en-US" altLang="zh-TW" dirty="0" smtClean="0"/>
              <a:t>in1 </a:t>
            </a:r>
            <a:r>
              <a:rPr lang="en-US" altLang="zh-TW" dirty="0"/>
              <a:t>= </a:t>
            </a:r>
            <a:r>
              <a:rPr lang="en-US" altLang="zh-TW" dirty="0" smtClean="0"/>
              <a:t>1'b1;</a:t>
            </a:r>
            <a:endParaRPr lang="zh-TW" altLang="en-US" dirty="0"/>
          </a:p>
          <a:p>
            <a:r>
              <a:rPr lang="zh-TW" altLang="en-US" dirty="0"/>
              <a:t>             </a:t>
            </a:r>
            <a:r>
              <a:rPr lang="en-US" altLang="zh-TW" dirty="0" smtClean="0"/>
              <a:t>in2 </a:t>
            </a:r>
            <a:r>
              <a:rPr lang="en-US" altLang="zh-TW" dirty="0"/>
              <a:t>= 1'b0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in3 = 1’b1;</a:t>
            </a:r>
            <a:endParaRPr lang="zh-TW" altLang="en-US" dirty="0"/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            </a:t>
            </a:r>
            <a:r>
              <a:rPr lang="zh-TW" altLang="en-US" dirty="0" smtClean="0"/>
              <a:t> </a:t>
            </a:r>
            <a:r>
              <a:rPr lang="en-US" altLang="zh-TW" dirty="0"/>
              <a:t>#t </a:t>
            </a:r>
            <a:r>
              <a:rPr lang="zh-TW" altLang="en-US" dirty="0"/>
              <a:t>	</a:t>
            </a:r>
          </a:p>
          <a:p>
            <a:r>
              <a:rPr lang="zh-TW" altLang="en-US" dirty="0" smtClean="0"/>
              <a:t>      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= 2’b00;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…</a:t>
            </a:r>
          </a:p>
          <a:p>
            <a:r>
              <a:rPr lang="en-US" altLang="zh-TW" dirty="0" smtClean="0"/>
              <a:t>             </a:t>
            </a:r>
            <a:r>
              <a:rPr lang="zh-TW" altLang="en-US" dirty="0" smtClean="0"/>
              <a:t>依序每隔</a:t>
            </a:r>
            <a:r>
              <a:rPr lang="en-US" altLang="zh-TW" dirty="0" smtClean="0"/>
              <a:t>t, </a:t>
            </a:r>
            <a:r>
              <a:rPr lang="zh-TW" altLang="en-US" dirty="0" smtClean="0"/>
              <a:t>測試 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=01, 10, &amp; 11</a:t>
            </a:r>
            <a:endParaRPr lang="en-US" altLang="zh-TW" dirty="0"/>
          </a:p>
          <a:p>
            <a:r>
              <a:rPr lang="en-US" altLang="zh-TW" dirty="0" smtClean="0"/>
              <a:t>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#t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$stop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072343" y="4221088"/>
            <a:ext cx="5184576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5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Lab5-</a:t>
            </a:r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報告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528" y="1204689"/>
            <a:ext cx="8686800" cy="394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05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於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一周內上傳至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-learning (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Lab05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逾期者繳交至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補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交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一律打八折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報告內容須包含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1.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Verilog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Code: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module: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Mux_4to1, 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即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Lab(5)-I/II)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        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直接把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程式碼貼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在報告文字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檔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上</a:t>
            </a:r>
            <a:endParaRPr lang="en-US" altLang="zh-TW" sz="2400" dirty="0" smtClean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       &gt;&gt; TM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Lab4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一樣，可以不用交。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2.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請說明模擬結果是否正確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3.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心得報告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以上三者的內容有完整列於報告者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default 70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分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有不足者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以上三個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item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少一個扣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分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字方塊 17"/>
          <p:cNvSpPr txBox="1"/>
          <p:nvPr/>
        </p:nvSpPr>
        <p:spPr>
          <a:xfrm>
            <a:off x="304935" y="5373216"/>
            <a:ext cx="8435280" cy="707886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4/12(</a:t>
            </a:r>
            <a:r>
              <a:rPr lang="zh-TW" altLang="en-US" sz="2000" dirty="0" smtClean="0"/>
              <a:t>週二</a:t>
            </a:r>
            <a:r>
              <a:rPr lang="en-US" altLang="zh-TW" sz="2000" dirty="0" smtClean="0"/>
              <a:t>)</a:t>
            </a:r>
            <a:r>
              <a:rPr lang="zh-TW" altLang="en-US" sz="2000" dirty="0"/>
              <a:t>上課</a:t>
            </a:r>
            <a:r>
              <a:rPr lang="zh-TW" altLang="en-US" sz="2000" dirty="0" smtClean="0"/>
              <a:t>時段</a:t>
            </a:r>
            <a:r>
              <a:rPr lang="zh-TW" altLang="en-US" sz="2000" dirty="0"/>
              <a:t>內</a:t>
            </a:r>
            <a:r>
              <a:rPr lang="en-US" altLang="zh-TW" sz="2000" dirty="0" smtClean="0"/>
              <a:t>(9:10~11:10am ; 1:10~3:10pm)</a:t>
            </a:r>
            <a:r>
              <a:rPr lang="zh-TW" altLang="en-US" sz="2000" dirty="0" smtClean="0"/>
              <a:t>，同學如有問題，可於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-learning</a:t>
            </a:r>
            <a:r>
              <a:rPr lang="zh-TW" altLang="en-US" sz="2000" dirty="0" smtClean="0"/>
              <a:t>討論版</a:t>
            </a:r>
            <a:r>
              <a:rPr lang="en-US" altLang="zh-TW" sz="2000" dirty="0" smtClean="0"/>
              <a:t>-”</a:t>
            </a:r>
            <a:r>
              <a:rPr lang="en-US" altLang="zh-TW" sz="2000" dirty="0"/>
              <a:t> Lab5</a:t>
            </a:r>
            <a:r>
              <a:rPr lang="zh-TW" altLang="en-US" sz="2000" dirty="0" smtClean="0"/>
              <a:t>討論</a:t>
            </a:r>
            <a:r>
              <a:rPr lang="zh-TW" altLang="en-US" sz="2000" dirty="0"/>
              <a:t>區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內提出問題，助教會在其上做解答協助。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516</Words>
  <Application>Microsoft Office PowerPoint</Application>
  <PresentationFormat>如螢幕大小 (4:3)</PresentationFormat>
  <Paragraphs>108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Visio</vt:lpstr>
      <vt:lpstr>PowerPoint 簡報</vt:lpstr>
      <vt:lpstr>Behavior Modeling Statement [1]</vt:lpstr>
      <vt:lpstr>Behavior Modeling Statement [2]</vt:lpstr>
      <vt:lpstr>Conditional – Behavior Modeling</vt:lpstr>
      <vt:lpstr>Lab(5)-I (Today’s Lab.)</vt:lpstr>
      <vt:lpstr>Lab(5)-II (Today’s Lab.)</vt:lpstr>
      <vt:lpstr>Testbanch in Verilog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286</cp:revision>
  <cp:lastPrinted>2014-03-03T01:10:21Z</cp:lastPrinted>
  <dcterms:created xsi:type="dcterms:W3CDTF">2012-06-14T09:28:24Z</dcterms:created>
  <dcterms:modified xsi:type="dcterms:W3CDTF">2022-04-11T13:14:35Z</dcterms:modified>
</cp:coreProperties>
</file>