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7" r:id="rId3"/>
    <p:sldId id="305" r:id="rId4"/>
    <p:sldId id="306" r:id="rId5"/>
    <p:sldId id="307" r:id="rId6"/>
    <p:sldId id="304" r:id="rId7"/>
    <p:sldId id="296" r:id="rId8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971" autoAdjust="0"/>
  </p:normalViewPr>
  <p:slideViewPr>
    <p:cSldViewPr>
      <p:cViewPr varScale="1">
        <p:scale>
          <a:sx n="109" d="100"/>
          <a:sy n="109" d="100"/>
        </p:scale>
        <p:origin x="1716" y="108"/>
      </p:cViewPr>
      <p:guideLst>
        <p:guide orient="horz" pos="39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858B6-2AF7-40E0-871D-EF457A76B2FF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8D7A-A973-4B62-BACE-149044BAC8DA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CDBD-C17C-4FC3-BB50-32FE3FCF3E55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94F-CA7E-4178-8E73-0DD6ABEB004E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07D1-5676-4B22-BF68-7A85F62F9D59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4A93-FDC4-4CB7-A5A2-1A7F60E9D0BD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AA8F-87FE-470E-AE70-388458907738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BE-35EA-4C49-BC8E-2936B3E7C2B4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2011-33B1-4206-B2C0-406F4D61AD82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ECD-F845-4F94-B6BD-7215FD0E86BD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9610-F915-452A-93A9-B05DC9C1C0B3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32982"/>
            <a:ext cx="9144000" cy="3250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575DBA6-92FE-4933-B986-FFFED74C902C}" type="datetime1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Lab2-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2627784" y="653298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5496" y="6536377"/>
            <a:ext cx="18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200" b="1" i="1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電子實驗</a:t>
            </a:r>
            <a:endParaRPr lang="zh-TW" altLang="en-US" sz="1200" b="1" i="1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4104456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Logic(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循序邏輯</a:t>
            </a:r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計數器電路設計</a:t>
            </a:r>
            <a:endParaRPr lang="en-US" altLang="zh-TW" sz="4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(Behavior Modeling-II)</a:t>
            </a:r>
            <a:endParaRPr lang="zh-TW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4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-6421"/>
            <a:ext cx="9144000" cy="192325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400" b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電子實驗</a:t>
            </a:r>
            <a:endParaRPr lang="en-US" altLang="zh-TW" sz="4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Sequential Logic Statement 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8670" y="1268760"/>
            <a:ext cx="3498562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宣告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din;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03904" y="2238749"/>
            <a:ext cx="412684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&lt;=din;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99896"/>
              </p:ext>
            </p:extLst>
          </p:nvPr>
        </p:nvGraphicFramePr>
        <p:xfrm>
          <a:off x="5806946" y="1761906"/>
          <a:ext cx="1933406" cy="17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Visio" r:id="rId3" imgW="565076" imgH="533261" progId="Visio.Drawing.11">
                  <p:embed/>
                </p:oleObj>
              </mc:Choice>
              <mc:Fallback>
                <p:oleObj name="Visio" r:id="rId3" imgW="565076" imgH="533261" progId="Visio.Drawing.11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6946" y="1761906"/>
                        <a:ext cx="1933406" cy="17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1867"/>
              </p:ext>
            </p:extLst>
          </p:nvPr>
        </p:nvGraphicFramePr>
        <p:xfrm>
          <a:off x="3614458" y="4112128"/>
          <a:ext cx="5061998" cy="18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Visio" r:id="rId5" imgW="3536928" imgH="1270185" progId="Visio.Drawing.11">
                  <p:embed/>
                </p:oleObj>
              </mc:Choice>
              <mc:Fallback>
                <p:oleObj name="Visio" r:id="rId5" imgW="3536928" imgH="1270185" progId="Visio.Drawing.11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4458" y="4112128"/>
                        <a:ext cx="5061998" cy="184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V="1">
            <a:off x="4910602" y="4152866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206746" y="4152866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502890" y="4152866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4979850" y="5178118"/>
            <a:ext cx="360040" cy="576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253469" y="5178118"/>
            <a:ext cx="360040" cy="576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556815" y="5178118"/>
            <a:ext cx="360040" cy="576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159870" y="1868924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00079" y="1868924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10602" y="2713938"/>
            <a:ext cx="1090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時脈</a:t>
            </a:r>
            <a:r>
              <a:rPr lang="en-US" altLang="zh-TW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3905" y="4112128"/>
            <a:ext cx="3263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regular statement for a D-type Flip-Flop (DFF) (</a:t>
            </a:r>
            <a:r>
              <a:rPr lang="zh-TW" altLang="en-US" sz="2400" dirty="0" smtClean="0"/>
              <a:t>正反器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triggered by the positive edge of the clock (</a:t>
            </a:r>
            <a:r>
              <a:rPr lang="zh-TW" altLang="en-US" sz="2400" dirty="0" smtClean="0"/>
              <a:t>時脈</a:t>
            </a:r>
            <a:r>
              <a:rPr lang="en-US" altLang="zh-TW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67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Sequential </a:t>
            </a:r>
            <a:r>
              <a:rPr lang="en-US" altLang="zh-TW" dirty="0"/>
              <a:t>Logic Statement 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50505"/>
              </p:ext>
            </p:extLst>
          </p:nvPr>
        </p:nvGraphicFramePr>
        <p:xfrm>
          <a:off x="6646035" y="1837371"/>
          <a:ext cx="1613126" cy="148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Visio" r:id="rId3" imgW="565076" imgH="533261" progId="Visio.Drawing.11">
                  <p:embed/>
                </p:oleObj>
              </mc:Choice>
              <mc:Fallback>
                <p:oleObj name="Visio" r:id="rId3" imgW="565076" imgH="533261" progId="Visio.Drawing.11">
                  <p:embed/>
                  <p:pic>
                    <p:nvPicPr>
                      <p:cNvPr id="26" name="物件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6035" y="1837371"/>
                        <a:ext cx="1613126" cy="1487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909" y="1630211"/>
            <a:ext cx="1822273" cy="95318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66860" y="1510273"/>
            <a:ext cx="4177147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  a, b;</a:t>
            </a:r>
          </a:p>
          <a:p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68491" y="1875972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575443" y="1982717"/>
            <a:ext cx="33109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71110"/>
              </p:ext>
            </p:extLst>
          </p:nvPr>
        </p:nvGraphicFramePr>
        <p:xfrm>
          <a:off x="1844535" y="4079327"/>
          <a:ext cx="5061998" cy="18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Visio" r:id="rId6" imgW="3536928" imgH="1270185" progId="Visio.Drawing.11">
                  <p:embed/>
                </p:oleObj>
              </mc:Choice>
              <mc:Fallback>
                <p:oleObj name="Visio" r:id="rId6" imgW="3536928" imgH="1270185" progId="Visio.Drawing.11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4535" y="4079327"/>
                        <a:ext cx="5061998" cy="184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3140679" y="4120065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436823" y="4120065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732967" y="4120065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209927" y="5145317"/>
            <a:ext cx="195423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83546" y="5145317"/>
            <a:ext cx="217947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786892" y="5145317"/>
            <a:ext cx="210744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Lab6-</a:t>
            </a:r>
            <a:fld id="{73DA0BB7-265A-403C-9275-D587AB510EDC}" type="slidenum">
              <a:rPr lang="zh-TW" altLang="en-US"/>
              <a:pPr/>
              <a:t>4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2608312" cy="1630195"/>
          </a:xfrm>
          <a:prstGeom prst="rect">
            <a:avLst/>
          </a:prstGeom>
        </p:spPr>
      </p:pic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870895"/>
              </p:ext>
            </p:extLst>
          </p:nvPr>
        </p:nvGraphicFramePr>
        <p:xfrm>
          <a:off x="2915816" y="1969529"/>
          <a:ext cx="1613126" cy="148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Visio" r:id="rId4" imgW="565076" imgH="533261" progId="Visio.Drawing.11">
                  <p:embed/>
                </p:oleObj>
              </mc:Choice>
              <mc:Fallback>
                <p:oleObj name="Visio" r:id="rId4" imgW="565076" imgH="533261" progId="Visio.Drawing.11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1969529"/>
                        <a:ext cx="1613126" cy="1487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572000" y="1969529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99096" y="1506691"/>
            <a:ext cx="3401582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 [3:0]    a, b;</a:t>
            </a:r>
          </a:p>
          <a:p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262387"/>
              </p:ext>
            </p:extLst>
          </p:nvPr>
        </p:nvGraphicFramePr>
        <p:xfrm>
          <a:off x="2041001" y="4062502"/>
          <a:ext cx="5061998" cy="184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Visio" r:id="rId6" imgW="3536928" imgH="1270185" progId="Visio.Drawing.11">
                  <p:embed/>
                </p:oleObj>
              </mc:Choice>
              <mc:Fallback>
                <p:oleObj name="Visio" r:id="rId6" imgW="3536928" imgH="1270185" progId="Visio.Drawing.11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1001" y="4062502"/>
                        <a:ext cx="5061998" cy="184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3337145" y="4103240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633289" y="4103240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5929433" y="4103240"/>
            <a:ext cx="0" cy="2016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406393" y="5128492"/>
            <a:ext cx="195423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680012" y="5128492"/>
            <a:ext cx="217947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983358" y="5128492"/>
            <a:ext cx="210744" cy="4461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467544" y="16186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smtClean="0"/>
              <a:t>Sequential Logic Statement [3]</a:t>
            </a:r>
            <a:endParaRPr lang="zh-TW" altLang="en-US" sz="4000" dirty="0"/>
          </a:p>
        </p:txBody>
      </p:sp>
      <p:sp>
        <p:nvSpPr>
          <p:cNvPr id="22" name="橢圓 21"/>
          <p:cNvSpPr/>
          <p:nvPr/>
        </p:nvSpPr>
        <p:spPr>
          <a:xfrm>
            <a:off x="2766295" y="2155865"/>
            <a:ext cx="33109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9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Lab(6)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en-US" altLang="zh-TW" dirty="0" smtClean="0"/>
              <a:t>-bit </a:t>
            </a:r>
            <a:r>
              <a:rPr lang="zh-TW" altLang="en-US" dirty="0" smtClean="0"/>
              <a:t>計數器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4017023" cy="223795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779771" y="2459747"/>
            <a:ext cx="33109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98010" y="3491909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lang="zh-TW" alt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057189" y="2688670"/>
            <a:ext cx="674432" cy="9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32040" y="1298818"/>
            <a:ext cx="4032448" cy="2554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[3:0] 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always@(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42" y="3768432"/>
            <a:ext cx="6820082" cy="2330028"/>
          </a:xfrm>
          <a:prstGeom prst="rect">
            <a:avLst/>
          </a:prstGeom>
        </p:spPr>
      </p:pic>
      <p:cxnSp>
        <p:nvCxnSpPr>
          <p:cNvPr id="19" name="直線接點 18"/>
          <p:cNvCxnSpPr/>
          <p:nvPr/>
        </p:nvCxnSpPr>
        <p:spPr>
          <a:xfrm>
            <a:off x="2862490" y="6165304"/>
            <a:ext cx="525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518674" y="6165304"/>
            <a:ext cx="4056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388075" y="6381328"/>
            <a:ext cx="11305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388075" y="616530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520189" y="616530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286426" y="5978820"/>
            <a:ext cx="8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lang="zh-TW" alt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3654578" y="4221088"/>
            <a:ext cx="0" cy="221939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364088" y="2546483"/>
            <a:ext cx="34682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eset </a:t>
            </a:r>
            <a:r>
              <a:rPr lang="en-US" altLang="zh-TW" dirty="0" smtClean="0"/>
              <a:t>&gt;&gt; </a:t>
            </a:r>
            <a:r>
              <a:rPr lang="zh-TW" altLang="en-US" dirty="0"/>
              <a:t>設</a:t>
            </a:r>
            <a:r>
              <a:rPr lang="zh-TW" altLang="en-US" dirty="0" smtClean="0"/>
              <a:t>定</a:t>
            </a:r>
            <a:r>
              <a:rPr lang="en-US" altLang="zh-TW" dirty="0" err="1" smtClean="0"/>
              <a:t>dout</a:t>
            </a:r>
            <a:r>
              <a:rPr lang="zh-TW" altLang="en-US" dirty="0" smtClean="0"/>
              <a:t>的初始值為</a:t>
            </a:r>
            <a:r>
              <a:rPr lang="en-US" altLang="zh-TW" dirty="0" smtClean="0"/>
              <a:t>”0”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547664" y="206084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[3:0]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85608" y="2779209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[3:0]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27152" y="5610726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59340" y="4890646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826369" y="5605954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2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61247" y="3119453"/>
            <a:ext cx="34682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依序執行向上計數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smtClean="0"/>
              <a:t>+1)</a:t>
            </a:r>
            <a:r>
              <a:rPr lang="zh-TW" altLang="en-US" dirty="0" smtClean="0"/>
              <a:t>的動作。</a:t>
            </a:r>
            <a:endParaRPr lang="en-US" altLang="zh-TW" dirty="0" smtClean="0"/>
          </a:p>
        </p:txBody>
      </p:sp>
      <p:sp>
        <p:nvSpPr>
          <p:cNvPr id="33" name="文字方塊 32"/>
          <p:cNvSpPr txBox="1"/>
          <p:nvPr/>
        </p:nvSpPr>
        <p:spPr>
          <a:xfrm>
            <a:off x="6939894" y="4890646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038446" y="5605954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095209" y="4892354"/>
            <a:ext cx="2689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4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786504" y="2684982"/>
            <a:ext cx="43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Testbanch</a:t>
            </a:r>
            <a:r>
              <a:rPr lang="en-US" altLang="zh-TW" dirty="0" smtClean="0"/>
              <a:t> </a:t>
            </a:r>
            <a:r>
              <a:rPr lang="en-US" altLang="zh-TW" dirty="0"/>
              <a:t>in 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5420237" cy="443198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module TM;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zh-TW" altLang="en-US" dirty="0" smtClean="0"/>
              <a:t>         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rst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/>
              <a:t>r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 [3:0]      a, b;</a:t>
            </a:r>
            <a:endParaRPr lang="zh-TW" altLang="en-US" dirty="0"/>
          </a:p>
          <a:p>
            <a:r>
              <a:rPr lang="en-US" altLang="zh-TW" dirty="0" smtClean="0"/>
              <a:t>wire</a:t>
            </a:r>
            <a:r>
              <a:rPr lang="zh-TW" altLang="en-US" dirty="0" smtClean="0"/>
              <a:t> </a:t>
            </a:r>
            <a:r>
              <a:rPr lang="en-US" altLang="zh-TW" dirty="0" smtClean="0"/>
              <a:t>[3:0]     </a:t>
            </a:r>
            <a:r>
              <a:rPr lang="en-US" altLang="zh-TW" dirty="0" err="1" smtClean="0"/>
              <a:t>dout</a:t>
            </a:r>
            <a:r>
              <a:rPr lang="en-US" altLang="zh-TW" dirty="0" smtClean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/>
              <a:t>t = 200;</a:t>
            </a:r>
            <a:endParaRPr lang="zh-TW" altLang="en-US" dirty="0"/>
          </a:p>
          <a:p>
            <a:r>
              <a:rPr lang="en-US" altLang="zh-TW" dirty="0"/>
              <a:t>parameter</a:t>
            </a:r>
            <a:r>
              <a:rPr lang="zh-TW" altLang="en-US" dirty="0"/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= 100;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r>
              <a:rPr lang="en-US" altLang="zh-TW" dirty="0" smtClean="0"/>
              <a:t>conter_4bit    </a:t>
            </a:r>
            <a:r>
              <a:rPr lang="en-US" altLang="zh-TW" dirty="0" err="1" smtClean="0"/>
              <a:t>U_cnt</a:t>
            </a:r>
            <a:r>
              <a:rPr lang="en-US" altLang="zh-TW" dirty="0" smtClean="0"/>
              <a:t>  (…</a:t>
            </a:r>
            <a:r>
              <a:rPr lang="zh-TW" altLang="en-US" dirty="0" smtClean="0"/>
              <a:t>自行引進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</a:rPr>
              <a:t>lways #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th</a:t>
            </a:r>
            <a:r>
              <a:rPr lang="en-US" altLang="zh-TW" b="1" dirty="0" smtClean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clk</a:t>
            </a:r>
            <a:r>
              <a:rPr lang="en-US" altLang="zh-TW" b="1" dirty="0" smtClean="0">
                <a:solidFill>
                  <a:srgbClr val="FF0000"/>
                </a:solidFill>
              </a:rPr>
              <a:t>=~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clk</a:t>
            </a:r>
            <a:r>
              <a:rPr lang="en-US" altLang="zh-TW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TW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  <a:p>
            <a:r>
              <a:rPr lang="en-US" altLang="zh-TW" sz="1600" dirty="0" err="1" smtClean="0"/>
              <a:t>endmodule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940152" y="1628800"/>
            <a:ext cx="2932691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initial </a:t>
            </a:r>
            <a:r>
              <a:rPr lang="en-US" altLang="zh-TW" dirty="0"/>
              <a:t> </a:t>
            </a:r>
            <a:r>
              <a:rPr lang="en-US" altLang="zh-TW" dirty="0" smtClean="0"/>
              <a:t>begin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rst</a:t>
            </a:r>
            <a:r>
              <a:rPr lang="en-US" altLang="zh-TW" dirty="0" smtClean="0"/>
              <a:t> = 1;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sel</a:t>
            </a:r>
            <a:r>
              <a:rPr lang="en-US" altLang="zh-TW" dirty="0" smtClean="0"/>
              <a:t> = 1;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clk</a:t>
            </a:r>
            <a:r>
              <a:rPr lang="en-US" altLang="zh-TW" b="1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en-US" altLang="zh-TW" dirty="0" smtClean="0"/>
              <a:t>  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#t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rst</a:t>
            </a:r>
            <a:r>
              <a:rPr lang="en-US" altLang="zh-TW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#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r>
              <a:rPr lang="en-US" altLang="zh-TW" dirty="0">
                <a:solidFill>
                  <a:srgbClr val="FF0000"/>
                </a:solidFill>
              </a:rPr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1;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(</a:t>
            </a:r>
            <a:r>
              <a:rPr lang="zh-TW" altLang="en-US" dirty="0" smtClean="0">
                <a:solidFill>
                  <a:srgbClr val="0000CC"/>
                </a:solidFill>
              </a:rPr>
              <a:t>計數器首先</a:t>
            </a:r>
            <a:r>
              <a:rPr lang="en-US" altLang="zh-TW" dirty="0" smtClean="0">
                <a:solidFill>
                  <a:srgbClr val="0000CC"/>
                </a:solidFill>
              </a:rPr>
              <a:t>reset</a:t>
            </a:r>
            <a:r>
              <a:rPr lang="zh-TW" altLang="en-US" dirty="0" smtClean="0">
                <a:solidFill>
                  <a:srgbClr val="0000CC"/>
                </a:solidFill>
              </a:rPr>
              <a:t>為</a:t>
            </a:r>
            <a:r>
              <a:rPr lang="en-US" altLang="zh-TW" dirty="0" smtClean="0">
                <a:solidFill>
                  <a:srgbClr val="0000CC"/>
                </a:solidFill>
              </a:rPr>
              <a:t>0</a:t>
            </a:r>
            <a:r>
              <a:rPr lang="zh-TW" altLang="en-US" dirty="0" smtClean="0">
                <a:solidFill>
                  <a:srgbClr val="0000CC"/>
                </a:solidFill>
              </a:rPr>
              <a:t>，之 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zh-TW" altLang="en-US" dirty="0">
                <a:solidFill>
                  <a:srgbClr val="0000CC"/>
                </a:solidFill>
              </a:rPr>
              <a:t> </a:t>
            </a:r>
            <a:r>
              <a:rPr lang="zh-TW" altLang="en-US" dirty="0" smtClean="0">
                <a:solidFill>
                  <a:srgbClr val="0000CC"/>
                </a:solidFill>
              </a:rPr>
              <a:t>   後開始計數，</a:t>
            </a:r>
            <a:r>
              <a:rPr lang="en-US" altLang="zh-TW" dirty="0" smtClean="0">
                <a:solidFill>
                  <a:srgbClr val="0000CC"/>
                </a:solidFill>
              </a:rPr>
              <a:t>0,1,2,…,15)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zh-TW" altLang="en-US" dirty="0" smtClean="0">
                <a:solidFill>
                  <a:srgbClr val="0000CC"/>
                </a:solidFill>
              </a:rPr>
              <a:t>需要再多少</a:t>
            </a:r>
            <a:r>
              <a:rPr lang="en-US" altLang="zh-TW" dirty="0" smtClean="0">
                <a:solidFill>
                  <a:srgbClr val="0000CC"/>
                </a:solidFill>
              </a:rPr>
              <a:t>#t ?? &gt;&gt; </a:t>
            </a:r>
            <a:r>
              <a:rPr lang="zh-TW" altLang="en-US" dirty="0" smtClean="0">
                <a:solidFill>
                  <a:srgbClr val="0000CC"/>
                </a:solidFill>
              </a:rPr>
              <a:t>要寫</a:t>
            </a:r>
            <a:r>
              <a:rPr lang="en-US" altLang="zh-TW" dirty="0" smtClean="0">
                <a:solidFill>
                  <a:srgbClr val="0000CC"/>
                </a:solidFill>
              </a:rPr>
              <a:t>!)</a:t>
            </a:r>
          </a:p>
          <a:p>
            <a:endParaRPr lang="en-US" altLang="zh-TW" dirty="0"/>
          </a:p>
          <a:p>
            <a:r>
              <a:rPr lang="en-US" altLang="zh-TW" dirty="0" smtClean="0"/>
              <a:t>        #t</a:t>
            </a:r>
            <a:r>
              <a:rPr lang="zh-TW" altLang="en-US" dirty="0" smtClean="0"/>
              <a:t>  </a:t>
            </a:r>
            <a:r>
              <a:rPr lang="en-US" altLang="zh-TW" dirty="0" smtClean="0"/>
              <a:t>$stop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99592" y="5013176"/>
            <a:ext cx="5184576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Lab6-</a:t>
            </a:r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標題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報告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8600" y="1270717"/>
            <a:ext cx="8686800" cy="43165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050" dirty="0">
              <a:solidFill>
                <a:srgbClr val="000000"/>
              </a:solidFill>
              <a:latin typeface="新細明體" panose="02020500000000000000" pitchFamily="18" charset="-120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請於於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5/3(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下週二</a:t>
            </a:r>
            <a:r>
              <a:rPr lang="en-US" altLang="zh-TW" sz="2400" dirty="0">
                <a:solidFill>
                  <a:prstClr val="black"/>
                </a:solidFill>
                <a:latin typeface="新細明體"/>
              </a:rPr>
              <a:t>)11:59pm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內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上傳至</a:t>
            </a:r>
            <a:r>
              <a:rPr lang="en-US" altLang="zh-TW" sz="2400" dirty="0" err="1">
                <a:solidFill>
                  <a:prstClr val="black"/>
                </a:solidFill>
                <a:latin typeface="Times New Roman"/>
              </a:rPr>
              <a:t>i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-learning (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Lab06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逾期者繳交至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補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交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”</a:t>
            </a:r>
            <a:r>
              <a:rPr lang="zh-TW" altLang="en-US" sz="2400" dirty="0" smtClean="0">
                <a:solidFill>
                  <a:prstClr val="black"/>
                </a:solidFill>
                <a:latin typeface="新細明體"/>
              </a:rPr>
              <a:t>目錄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一律打八折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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報告內容須包含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1.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Verilog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Code: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module: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Counter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與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TM)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建議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兩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個檔案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(</a:t>
            </a:r>
            <a:r>
              <a:rPr lang="en-US" altLang="zh-TW" sz="2400" dirty="0" err="1" smtClean="0">
                <a:solidFill>
                  <a:prstClr val="black"/>
                </a:solidFill>
                <a:latin typeface="Times New Roman"/>
              </a:rPr>
              <a:t>xxx.v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/>
              </a:rPr>
              <a:t>)</a:t>
            </a:r>
            <a:endParaRPr lang="zh-TW" altLang="en-US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       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&gt;&gt; 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請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直接把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程式碼貼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在報告文字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檔</a:t>
            </a:r>
            <a:r>
              <a:rPr lang="zh-TW" altLang="en-US" sz="2400" dirty="0" smtClean="0">
                <a:solidFill>
                  <a:prstClr val="black"/>
                </a:solidFill>
                <a:latin typeface="Times New Roman"/>
              </a:rPr>
              <a:t>上</a:t>
            </a:r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2.</a:t>
            </a:r>
            <a:r>
              <a:rPr lang="zh-TW" altLang="en-US" sz="2400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模擬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waveform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請說明模擬結果是否正確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3. 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心得報告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加分依據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</a:p>
          <a:p>
            <a:pPr lvl="0"/>
            <a:endParaRPr lang="en-US" altLang="zh-TW" sz="2400" dirty="0">
              <a:solidFill>
                <a:prstClr val="black"/>
              </a:solidFill>
              <a:latin typeface="Times New Roman"/>
            </a:endParaRP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以上三者的內容有完整列於報告者</a:t>
            </a:r>
            <a:r>
              <a:rPr lang="zh-TW" altLang="en-US" sz="2400" dirty="0">
                <a:solidFill>
                  <a:prstClr val="black"/>
                </a:solidFill>
                <a:latin typeface="Wingdings"/>
              </a:rPr>
              <a:t>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default 70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分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   (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有不足者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以上三個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item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少一個扣</a:t>
            </a:r>
            <a:r>
              <a:rPr lang="en-US" altLang="zh-TW" sz="2400" dirty="0">
                <a:solidFill>
                  <a:srgbClr val="FF0000"/>
                </a:solidFill>
                <a:latin typeface="Times New Roman"/>
              </a:rPr>
              <a:t>20</a:t>
            </a:r>
            <a:r>
              <a:rPr lang="zh-TW" altLang="en-US" sz="2400" dirty="0">
                <a:solidFill>
                  <a:srgbClr val="FF0000"/>
                </a:solidFill>
                <a:latin typeface="新細明體"/>
              </a:rPr>
              <a:t>分</a:t>
            </a:r>
            <a:r>
              <a:rPr lang="en-US" altLang="zh-TW" sz="2400" dirty="0">
                <a:solidFill>
                  <a:prstClr val="black"/>
                </a:solidFill>
                <a:latin typeface="Times New Roman"/>
              </a:rPr>
              <a:t>)</a:t>
            </a:r>
            <a:r>
              <a:rPr lang="zh-TW" altLang="en-US" sz="2400" dirty="0">
                <a:solidFill>
                  <a:prstClr val="black"/>
                </a:solidFill>
                <a:latin typeface="新細明體"/>
              </a:rPr>
              <a:t>。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456</Words>
  <Application>Microsoft Office PowerPoint</Application>
  <PresentationFormat>如螢幕大小 (4:3)</PresentationFormat>
  <Paragraphs>103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Arial</vt:lpstr>
      <vt:lpstr>Calibri</vt:lpstr>
      <vt:lpstr>Centaur</vt:lpstr>
      <vt:lpstr>Times New Roman</vt:lpstr>
      <vt:lpstr>Wingdings</vt:lpstr>
      <vt:lpstr>Office 佈景主題</vt:lpstr>
      <vt:lpstr>Visio</vt:lpstr>
      <vt:lpstr>PowerPoint 簡報</vt:lpstr>
      <vt:lpstr>Sequential Logic Statement [1]</vt:lpstr>
      <vt:lpstr>Sequential Logic Statement [2]</vt:lpstr>
      <vt:lpstr>PowerPoint 簡報</vt:lpstr>
      <vt:lpstr>Lab(6) 4-bit 計數器</vt:lpstr>
      <vt:lpstr>Testbanch in Verilog</vt:lpstr>
      <vt:lpstr>報告內容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user</cp:lastModifiedBy>
  <cp:revision>329</cp:revision>
  <cp:lastPrinted>2014-03-03T01:10:21Z</cp:lastPrinted>
  <dcterms:created xsi:type="dcterms:W3CDTF">2012-06-14T09:28:24Z</dcterms:created>
  <dcterms:modified xsi:type="dcterms:W3CDTF">2022-04-25T13:13:20Z</dcterms:modified>
</cp:coreProperties>
</file>