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8" r:id="rId3"/>
    <p:sldId id="309" r:id="rId4"/>
    <p:sldId id="296" r:id="rId5"/>
    <p:sldId id="310" r:id="rId6"/>
    <p:sldId id="311" r:id="rId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1D03B9B-B5AF-402E-A154-CAEC466446AF}">
          <p14:sldIdLst>
            <p14:sldId id="256"/>
            <p14:sldId id="308"/>
            <p14:sldId id="309"/>
          </p14:sldIdLst>
        </p14:section>
        <p14:section name="未命名的章節" id="{1188A89F-5F4B-4CD2-8CD9-7EECC95328BB}">
          <p14:sldIdLst>
            <p14:sldId id="296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971" autoAdjust="0"/>
  </p:normalViewPr>
  <p:slideViewPr>
    <p:cSldViewPr>
      <p:cViewPr varScale="1">
        <p:scale>
          <a:sx n="109" d="100"/>
          <a:sy n="109" d="100"/>
        </p:scale>
        <p:origin x="1716" y="108"/>
      </p:cViewPr>
      <p:guideLst>
        <p:guide orient="horz" pos="39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  <a:endParaRPr lang="zh-TW" altLang="en-US" sz="1200" b="1" i="1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測驗</a:t>
            </a:r>
            <a:endParaRPr lang="en-US" altLang="zh-TW" sz="4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測驗</a:t>
            </a:r>
            <a:r>
              <a:rPr lang="en-US" altLang="zh-TW" dirty="0" smtClean="0"/>
              <a:t> Contents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測驗  </a:t>
            </a:r>
            <a:r>
              <a:rPr lang="en-US" altLang="zh-TW" dirty="0" smtClean="0"/>
              <a:t>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427984" y="5033914"/>
            <a:ext cx="450493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Counter-16/holder/Adder (</a:t>
            </a:r>
            <a:r>
              <a:rPr lang="zh-TW" altLang="en-US" sz="2000" dirty="0" smtClean="0"/>
              <a:t>可選擇功能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07930" y="5477586"/>
            <a:ext cx="7728140" cy="9233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完成上方的電路設計</a:t>
            </a:r>
            <a:r>
              <a:rPr lang="en-US" altLang="zh-TW" dirty="0" smtClean="0"/>
              <a:t>(Lab7</a:t>
            </a:r>
            <a:r>
              <a:rPr lang="zh-TW" altLang="en-US" dirty="0" smtClean="0"/>
              <a:t>延伸</a:t>
            </a:r>
            <a:r>
              <a:rPr lang="en-US" altLang="zh-TW" dirty="0" smtClean="0"/>
              <a:t>)-Module Name</a:t>
            </a:r>
            <a:r>
              <a:rPr lang="zh-TW" altLang="en-US" dirty="0" smtClean="0"/>
              <a:t>可用 </a:t>
            </a:r>
            <a:r>
              <a:rPr lang="en-US" altLang="zh-TW" dirty="0" smtClean="0"/>
              <a:t>“count_hold_add”</a:t>
            </a:r>
          </a:p>
          <a:p>
            <a:r>
              <a:rPr lang="en-US" altLang="zh-TW" dirty="0" err="1" smtClean="0"/>
              <a:t>sel</a:t>
            </a:r>
            <a:r>
              <a:rPr lang="en-US" altLang="zh-TW" dirty="0" smtClean="0"/>
              <a:t>=01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dout</a:t>
            </a:r>
            <a:r>
              <a:rPr lang="zh-TW" altLang="en-US" dirty="0" smtClean="0">
                <a:sym typeface="Wingdings" panose="05000000000000000000" pitchFamily="2" charset="2"/>
              </a:rPr>
              <a:t>為計數器之結果</a:t>
            </a:r>
            <a:r>
              <a:rPr lang="en-US" altLang="zh-TW" dirty="0" smtClean="0">
                <a:sym typeface="Wingdings" panose="05000000000000000000" pitchFamily="2" charset="2"/>
              </a:rPr>
              <a:t>;     </a:t>
            </a:r>
            <a:r>
              <a:rPr lang="en-US" altLang="zh-TW" dirty="0" err="1" smtClean="0">
                <a:sym typeface="Wingdings" panose="05000000000000000000" pitchFamily="2" charset="2"/>
              </a:rPr>
              <a:t>sel</a:t>
            </a:r>
            <a:r>
              <a:rPr lang="en-US" altLang="zh-TW" dirty="0" smtClean="0">
                <a:sym typeface="Wingdings" panose="05000000000000000000" pitchFamily="2" charset="2"/>
              </a:rPr>
              <a:t>=00dout</a:t>
            </a:r>
            <a:r>
              <a:rPr lang="zh-TW" altLang="en-US" dirty="0" smtClean="0">
                <a:sym typeface="Wingdings" panose="05000000000000000000" pitchFamily="2" charset="2"/>
              </a:rPr>
              <a:t>的值</a:t>
            </a:r>
            <a:r>
              <a:rPr lang="en-US" altLang="zh-TW" dirty="0" smtClean="0">
                <a:sym typeface="Wingdings" panose="05000000000000000000" pitchFamily="2" charset="2"/>
              </a:rPr>
              <a:t>hold</a:t>
            </a:r>
            <a:r>
              <a:rPr lang="zh-TW" altLang="en-US" dirty="0" smtClean="0">
                <a:sym typeface="Wingdings" panose="05000000000000000000" pitchFamily="2" charset="2"/>
              </a:rPr>
              <a:t>不變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err="1" smtClean="0"/>
              <a:t>sel</a:t>
            </a:r>
            <a:r>
              <a:rPr lang="en-US" altLang="zh-TW" dirty="0" smtClean="0"/>
              <a:t>=10</a:t>
            </a:r>
            <a:r>
              <a:rPr lang="en-US" altLang="zh-TW" dirty="0" smtClean="0">
                <a:sym typeface="Wingdings" panose="05000000000000000000" pitchFamily="2" charset="2"/>
              </a:rPr>
              <a:t>dout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3-bit </a:t>
            </a:r>
            <a:r>
              <a:rPr lang="en-US" altLang="zh-TW" dirty="0" err="1" smtClean="0">
                <a:sym typeface="Wingdings" panose="05000000000000000000" pitchFamily="2" charset="2"/>
              </a:rPr>
              <a:t>a+b</a:t>
            </a:r>
            <a:r>
              <a:rPr lang="zh-TW" altLang="en-US" dirty="0" smtClean="0">
                <a:sym typeface="Wingdings" panose="05000000000000000000" pitchFamily="2" charset="2"/>
              </a:rPr>
              <a:t>的結果</a:t>
            </a:r>
            <a:r>
              <a:rPr lang="en-US" altLang="zh-TW" dirty="0" smtClean="0">
                <a:sym typeface="Wingdings" panose="05000000000000000000" pitchFamily="2" charset="2"/>
              </a:rPr>
              <a:t>  (</a:t>
            </a:r>
            <a:r>
              <a:rPr lang="zh-TW" altLang="en-US" dirty="0" smtClean="0">
                <a:sym typeface="Wingdings" panose="05000000000000000000" pitchFamily="2" charset="2"/>
              </a:rPr>
              <a:t>含</a:t>
            </a:r>
            <a:r>
              <a:rPr lang="en-US" altLang="zh-TW" dirty="0" smtClean="0">
                <a:sym typeface="Wingdings" panose="05000000000000000000" pitchFamily="2" charset="2"/>
              </a:rPr>
              <a:t>1-bit </a:t>
            </a:r>
            <a:r>
              <a:rPr lang="en-US" altLang="zh-TW" dirty="0" err="1" smtClean="0">
                <a:sym typeface="Wingdings" panose="05000000000000000000" pitchFamily="2" charset="2"/>
              </a:rPr>
              <a:t>cout</a:t>
            </a:r>
            <a:r>
              <a:rPr lang="zh-TW" altLang="en-US" dirty="0" smtClean="0">
                <a:sym typeface="Wingdings" panose="05000000000000000000" pitchFamily="2" charset="2"/>
              </a:rPr>
              <a:t>與</a:t>
            </a:r>
            <a:r>
              <a:rPr lang="en-US" altLang="zh-TW" dirty="0" smtClean="0">
                <a:sym typeface="Wingdings" panose="05000000000000000000" pitchFamily="2" charset="2"/>
              </a:rPr>
              <a:t>3-bit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sum)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82" y="1368536"/>
            <a:ext cx="6449678" cy="36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測驗 </a:t>
            </a:r>
            <a:r>
              <a:rPr lang="en-US" altLang="zh-TW" dirty="0" smtClean="0"/>
              <a:t>-</a:t>
            </a:r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753071"/>
            <a:ext cx="3528392" cy="34778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initial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begin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請自行給定</a:t>
            </a:r>
            <a:r>
              <a:rPr lang="en-US" altLang="zh-TW" sz="2000" dirty="0" err="1"/>
              <a:t>clk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rst</a:t>
            </a:r>
            <a:r>
              <a:rPr lang="zh-TW" altLang="en-US" sz="2000" dirty="0"/>
              <a:t>的初始</a:t>
            </a:r>
            <a:r>
              <a:rPr lang="zh-TW" altLang="en-US" sz="2000" dirty="0" smtClean="0"/>
              <a:t>值 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以及</a:t>
            </a:r>
            <a:r>
              <a:rPr lang="en-US" altLang="zh-TW" sz="2000" dirty="0" err="1"/>
              <a:t>rst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啟動</a:t>
            </a:r>
            <a:r>
              <a:rPr lang="zh-TW" altLang="en-US" sz="2000" dirty="0" smtClean="0"/>
              <a:t>  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</a:t>
            </a:r>
            <a:r>
              <a:rPr lang="zh-TW" altLang="en-US" sz="2000" dirty="0" smtClean="0"/>
              <a:t> 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=2’b00;</a:t>
            </a:r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</a:t>
            </a:r>
            <a:r>
              <a:rPr lang="en-US" altLang="zh-TW" sz="2000" dirty="0" smtClean="0"/>
              <a:t>a=3’b000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r>
              <a:rPr lang="en-US" altLang="zh-TW" sz="2000" dirty="0" smtClean="0"/>
              <a:t>        b=3’b000</a:t>
            </a:r>
            <a:r>
              <a:rPr lang="en-US" altLang="zh-TW" sz="2000" dirty="0"/>
              <a:t>; 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//</a:t>
            </a:r>
            <a:r>
              <a:rPr lang="zh-TW" altLang="en-US" sz="2000" dirty="0"/>
              <a:t>先測試計數器</a:t>
            </a:r>
            <a:r>
              <a:rPr lang="zh-TW" altLang="en-US" sz="2000" dirty="0" smtClean="0"/>
              <a:t>功能</a:t>
            </a:r>
            <a:r>
              <a:rPr lang="en-US" altLang="zh-TW" sz="2000" dirty="0" smtClean="0"/>
              <a:t>(12t</a:t>
            </a:r>
            <a:r>
              <a:rPr lang="zh-TW" altLang="en-US" sz="2000" dirty="0" smtClean="0"/>
              <a:t>之前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sel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= </a:t>
            </a:r>
            <a:r>
              <a:rPr lang="en-US" altLang="zh-TW" sz="2000" dirty="0" smtClean="0">
                <a:solidFill>
                  <a:srgbClr val="0000FF"/>
                </a:solidFill>
              </a:rPr>
              <a:t>??</a:t>
            </a:r>
            <a:r>
              <a:rPr lang="en-US" altLang="zh-TW" sz="2000" dirty="0" smtClean="0"/>
              <a:t>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18146" y="5813412"/>
            <a:ext cx="511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00CC"/>
                </a:solidFill>
              </a:rPr>
              <a:t>請自行寫</a:t>
            </a:r>
            <a:r>
              <a:rPr lang="en-US" altLang="zh-TW" sz="2400" dirty="0" smtClean="0">
                <a:solidFill>
                  <a:srgbClr val="0000CC"/>
                </a:solidFill>
              </a:rPr>
              <a:t>Test </a:t>
            </a:r>
            <a:r>
              <a:rPr lang="en-US" altLang="zh-TW" sz="2400" dirty="0" err="1" smtClean="0">
                <a:solidFill>
                  <a:srgbClr val="0000CC"/>
                </a:solidFill>
              </a:rPr>
              <a:t>banch</a:t>
            </a:r>
            <a:r>
              <a:rPr lang="en-US" altLang="zh-TW" sz="2400" dirty="0" smtClean="0">
                <a:solidFill>
                  <a:srgbClr val="0000CC"/>
                </a:solidFill>
              </a:rPr>
              <a:t>, </a:t>
            </a:r>
            <a:r>
              <a:rPr lang="zh-TW" altLang="en-US" sz="2400" dirty="0" smtClean="0">
                <a:solidFill>
                  <a:srgbClr val="0000CC"/>
                </a:solidFill>
              </a:rPr>
              <a:t>測試</a:t>
            </a:r>
            <a:r>
              <a:rPr lang="en-US" altLang="zh-TW" sz="2400" dirty="0" smtClean="0">
                <a:solidFill>
                  <a:srgbClr val="0000CC"/>
                </a:solidFill>
              </a:rPr>
              <a:t>pattern</a:t>
            </a:r>
            <a:r>
              <a:rPr lang="zh-TW" altLang="en-US" sz="2400" dirty="0" smtClean="0">
                <a:solidFill>
                  <a:srgbClr val="0000CC"/>
                </a:solidFill>
              </a:rPr>
              <a:t>為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5148064" y="5229200"/>
            <a:ext cx="845252" cy="5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 smtClean="0"/>
              <a:t>Testbanch</a:t>
            </a:r>
            <a:r>
              <a:rPr lang="en-US" altLang="zh-TW" sz="4000" dirty="0" smtClean="0"/>
              <a:t> (TM)</a:t>
            </a:r>
            <a:r>
              <a:rPr lang="zh-TW" altLang="en-US" sz="4000" dirty="0" smtClean="0"/>
              <a:t>之測試</a:t>
            </a:r>
            <a:r>
              <a:rPr lang="en-US" altLang="zh-TW" sz="4000" dirty="0" smtClean="0"/>
              <a:t>data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4932040" y="1753071"/>
            <a:ext cx="3580449" cy="37856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// </a:t>
            </a:r>
            <a:r>
              <a:rPr lang="zh-TW" altLang="en-US" sz="2000" dirty="0"/>
              <a:t>再測試</a:t>
            </a:r>
            <a:r>
              <a:rPr lang="en-US" altLang="zh-TW" sz="2000" dirty="0"/>
              <a:t>”hold</a:t>
            </a:r>
            <a:r>
              <a:rPr lang="zh-TW" altLang="en-US" sz="2000" dirty="0"/>
              <a:t>值</a:t>
            </a:r>
            <a:r>
              <a:rPr lang="en-US" altLang="zh-TW" sz="2000" dirty="0"/>
              <a:t>”</a:t>
            </a:r>
            <a:r>
              <a:rPr lang="zh-TW" altLang="en-US" sz="2000" dirty="0"/>
              <a:t>的功能</a:t>
            </a:r>
            <a:endParaRPr lang="en-US" altLang="zh-TW" sz="2000" dirty="0"/>
          </a:p>
          <a:p>
            <a:r>
              <a:rPr lang="en-US" altLang="zh-TW" sz="2000" dirty="0" smtClean="0"/>
              <a:t>        #(12*t)  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 = </a:t>
            </a:r>
            <a:r>
              <a:rPr lang="en-US" altLang="zh-TW" sz="2000" dirty="0" smtClean="0">
                <a:solidFill>
                  <a:srgbClr val="0000FF"/>
                </a:solidFill>
              </a:rPr>
              <a:t>??</a:t>
            </a:r>
            <a:r>
              <a:rPr lang="en-US" altLang="zh-TW" sz="2000" dirty="0" smtClean="0"/>
              <a:t>;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// </a:t>
            </a:r>
            <a:r>
              <a:rPr lang="zh-TW" altLang="en-US" sz="2000" dirty="0" smtClean="0"/>
              <a:t>最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測試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加法器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的功能</a:t>
            </a:r>
            <a:endParaRPr lang="en-US" altLang="zh-TW" sz="2000" dirty="0"/>
          </a:p>
          <a:p>
            <a:r>
              <a:rPr lang="en-US" altLang="zh-TW" sz="2000" dirty="0" smtClean="0"/>
              <a:t>        #(2*t)  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 = </a:t>
            </a:r>
            <a:r>
              <a:rPr lang="en-US" altLang="zh-TW" sz="2000" dirty="0" smtClean="0">
                <a:solidFill>
                  <a:srgbClr val="0000FF"/>
                </a:solidFill>
              </a:rPr>
              <a:t>??</a:t>
            </a:r>
            <a:r>
              <a:rPr lang="en-US" altLang="zh-TW" sz="2000" dirty="0" smtClean="0"/>
              <a:t>;    </a:t>
            </a:r>
            <a:endParaRPr lang="en-US" altLang="zh-TW" sz="2000" dirty="0"/>
          </a:p>
          <a:p>
            <a:r>
              <a:rPr lang="en-US" altLang="zh-TW" sz="2000" dirty="0"/>
              <a:t>        </a:t>
            </a:r>
            <a:r>
              <a:rPr lang="en-US" altLang="zh-TW" sz="2000" dirty="0" smtClean="0"/>
              <a:t>a=3’b101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smtClean="0"/>
              <a:t>b=3’b100; </a:t>
            </a:r>
            <a:endParaRPr lang="en-US" altLang="zh-TW" sz="2000" dirty="0"/>
          </a:p>
          <a:p>
            <a:r>
              <a:rPr lang="en-US" altLang="zh-TW" sz="2000" dirty="0" smtClean="0"/>
              <a:t>        #t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r>
              <a:rPr lang="en-US" altLang="zh-TW" sz="2000" dirty="0" smtClean="0"/>
              <a:t>     a=3’b001;</a:t>
            </a:r>
            <a:endParaRPr lang="en-US" altLang="zh-TW" sz="2000" dirty="0"/>
          </a:p>
          <a:p>
            <a:r>
              <a:rPr lang="en-US" altLang="zh-TW" sz="2000" dirty="0"/>
              <a:t>        </a:t>
            </a:r>
            <a:r>
              <a:rPr lang="en-US" altLang="zh-TW" sz="2000" dirty="0" smtClean="0"/>
              <a:t>b=3’b011;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#t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$stop</a:t>
            </a:r>
            <a:r>
              <a:rPr lang="en-US" altLang="zh-TW" sz="2000" dirty="0"/>
              <a:t>;</a:t>
            </a:r>
            <a:endParaRPr lang="zh-TW" altLang="en-US" sz="2000" dirty="0"/>
          </a:p>
          <a:p>
            <a:r>
              <a:rPr lang="zh-TW" altLang="en-US" sz="2000" dirty="0"/>
              <a:t> </a:t>
            </a:r>
            <a:r>
              <a:rPr lang="en-US" altLang="zh-TW" sz="2000" dirty="0"/>
              <a:t>end</a:t>
            </a:r>
            <a:endParaRPr lang="zh-TW" altLang="en-US" sz="2000" dirty="0"/>
          </a:p>
        </p:txBody>
      </p:sp>
      <p:sp>
        <p:nvSpPr>
          <p:cNvPr id="8" name="弧形箭號 (上彎) 7"/>
          <p:cNvSpPr/>
          <p:nvPr/>
        </p:nvSpPr>
        <p:spPr>
          <a:xfrm>
            <a:off x="3355848" y="4853243"/>
            <a:ext cx="1216152" cy="5220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內容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測驗 </a:t>
            </a:r>
            <a:r>
              <a:rPr lang="en-US" altLang="zh-TW" dirty="0" smtClean="0"/>
              <a:t>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19" y="1268760"/>
            <a:ext cx="8682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實驗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成果</a:t>
            </a:r>
            <a:r>
              <a:rPr lang="zh-TW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TW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傳至</a:t>
            </a:r>
            <a:r>
              <a:rPr lang="en-US" altLang="zh-TW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目錄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測驗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課程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內完成上傳</a:t>
            </a: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檔案，依以下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貼上程式碼或截圖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4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TW" altLang="en-US" sz="2400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錯皆可交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。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385" y="2486338"/>
            <a:ext cx="8498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0"/>
              </a:spcAft>
              <a:buAutoNum type="arabicPeriod"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出席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點名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pPr marL="457200" lvl="0" indent="-457200">
              <a:spcAft>
                <a:spcPts val="0"/>
              </a:spcAft>
              <a:buAutoNum type="arabicPeriod"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設計本身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count_hold_add.v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Code (30%) </a:t>
            </a:r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0"/>
              </a:spcAft>
              <a:buAutoNum type="arabicPeriod"/>
            </a:pPr>
            <a:r>
              <a:rPr lang="en-US" altLang="zh-TW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Testbanch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TM.v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Code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pPr marL="457200" indent="-457200">
              <a:buFontTx/>
              <a:buAutoNum type="arabicPeriod"/>
            </a:pPr>
            <a:r>
              <a:rPr lang="en-US" altLang="zh-TW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模擬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(waveform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截圖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(waveform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截圖請清楚顯示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counter, holder, adder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三階段結果，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可自行決定分段截圖或放大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(30 %)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(10%, 10%, 10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PS1:  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依正確性與完整性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圖清楚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與否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給分，採扣分制。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PS2: 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如發現抄襲或借用他人成果，只給出席分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含提供者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PS3:  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此次線上測驗需要身分證明</a:t>
            </a: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若無則扣</a:t>
            </a: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，下頁說明</a:t>
            </a: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87" y="1844824"/>
            <a:ext cx="7836995" cy="1745357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報告內容說明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268760"/>
            <a:ext cx="317869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 smtClean="0"/>
              <a:t>使用</a:t>
            </a:r>
            <a:r>
              <a:rPr lang="en-US" altLang="zh-TW" sz="2000" b="1" dirty="0" err="1" smtClean="0"/>
              <a:t>Modelsim</a:t>
            </a:r>
            <a:r>
              <a:rPr lang="zh-TW" altLang="en-US" sz="2000" b="1" dirty="0" smtClean="0"/>
              <a:t>進行</a:t>
            </a:r>
            <a:r>
              <a:rPr lang="en-US" altLang="zh-TW" sz="2000" b="1" dirty="0" smtClean="0"/>
              <a:t>Lab</a:t>
            </a:r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9441" y="2174409"/>
            <a:ext cx="3587080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</a:rPr>
              <a:t>1. </a:t>
            </a:r>
            <a:r>
              <a:rPr lang="zh-TW" altLang="en-US" sz="2000" dirty="0" smtClean="0">
                <a:solidFill>
                  <a:srgbClr val="0000FF"/>
                </a:solidFill>
              </a:rPr>
              <a:t>請讓你的工作目錄名稱包含</a:t>
            </a:r>
            <a:r>
              <a:rPr lang="zh-TW" altLang="en-US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“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Lab_test</a:t>
            </a:r>
            <a:r>
              <a:rPr lang="en-US" altLang="zh-TW" sz="2000" dirty="0" smtClean="0">
                <a:solidFill>
                  <a:srgbClr val="0000FF"/>
                </a:solidFill>
              </a:rPr>
              <a:t>_</a:t>
            </a:r>
            <a:r>
              <a:rPr lang="zh-TW" altLang="en-US" sz="2000" dirty="0" smtClean="0">
                <a:solidFill>
                  <a:srgbClr val="0000FF"/>
                </a:solidFill>
              </a:rPr>
              <a:t>學號</a:t>
            </a:r>
            <a:r>
              <a:rPr lang="en-US" altLang="zh-TW" sz="2000" dirty="0" smtClean="0">
                <a:solidFill>
                  <a:srgbClr val="0000FF"/>
                </a:solidFill>
              </a:rPr>
              <a:t>”</a:t>
            </a: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zh-TW" altLang="en-US" sz="2000" dirty="0" smtClean="0">
                <a:solidFill>
                  <a:srgbClr val="0000FF"/>
                </a:solidFill>
              </a:rPr>
              <a:t>不是組號</a:t>
            </a:r>
            <a:r>
              <a:rPr lang="en-US" altLang="zh-TW" sz="2000" dirty="0" smtClean="0">
                <a:solidFill>
                  <a:srgbClr val="0000FF"/>
                </a:solidFill>
              </a:rPr>
              <a:t>!!)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51920" y="3003895"/>
            <a:ext cx="5112568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</a:rPr>
              <a:t>2. Lab</a:t>
            </a:r>
            <a:r>
              <a:rPr lang="zh-TW" altLang="en-US" sz="2000" dirty="0" smtClean="0">
                <a:solidFill>
                  <a:srgbClr val="0000FF"/>
                </a:solidFill>
              </a:rPr>
              <a:t>執行結束後，</a:t>
            </a:r>
            <a:r>
              <a:rPr lang="zh-TW" altLang="en-US" sz="2000" dirty="0">
                <a:solidFill>
                  <a:srgbClr val="0000FF"/>
                </a:solidFill>
              </a:rPr>
              <a:t>請</a:t>
            </a:r>
            <a:r>
              <a:rPr lang="zh-TW" altLang="en-US" sz="2000" dirty="0" smtClean="0">
                <a:solidFill>
                  <a:srgbClr val="0000FF"/>
                </a:solidFill>
              </a:rPr>
              <a:t>在</a:t>
            </a:r>
            <a:r>
              <a:rPr lang="en-US" altLang="zh-TW" sz="2000" dirty="0" smtClean="0">
                <a:solidFill>
                  <a:srgbClr val="0000FF"/>
                </a:solidFill>
              </a:rPr>
              <a:t>”Transcript“</a:t>
            </a:r>
            <a:r>
              <a:rPr lang="zh-TW" altLang="en-US" sz="2000" dirty="0" smtClean="0">
                <a:solidFill>
                  <a:srgbClr val="0000FF"/>
                </a:solidFill>
              </a:rPr>
              <a:t> 視窗命令欄</a:t>
            </a:r>
            <a:r>
              <a:rPr lang="en-US" altLang="zh-TW" sz="2000" dirty="0" smtClean="0">
                <a:solidFill>
                  <a:srgbClr val="0000FF"/>
                </a:solidFill>
              </a:rPr>
              <a:t>Key</a:t>
            </a:r>
            <a:r>
              <a:rPr lang="zh-TW" altLang="en-US" sz="2000" dirty="0" smtClean="0">
                <a:solidFill>
                  <a:srgbClr val="0000FF"/>
                </a:solidFill>
              </a:rPr>
              <a:t>入</a:t>
            </a:r>
            <a:r>
              <a:rPr lang="en-US" altLang="zh-TW" sz="2000" dirty="0" smtClean="0">
                <a:solidFill>
                  <a:srgbClr val="0000FF"/>
                </a:solidFill>
              </a:rPr>
              <a:t>“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pwd</a:t>
            </a:r>
            <a:r>
              <a:rPr lang="en-US" altLang="zh-TW" sz="2000" dirty="0" smtClean="0">
                <a:solidFill>
                  <a:srgbClr val="0000FF"/>
                </a:solidFill>
              </a:rPr>
              <a:t>”</a:t>
            </a:r>
            <a:r>
              <a:rPr lang="zh-TW" altLang="en-US" sz="2000" dirty="0" smtClean="0">
                <a:solidFill>
                  <a:srgbClr val="0000FF"/>
                </a:solidFill>
              </a:rPr>
              <a:t>指令顯示你的工作路徑。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475656" y="2528352"/>
            <a:ext cx="2376264" cy="540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7" idx="1"/>
          </p:cNvCxnSpPr>
          <p:nvPr/>
        </p:nvCxnSpPr>
        <p:spPr>
          <a:xfrm>
            <a:off x="1691680" y="2802805"/>
            <a:ext cx="2160240" cy="555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11960" y="1276701"/>
            <a:ext cx="468052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</a:rPr>
              <a:t>請將下方視窗截圖貼在你的報告內繳交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!!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38990" y="3908820"/>
            <a:ext cx="878497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PS:</a:t>
            </a:r>
            <a:r>
              <a:rPr lang="zh-TW" altLang="en-US" dirty="0" smtClean="0">
                <a:solidFill>
                  <a:srgbClr val="0000FF"/>
                </a:solidFill>
              </a:rPr>
              <a:t> 倘若</a:t>
            </a:r>
            <a:r>
              <a:rPr lang="en-US" altLang="zh-TW" dirty="0">
                <a:solidFill>
                  <a:srgbClr val="0000FF"/>
                </a:solidFill>
              </a:rPr>
              <a:t>”Transcript“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視窗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通常在</a:t>
            </a:r>
            <a:r>
              <a:rPr lang="en-US" altLang="zh-TW" dirty="0" err="1" smtClean="0">
                <a:solidFill>
                  <a:srgbClr val="0000FF"/>
                </a:solidFill>
              </a:rPr>
              <a:t>Modelsim</a:t>
            </a:r>
            <a:r>
              <a:rPr lang="zh-TW" altLang="en-US" dirty="0" smtClean="0">
                <a:solidFill>
                  <a:srgbClr val="0000FF"/>
                </a:solidFill>
              </a:rPr>
              <a:t>最下方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</a:rPr>
              <a:t>被誤關，可從</a:t>
            </a:r>
            <a:r>
              <a:rPr lang="en-US" altLang="zh-TW" dirty="0" smtClean="0">
                <a:solidFill>
                  <a:srgbClr val="0000FF"/>
                </a:solidFill>
              </a:rPr>
              <a:t>”View”</a:t>
            </a:r>
            <a:r>
              <a:rPr lang="zh-TW" altLang="en-US" dirty="0" smtClean="0">
                <a:solidFill>
                  <a:srgbClr val="0000FF"/>
                </a:solidFill>
              </a:rPr>
              <a:t>將其勾選再打開。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67590" y="4653136"/>
            <a:ext cx="370992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 smtClean="0"/>
              <a:t>使用</a:t>
            </a:r>
            <a:r>
              <a:rPr lang="en-US" altLang="zh-TW" sz="2000" b="1" dirty="0" err="1" smtClean="0"/>
              <a:t>EDA_Playground</a:t>
            </a:r>
            <a:r>
              <a:rPr lang="zh-TW" altLang="en-US" sz="2000" b="1" dirty="0" smtClean="0"/>
              <a:t>進行</a:t>
            </a:r>
            <a:r>
              <a:rPr lang="en-US" altLang="zh-TW" sz="2000" b="1" dirty="0" smtClean="0"/>
              <a:t>Lab</a:t>
            </a:r>
            <a:endParaRPr lang="zh-TW" altLang="en-US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2632" y="5231878"/>
            <a:ext cx="62676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</a:rPr>
              <a:t>請將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Profile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視窗截圖貼在你的報告內繳交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(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下頁說明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)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!!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8450" y="6000006"/>
            <a:ext cx="548969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 smtClean="0"/>
              <a:t>若仍有</a:t>
            </a:r>
            <a:r>
              <a:rPr lang="en-US" altLang="zh-TW" sz="2000" b="1" dirty="0" smtClean="0"/>
              <a:t>Tool</a:t>
            </a:r>
            <a:r>
              <a:rPr lang="zh-TW" altLang="en-US" sz="2000" b="1" dirty="0" smtClean="0"/>
              <a:t>使用上的困難</a:t>
            </a:r>
            <a:r>
              <a:rPr lang="en-US" altLang="zh-TW" sz="2000" b="1" dirty="0" smtClean="0"/>
              <a:t>:</a:t>
            </a:r>
            <a:r>
              <a:rPr lang="zh-TW" altLang="en-US" sz="2000" b="1" dirty="0" smtClean="0"/>
              <a:t> 終極雨天備案</a:t>
            </a:r>
            <a:r>
              <a:rPr lang="en-US" altLang="zh-TW" sz="2000" b="1" dirty="0" smtClean="0"/>
              <a:t>!!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186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" y="1231861"/>
            <a:ext cx="9124577" cy="465733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27556"/>
            <a:ext cx="702945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接點 4"/>
          <p:cNvCxnSpPr/>
          <p:nvPr/>
        </p:nvCxnSpPr>
        <p:spPr>
          <a:xfrm flipH="1">
            <a:off x="6372200" y="1484784"/>
            <a:ext cx="2117419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3528" y="246856"/>
            <a:ext cx="8280920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2000" dirty="0" smtClean="0"/>
              <a:t>請</a:t>
            </a:r>
            <a:r>
              <a:rPr lang="zh-TW" altLang="en-US" sz="2000" dirty="0" smtClean="0"/>
              <a:t>從</a:t>
            </a:r>
            <a:r>
              <a:rPr lang="en-US" altLang="zh-TW" sz="2000" dirty="0" smtClean="0"/>
              <a:t>Playground</a:t>
            </a:r>
            <a:r>
              <a:rPr lang="zh-TW" altLang="en-US" sz="2000" dirty="0" smtClean="0"/>
              <a:t>點選</a:t>
            </a:r>
            <a:r>
              <a:rPr lang="en-US" altLang="zh-TW" sz="2000" dirty="0" smtClean="0"/>
              <a:t>show</a:t>
            </a:r>
            <a:r>
              <a:rPr lang="zh-TW" altLang="en-US" sz="2000" dirty="0" smtClean="0"/>
              <a:t>出你的個人資料，並將該截圖貼至報告上。</a:t>
            </a:r>
            <a:endParaRPr lang="en-US" altLang="zh-TW" sz="2000" dirty="0" smtClean="0"/>
          </a:p>
          <a:p>
            <a:r>
              <a:rPr lang="en-US" altLang="zh-TW" sz="2000" dirty="0" smtClean="0"/>
              <a:t>(</a:t>
            </a:r>
            <a:r>
              <a:rPr lang="zh-TW" altLang="en-US" sz="2000" dirty="0" smtClean="0"/>
              <a:t>範例</a:t>
            </a:r>
            <a:r>
              <a:rPr lang="zh-TW" altLang="en-US" sz="2000" dirty="0" smtClean="0"/>
              <a:t>如下</a:t>
            </a:r>
            <a:r>
              <a:rPr lang="en-US" altLang="zh-TW" sz="2000" smtClean="0"/>
              <a:t>:)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2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8090</TotalTime>
  <Words>541</Words>
  <Application>Microsoft Office PowerPoint</Application>
  <PresentationFormat>如螢幕大小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PowerPoint 簡報</vt:lpstr>
      <vt:lpstr>Lab測驗 Contents</vt:lpstr>
      <vt:lpstr>PowerPoint 簡報</vt:lpstr>
      <vt:lpstr>報告內容說明[1]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359</cp:revision>
  <cp:lastPrinted>2014-03-03T01:10:21Z</cp:lastPrinted>
  <dcterms:created xsi:type="dcterms:W3CDTF">2012-06-14T09:28:24Z</dcterms:created>
  <dcterms:modified xsi:type="dcterms:W3CDTF">2022-05-16T01:40:59Z</dcterms:modified>
</cp:coreProperties>
</file>