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1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21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4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4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8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78A2-648D-4248-83B0-14798952A031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3A9B-8249-4375-9D2C-C7782E8EF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1748676" y="1680520"/>
            <a:ext cx="8688665" cy="4267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u="sng" dirty="0" smtClean="0"/>
              <a:t>報告內容</a:t>
            </a:r>
            <a:r>
              <a:rPr lang="en-US" altLang="zh-TW" sz="2400" b="1" u="sng" dirty="0" smtClean="0"/>
              <a:t>:</a:t>
            </a:r>
            <a:r>
              <a:rPr lang="zh-TW" altLang="en-US" sz="2400" b="1" u="sng" dirty="0" smtClean="0"/>
              <a:t> 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(</a:t>
            </a:r>
            <a:r>
              <a:rPr lang="zh-TW" altLang="en-US" sz="2400" b="1" u="sng" dirty="0" smtClean="0">
                <a:solidFill>
                  <a:srgbClr val="0000FF"/>
                </a:solidFill>
              </a:rPr>
              <a:t>以組為單位</a:t>
            </a:r>
            <a:r>
              <a:rPr lang="en-US" altLang="zh-TW" sz="2400" b="1" u="sng" dirty="0" smtClean="0">
                <a:solidFill>
                  <a:srgbClr val="0000FF"/>
                </a:solidFill>
              </a:rPr>
              <a:t>) </a:t>
            </a:r>
            <a:r>
              <a:rPr lang="en-US" altLang="zh-TW" sz="2400" b="1" u="sng" dirty="0" smtClean="0">
                <a:solidFill>
                  <a:srgbClr val="FF0000"/>
                </a:solidFill>
              </a:rPr>
              <a:t>(70%)</a:t>
            </a:r>
          </a:p>
          <a:p>
            <a:r>
              <a:rPr lang="zh-TW" altLang="zh-TW" sz="2400" dirty="0" smtClean="0"/>
              <a:t>姓名</a:t>
            </a:r>
            <a:r>
              <a:rPr lang="en-US" altLang="zh-TW" sz="2400" dirty="0" smtClean="0"/>
              <a:t>/</a:t>
            </a:r>
            <a:r>
              <a:rPr lang="zh-TW" altLang="zh-TW" sz="2400" dirty="0" smtClean="0"/>
              <a:t>學號</a:t>
            </a:r>
            <a:r>
              <a:rPr lang="en-US" altLang="zh-TW" sz="2400" dirty="0" smtClean="0"/>
              <a:t>/</a:t>
            </a:r>
            <a:r>
              <a:rPr lang="zh-TW" altLang="zh-TW" sz="2400" dirty="0" smtClean="0"/>
              <a:t>組別</a:t>
            </a:r>
          </a:p>
          <a:p>
            <a:r>
              <a:rPr lang="zh-TW" altLang="zh-TW" sz="2400" dirty="0" smtClean="0"/>
              <a:t>主題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OP_amp</a:t>
            </a:r>
            <a:r>
              <a:rPr lang="zh-TW" altLang="en-US" sz="2400" dirty="0" smtClean="0"/>
              <a:t>反向放大器實驗</a:t>
            </a:r>
            <a:endParaRPr lang="zh-TW" altLang="zh-TW" sz="2400" dirty="0" smtClean="0"/>
          </a:p>
          <a:p>
            <a:r>
              <a:rPr lang="en-US" altLang="zh-TW" sz="2400" dirty="0" smtClean="0"/>
              <a:t>(1)</a:t>
            </a:r>
            <a:r>
              <a:rPr lang="zh-TW" altLang="zh-TW" sz="2400" dirty="0" smtClean="0"/>
              <a:t>電路架構圖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用電腦繪圖並標示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(2)</a:t>
            </a:r>
            <a:r>
              <a:rPr lang="zh-TW" altLang="zh-TW" sz="2400" dirty="0" smtClean="0"/>
              <a:t>實驗內容說明</a:t>
            </a:r>
            <a:r>
              <a:rPr lang="en-US" altLang="zh-TW" sz="2400" dirty="0" smtClean="0"/>
              <a:t>(300</a:t>
            </a:r>
            <a:r>
              <a:rPr lang="zh-TW" altLang="zh-TW" sz="2400" dirty="0" smtClean="0"/>
              <a:t>字以內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(3)</a:t>
            </a:r>
            <a:r>
              <a:rPr lang="zh-TW" altLang="zh-TW" sz="2400" dirty="0" smtClean="0"/>
              <a:t>電路實體圖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00FF"/>
                </a:solidFill>
              </a:rPr>
              <a:t>Tinkercad</a:t>
            </a:r>
            <a:r>
              <a:rPr lang="zh-TW" altLang="en-US" sz="2400" dirty="0">
                <a:solidFill>
                  <a:srgbClr val="0000FF"/>
                </a:solidFill>
              </a:rPr>
              <a:t>截圖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(4)</a:t>
            </a:r>
            <a:r>
              <a:rPr lang="zh-TW" altLang="zh-TW" sz="2400" dirty="0" smtClean="0"/>
              <a:t>實驗結果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文字</a:t>
            </a:r>
            <a:r>
              <a:rPr lang="zh-TW" altLang="en-US" sz="2400" dirty="0" smtClean="0"/>
              <a:t>說明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Tinkercad</a:t>
            </a:r>
            <a:r>
              <a:rPr lang="zh-TW" altLang="en-US" sz="2400" dirty="0">
                <a:solidFill>
                  <a:srgbClr val="0000FF"/>
                </a:solidFill>
              </a:rPr>
              <a:t>截圖</a:t>
            </a:r>
            <a:r>
              <a:rPr lang="en-US" altLang="zh-TW" sz="2400" dirty="0" smtClean="0"/>
              <a:t>) 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(5)</a:t>
            </a:r>
            <a:r>
              <a:rPr lang="zh-TW" altLang="zh-TW" sz="2400" dirty="0" smtClean="0"/>
              <a:t>實驗心得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不限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PS1: </a:t>
            </a:r>
            <a:r>
              <a:rPr lang="zh-TW" altLang="en-US" sz="2400" dirty="0" smtClean="0">
                <a:sym typeface="Wingdings" panose="05000000000000000000" pitchFamily="2" charset="2"/>
              </a:rPr>
              <a:t>以上五個</a:t>
            </a:r>
            <a:r>
              <a:rPr lang="en-US" altLang="zh-TW" sz="2400" dirty="0" smtClean="0">
                <a:sym typeface="Wingdings" panose="05000000000000000000" pitchFamily="2" charset="2"/>
              </a:rPr>
              <a:t>items</a:t>
            </a:r>
            <a:r>
              <a:rPr lang="zh-TW" altLang="en-US" sz="2400" dirty="0" smtClean="0">
                <a:sym typeface="Wingdings" panose="05000000000000000000" pitchFamily="2" charset="2"/>
              </a:rPr>
              <a:t>都有撰寫</a:t>
            </a:r>
            <a:r>
              <a:rPr lang="en-US" altLang="zh-TW" sz="2400" dirty="0" smtClean="0">
                <a:sym typeface="Wingdings" panose="05000000000000000000" pitchFamily="2" charset="2"/>
              </a:rPr>
              <a:t>default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zh-TW" altLang="en-US" sz="2400" dirty="0" smtClean="0">
                <a:sym typeface="Wingdings" panose="05000000000000000000" pitchFamily="2" charset="2"/>
              </a:rPr>
              <a:t>分，我們會視報告內容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zh-TW" altLang="en-US" sz="2400" dirty="0" smtClean="0">
                <a:sym typeface="Wingdings" panose="05000000000000000000" pitchFamily="2" charset="2"/>
              </a:rPr>
              <a:t>架構圖、實驗結果、編排、以及心得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r>
              <a:rPr lang="zh-TW" altLang="en-US" sz="2400" dirty="0" smtClean="0">
                <a:sym typeface="Wingdings" panose="05000000000000000000" pitchFamily="2" charset="2"/>
              </a:rPr>
              <a:t>往上</a:t>
            </a:r>
            <a:r>
              <a:rPr lang="en-US" altLang="zh-TW" sz="2400" dirty="0" smtClean="0">
                <a:sym typeface="Wingdings" panose="05000000000000000000" pitchFamily="2" charset="2"/>
              </a:rPr>
              <a:t>”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加分</a:t>
            </a:r>
            <a:r>
              <a:rPr lang="en-US" altLang="zh-TW" sz="2400" dirty="0" smtClean="0">
                <a:sym typeface="Wingdings" panose="05000000000000000000" pitchFamily="2" charset="2"/>
              </a:rPr>
              <a:t>”</a:t>
            </a:r>
            <a:r>
              <a:rPr lang="zh-TW" altLang="en-US" sz="2400" dirty="0" smtClean="0">
                <a:sym typeface="Wingdings" panose="05000000000000000000" pitchFamily="2" charset="2"/>
              </a:rPr>
              <a:t>。但請注意</a:t>
            </a:r>
            <a:r>
              <a:rPr lang="en-US" altLang="zh-TW" sz="2400" dirty="0" smtClean="0"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sym typeface="Wingdings" panose="05000000000000000000" pitchFamily="2" charset="2"/>
              </a:rPr>
              <a:t> 少一個</a:t>
            </a:r>
            <a:r>
              <a:rPr lang="en-US" altLang="zh-TW" sz="2400" dirty="0" smtClean="0">
                <a:sym typeface="Wingdings" panose="05000000000000000000" pitchFamily="2" charset="2"/>
              </a:rPr>
              <a:t>item</a:t>
            </a:r>
            <a:r>
              <a:rPr lang="zh-TW" altLang="en-US" sz="2400" dirty="0" smtClean="0">
                <a:sym typeface="Wingdings" panose="05000000000000000000" pitchFamily="2" charset="2"/>
              </a:rPr>
              <a:t>扣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zh-TW" altLang="en-US" sz="2400" dirty="0" smtClean="0">
                <a:sym typeface="Wingdings" panose="05000000000000000000" pitchFamily="2" charset="2"/>
              </a:rPr>
              <a:t>分，</a:t>
            </a:r>
            <a:r>
              <a:rPr lang="zh-TW" altLang="en-US" sz="2400" dirty="0">
                <a:sym typeface="Wingdings" panose="05000000000000000000" pitchFamily="2" charset="2"/>
              </a:rPr>
              <a:t>最高可加</a:t>
            </a:r>
            <a:r>
              <a:rPr lang="zh-TW" altLang="en-US" sz="2400" dirty="0" smtClean="0">
                <a:sym typeface="Wingdings" panose="05000000000000000000" pitchFamily="2" charset="2"/>
              </a:rPr>
              <a:t>至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70</a:t>
            </a:r>
            <a:r>
              <a:rPr lang="zh-TW" altLang="en-US" sz="2400" dirty="0" smtClean="0">
                <a:sym typeface="Wingdings" panose="05000000000000000000" pitchFamily="2" charset="2"/>
              </a:rPr>
              <a:t>分。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PS2: </a:t>
            </a:r>
            <a:r>
              <a:rPr lang="zh-TW" altLang="en-US" sz="2400" dirty="0" smtClean="0">
                <a:sym typeface="Wingdings" panose="05000000000000000000" pitchFamily="2" charset="2"/>
              </a:rPr>
              <a:t>助教會</a:t>
            </a:r>
            <a:r>
              <a:rPr lang="en-US" altLang="zh-TW" sz="2400" dirty="0" smtClean="0">
                <a:sym typeface="Wingdings" panose="05000000000000000000" pitchFamily="2" charset="2"/>
              </a:rPr>
              <a:t>check</a:t>
            </a:r>
            <a:r>
              <a:rPr lang="zh-TW" altLang="en-US" sz="2400" dirty="0" smtClean="0">
                <a:sym typeface="Wingdings" panose="05000000000000000000" pitchFamily="2" charset="2"/>
              </a:rPr>
              <a:t>各組在</a:t>
            </a:r>
            <a:r>
              <a:rPr lang="en-US" altLang="zh-TW" sz="2400" dirty="0" err="1" smtClean="0">
                <a:sym typeface="Wingdings" panose="05000000000000000000" pitchFamily="2" charset="2"/>
              </a:rPr>
              <a:t>Tinkercad</a:t>
            </a:r>
            <a:r>
              <a:rPr lang="zh-TW" altLang="en-US" sz="2400" dirty="0" smtClean="0">
                <a:sym typeface="Wingdings" panose="05000000000000000000" pitchFamily="2" charset="2"/>
              </a:rPr>
              <a:t>課程上的內容，如為空白，則報告分僅給予</a:t>
            </a:r>
            <a:r>
              <a:rPr lang="en-US" altLang="zh-TW" sz="2400" dirty="0" smtClean="0">
                <a:sym typeface="Wingdings" panose="05000000000000000000" pitchFamily="2" charset="2"/>
              </a:rPr>
              <a:t>(1)/(2)</a:t>
            </a:r>
            <a:r>
              <a:rPr lang="zh-TW" altLang="en-US" sz="2400" dirty="0" smtClean="0">
                <a:sym typeface="Wingdings" panose="05000000000000000000" pitchFamily="2" charset="2"/>
              </a:rPr>
              <a:t>兩項的分數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zh-TW" altLang="en-US" sz="2400" dirty="0" smtClean="0">
                <a:sym typeface="Wingdings" panose="05000000000000000000" pitchFamily="2" charset="2"/>
              </a:rPr>
              <a:t>分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r>
              <a:rPr lang="zh-TW" altLang="en-US" sz="2400" dirty="0" smtClean="0">
                <a:sym typeface="Wingdings" panose="05000000000000000000" pitchFamily="2" charset="2"/>
              </a:rPr>
              <a:t>。</a:t>
            </a:r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81449" y="313039"/>
            <a:ext cx="10610335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u="sng" smtClean="0"/>
              <a:t>Lab_09</a:t>
            </a:r>
            <a:r>
              <a:rPr lang="zh-TW" altLang="en-US" sz="2400" b="1" u="sng" dirty="0" smtClean="0"/>
              <a:t>實驗</a:t>
            </a:r>
            <a:r>
              <a:rPr lang="zh-TW" altLang="en-US" sz="2400" b="1" u="sng" dirty="0" smtClean="0"/>
              <a:t>內容</a:t>
            </a:r>
            <a:r>
              <a:rPr lang="en-US" altLang="zh-TW" sz="2400" b="1" u="sng" dirty="0" smtClean="0"/>
              <a:t>:</a:t>
            </a:r>
            <a:r>
              <a:rPr lang="zh-TW" altLang="en-US" sz="2400" b="1" u="sng" dirty="0" smtClean="0"/>
              <a:t> </a:t>
            </a:r>
            <a:endParaRPr lang="en-US" altLang="zh-TW" sz="2400" b="1" u="sng" dirty="0" smtClean="0"/>
          </a:p>
          <a:p>
            <a:r>
              <a:rPr lang="zh-TW" altLang="en-US" sz="2400" b="1" dirty="0" smtClean="0"/>
              <a:t>參考上週授課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err="1" smtClean="0"/>
              <a:t>OP_amp</a:t>
            </a:r>
            <a:r>
              <a:rPr lang="zh-TW" altLang="en-US" sz="2400" b="1" dirty="0" smtClean="0"/>
              <a:t>反向放大器的內容，在</a:t>
            </a:r>
            <a:r>
              <a:rPr lang="en-US" altLang="zh-TW" sz="2400" b="1" dirty="0" err="1" smtClean="0"/>
              <a:t>Tinkercad</a:t>
            </a:r>
            <a:r>
              <a:rPr lang="zh-TW" altLang="en-US" sz="2400" b="1" dirty="0" smtClean="0"/>
              <a:t>平台設計出一個將輸入訊號放大</a:t>
            </a:r>
            <a:r>
              <a:rPr lang="en-US" altLang="zh-TW" sz="2400" b="1" dirty="0" smtClean="0"/>
              <a:t>”</a:t>
            </a:r>
            <a:r>
              <a:rPr lang="zh-TW" altLang="en-US" sz="2400" b="1" dirty="0" smtClean="0"/>
              <a:t>兩倍</a:t>
            </a:r>
            <a:r>
              <a:rPr lang="en-US" altLang="zh-TW" sz="2400" b="1" dirty="0" smtClean="0"/>
              <a:t>”</a:t>
            </a:r>
            <a:r>
              <a:rPr lang="zh-TW" altLang="en-US" sz="2400" b="1" dirty="0" smtClean="0"/>
              <a:t>的電路，並利用信號產生器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正弦</a:t>
            </a:r>
            <a:r>
              <a:rPr lang="zh-TW" altLang="en-US" sz="2400" b="1" dirty="0" smtClean="0"/>
              <a:t>波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與示波器模擬驗證。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80984" y="6114872"/>
            <a:ext cx="9811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(5/31) MS-Teams</a:t>
            </a:r>
            <a:r>
              <a:rPr lang="zh-TW" altLang="en-US" sz="2400" dirty="0" smtClean="0"/>
              <a:t>線上課程出席 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  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每位同學做紀錄，以</a:t>
            </a:r>
            <a:r>
              <a:rPr lang="zh-TW" altLang="en-US" sz="2400" dirty="0">
                <a:solidFill>
                  <a:srgbClr val="0000FF"/>
                </a:solidFill>
              </a:rPr>
              <a:t>個人</a:t>
            </a:r>
            <a:r>
              <a:rPr lang="zh-TW" altLang="en-US" sz="2400" dirty="0" smtClean="0">
                <a:solidFill>
                  <a:srgbClr val="0000FF"/>
                </a:solidFill>
              </a:rPr>
              <a:t>為</a:t>
            </a:r>
            <a:r>
              <a:rPr lang="zh-TW" altLang="en-US" sz="2400" dirty="0">
                <a:solidFill>
                  <a:srgbClr val="0000FF"/>
                </a:solidFill>
              </a:rPr>
              <a:t>單位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03990" y="4302548"/>
            <a:ext cx="30603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solidFill>
                  <a:srgbClr val="FF0000"/>
                </a:solidFill>
              </a:rPr>
              <a:t>參考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設計，請勿翻印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5" y="165341"/>
            <a:ext cx="10983078" cy="64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1987573" y="897925"/>
            <a:ext cx="8424936" cy="49838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u="sng" dirty="0" smtClean="0"/>
              <a:t>Lab</a:t>
            </a:r>
            <a:r>
              <a:rPr lang="zh-TW" altLang="en-US" sz="2400" b="1" u="sng" dirty="0" smtClean="0"/>
              <a:t> </a:t>
            </a:r>
            <a:r>
              <a:rPr lang="en-US" altLang="zh-TW" sz="2400" b="1" u="sng" dirty="0" smtClean="0"/>
              <a:t>Hints:</a:t>
            </a:r>
            <a:endParaRPr lang="en-US" altLang="zh-TW" sz="2400" b="1" u="sng" dirty="0"/>
          </a:p>
          <a:p>
            <a:pPr marL="0" indent="0">
              <a:buNone/>
            </a:pPr>
            <a:r>
              <a:rPr lang="en-US" altLang="zh-TW" sz="2400" dirty="0" smtClean="0"/>
              <a:t>1. </a:t>
            </a:r>
            <a:r>
              <a:rPr lang="zh-TW" altLang="en-US" sz="2400" dirty="0" smtClean="0"/>
              <a:t>善用</a:t>
            </a:r>
            <a:r>
              <a:rPr lang="en-US" altLang="zh-TW" sz="2400" dirty="0" err="1"/>
              <a:t>T</a:t>
            </a:r>
            <a:r>
              <a:rPr lang="en-US" altLang="zh-TW" sz="2400" dirty="0" err="1" smtClean="0"/>
              <a:t>inkercad</a:t>
            </a:r>
            <a:r>
              <a:rPr lang="zh-TW" altLang="en-US" sz="2400" dirty="0" smtClean="0"/>
              <a:t>點選</a:t>
            </a:r>
            <a:r>
              <a:rPr lang="en-US" altLang="zh-TW" sz="2400" dirty="0" smtClean="0"/>
              <a:t>item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在</a:t>
            </a:r>
            <a:r>
              <a:rPr lang="en-US" altLang="zh-TW" sz="2400" dirty="0" err="1"/>
              <a:t>T</a:t>
            </a:r>
            <a:r>
              <a:rPr lang="en-US" altLang="zh-TW" sz="2400" dirty="0" err="1" smtClean="0"/>
              <a:t>inkercad</a:t>
            </a:r>
            <a:r>
              <a:rPr lang="zh-TW" altLang="en-US" sz="2400" dirty="0" smtClean="0"/>
              <a:t>視窗右上方的元件搜尋欄位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入</a:t>
            </a:r>
            <a:r>
              <a:rPr lang="en-US" altLang="zh-TW" sz="2400" dirty="0" smtClean="0"/>
              <a:t>”741”</a:t>
            </a:r>
            <a:r>
              <a:rPr lang="zh-TW" altLang="en-US" sz="2400" dirty="0" smtClean="0"/>
              <a:t>關鍵字，即可找到</a:t>
            </a:r>
            <a:r>
              <a:rPr lang="en-US" altLang="zh-TW" sz="2400" dirty="0" err="1" smtClean="0"/>
              <a:t>OP_amp</a:t>
            </a:r>
            <a:r>
              <a:rPr lang="zh-TW" altLang="en-US" sz="2400" dirty="0" smtClean="0"/>
              <a:t>元件。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3. </a:t>
            </a:r>
            <a:r>
              <a:rPr lang="en-US" altLang="zh-TW" sz="2400" dirty="0" err="1" smtClean="0"/>
              <a:t>OP_amp</a:t>
            </a:r>
            <a:r>
              <a:rPr lang="zh-TW" altLang="en-US" sz="2400" dirty="0" smtClean="0"/>
              <a:t>的電源須給</a:t>
            </a:r>
            <a:r>
              <a:rPr lang="en-US" altLang="zh-TW" sz="2400" dirty="0" smtClean="0"/>
              <a:t>+15V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-15V</a:t>
            </a:r>
            <a:r>
              <a:rPr lang="zh-TW" altLang="en-US" sz="2400" dirty="0" smtClean="0"/>
              <a:t>兩個電源，由於</a:t>
            </a:r>
            <a:r>
              <a:rPr lang="en-US" altLang="zh-TW" sz="2400" dirty="0" err="1"/>
              <a:t>T</a:t>
            </a:r>
            <a:r>
              <a:rPr lang="en-US" altLang="zh-TW" sz="2400" dirty="0" err="1" smtClean="0"/>
              <a:t>inkercad</a:t>
            </a:r>
            <a:r>
              <a:rPr lang="zh-TW" altLang="en-US" sz="2400" dirty="0" smtClean="0"/>
              <a:t>上的電源供應器只能給定正電源，請合適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反接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出</a:t>
            </a:r>
            <a:r>
              <a:rPr lang="en-US" altLang="zh-TW" sz="2400" dirty="0" smtClean="0"/>
              <a:t>-15V</a:t>
            </a:r>
            <a:r>
              <a:rPr lang="zh-TW" altLang="en-US" sz="2400" dirty="0" smtClean="0"/>
              <a:t>的供電。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4. </a:t>
            </a:r>
            <a:r>
              <a:rPr lang="zh-TW" altLang="en-US" sz="2400" dirty="0" smtClean="0"/>
              <a:t>信號產生器的正弦波設定可參考上頁圖，若頻率為</a:t>
            </a:r>
            <a:r>
              <a:rPr lang="en-US" altLang="zh-TW" sz="2400" dirty="0" smtClean="0"/>
              <a:t>1 KHz, </a:t>
            </a:r>
            <a:r>
              <a:rPr lang="zh-TW" altLang="en-US" sz="2400" dirty="0" smtClean="0"/>
              <a:t>則在示波器上取樣頻率可設為</a:t>
            </a:r>
            <a:r>
              <a:rPr lang="en-US" altLang="zh-TW" sz="2400" dirty="0" smtClean="0"/>
              <a:t>2 KHz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sym typeface="Wingdings" panose="05000000000000000000" pitchFamily="2" charset="2"/>
              </a:rPr>
              <a:t>示波器上的間隔應該為 </a:t>
            </a:r>
            <a:r>
              <a:rPr lang="en-US" altLang="zh-TW" sz="2400" dirty="0" smtClean="0">
                <a:sym typeface="Wingdings" panose="05000000000000000000" pitchFamily="2" charset="2"/>
              </a:rPr>
              <a:t>??</a:t>
            </a:r>
          </a:p>
          <a:p>
            <a:pPr marL="0" indent="0">
              <a:buNone/>
            </a:pPr>
            <a:r>
              <a:rPr lang="en-US" altLang="zh-TW" sz="2400" dirty="0" smtClean="0"/>
              <a:t>5. </a:t>
            </a:r>
            <a:r>
              <a:rPr lang="zh-TW" altLang="en-US" sz="2400" dirty="0" smtClean="0"/>
              <a:t>由於</a:t>
            </a:r>
            <a:r>
              <a:rPr lang="en-US" altLang="zh-TW" sz="2400" dirty="0" err="1" smtClean="0"/>
              <a:t>Tinkercad</a:t>
            </a:r>
            <a:r>
              <a:rPr lang="zh-TW" altLang="en-US" sz="2400" dirty="0" smtClean="0"/>
              <a:t>上的示波器只有一個</a:t>
            </a:r>
            <a:r>
              <a:rPr lang="en-US" altLang="zh-TW" sz="2400" dirty="0" smtClean="0"/>
              <a:t>channel</a:t>
            </a:r>
            <a:r>
              <a:rPr lang="zh-TW" altLang="en-US" sz="2400" dirty="0" smtClean="0"/>
              <a:t>，所以請用兩個示波器觀察反向放大器的輸入與輸出，此時無法顯示出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反向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的效果，只需測到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放大兩倍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的結果即可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注意刻度</a:t>
            </a:r>
            <a:r>
              <a:rPr lang="en-US" altLang="zh-TW" sz="2400" dirty="0" smtClean="0"/>
              <a:t>!)</a:t>
            </a:r>
          </a:p>
          <a:p>
            <a:pPr marL="0" indent="0">
              <a:buNone/>
            </a:pPr>
            <a:r>
              <a:rPr lang="en-US" altLang="zh-TW" sz="2400" dirty="0" smtClean="0"/>
              <a:t>6. </a:t>
            </a:r>
            <a:r>
              <a:rPr lang="zh-TW" altLang="en-US" sz="2400" dirty="0" smtClean="0"/>
              <a:t>同學們也可以自己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，有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的執行範例。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43" y="1399400"/>
            <a:ext cx="5143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8" y="1362331"/>
            <a:ext cx="1828800" cy="495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58249" y="963996"/>
            <a:ext cx="11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Full View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63069" y="947689"/>
            <a:ext cx="18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給定</a:t>
            </a:r>
            <a:r>
              <a:rPr lang="zh-TW" altLang="en-US" dirty="0" smtClean="0"/>
              <a:t>自己的名稱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64189" y="276475"/>
            <a:ext cx="18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完成後回到</a:t>
            </a:r>
            <a:r>
              <a:rPr lang="en-US" altLang="zh-TW" dirty="0" err="1" smtClean="0"/>
              <a:t>tinkercad</a:t>
            </a:r>
            <a:r>
              <a:rPr lang="zh-TW" altLang="en-US" dirty="0" smtClean="0"/>
              <a:t>主畫面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8163697" y="897924"/>
            <a:ext cx="197708" cy="71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endCxn id="6" idx="1"/>
          </p:cNvCxnSpPr>
          <p:nvPr/>
        </p:nvCxnSpPr>
        <p:spPr>
          <a:xfrm flipV="1">
            <a:off x="9226526" y="1132355"/>
            <a:ext cx="236543" cy="34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6200041" y="1253952"/>
            <a:ext cx="398467" cy="35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439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2022-05-27T01:53:48Z</dcterms:created>
  <dcterms:modified xsi:type="dcterms:W3CDTF">2022-05-30T15:40:55Z</dcterms:modified>
</cp:coreProperties>
</file>