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7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1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0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21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4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4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08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78A2-648D-4248-83B0-14798952A031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1280984" y="1559348"/>
            <a:ext cx="9605319" cy="45555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b="1" u="sng" dirty="0" smtClean="0"/>
              <a:t>報告內容</a:t>
            </a:r>
            <a:r>
              <a:rPr lang="en-US" altLang="zh-TW" sz="2400" b="1" u="sng" dirty="0" smtClean="0"/>
              <a:t>:</a:t>
            </a:r>
            <a:r>
              <a:rPr lang="zh-TW" altLang="en-US" sz="2400" b="1" u="sng" dirty="0" smtClean="0"/>
              <a:t> 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(</a:t>
            </a:r>
            <a:r>
              <a:rPr lang="zh-TW" altLang="en-US" sz="2400" b="1" u="sng" dirty="0" smtClean="0">
                <a:solidFill>
                  <a:srgbClr val="0000FF"/>
                </a:solidFill>
              </a:rPr>
              <a:t>以組為單位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) </a:t>
            </a:r>
            <a:r>
              <a:rPr lang="en-US" altLang="zh-TW" sz="2400" b="1" u="sng" dirty="0" smtClean="0">
                <a:solidFill>
                  <a:srgbClr val="FF0000"/>
                </a:solidFill>
              </a:rPr>
              <a:t>(70%)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一樣是一周緩衝，</a:t>
            </a:r>
            <a:r>
              <a:rPr lang="en-US" altLang="zh-TW" sz="2400" dirty="0" smtClean="0"/>
              <a:t>6/14(</a:t>
            </a:r>
            <a:r>
              <a:rPr lang="zh-TW" altLang="en-US" sz="2400" dirty="0" smtClean="0"/>
              <a:t>二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午夜前上</a:t>
            </a:r>
            <a:r>
              <a:rPr lang="zh-TW" altLang="en-US" sz="2400" dirty="0" smtClean="0"/>
              <a:t>傳</a:t>
            </a:r>
            <a:r>
              <a:rPr lang="zh-TW" altLang="en-US" sz="2400" dirty="0"/>
              <a:t>報告</a:t>
            </a:r>
            <a:r>
              <a:rPr lang="en-US" altLang="zh-TW" sz="2400" dirty="0" smtClean="0"/>
              <a:t>)</a:t>
            </a:r>
            <a:endParaRPr lang="en-US" altLang="zh-TW" sz="2400" u="sng" dirty="0" smtClean="0"/>
          </a:p>
          <a:p>
            <a:r>
              <a:rPr lang="zh-TW" altLang="zh-TW" sz="2400" dirty="0" smtClean="0"/>
              <a:t>姓名</a:t>
            </a:r>
            <a:r>
              <a:rPr lang="en-US" altLang="zh-TW" sz="2400" dirty="0" smtClean="0"/>
              <a:t>/</a:t>
            </a:r>
            <a:r>
              <a:rPr lang="zh-TW" altLang="zh-TW" sz="2400" dirty="0" smtClean="0"/>
              <a:t>學號</a:t>
            </a:r>
            <a:r>
              <a:rPr lang="en-US" altLang="zh-TW" sz="2400" dirty="0" smtClean="0"/>
              <a:t>/</a:t>
            </a:r>
            <a:r>
              <a:rPr lang="zh-TW" altLang="zh-TW" sz="2400" dirty="0" smtClean="0"/>
              <a:t>組別</a:t>
            </a:r>
          </a:p>
          <a:p>
            <a:r>
              <a:rPr lang="zh-TW" altLang="zh-TW" sz="2400" dirty="0" smtClean="0"/>
              <a:t>主題</a:t>
            </a:r>
            <a:r>
              <a:rPr lang="en-US" altLang="zh-TW" sz="2400" dirty="0" smtClean="0"/>
              <a:t>: </a:t>
            </a:r>
            <a:r>
              <a:rPr lang="en-US" altLang="zh-TW" sz="2400" dirty="0" err="1" smtClean="0"/>
              <a:t>OP_amp</a:t>
            </a:r>
            <a:r>
              <a:rPr lang="zh-TW" altLang="en-US" sz="2400" dirty="0">
                <a:solidFill>
                  <a:srgbClr val="0000FF"/>
                </a:solidFill>
              </a:rPr>
              <a:t>正</a:t>
            </a:r>
            <a:r>
              <a:rPr lang="zh-TW" altLang="en-US" sz="2400" dirty="0" smtClean="0">
                <a:solidFill>
                  <a:srgbClr val="0000FF"/>
                </a:solidFill>
              </a:rPr>
              <a:t>向</a:t>
            </a:r>
            <a:r>
              <a:rPr lang="zh-TW" altLang="en-US" sz="2400" dirty="0" smtClean="0"/>
              <a:t>放大器實驗</a:t>
            </a:r>
            <a:endParaRPr lang="zh-TW" altLang="zh-TW" sz="2400" dirty="0" smtClean="0"/>
          </a:p>
          <a:p>
            <a:r>
              <a:rPr lang="en-US" altLang="zh-TW" sz="2400" dirty="0" smtClean="0"/>
              <a:t>(1)</a:t>
            </a:r>
            <a:r>
              <a:rPr lang="zh-TW" altLang="zh-TW" sz="2400" dirty="0" smtClean="0"/>
              <a:t>電路架構圖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用電腦繪圖</a:t>
            </a:r>
            <a:r>
              <a:rPr lang="zh-TW" altLang="en-US" sz="2400" dirty="0" smtClean="0"/>
              <a:t>、或手繪</a:t>
            </a:r>
            <a:r>
              <a:rPr lang="zh-TW" altLang="zh-TW" sz="2400" dirty="0" smtClean="0"/>
              <a:t>並標示</a:t>
            </a:r>
            <a:r>
              <a:rPr lang="en-US" altLang="zh-TW" sz="2400" dirty="0" smtClean="0"/>
              <a:t>) 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(2)</a:t>
            </a:r>
            <a:r>
              <a:rPr lang="zh-TW" altLang="zh-TW" sz="2400" dirty="0" smtClean="0"/>
              <a:t>實驗內容說明</a:t>
            </a:r>
            <a:r>
              <a:rPr lang="en-US" altLang="zh-TW" sz="2400" dirty="0" smtClean="0"/>
              <a:t>(300</a:t>
            </a:r>
            <a:r>
              <a:rPr lang="zh-TW" altLang="zh-TW" sz="2400" dirty="0" smtClean="0"/>
              <a:t>字以內</a:t>
            </a:r>
            <a:r>
              <a:rPr lang="en-US" altLang="zh-TW" sz="2400" dirty="0" smtClean="0"/>
              <a:t>) 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(3)</a:t>
            </a:r>
            <a:r>
              <a:rPr lang="zh-TW" altLang="zh-TW" sz="2400" dirty="0" smtClean="0"/>
              <a:t>電路實體圖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00FF"/>
                </a:solidFill>
              </a:rPr>
              <a:t>Tinkercad</a:t>
            </a:r>
            <a:r>
              <a:rPr lang="zh-TW" altLang="en-US" sz="2400" dirty="0">
                <a:solidFill>
                  <a:srgbClr val="0000FF"/>
                </a:solidFill>
              </a:rPr>
              <a:t>截圖</a:t>
            </a:r>
            <a:r>
              <a:rPr lang="en-US" altLang="zh-TW" sz="2400" dirty="0" smtClean="0"/>
              <a:t>) 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(4)</a:t>
            </a:r>
            <a:r>
              <a:rPr lang="zh-TW" altLang="zh-TW" sz="2400" dirty="0" smtClean="0"/>
              <a:t>實驗結果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文字</a:t>
            </a:r>
            <a:r>
              <a:rPr lang="zh-TW" altLang="en-US" sz="2400" dirty="0" smtClean="0"/>
              <a:t>說明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Tinkercad</a:t>
            </a:r>
            <a:r>
              <a:rPr lang="zh-TW" altLang="en-US" sz="2400" dirty="0">
                <a:solidFill>
                  <a:srgbClr val="0000FF"/>
                </a:solidFill>
              </a:rPr>
              <a:t>截圖</a:t>
            </a:r>
            <a:r>
              <a:rPr lang="en-US" altLang="zh-TW" sz="2400" dirty="0" smtClean="0"/>
              <a:t>) 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(5)</a:t>
            </a:r>
            <a:r>
              <a:rPr lang="zh-TW" altLang="zh-TW" sz="2400" dirty="0" smtClean="0"/>
              <a:t>實驗心得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不限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PS1: </a:t>
            </a:r>
            <a:r>
              <a:rPr lang="zh-TW" altLang="en-US" sz="2400" dirty="0" smtClean="0">
                <a:sym typeface="Wingdings" panose="05000000000000000000" pitchFamily="2" charset="2"/>
              </a:rPr>
              <a:t>以上五個</a:t>
            </a:r>
            <a:r>
              <a:rPr lang="en-US" altLang="zh-TW" sz="2400" dirty="0" smtClean="0">
                <a:sym typeface="Wingdings" panose="05000000000000000000" pitchFamily="2" charset="2"/>
              </a:rPr>
              <a:t>items</a:t>
            </a:r>
            <a:r>
              <a:rPr lang="zh-TW" altLang="en-US" sz="2400" dirty="0" smtClean="0">
                <a:sym typeface="Wingdings" panose="05000000000000000000" pitchFamily="2" charset="2"/>
              </a:rPr>
              <a:t>都有撰寫</a:t>
            </a:r>
            <a:r>
              <a:rPr lang="en-US" altLang="zh-TW" sz="2400" dirty="0" smtClean="0">
                <a:sym typeface="Wingdings" panose="05000000000000000000" pitchFamily="2" charset="2"/>
              </a:rPr>
              <a:t>default </a:t>
            </a:r>
            <a:r>
              <a:rPr lang="en-US" altLang="zh-TW" sz="24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zh-TW" altLang="en-US" sz="2400" dirty="0" smtClean="0">
                <a:sym typeface="Wingdings" panose="05000000000000000000" pitchFamily="2" charset="2"/>
              </a:rPr>
              <a:t>分，我們會視報告內容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zh-TW" altLang="en-US" sz="2400" dirty="0" smtClean="0">
                <a:sym typeface="Wingdings" panose="05000000000000000000" pitchFamily="2" charset="2"/>
              </a:rPr>
              <a:t>架構圖、實驗結果、編排、以及心得</a:t>
            </a:r>
            <a:r>
              <a:rPr lang="en-US" altLang="zh-TW" sz="2400" dirty="0" smtClean="0">
                <a:sym typeface="Wingdings" panose="05000000000000000000" pitchFamily="2" charset="2"/>
              </a:rPr>
              <a:t>)</a:t>
            </a:r>
            <a:r>
              <a:rPr lang="zh-TW" altLang="en-US" sz="2400" dirty="0" smtClean="0">
                <a:sym typeface="Wingdings" panose="05000000000000000000" pitchFamily="2" charset="2"/>
              </a:rPr>
              <a:t>往上</a:t>
            </a:r>
            <a:r>
              <a:rPr lang="en-US" altLang="zh-TW" sz="2400" dirty="0" smtClean="0">
                <a:sym typeface="Wingdings" panose="05000000000000000000" pitchFamily="2" charset="2"/>
              </a:rPr>
              <a:t>”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加分</a:t>
            </a:r>
            <a:r>
              <a:rPr lang="en-US" altLang="zh-TW" sz="2400" dirty="0" smtClean="0">
                <a:sym typeface="Wingdings" panose="05000000000000000000" pitchFamily="2" charset="2"/>
              </a:rPr>
              <a:t>”</a:t>
            </a:r>
            <a:r>
              <a:rPr lang="zh-TW" altLang="en-US" sz="2400" dirty="0" smtClean="0">
                <a:sym typeface="Wingdings" panose="05000000000000000000" pitchFamily="2" charset="2"/>
              </a:rPr>
              <a:t>。但請注意</a:t>
            </a:r>
            <a:r>
              <a:rPr lang="en-US" altLang="zh-TW" sz="2400" dirty="0" smtClean="0"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sym typeface="Wingdings" panose="05000000000000000000" pitchFamily="2" charset="2"/>
              </a:rPr>
              <a:t> 少一個</a:t>
            </a:r>
            <a:r>
              <a:rPr lang="en-US" altLang="zh-TW" sz="2400" dirty="0" smtClean="0">
                <a:sym typeface="Wingdings" panose="05000000000000000000" pitchFamily="2" charset="2"/>
              </a:rPr>
              <a:t>item</a:t>
            </a:r>
            <a:r>
              <a:rPr lang="zh-TW" altLang="en-US" sz="2400" dirty="0" smtClean="0">
                <a:sym typeface="Wingdings" panose="05000000000000000000" pitchFamily="2" charset="2"/>
              </a:rPr>
              <a:t>扣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zh-TW" altLang="en-US" sz="2400" dirty="0" smtClean="0">
                <a:sym typeface="Wingdings" panose="05000000000000000000" pitchFamily="2" charset="2"/>
              </a:rPr>
              <a:t>分，</a:t>
            </a:r>
            <a:r>
              <a:rPr lang="zh-TW" altLang="en-US" sz="2400" dirty="0">
                <a:sym typeface="Wingdings" panose="05000000000000000000" pitchFamily="2" charset="2"/>
              </a:rPr>
              <a:t>最高可加</a:t>
            </a:r>
            <a:r>
              <a:rPr lang="zh-TW" altLang="en-US" sz="2400" dirty="0" smtClean="0">
                <a:sym typeface="Wingdings" panose="05000000000000000000" pitchFamily="2" charset="2"/>
              </a:rPr>
              <a:t>至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70</a:t>
            </a:r>
            <a:r>
              <a:rPr lang="zh-TW" altLang="en-US" sz="2400" dirty="0" smtClean="0">
                <a:sym typeface="Wingdings" panose="05000000000000000000" pitchFamily="2" charset="2"/>
              </a:rPr>
              <a:t>分。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PS2: </a:t>
            </a:r>
            <a:r>
              <a:rPr lang="zh-TW" altLang="en-US" sz="2400" dirty="0" smtClean="0">
                <a:sym typeface="Wingdings" panose="05000000000000000000" pitchFamily="2" charset="2"/>
              </a:rPr>
              <a:t>助教會</a:t>
            </a:r>
            <a:r>
              <a:rPr lang="en-US" altLang="zh-TW" sz="2400" dirty="0" smtClean="0">
                <a:sym typeface="Wingdings" panose="05000000000000000000" pitchFamily="2" charset="2"/>
              </a:rPr>
              <a:t>check</a:t>
            </a:r>
            <a:r>
              <a:rPr lang="zh-TW" altLang="en-US" sz="2400" dirty="0" smtClean="0">
                <a:sym typeface="Wingdings" panose="05000000000000000000" pitchFamily="2" charset="2"/>
              </a:rPr>
              <a:t>各組在</a:t>
            </a:r>
            <a:r>
              <a:rPr lang="en-US" altLang="zh-TW" sz="2400" dirty="0" err="1" smtClean="0">
                <a:sym typeface="Wingdings" panose="05000000000000000000" pitchFamily="2" charset="2"/>
              </a:rPr>
              <a:t>Tinkercad</a:t>
            </a:r>
            <a:r>
              <a:rPr lang="zh-TW" altLang="en-US" sz="2400" dirty="0" smtClean="0">
                <a:sym typeface="Wingdings" panose="05000000000000000000" pitchFamily="2" charset="2"/>
              </a:rPr>
              <a:t>課程上的內容，如為空白，則報告分僅給予</a:t>
            </a:r>
            <a:r>
              <a:rPr lang="en-US" altLang="zh-TW" sz="2400" dirty="0" smtClean="0">
                <a:sym typeface="Wingdings" panose="05000000000000000000" pitchFamily="2" charset="2"/>
              </a:rPr>
              <a:t>(1)/(2)</a:t>
            </a:r>
            <a:r>
              <a:rPr lang="zh-TW" altLang="en-US" sz="2400" dirty="0" smtClean="0">
                <a:sym typeface="Wingdings" panose="05000000000000000000" pitchFamily="2" charset="2"/>
              </a:rPr>
              <a:t>兩項的分數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zh-TW" altLang="en-US" sz="2400" dirty="0" smtClean="0">
                <a:sym typeface="Wingdings" panose="05000000000000000000" pitchFamily="2" charset="2"/>
              </a:rPr>
              <a:t>分</a:t>
            </a:r>
            <a:r>
              <a:rPr lang="en-US" altLang="zh-TW" sz="2400" dirty="0" smtClean="0">
                <a:sym typeface="Wingdings" panose="05000000000000000000" pitchFamily="2" charset="2"/>
              </a:rPr>
              <a:t>)</a:t>
            </a:r>
            <a:r>
              <a:rPr lang="zh-TW" altLang="en-US" sz="2400" dirty="0" smtClean="0">
                <a:sym typeface="Wingdings" panose="05000000000000000000" pitchFamily="2" charset="2"/>
              </a:rPr>
              <a:t>。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400" dirty="0" smtClean="0"/>
              <a:t>PS3: </a:t>
            </a:r>
            <a:r>
              <a:rPr lang="zh-TW" altLang="en-US" sz="2400" dirty="0" smtClean="0"/>
              <a:t>若</a:t>
            </a:r>
            <a:r>
              <a:rPr lang="en-US" altLang="zh-TW" sz="2400" dirty="0" err="1" smtClean="0"/>
              <a:t>Tinkercad</a:t>
            </a:r>
            <a:r>
              <a:rPr lang="zh-TW" altLang="en-US" sz="2400" dirty="0" smtClean="0"/>
              <a:t>上的</a:t>
            </a:r>
            <a:r>
              <a:rPr lang="en-US" altLang="zh-TW" sz="2400" dirty="0" smtClean="0"/>
              <a:t>Lab10</a:t>
            </a:r>
            <a:r>
              <a:rPr lang="zh-TW" altLang="en-US" sz="2400" dirty="0" smtClean="0"/>
              <a:t>線路與</a:t>
            </a:r>
            <a:r>
              <a:rPr lang="en-US" altLang="zh-TW" sz="2400" dirty="0" smtClean="0"/>
              <a:t>Lab09</a:t>
            </a:r>
            <a:r>
              <a:rPr lang="zh-TW" altLang="en-US" sz="2400" dirty="0" smtClean="0"/>
              <a:t>相同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僅做電阻值更改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，則</a:t>
            </a:r>
            <a:r>
              <a:rPr lang="zh-TW" altLang="en-US" sz="2400" dirty="0">
                <a:sym typeface="Wingdings" panose="05000000000000000000" pitchFamily="2" charset="2"/>
              </a:rPr>
              <a:t>報告分僅給予</a:t>
            </a:r>
            <a:r>
              <a:rPr lang="en-US" altLang="zh-TW" sz="2400" dirty="0">
                <a:sym typeface="Wingdings" panose="05000000000000000000" pitchFamily="2" charset="2"/>
              </a:rPr>
              <a:t>(1)/(2</a:t>
            </a:r>
            <a:r>
              <a:rPr lang="en-US" altLang="zh-TW" sz="2400" dirty="0" smtClean="0">
                <a:sym typeface="Wingdings" panose="05000000000000000000" pitchFamily="2" charset="2"/>
              </a:rPr>
              <a:t>)/(5)</a:t>
            </a:r>
            <a:r>
              <a:rPr lang="zh-TW" altLang="en-US" sz="2400" dirty="0" smtClean="0">
                <a:sym typeface="Wingdings" panose="05000000000000000000" pitchFamily="2" charset="2"/>
              </a:rPr>
              <a:t>兩</a:t>
            </a:r>
            <a:r>
              <a:rPr lang="zh-TW" altLang="en-US" sz="2400" dirty="0">
                <a:sym typeface="Wingdings" panose="05000000000000000000" pitchFamily="2" charset="2"/>
              </a:rPr>
              <a:t>項的分數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30</a:t>
            </a:r>
            <a:r>
              <a:rPr lang="zh-TW" altLang="en-US" sz="2400" dirty="0">
                <a:sym typeface="Wingdings" panose="05000000000000000000" pitchFamily="2" charset="2"/>
              </a:rPr>
              <a:t>分</a:t>
            </a:r>
            <a:r>
              <a:rPr lang="en-US" altLang="zh-TW" sz="2400" dirty="0">
                <a:sym typeface="Wingdings" panose="05000000000000000000" pitchFamily="2" charset="2"/>
              </a:rPr>
              <a:t>)</a:t>
            </a:r>
            <a:r>
              <a:rPr lang="zh-TW" altLang="en-US" sz="2400" dirty="0" smtClean="0">
                <a:sym typeface="Wingdings" panose="05000000000000000000" pitchFamily="2" charset="2"/>
              </a:rPr>
              <a:t>。</a:t>
            </a:r>
            <a:endParaRPr lang="en-US" altLang="zh-TW" sz="2400" dirty="0">
              <a:sym typeface="Wingdings" panose="05000000000000000000" pitchFamily="2" charset="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1448" y="140044"/>
            <a:ext cx="10610335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/>
              <a:t>Lab_10</a:t>
            </a:r>
            <a:r>
              <a:rPr lang="zh-TW" altLang="en-US" sz="2400" b="1" u="sng" dirty="0" smtClean="0"/>
              <a:t>實驗內容</a:t>
            </a:r>
            <a:r>
              <a:rPr lang="en-US" altLang="zh-TW" sz="2400" b="1" u="sng" dirty="0" smtClean="0"/>
              <a:t>:</a:t>
            </a:r>
            <a:r>
              <a:rPr lang="zh-TW" altLang="en-US" sz="2400" b="1" u="sng" dirty="0" smtClean="0"/>
              <a:t> </a:t>
            </a:r>
            <a:endParaRPr lang="en-US" altLang="zh-TW" sz="2400" b="1" u="sng" dirty="0" smtClean="0"/>
          </a:p>
          <a:p>
            <a:r>
              <a:rPr lang="zh-TW" altLang="en-US" sz="2400" b="1" dirty="0" smtClean="0"/>
              <a:t>參考</a:t>
            </a:r>
            <a:r>
              <a:rPr lang="en-US" altLang="zh-TW" sz="2400" b="1" dirty="0" smtClean="0"/>
              <a:t>5/24</a:t>
            </a:r>
            <a:r>
              <a:rPr lang="zh-TW" altLang="en-US" sz="2400" b="1" dirty="0" smtClean="0"/>
              <a:t>授課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</a:t>
            </a:r>
            <a:r>
              <a:rPr lang="en-US" altLang="zh-TW" sz="2400" b="1" dirty="0" err="1" smtClean="0"/>
              <a:t>OP_amp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正向</a:t>
            </a:r>
            <a:r>
              <a:rPr lang="zh-TW" altLang="en-US" sz="2400" b="1" dirty="0" smtClean="0"/>
              <a:t>放大器的內容，在</a:t>
            </a:r>
            <a:r>
              <a:rPr lang="en-US" altLang="zh-TW" sz="2400" b="1" dirty="0" err="1" smtClean="0"/>
              <a:t>Tinkercad</a:t>
            </a:r>
            <a:r>
              <a:rPr lang="zh-TW" altLang="en-US" sz="2400" b="1" dirty="0" smtClean="0"/>
              <a:t>平台設計出一個將輸入訊號放大</a:t>
            </a:r>
            <a:r>
              <a:rPr lang="en-US" altLang="zh-TW" sz="2400" b="1" dirty="0" smtClean="0"/>
              <a:t>”</a:t>
            </a:r>
            <a:r>
              <a:rPr lang="zh-TW" altLang="en-US" sz="2400" b="1" dirty="0">
                <a:solidFill>
                  <a:srgbClr val="0000FF"/>
                </a:solidFill>
              </a:rPr>
              <a:t>四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倍</a:t>
            </a:r>
            <a:r>
              <a:rPr lang="en-US" altLang="zh-TW" sz="2400" b="1" dirty="0" smtClean="0"/>
              <a:t>”</a:t>
            </a:r>
            <a:r>
              <a:rPr lang="zh-TW" altLang="en-US" sz="2400" b="1" dirty="0" smtClean="0"/>
              <a:t>的電路，並利用信號產生器</a:t>
            </a:r>
            <a:r>
              <a:rPr lang="en-US" altLang="zh-TW" sz="2400" b="1" dirty="0" smtClean="0"/>
              <a:t>(</a:t>
            </a:r>
            <a:r>
              <a:rPr lang="zh-TW" altLang="en-US" sz="2400" b="1" dirty="0"/>
              <a:t>正弦</a:t>
            </a:r>
            <a:r>
              <a:rPr lang="zh-TW" altLang="en-US" sz="2400" b="1" dirty="0" smtClean="0"/>
              <a:t>波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與示波器模擬驗證。</a:t>
            </a:r>
            <a:endParaRPr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80984" y="6114872"/>
            <a:ext cx="9811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(6/7) MS-Teams</a:t>
            </a:r>
            <a:r>
              <a:rPr lang="zh-TW" altLang="en-US" sz="2400" dirty="0" smtClean="0"/>
              <a:t>線上課程出席 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(30%)  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每位同學做紀錄，以</a:t>
            </a:r>
            <a:r>
              <a:rPr lang="zh-TW" altLang="en-US" sz="2400" dirty="0">
                <a:solidFill>
                  <a:srgbClr val="0000FF"/>
                </a:solidFill>
              </a:rPr>
              <a:t>個人</a:t>
            </a:r>
            <a:r>
              <a:rPr lang="zh-TW" altLang="en-US" sz="2400" dirty="0" smtClean="0">
                <a:solidFill>
                  <a:srgbClr val="0000FF"/>
                </a:solidFill>
              </a:rPr>
              <a:t>為</a:t>
            </a:r>
            <a:r>
              <a:rPr lang="zh-TW" altLang="en-US" sz="2400" dirty="0">
                <a:solidFill>
                  <a:srgbClr val="0000FF"/>
                </a:solidFill>
              </a:rPr>
              <a:t>單位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99" y="1797779"/>
            <a:ext cx="3931380" cy="46257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04" y="3663788"/>
            <a:ext cx="2394507" cy="26721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23" y="3850547"/>
            <a:ext cx="4173497" cy="27789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2552" y="134353"/>
            <a:ext cx="10498231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/>
              <a:t>此次</a:t>
            </a:r>
            <a:r>
              <a:rPr lang="en-US" altLang="zh-TW" sz="2400" b="1" dirty="0"/>
              <a:t>Lab</a:t>
            </a:r>
            <a:r>
              <a:rPr lang="zh-TW" altLang="en-US" sz="2400" b="1" dirty="0"/>
              <a:t>請各組</a:t>
            </a:r>
            <a:r>
              <a:rPr lang="zh-TW" altLang="en-US" sz="2400" b="1" dirty="0" smtClean="0"/>
              <a:t>自己可</a:t>
            </a:r>
            <a:r>
              <a:rPr lang="en-US" altLang="zh-TW" sz="2400" b="1" dirty="0" smtClean="0"/>
              <a:t>Copy</a:t>
            </a:r>
            <a:r>
              <a:rPr lang="zh-TW" altLang="en-US" sz="2400" b="1" dirty="0" smtClean="0"/>
              <a:t>上</a:t>
            </a:r>
            <a:r>
              <a:rPr lang="zh-TW" altLang="en-US" sz="2400" b="1" dirty="0"/>
              <a:t>周</a:t>
            </a:r>
            <a:r>
              <a:rPr lang="en-US" altLang="zh-TW" sz="2400" b="1" dirty="0"/>
              <a:t>Lab09</a:t>
            </a:r>
            <a:r>
              <a:rPr lang="zh-TW" altLang="en-US" sz="2400" b="1" dirty="0"/>
              <a:t>之</a:t>
            </a:r>
            <a:r>
              <a:rPr lang="en-US" altLang="zh-TW" sz="2400" b="1" dirty="0" err="1"/>
              <a:t>Tinkercad</a:t>
            </a:r>
            <a:r>
              <a:rPr lang="zh-TW" altLang="en-US" sz="2400" b="1" dirty="0"/>
              <a:t>設計</a:t>
            </a:r>
            <a:r>
              <a:rPr lang="zh-TW" altLang="en-US" sz="2400" b="1" dirty="0" smtClean="0"/>
              <a:t>做修改 </a:t>
            </a:r>
            <a:r>
              <a:rPr lang="en-US" altLang="zh-TW" sz="2400" b="1" dirty="0" smtClean="0"/>
              <a:t>!!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重要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!!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/>
              <a:t>Lab09</a:t>
            </a:r>
            <a:r>
              <a:rPr lang="zh-TW" altLang="en-US" sz="2400" b="1" dirty="0" smtClean="0"/>
              <a:t>與</a:t>
            </a:r>
            <a:r>
              <a:rPr lang="en-US" altLang="zh-TW" sz="2400" b="1" dirty="0" smtClean="0"/>
              <a:t>Lab10</a:t>
            </a:r>
            <a:r>
              <a:rPr lang="zh-TW" altLang="en-US" sz="2400" b="1" dirty="0" smtClean="0"/>
              <a:t>的</a:t>
            </a:r>
            <a:r>
              <a:rPr lang="en-US" altLang="zh-TW" sz="2400" b="1" dirty="0" err="1" smtClean="0"/>
              <a:t>Tinkercad</a:t>
            </a:r>
            <a:r>
              <a:rPr lang="zh-TW" altLang="en-US" sz="2400" b="1" dirty="0" smtClean="0"/>
              <a:t>設計都需要保留</a:t>
            </a:r>
            <a:r>
              <a:rPr lang="en-US" altLang="zh-TW" sz="2400" b="1" dirty="0" smtClean="0"/>
              <a:t>!!)</a:t>
            </a:r>
            <a:endParaRPr lang="en-US" altLang="zh-TW" sz="2400" b="1" u="sng" dirty="0"/>
          </a:p>
        </p:txBody>
      </p:sp>
      <p:sp>
        <p:nvSpPr>
          <p:cNvPr id="9" name="矩形 8"/>
          <p:cNvSpPr/>
          <p:nvPr/>
        </p:nvSpPr>
        <p:spPr>
          <a:xfrm>
            <a:off x="4267288" y="1168279"/>
            <a:ext cx="483636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1. </a:t>
            </a:r>
            <a:r>
              <a:rPr lang="zh-TW" altLang="en-US" sz="2000" dirty="0" smtClean="0">
                <a:solidFill>
                  <a:srgbClr val="C00000"/>
                </a:solidFill>
              </a:rPr>
              <a:t>在主視窗原</a:t>
            </a:r>
            <a:r>
              <a:rPr lang="en-US" altLang="zh-TW" sz="2000" dirty="0" smtClean="0">
                <a:solidFill>
                  <a:srgbClr val="C00000"/>
                </a:solidFill>
              </a:rPr>
              <a:t>Lab</a:t>
            </a:r>
            <a:r>
              <a:rPr lang="zh-TW" altLang="en-US" sz="2000" dirty="0" smtClean="0">
                <a:solidFill>
                  <a:srgbClr val="C00000"/>
                </a:solidFill>
              </a:rPr>
              <a:t>設計單元框中點選此</a:t>
            </a:r>
            <a:r>
              <a:rPr lang="en-US" altLang="zh-TW" sz="2000" dirty="0" smtClean="0">
                <a:solidFill>
                  <a:srgbClr val="C00000"/>
                </a:solidFill>
              </a:rPr>
              <a:t>item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4026716" y="1568389"/>
            <a:ext cx="1266829" cy="26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86726" y="2205013"/>
            <a:ext cx="184988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2</a:t>
            </a:r>
            <a:r>
              <a:rPr lang="en-US" altLang="zh-TW" sz="2000" dirty="0" smtClean="0">
                <a:solidFill>
                  <a:srgbClr val="C00000"/>
                </a:solidFill>
              </a:rPr>
              <a:t>. </a:t>
            </a:r>
            <a:r>
              <a:rPr lang="zh-TW" altLang="en-US" sz="2000" dirty="0" smtClean="0">
                <a:solidFill>
                  <a:srgbClr val="C00000"/>
                </a:solidFill>
              </a:rPr>
              <a:t>點選</a:t>
            </a:r>
            <a:r>
              <a:rPr lang="en-US" altLang="zh-TW" sz="2000" dirty="0" smtClean="0">
                <a:solidFill>
                  <a:srgbClr val="C00000"/>
                </a:solidFill>
              </a:rPr>
              <a:t>”</a:t>
            </a:r>
            <a:r>
              <a:rPr lang="zh-TW" altLang="en-US" sz="2000" dirty="0" smtClean="0">
                <a:solidFill>
                  <a:srgbClr val="C00000"/>
                </a:solidFill>
              </a:rPr>
              <a:t>複製</a:t>
            </a:r>
            <a:r>
              <a:rPr lang="en-US" altLang="zh-TW" sz="2000" dirty="0" smtClean="0">
                <a:solidFill>
                  <a:srgbClr val="C00000"/>
                </a:solidFill>
              </a:rPr>
              <a:t>”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5729681" y="2596852"/>
            <a:ext cx="494395" cy="204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83810" y="1646872"/>
            <a:ext cx="3371380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3. </a:t>
            </a:r>
            <a:r>
              <a:rPr lang="zh-TW" altLang="en-US" sz="2000" dirty="0" smtClean="0">
                <a:solidFill>
                  <a:srgbClr val="C00000"/>
                </a:solidFill>
              </a:rPr>
              <a:t>點選</a:t>
            </a:r>
            <a:r>
              <a:rPr lang="en-US" altLang="zh-TW" sz="2000" dirty="0" smtClean="0">
                <a:solidFill>
                  <a:srgbClr val="C00000"/>
                </a:solidFill>
              </a:rPr>
              <a:t>”</a:t>
            </a:r>
            <a:r>
              <a:rPr lang="zh-TW" altLang="en-US" sz="2000" dirty="0" smtClean="0">
                <a:solidFill>
                  <a:srgbClr val="C00000"/>
                </a:solidFill>
              </a:rPr>
              <a:t>複製</a:t>
            </a:r>
            <a:r>
              <a:rPr lang="en-US" altLang="zh-TW" sz="2000" dirty="0" smtClean="0">
                <a:solidFill>
                  <a:srgbClr val="C00000"/>
                </a:solidFill>
              </a:rPr>
              <a:t>”</a:t>
            </a:r>
            <a:r>
              <a:rPr lang="zh-TW" altLang="en-US" sz="2000" dirty="0" smtClean="0">
                <a:solidFill>
                  <a:srgbClr val="C00000"/>
                </a:solidFill>
              </a:rPr>
              <a:t>後，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Tinkercad</a:t>
            </a:r>
            <a:r>
              <a:rPr lang="zh-TW" altLang="en-US" sz="2000" dirty="0" smtClean="0">
                <a:solidFill>
                  <a:srgbClr val="C00000"/>
                </a:solidFill>
              </a:rPr>
              <a:t>可能會先跳至原</a:t>
            </a:r>
            <a:r>
              <a:rPr lang="en-US" altLang="zh-TW" sz="2000" dirty="0" smtClean="0">
                <a:solidFill>
                  <a:srgbClr val="C00000"/>
                </a:solidFill>
              </a:rPr>
              <a:t>Lab09</a:t>
            </a:r>
            <a:r>
              <a:rPr lang="zh-TW" altLang="en-US" sz="2000" dirty="0" smtClean="0">
                <a:solidFill>
                  <a:srgbClr val="C00000"/>
                </a:solidFill>
              </a:rPr>
              <a:t>設計視窗，此時點選        回主視窗。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211" y="2291058"/>
            <a:ext cx="341145" cy="347237"/>
          </a:xfrm>
          <a:prstGeom prst="rect">
            <a:avLst/>
          </a:prstGeom>
        </p:spPr>
      </p:pic>
      <p:cxnSp>
        <p:nvCxnSpPr>
          <p:cNvPr id="20" name="直線接點 19"/>
          <p:cNvCxnSpPr/>
          <p:nvPr/>
        </p:nvCxnSpPr>
        <p:spPr>
          <a:xfrm flipH="1">
            <a:off x="7041361" y="2113326"/>
            <a:ext cx="873504" cy="29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08088" y="2871522"/>
            <a:ext cx="4023841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4. </a:t>
            </a:r>
            <a:r>
              <a:rPr lang="zh-TW" altLang="en-US" sz="2000" dirty="0">
                <a:solidFill>
                  <a:srgbClr val="C00000"/>
                </a:solidFill>
              </a:rPr>
              <a:t>會</a:t>
            </a:r>
            <a:r>
              <a:rPr lang="zh-TW" altLang="en-US" sz="2000" dirty="0" smtClean="0">
                <a:solidFill>
                  <a:srgbClr val="C00000"/>
                </a:solidFill>
              </a:rPr>
              <a:t>在主視窗看到新增的</a:t>
            </a:r>
            <a:r>
              <a:rPr lang="en-US" altLang="zh-TW" sz="2000" u="sng" dirty="0" smtClean="0">
                <a:solidFill>
                  <a:srgbClr val="C00000"/>
                </a:solidFill>
              </a:rPr>
              <a:t>copy</a:t>
            </a:r>
            <a:r>
              <a:rPr lang="zh-TW" altLang="en-US" sz="2000" u="sng" dirty="0" smtClean="0">
                <a:solidFill>
                  <a:srgbClr val="C00000"/>
                </a:solidFill>
              </a:rPr>
              <a:t>設計</a:t>
            </a:r>
            <a:r>
              <a:rPr lang="zh-TW" altLang="en-US" sz="2000" dirty="0" smtClean="0">
                <a:solidFill>
                  <a:srgbClr val="C00000"/>
                </a:solidFill>
              </a:rPr>
              <a:t>單元，點選</a:t>
            </a:r>
            <a:r>
              <a:rPr lang="zh-TW" altLang="en-US" sz="2000" u="sng" dirty="0" smtClean="0">
                <a:solidFill>
                  <a:srgbClr val="C00000"/>
                </a:solidFill>
              </a:rPr>
              <a:t>此處</a:t>
            </a:r>
            <a:r>
              <a:rPr lang="zh-TW" altLang="en-US" sz="2000" dirty="0" smtClean="0">
                <a:solidFill>
                  <a:srgbClr val="C00000"/>
                </a:solidFill>
              </a:rPr>
              <a:t>進行編輯。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8244451" y="3505998"/>
            <a:ext cx="1058940" cy="1329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7662023" y="5914238"/>
            <a:ext cx="1557478" cy="275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8720623" y="3186025"/>
            <a:ext cx="2357902" cy="272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81475" y="5178504"/>
            <a:ext cx="20667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</a:rPr>
              <a:t>名稱可自行更改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 flipV="1">
            <a:off x="7914865" y="5524430"/>
            <a:ext cx="438303" cy="43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4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401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2022-05-27T01:53:48Z</dcterms:created>
  <dcterms:modified xsi:type="dcterms:W3CDTF">2022-06-06T03:29:06Z</dcterms:modified>
</cp:coreProperties>
</file>