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60" r:id="rId6"/>
    <p:sldId id="261" r:id="rId7"/>
    <p:sldId id="262" r:id="rId8"/>
    <p:sldId id="263" r:id="rId9"/>
    <p:sldId id="258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321" autoAdjust="0"/>
  </p:normalViewPr>
  <p:slideViewPr>
    <p:cSldViewPr snapToGrid="0">
      <p:cViewPr varScale="1">
        <p:scale>
          <a:sx n="79" d="100"/>
          <a:sy n="79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cGS1fB1oS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5127" y="2276856"/>
            <a:ext cx="8361229" cy="1189200"/>
          </a:xfrm>
        </p:spPr>
        <p:txBody>
          <a:bodyPr/>
          <a:lstStyle/>
          <a:p>
            <a:pPr lvl="0">
              <a:lnSpc>
                <a:spcPct val="112000"/>
              </a:lnSpc>
              <a:spcBef>
                <a:spcPts val="0"/>
              </a:spcBef>
            </a:pPr>
            <a:r>
              <a:rPr lang="en-US" altLang="zh-TW" sz="6600" b="1" cap="none" dirty="0" err="1" smtClean="0">
                <a:solidFill>
                  <a:srgbClr val="191B0E"/>
                </a:solidFill>
                <a:latin typeface="Cooper Black" panose="0208090404030B020404" pitchFamily="18" charset="0"/>
                <a:ea typeface="+mn-ea"/>
                <a:cs typeface="+mn-cs"/>
              </a:rPr>
              <a:t>PreProcessing</a:t>
            </a:r>
            <a:endParaRPr lang="zh-TW" altLang="en-US" b="1" dirty="0">
              <a:latin typeface="Cooper Black" panose="0208090404030B020404" pitchFamily="18" charset="0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>
                <a:latin typeface="+mn-ea"/>
              </a:rPr>
              <a:t>10927207</a:t>
            </a:r>
          </a:p>
          <a:p>
            <a:r>
              <a:rPr lang="zh-TW" altLang="en-US" sz="1800" dirty="0" smtClean="0">
                <a:latin typeface="+mn-ea"/>
              </a:rPr>
              <a:t>資訊四乙</a:t>
            </a:r>
            <a:endParaRPr lang="en-US" altLang="zh-TW" sz="1800" dirty="0" smtClean="0">
              <a:latin typeface="+mn-ea"/>
            </a:endParaRPr>
          </a:p>
          <a:p>
            <a:r>
              <a:rPr lang="zh-TW" altLang="en-US" sz="1800" dirty="0">
                <a:latin typeface="+mn-ea"/>
              </a:rPr>
              <a:t>蒲品</a:t>
            </a:r>
            <a:r>
              <a:rPr lang="zh-TW" altLang="en-US" sz="1800" dirty="0" smtClean="0">
                <a:latin typeface="+mn-ea"/>
              </a:rPr>
              <a:t>憶</a:t>
            </a:r>
            <a:endParaRPr lang="en-US" altLang="zh-TW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3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52144" y="502920"/>
            <a:ext cx="569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前處理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Sampling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152144" y="1572768"/>
            <a:ext cx="9692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 將有缺失資料刪除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 再將不需要用到的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刪除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'</a:t>
            </a:r>
            <a:r>
              <a:rPr lang="zh-TW" altLang="en-US" dirty="0"/>
              <a:t>鄉鎮</a:t>
            </a:r>
            <a:r>
              <a:rPr lang="zh-TW" altLang="en-US" dirty="0" smtClean="0"/>
              <a:t>市區</a:t>
            </a:r>
            <a:r>
              <a:rPr lang="en-US" altLang="zh-TW" dirty="0" smtClean="0"/>
              <a:t>', '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', '</a:t>
            </a:r>
            <a:r>
              <a:rPr lang="zh-TW" altLang="en-US" dirty="0" smtClean="0"/>
              <a:t>聯絡電話</a:t>
            </a:r>
            <a:r>
              <a:rPr lang="en-US" altLang="zh-TW" dirty="0" smtClean="0"/>
              <a:t>’….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依照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縣市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分組</a:t>
            </a:r>
            <a:endParaRPr lang="zh-TW" altLang="en-US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</a:t>
            </a:r>
            <a:r>
              <a:rPr lang="zh-TW" altLang="en-US" dirty="0" smtClean="0"/>
              <a:t> 並且依照 </a:t>
            </a:r>
            <a:r>
              <a:rPr lang="en-US" altLang="zh-TW" b="1" dirty="0" smtClean="0"/>
              <a:t>【</a:t>
            </a:r>
            <a:r>
              <a:rPr lang="zh-TW" altLang="en-US" b="1" dirty="0" smtClean="0"/>
              <a:t>有條件取樣</a:t>
            </a:r>
            <a:r>
              <a:rPr lang="en-US" altLang="zh-TW" b="1" dirty="0" smtClean="0"/>
              <a:t>】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取 </a:t>
            </a:r>
            <a:r>
              <a:rPr lang="en-US" altLang="zh-TW" dirty="0" smtClean="0"/>
              <a:t>‘</a:t>
            </a:r>
            <a:r>
              <a:rPr lang="zh-TW" altLang="en-US" dirty="0"/>
              <a:t>縣市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中的 </a:t>
            </a:r>
            <a:r>
              <a:rPr lang="en-US" altLang="zh-TW" dirty="0" smtClean="0"/>
              <a:t>'</a:t>
            </a:r>
            <a:r>
              <a:rPr lang="zh-TW" altLang="en-US" dirty="0" smtClean="0"/>
              <a:t>基隆市</a:t>
            </a:r>
            <a:r>
              <a:rPr lang="en-US" altLang="zh-TW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5. </a:t>
            </a:r>
            <a:r>
              <a:rPr lang="zh-TW" altLang="en-US" dirty="0" smtClean="0"/>
              <a:t>因為想知道各類別的數量，所以新增一欄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數量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 </a:t>
            </a:r>
            <a:r>
              <a:rPr lang="zh-TW" altLang="en-US" dirty="0" smtClean="0"/>
              <a:t>   方便後續畫圖 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892" y="2018673"/>
            <a:ext cx="5341296" cy="29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52144" y="502920"/>
            <a:ext cx="569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n-ea"/>
              </a:rPr>
              <a:t>Sampling</a:t>
            </a:r>
            <a:r>
              <a:rPr lang="zh-TW" altLang="en-US" sz="2400" dirty="0" smtClean="0">
                <a:latin typeface="+mn-ea"/>
              </a:rPr>
              <a:t>前處理後資料</a:t>
            </a:r>
            <a:r>
              <a:rPr lang="en-US" altLang="zh-TW" sz="2400" dirty="0" smtClean="0">
                <a:latin typeface="+mn-ea"/>
              </a:rPr>
              <a:t>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1675733"/>
            <a:ext cx="5782482" cy="4363059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890780" y="1793788"/>
            <a:ext cx="3206186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Sampling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資料簡單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查詢快速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圖示容易閱讀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可以知道各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基隆市所占比例</a:t>
            </a:r>
            <a:r>
              <a:rPr lang="en-US" altLang="zh-TW" dirty="0" smtClean="0"/>
              <a:t>”)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7098749" y="2167657"/>
            <a:ext cx="627908" cy="25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900" y="1611013"/>
            <a:ext cx="983848" cy="983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7890780" y="4284466"/>
            <a:ext cx="3206186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Sampling</a:t>
            </a:r>
            <a:r>
              <a:rPr lang="zh-TW" altLang="en-US" dirty="0" smtClean="0"/>
              <a:t>之前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難以繪製較直觀的圖示，對於只想尋找單縣市相關資料的人不利，因為資料大量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766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52144" y="502920"/>
            <a:ext cx="569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前處理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Aggregation</a:t>
            </a:r>
            <a:endParaRPr lang="en-US" altLang="zh-TW" sz="2400" dirty="0" smtClean="0"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52144" y="1572768"/>
            <a:ext cx="5696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 將有缺失資料刪除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/>
              <a:t>再將不需要用到的</a:t>
            </a:r>
            <a:r>
              <a:rPr lang="en-US" altLang="zh-TW" dirty="0"/>
              <a:t>”</a:t>
            </a:r>
            <a:r>
              <a:rPr lang="zh-TW" altLang="en-US" dirty="0"/>
              <a:t>欄</a:t>
            </a:r>
            <a:r>
              <a:rPr lang="en-US" altLang="zh-TW" dirty="0"/>
              <a:t>”</a:t>
            </a:r>
            <a:r>
              <a:rPr lang="zh-TW" altLang="en-US" dirty="0"/>
              <a:t>刪除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'</a:t>
            </a:r>
            <a:r>
              <a:rPr lang="zh-TW" altLang="en-US" dirty="0"/>
              <a:t>鄉鎮市區</a:t>
            </a:r>
            <a:r>
              <a:rPr lang="en-US" altLang="zh-TW" dirty="0"/>
              <a:t>', '</a:t>
            </a:r>
            <a:r>
              <a:rPr lang="zh-TW" altLang="en-US" dirty="0"/>
              <a:t>地址</a:t>
            </a:r>
            <a:r>
              <a:rPr lang="en-US" altLang="zh-TW" dirty="0"/>
              <a:t>', '</a:t>
            </a:r>
            <a:r>
              <a:rPr lang="zh-TW" altLang="en-US" dirty="0"/>
              <a:t>聯絡電話</a:t>
            </a:r>
            <a:r>
              <a:rPr lang="en-US" altLang="zh-TW" dirty="0"/>
              <a:t>’….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依照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縣市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分組，</a:t>
            </a:r>
            <a:r>
              <a:rPr lang="zh-TW" altLang="en-US" dirty="0"/>
              <a:t>取平均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</a:t>
            </a:r>
            <a:r>
              <a:rPr lang="zh-TW" altLang="en-US" dirty="0" smtClean="0"/>
              <a:t> 並且對資料做 </a:t>
            </a:r>
            <a:r>
              <a:rPr lang="en-US" altLang="zh-TW" b="1" dirty="0" smtClean="0"/>
              <a:t>【</a:t>
            </a:r>
            <a:r>
              <a:rPr lang="zh-TW" altLang="en-US" b="1" dirty="0" smtClean="0"/>
              <a:t>正規化</a:t>
            </a:r>
            <a:r>
              <a:rPr lang="en-US" altLang="zh-TW" b="1" dirty="0" smtClean="0"/>
              <a:t>】</a:t>
            </a:r>
            <a:r>
              <a:rPr lang="zh-TW" altLang="en-US" dirty="0" smtClean="0"/>
              <a:t>，值介於</a:t>
            </a:r>
            <a:r>
              <a:rPr lang="en-US" altLang="zh-TW" dirty="0" smtClean="0"/>
              <a:t>[0, 1]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10" y="4581608"/>
            <a:ext cx="4201111" cy="18290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-1" b="47963"/>
          <a:stretch/>
        </p:blipFill>
        <p:spPr>
          <a:xfrm>
            <a:off x="1402775" y="4368805"/>
            <a:ext cx="4744112" cy="206716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673010" y="1572767"/>
            <a:ext cx="4639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1.</a:t>
            </a:r>
            <a:r>
              <a:rPr lang="zh-TW" altLang="en-US" dirty="0"/>
              <a:t> 將有缺失資料刪除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2.</a:t>
            </a:r>
            <a:r>
              <a:rPr lang="zh-TW" altLang="en-US" dirty="0"/>
              <a:t>再將不需要用到的</a:t>
            </a:r>
            <a:r>
              <a:rPr lang="en-US" altLang="zh-TW" dirty="0"/>
              <a:t>”</a:t>
            </a:r>
            <a:r>
              <a:rPr lang="zh-TW" altLang="en-US" dirty="0"/>
              <a:t>欄</a:t>
            </a:r>
            <a:r>
              <a:rPr lang="en-US" altLang="zh-TW" dirty="0"/>
              <a:t>”</a:t>
            </a:r>
            <a:r>
              <a:rPr lang="zh-TW" altLang="en-US" dirty="0"/>
              <a:t>刪除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'</a:t>
            </a:r>
            <a:r>
              <a:rPr lang="zh-TW" altLang="en-US" dirty="0"/>
              <a:t>鄉鎮市區</a:t>
            </a:r>
            <a:r>
              <a:rPr lang="en-US" altLang="zh-TW" dirty="0"/>
              <a:t>', '</a:t>
            </a:r>
            <a:r>
              <a:rPr lang="zh-TW" altLang="en-US" dirty="0"/>
              <a:t>地址</a:t>
            </a:r>
            <a:r>
              <a:rPr lang="en-US" altLang="zh-TW" dirty="0"/>
              <a:t>', '</a:t>
            </a:r>
            <a:r>
              <a:rPr lang="zh-TW" altLang="en-US" dirty="0"/>
              <a:t>聯絡電話</a:t>
            </a:r>
            <a:r>
              <a:rPr lang="en-US" altLang="zh-TW" dirty="0" smtClean="0"/>
              <a:t>’….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依照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縣市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做聚合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 並且對資料做 </a:t>
            </a:r>
            <a:r>
              <a:rPr lang="en-US" altLang="zh-TW" b="1" dirty="0" smtClean="0"/>
              <a:t>【</a:t>
            </a:r>
            <a:r>
              <a:rPr lang="zh-TW" altLang="en-US" b="1" dirty="0" smtClean="0"/>
              <a:t>正規化</a:t>
            </a:r>
            <a:r>
              <a:rPr lang="en-US" altLang="zh-TW" b="1" dirty="0" smtClean="0"/>
              <a:t>】</a:t>
            </a:r>
            <a:r>
              <a:rPr lang="zh-TW" altLang="en-US" dirty="0" smtClean="0"/>
              <a:t>，值介於</a:t>
            </a:r>
            <a:r>
              <a:rPr lang="en-US" altLang="zh-TW" dirty="0" smtClean="0"/>
              <a:t>[0, 1]</a:t>
            </a:r>
          </a:p>
        </p:txBody>
      </p:sp>
      <p:sp>
        <p:nvSpPr>
          <p:cNvPr id="5" name="十字形 4"/>
          <p:cNvSpPr/>
          <p:nvPr/>
        </p:nvSpPr>
        <p:spPr>
          <a:xfrm rot="18281579">
            <a:off x="2020529" y="2020529"/>
            <a:ext cx="2757948" cy="2137561"/>
          </a:xfrm>
          <a:prstGeom prst="plu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0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52144" y="502920"/>
            <a:ext cx="569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前處理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Aggregation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94145" y="1351438"/>
            <a:ext cx="4455341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Aggregation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正規化之後繪製的圖形與之前的一樣，由此可知</a:t>
            </a:r>
            <a:r>
              <a:rPr lang="en-US" altLang="zh-TW" dirty="0" smtClean="0"/>
              <a:t>Aggregation</a:t>
            </a:r>
            <a:r>
              <a:rPr lang="zh-TW" altLang="en-US" dirty="0" smtClean="0"/>
              <a:t>前處理方法，對此種資料集不是很有效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1844371" y="5037275"/>
            <a:ext cx="3602523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Aggregation</a:t>
            </a:r>
            <a:r>
              <a:rPr lang="zh-TW" altLang="en-US" dirty="0"/>
              <a:t>之前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已有準確</a:t>
            </a:r>
            <a:r>
              <a:rPr lang="en-US" altLang="zh-TW" dirty="0" smtClean="0"/>
              <a:t>’</a:t>
            </a:r>
            <a:r>
              <a:rPr lang="zh-TW" altLang="en-US" dirty="0" smtClean="0"/>
              <a:t>經度</a:t>
            </a:r>
            <a:r>
              <a:rPr lang="en-US" altLang="zh-TW" dirty="0" smtClean="0"/>
              <a:t>’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’</a:t>
            </a:r>
            <a:r>
              <a:rPr lang="zh-TW" altLang="en-US" dirty="0" smtClean="0"/>
              <a:t>緯度</a:t>
            </a:r>
            <a:r>
              <a:rPr lang="en-US" altLang="zh-TW" dirty="0" smtClean="0"/>
              <a:t>’</a:t>
            </a:r>
            <a:r>
              <a:rPr lang="zh-TW" altLang="en-US" dirty="0"/>
              <a:t>，</a:t>
            </a:r>
            <a:r>
              <a:rPr lang="zh-TW" altLang="en-US" dirty="0" smtClean="0"/>
              <a:t>標明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精準</a:t>
            </a:r>
            <a:r>
              <a:rPr lang="en-US" altLang="zh-TW" dirty="0" smtClean="0"/>
              <a:t>】</a:t>
            </a:r>
            <a:r>
              <a:rPr lang="zh-TW" altLang="en-US" dirty="0" smtClean="0"/>
              <a:t>的殯葬設施位置，因此直接繪圖，才正確。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95" y="4880765"/>
            <a:ext cx="983848" cy="983848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152144" y="1351438"/>
            <a:ext cx="4367357" cy="3207277"/>
            <a:chOff x="1152144" y="1351438"/>
            <a:chExt cx="4367357" cy="320727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144" y="1351438"/>
              <a:ext cx="4367357" cy="3207277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3062951" y="2785063"/>
              <a:ext cx="937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After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314680" y="3203183"/>
            <a:ext cx="4534807" cy="3355164"/>
            <a:chOff x="7000042" y="3308283"/>
            <a:chExt cx="4534807" cy="335516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0042" y="3308283"/>
              <a:ext cx="4534807" cy="3355164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8866992" y="4880765"/>
              <a:ext cx="1220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Before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向右箭號 13"/>
          <p:cNvSpPr/>
          <p:nvPr/>
        </p:nvSpPr>
        <p:spPr>
          <a:xfrm>
            <a:off x="5642869" y="1824977"/>
            <a:ext cx="627908" cy="25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0800000">
            <a:off x="5566833" y="5510814"/>
            <a:ext cx="627908" cy="25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8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54868" y="486383"/>
            <a:ext cx="452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/>
              <a:t>總結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34829" y="1459361"/>
            <a:ext cx="10009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Sampling : </a:t>
            </a:r>
            <a:r>
              <a:rPr lang="zh-TW" altLang="en-US" dirty="0" smtClean="0"/>
              <a:t>對於希望取得大量資料集中的部分樣本的人來說較為有利，可廣泛被利用。</a:t>
            </a:r>
            <a:endParaRPr lang="en-US" altLang="zh-TW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1434829" y="2321668"/>
            <a:ext cx="10194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Aggregation: </a:t>
            </a:r>
            <a:r>
              <a:rPr lang="zh-TW" altLang="en-US" dirty="0" smtClean="0"/>
              <a:t>對於希望取得大量資料中，個別群組的綜合資訊較為有利，但是缺點是，若資料集沒有像是金額、分數這種可以取出平均值、總和</a:t>
            </a:r>
            <a:r>
              <a:rPr lang="en-US" altLang="zh-TW" dirty="0" smtClean="0"/>
              <a:t>…</a:t>
            </a:r>
            <a:r>
              <a:rPr lang="zh-TW" altLang="en-US" dirty="0" smtClean="0"/>
              <a:t>。</a:t>
            </a:r>
            <a:r>
              <a:rPr lang="zh-TW" altLang="en-US" dirty="0"/>
              <a:t>只有純文字</a:t>
            </a:r>
            <a:r>
              <a:rPr lang="zh-TW" altLang="en-US" dirty="0" smtClean="0"/>
              <a:t>，則需轉換成適當數值，</a:t>
            </a:r>
            <a:r>
              <a:rPr lang="zh-TW" altLang="en-US" dirty="0"/>
              <a:t>才能做正規</a:t>
            </a:r>
            <a:r>
              <a:rPr lang="zh-TW" altLang="en-US" dirty="0" smtClean="0"/>
              <a:t>化、</a:t>
            </a:r>
            <a:r>
              <a:rPr lang="zh-TW" altLang="en-US" dirty="0"/>
              <a:t>標準化</a:t>
            </a:r>
            <a:r>
              <a:rPr lang="zh-TW" altLang="en-US" dirty="0" smtClean="0"/>
              <a:t>，並且也不是所有數值經過轉換後後都能符合，因此要做此前處理需要衡量，是比較需要注意的部分。</a:t>
            </a:r>
            <a:endParaRPr lang="en-US" altLang="zh-TW" dirty="0" smtClean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39" y="4260714"/>
            <a:ext cx="2597286" cy="25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54868" y="486383"/>
            <a:ext cx="452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心得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254868" y="1293990"/>
            <a:ext cx="10009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這次寫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</a:t>
            </a:r>
            <a:r>
              <a:rPr lang="zh-TW" altLang="en-US" dirty="0"/>
              <a:t>遇到</a:t>
            </a:r>
            <a:r>
              <a:rPr lang="zh-TW" altLang="en-US" dirty="0" smtClean="0"/>
              <a:t>許多以前沒看過的錯誤訊息，想紀錄一下，提醒下次的自己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刪除欄位 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	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dataFrame.drop</a:t>
            </a:r>
            <a:r>
              <a:rPr lang="en-US" altLang="zh-TW" dirty="0" smtClean="0"/>
              <a:t>([‘</a:t>
            </a:r>
            <a:r>
              <a:rPr lang="zh-TW" altLang="en-US" dirty="0" smtClean="0"/>
              <a:t>出</a:t>
            </a:r>
            <a:r>
              <a:rPr lang="zh-TW" altLang="en-US" dirty="0"/>
              <a:t>表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’])</a:t>
            </a:r>
            <a:r>
              <a:rPr lang="zh-TW" altLang="en-US" dirty="0" smtClean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en-US" altLang="zh-TW" dirty="0" smtClean="0"/>
              <a:t>X)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dataFrame.drop</a:t>
            </a:r>
            <a:r>
              <a:rPr lang="en-US" altLang="zh-TW" dirty="0"/>
              <a:t>([‘</a:t>
            </a:r>
            <a:r>
              <a:rPr lang="zh-TW" altLang="en-US" dirty="0"/>
              <a:t>出表日期</a:t>
            </a:r>
            <a:r>
              <a:rPr lang="en-US" altLang="zh-TW" dirty="0"/>
              <a:t>’])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en-US" altLang="zh-TW" dirty="0" smtClean="0"/>
              <a:t>0)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 顯示圖表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plt.savefig</a:t>
            </a:r>
            <a:r>
              <a:rPr lang="en-US" altLang="zh-TW" dirty="0" smtClean="0"/>
              <a:t>(…..) # </a:t>
            </a:r>
            <a:r>
              <a:rPr lang="zh-TW" altLang="en-US" dirty="0" smtClean="0"/>
              <a:t>儲存圖表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	2</a:t>
            </a:r>
            <a:r>
              <a:rPr lang="zh-TW" altLang="en-US" dirty="0" smtClean="0"/>
              <a:t> </a:t>
            </a:r>
            <a:r>
              <a:rPr lang="en-US" altLang="zh-TW" i="1" dirty="0" err="1" smtClean="0"/>
              <a:t>plt.show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  </a:t>
            </a:r>
            <a:r>
              <a:rPr lang="en-US" altLang="zh-TW" i="1" dirty="0" smtClean="0"/>
              <a:t>#</a:t>
            </a:r>
            <a:r>
              <a:rPr lang="zh-TW" altLang="en-US" i="1" dirty="0" smtClean="0"/>
              <a:t>顯示圖表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    </a:t>
            </a:r>
            <a:r>
              <a:rPr lang="zh-TW" altLang="en-US" dirty="0" smtClean="0"/>
              <a:t>第一行指令</a:t>
            </a:r>
            <a:r>
              <a:rPr lang="zh-TW" altLang="en-US" dirty="0" smtClean="0"/>
              <a:t>必須在第二行指令之後，顛倒會顯示完圖表之後，再生成一個空白圖表儲存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err="1"/>
              <a:t>AttributeError</a:t>
            </a:r>
            <a:r>
              <a:rPr lang="en-US" altLang="zh-TW" dirty="0"/>
              <a:t>: '</a:t>
            </a:r>
            <a:r>
              <a:rPr lang="en-US" altLang="zh-TW" dirty="0" err="1"/>
              <a:t>NoneType</a:t>
            </a:r>
            <a:r>
              <a:rPr lang="en-US" altLang="zh-TW" dirty="0"/>
              <a:t>' object has no attribute </a:t>
            </a:r>
            <a:r>
              <a:rPr lang="en-US" altLang="zh-TW" dirty="0" smtClean="0"/>
              <a:t>'plot‘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常常</a:t>
            </a:r>
            <a:r>
              <a:rPr lang="zh-TW" altLang="en-US" dirty="0"/>
              <a:t>出現在各種</a:t>
            </a:r>
            <a:r>
              <a:rPr lang="zh-TW" altLang="en-US" dirty="0" smtClean="0"/>
              <a:t>地方，錯誤原因是，當</a:t>
            </a:r>
            <a:r>
              <a:rPr lang="zh-TW" altLang="en-US" dirty="0"/>
              <a:t>您有一個應該引用物件的變量，但該物件尚未建立或該變數已設定為 </a:t>
            </a:r>
            <a:r>
              <a:rPr lang="en-US" altLang="zh-TW" dirty="0"/>
              <a:t>None </a:t>
            </a:r>
            <a:r>
              <a:rPr lang="zh-TW" altLang="en-US" dirty="0" smtClean="0"/>
              <a:t>時，</a:t>
            </a:r>
            <a:r>
              <a:rPr lang="zh-TW" altLang="en-US" dirty="0"/>
              <a:t>通常會發生這種</a:t>
            </a:r>
            <a:r>
              <a:rPr lang="zh-TW" altLang="en-US" dirty="0" smtClean="0"/>
              <a:t>情況。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545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0401" y="3361066"/>
            <a:ext cx="6702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>
                <a:hlinkClick r:id="rId2"/>
              </a:rPr>
              <a:t>https</a:t>
            </a:r>
            <a:r>
              <a:rPr lang="zh-TW" altLang="en-US" sz="3600" dirty="0">
                <a:hlinkClick r:id="rId2"/>
              </a:rPr>
              <a:t>://youtu.be/LcGS1fB1oS</a:t>
            </a:r>
            <a:r>
              <a:rPr lang="zh-TW" altLang="en-US" sz="3600" dirty="0" smtClean="0">
                <a:hlinkClick r:id="rId2"/>
              </a:rPr>
              <a:t>s</a:t>
            </a:r>
            <a:endParaRPr lang="en-US" altLang="zh-TW" sz="3600" dirty="0" smtClean="0"/>
          </a:p>
        </p:txBody>
      </p:sp>
      <p:sp>
        <p:nvSpPr>
          <p:cNvPr id="5" name="矩形 4"/>
          <p:cNvSpPr/>
          <p:nvPr/>
        </p:nvSpPr>
        <p:spPr>
          <a:xfrm>
            <a:off x="2598206" y="1444717"/>
            <a:ext cx="71349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>
                <a:latin typeface="華康勘亭流" panose="03000809000000000000" pitchFamily="65" charset="-120"/>
                <a:ea typeface="華康勘亭流" panose="03000809000000000000" pitchFamily="65" charset="-120"/>
              </a:rPr>
              <a:t>YouTube</a:t>
            </a:r>
            <a:r>
              <a:rPr lang="zh-TW" altLang="en-US" sz="7200" dirty="0" smtClean="0">
                <a:latin typeface="華康勘亭流" panose="03000809000000000000" pitchFamily="65" charset="-120"/>
                <a:ea typeface="華康勘亭流" panose="03000809000000000000" pitchFamily="65" charset="-120"/>
              </a:rPr>
              <a:t>影片連結</a:t>
            </a:r>
            <a:endParaRPr lang="zh-TW" altLang="en-US" sz="7200" dirty="0">
              <a:latin typeface="華康勘亭流" panose="03000809000000000000" pitchFamily="65" charset="-120"/>
              <a:ea typeface="華康勘亭流" panose="030008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2144" y="502920"/>
            <a:ext cx="6406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+mn-ea"/>
              </a:rPr>
              <a:t>資料</a:t>
            </a:r>
            <a:r>
              <a:rPr lang="zh-TW" altLang="en-US" sz="2800" b="1" dirty="0">
                <a:latin typeface="+mn-ea"/>
              </a:rPr>
              <a:t>集</a:t>
            </a:r>
            <a:r>
              <a:rPr lang="en-US" altLang="zh-TW" sz="2800" b="1" dirty="0">
                <a:latin typeface="+mn-ea"/>
              </a:rPr>
              <a:t>1 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上市公司</a:t>
            </a:r>
            <a:r>
              <a:rPr lang="zh-TW" altLang="en-US" sz="2400" dirty="0">
                <a:latin typeface="+mn-ea"/>
              </a:rPr>
              <a:t>每月營業收入彙總</a:t>
            </a:r>
            <a:r>
              <a:rPr lang="zh-TW" altLang="en-US" sz="2400" dirty="0" smtClean="0">
                <a:latin typeface="+mn-ea"/>
              </a:rPr>
              <a:t>表</a:t>
            </a:r>
            <a:r>
              <a:rPr lang="en-US" altLang="zh-TW" sz="2400" dirty="0">
                <a:latin typeface="+mn-ea"/>
              </a:rPr>
              <a:t>.</a:t>
            </a:r>
            <a:r>
              <a:rPr lang="en-US" altLang="zh-TW" sz="2400" dirty="0" smtClean="0">
                <a:latin typeface="+mn-ea"/>
              </a:rPr>
              <a:t>csv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資料集</a:t>
            </a:r>
            <a:r>
              <a:rPr lang="en-US" altLang="zh-TW" sz="2800" b="1" dirty="0">
                <a:latin typeface="+mn-ea"/>
              </a:rPr>
              <a:t>2: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殯葬設施</a:t>
            </a:r>
            <a:r>
              <a:rPr lang="en-US" altLang="zh-TW" sz="2400" dirty="0">
                <a:latin typeface="+mn-ea"/>
              </a:rPr>
              <a:t>_</a:t>
            </a:r>
            <a:r>
              <a:rPr lang="zh-TW" altLang="en-US" sz="2400" dirty="0">
                <a:latin typeface="+mn-ea"/>
              </a:rPr>
              <a:t>北北基</a:t>
            </a:r>
            <a:r>
              <a:rPr lang="en-US" altLang="zh-TW" sz="2400" dirty="0">
                <a:latin typeface="+mn-ea"/>
              </a:rPr>
              <a:t>.</a:t>
            </a:r>
            <a:r>
              <a:rPr lang="en-US" altLang="zh-TW" sz="2400" dirty="0" smtClean="0">
                <a:latin typeface="+mn-ea"/>
              </a:rPr>
              <a:t>csv</a:t>
            </a:r>
          </a:p>
        </p:txBody>
      </p:sp>
      <p:sp>
        <p:nvSpPr>
          <p:cNvPr id="3" name="矩形 2"/>
          <p:cNvSpPr/>
          <p:nvPr/>
        </p:nvSpPr>
        <p:spPr>
          <a:xfrm>
            <a:off x="1239655" y="2733473"/>
            <a:ext cx="4859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>
                <a:latin typeface="+mn-ea"/>
              </a:rPr>
              <a:t>Sampling</a:t>
            </a:r>
          </a:p>
          <a:p>
            <a:r>
              <a:rPr lang="en-US" altLang="zh-TW" sz="4000" dirty="0" smtClean="0">
                <a:latin typeface="+mn-ea"/>
              </a:rPr>
              <a:t>Aggregation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8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2144" y="502920"/>
            <a:ext cx="64061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+mn-ea"/>
              </a:rPr>
              <a:t>資料</a:t>
            </a:r>
            <a:r>
              <a:rPr lang="zh-TW" altLang="en-US" sz="2800" b="1" dirty="0">
                <a:latin typeface="+mn-ea"/>
              </a:rPr>
              <a:t>集</a:t>
            </a:r>
            <a:r>
              <a:rPr lang="en-US" altLang="zh-TW" sz="2800" b="1" dirty="0">
                <a:latin typeface="+mn-ea"/>
              </a:rPr>
              <a:t>1 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上市公司</a:t>
            </a:r>
            <a:r>
              <a:rPr lang="zh-TW" altLang="en-US" sz="2400" dirty="0">
                <a:latin typeface="+mn-ea"/>
              </a:rPr>
              <a:t>每月營業收入彙總</a:t>
            </a:r>
            <a:r>
              <a:rPr lang="zh-TW" altLang="en-US" sz="2400" dirty="0" smtClean="0">
                <a:latin typeface="+mn-ea"/>
              </a:rPr>
              <a:t>表</a:t>
            </a:r>
            <a:r>
              <a:rPr lang="en-US" altLang="zh-TW" sz="2400" dirty="0">
                <a:latin typeface="+mn-ea"/>
              </a:rPr>
              <a:t>.</a:t>
            </a:r>
            <a:r>
              <a:rPr lang="en-US" altLang="zh-TW" sz="2400" dirty="0" smtClean="0">
                <a:latin typeface="+mn-ea"/>
              </a:rPr>
              <a:t>csv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n-ea"/>
              </a:rPr>
              <a:t>資料來源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data.gov.tw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使用前處理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sampling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Aggregation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資料表</a:t>
            </a:r>
            <a:r>
              <a:rPr lang="en-US" altLang="zh-TW" sz="2400" dirty="0" smtClean="0">
                <a:latin typeface="+mn-ea"/>
              </a:rPr>
              <a:t>: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21613"/>
              </p:ext>
            </p:extLst>
          </p:nvPr>
        </p:nvGraphicFramePr>
        <p:xfrm>
          <a:off x="1282192" y="3122668"/>
          <a:ext cx="10321545" cy="2733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03">
                  <a:extLst>
                    <a:ext uri="{9D8B030D-6E8A-4147-A177-3AD203B41FA5}">
                      <a16:colId xmlns:a16="http://schemas.microsoft.com/office/drawing/2014/main" val="559838664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620854824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3673136965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3871686372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524982222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3924711843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2271631950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3464467183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920056155"/>
                    </a:ext>
                  </a:extLst>
                </a:gridCol>
                <a:gridCol w="688103">
                  <a:extLst>
                    <a:ext uri="{9D8B030D-6E8A-4147-A177-3AD203B41FA5}">
                      <a16:colId xmlns:a16="http://schemas.microsoft.com/office/drawing/2014/main" val="4282471176"/>
                    </a:ext>
                  </a:extLst>
                </a:gridCol>
                <a:gridCol w="878646">
                  <a:extLst>
                    <a:ext uri="{9D8B030D-6E8A-4147-A177-3AD203B41FA5}">
                      <a16:colId xmlns:a16="http://schemas.microsoft.com/office/drawing/2014/main" val="2105862720"/>
                    </a:ext>
                  </a:extLst>
                </a:gridCol>
                <a:gridCol w="876178">
                  <a:extLst>
                    <a:ext uri="{9D8B030D-6E8A-4147-A177-3AD203B41FA5}">
                      <a16:colId xmlns:a16="http://schemas.microsoft.com/office/drawing/2014/main" val="1109443175"/>
                    </a:ext>
                  </a:extLst>
                </a:gridCol>
                <a:gridCol w="990462">
                  <a:extLst>
                    <a:ext uri="{9D8B030D-6E8A-4147-A177-3AD203B41FA5}">
                      <a16:colId xmlns:a16="http://schemas.microsoft.com/office/drawing/2014/main" val="2638331070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3761637824"/>
                    </a:ext>
                  </a:extLst>
                </a:gridCol>
              </a:tblGrid>
              <a:tr h="1957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出表日期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資料年月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公司代號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公司名稱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產業別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營業收入-當月營收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營業收入-上月營收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營業收入-去年當月營收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營業收入-上月比較增減(%)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營業收入-去年同月增減(%)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累計營業收入-當月累計營收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累計營業收入-去年累計營收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累計營業收入-前期比較增減(%)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備註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8163"/>
                  </a:ext>
                </a:extLst>
              </a:tr>
              <a:tr h="3607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1121012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水泥工業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8735157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9379408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10404901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-6.86878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-16.0477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80942003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79341961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2.01664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0082004"/>
                  </a:ext>
                </a:extLst>
              </a:tr>
              <a:tr h="3607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1121012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聯華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食品工業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891803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908840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-3.42923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-5.23954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9286729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9246716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0.432727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30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0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52144" y="502920"/>
            <a:ext cx="569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前處理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Sampling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152144" y="1572768"/>
            <a:ext cx="9692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 將有缺失資料刪除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 再將不需要用到的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刪除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'</a:t>
            </a:r>
            <a:r>
              <a:rPr lang="zh-TW" altLang="en-US" dirty="0"/>
              <a:t>出表日期</a:t>
            </a:r>
            <a:r>
              <a:rPr lang="en-US" altLang="zh-TW" dirty="0"/>
              <a:t>', '</a:t>
            </a:r>
            <a:r>
              <a:rPr lang="zh-TW" altLang="en-US" dirty="0"/>
              <a:t>資料年月</a:t>
            </a:r>
            <a:r>
              <a:rPr lang="en-US" altLang="zh-TW" dirty="0"/>
              <a:t>', '</a:t>
            </a:r>
            <a:r>
              <a:rPr lang="zh-TW" altLang="en-US" dirty="0"/>
              <a:t>公司</a:t>
            </a:r>
            <a:r>
              <a:rPr lang="zh-TW" altLang="en-US" dirty="0" smtClean="0"/>
              <a:t>代號</a:t>
            </a:r>
            <a:r>
              <a:rPr lang="en-US" altLang="zh-TW" dirty="0" smtClean="0"/>
              <a:t>….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依照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產業別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分組</a:t>
            </a:r>
            <a:endParaRPr lang="zh-TW" altLang="en-US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</a:t>
            </a:r>
            <a:r>
              <a:rPr lang="zh-TW" altLang="en-US" dirty="0" smtClean="0"/>
              <a:t> 並且依照 </a:t>
            </a:r>
            <a:r>
              <a:rPr lang="en-US" altLang="zh-TW" b="1" dirty="0" smtClean="0"/>
              <a:t>【</a:t>
            </a:r>
            <a:r>
              <a:rPr lang="zh-TW" altLang="en-US" b="1" dirty="0" smtClean="0"/>
              <a:t>有條件取樣</a:t>
            </a:r>
            <a:r>
              <a:rPr lang="en-US" altLang="zh-TW" b="1" dirty="0" smtClean="0"/>
              <a:t>】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取 </a:t>
            </a:r>
            <a:r>
              <a:rPr lang="en-US" altLang="zh-TW" dirty="0" smtClean="0"/>
              <a:t>‘</a:t>
            </a:r>
            <a:r>
              <a:rPr lang="zh-TW" altLang="en-US" dirty="0"/>
              <a:t>產業別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中的 </a:t>
            </a:r>
            <a:r>
              <a:rPr lang="en-US" altLang="zh-TW" dirty="0"/>
              <a:t>'</a:t>
            </a:r>
            <a:r>
              <a:rPr lang="zh-TW" altLang="en-US" dirty="0"/>
              <a:t>水泥</a:t>
            </a:r>
            <a:r>
              <a:rPr lang="zh-TW" altLang="en-US" dirty="0" smtClean="0"/>
              <a:t>工業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7" y="4442712"/>
            <a:ext cx="8704421" cy="15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52144" y="502920"/>
            <a:ext cx="569671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n-ea"/>
              </a:rPr>
              <a:t>前處理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Sampling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13" y="3644186"/>
            <a:ext cx="5176029" cy="29390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74" y="1110400"/>
            <a:ext cx="6637228" cy="387666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886431" y="2719634"/>
            <a:ext cx="93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After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73657" y="4852086"/>
            <a:ext cx="13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Before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021257" y="1149251"/>
            <a:ext cx="3206186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Sampling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資料簡單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查詢快速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圖示容易閱讀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可以比較出來各家水泥廠營業額高低</a:t>
            </a:r>
            <a:r>
              <a:rPr lang="en-US" altLang="zh-TW" dirty="0" smtClean="0"/>
              <a:t>)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7393348" y="1909823"/>
            <a:ext cx="627908" cy="25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0800000">
            <a:off x="5285774" y="5610981"/>
            <a:ext cx="627908" cy="25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015698" y="4987069"/>
            <a:ext cx="2162159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Sampling</a:t>
            </a:r>
            <a:r>
              <a:rPr lang="zh-TW" altLang="en-US" dirty="0" smtClean="0"/>
              <a:t>之前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資料繁雜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查詢耗時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圖示難以辨識</a:t>
            </a:r>
            <a:endParaRPr lang="en-US" altLang="zh-TW" dirty="0" smtClean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377" y="966476"/>
            <a:ext cx="983848" cy="9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9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52144" y="502920"/>
            <a:ext cx="569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前處理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Aggregation</a:t>
            </a:r>
            <a:endParaRPr lang="en-US" altLang="zh-TW" sz="2400" dirty="0" smtClean="0"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52144" y="1572768"/>
            <a:ext cx="9692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 將有缺失資料刪除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 再將不需要用到的欄刪除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'</a:t>
            </a:r>
            <a:r>
              <a:rPr lang="zh-TW" altLang="en-US" dirty="0"/>
              <a:t>出表日期</a:t>
            </a:r>
            <a:r>
              <a:rPr lang="en-US" altLang="zh-TW" dirty="0"/>
              <a:t>', '</a:t>
            </a:r>
            <a:r>
              <a:rPr lang="zh-TW" altLang="en-US" dirty="0"/>
              <a:t>資料年月</a:t>
            </a:r>
            <a:r>
              <a:rPr lang="en-US" altLang="zh-TW" dirty="0"/>
              <a:t>', '</a:t>
            </a:r>
            <a:r>
              <a:rPr lang="zh-TW" altLang="en-US" dirty="0"/>
              <a:t>公司</a:t>
            </a:r>
            <a:r>
              <a:rPr lang="zh-TW" altLang="en-US" dirty="0" smtClean="0"/>
              <a:t>代號</a:t>
            </a:r>
            <a:r>
              <a:rPr lang="en-US" altLang="zh-TW" dirty="0" smtClean="0"/>
              <a:t>….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依照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產業別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分組，</a:t>
            </a:r>
            <a:r>
              <a:rPr lang="zh-TW" altLang="en-US" dirty="0"/>
              <a:t>取平均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</a:t>
            </a:r>
            <a:r>
              <a:rPr lang="zh-TW" altLang="en-US" dirty="0" smtClean="0"/>
              <a:t> 並且對資料做 </a:t>
            </a:r>
            <a:r>
              <a:rPr lang="en-US" altLang="zh-TW" b="1" dirty="0" smtClean="0"/>
              <a:t>【</a:t>
            </a:r>
            <a:r>
              <a:rPr lang="zh-TW" altLang="en-US" b="1" dirty="0" smtClean="0"/>
              <a:t>正規化</a:t>
            </a:r>
            <a:r>
              <a:rPr lang="en-US" altLang="zh-TW" b="1" dirty="0" smtClean="0"/>
              <a:t>】</a:t>
            </a:r>
            <a:r>
              <a:rPr lang="zh-TW" altLang="en-US" dirty="0" smtClean="0"/>
              <a:t>，值介於</a:t>
            </a:r>
            <a:r>
              <a:rPr lang="en-US" altLang="zh-TW" dirty="0" smtClean="0"/>
              <a:t>[0, 1]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6" y="2275569"/>
            <a:ext cx="4201111" cy="18290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29588"/>
          <a:stretch/>
        </p:blipFill>
        <p:spPr>
          <a:xfrm>
            <a:off x="1290319" y="4581608"/>
            <a:ext cx="9763761" cy="17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52144" y="502920"/>
            <a:ext cx="569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前處理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Aggregation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1412239"/>
            <a:ext cx="7483856" cy="48704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910320" y="1513840"/>
            <a:ext cx="2804160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Aggregation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依據圖表，可清楚了解各產業</a:t>
            </a:r>
            <a:r>
              <a:rPr lang="zh-TW" altLang="en-US" dirty="0"/>
              <a:t>營收</a:t>
            </a:r>
            <a:r>
              <a:rPr lang="zh-TW" altLang="en-US" dirty="0" smtClean="0"/>
              <a:t>分布，由高至低排列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r>
              <a:rPr lang="zh-TW" altLang="en-US" dirty="0" smtClean="0"/>
              <a:t>若是一位投資者，就可以依據此圖表資訊，參考應該投資何種產業較為恰當。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910320" y="4558715"/>
            <a:ext cx="280416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Aggregation</a:t>
            </a:r>
            <a:r>
              <a:rPr lang="zh-TW" altLang="en-US" dirty="0"/>
              <a:t>之前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資料過於大量繁雜，整理資料費時。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632" y="856564"/>
            <a:ext cx="983848" cy="9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2144" y="502920"/>
            <a:ext cx="56967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+mn-ea"/>
              </a:rPr>
              <a:t>資料集</a:t>
            </a:r>
            <a:r>
              <a:rPr lang="en-US" altLang="zh-TW" sz="2800" b="1" dirty="0" smtClean="0">
                <a:latin typeface="+mn-ea"/>
              </a:rPr>
              <a:t>2:</a:t>
            </a:r>
            <a:r>
              <a:rPr lang="zh-TW" altLang="en-US" sz="2800" b="1" dirty="0" smtClean="0">
                <a:latin typeface="+mn-ea"/>
              </a:rPr>
              <a:t> </a:t>
            </a:r>
            <a:r>
              <a:rPr lang="zh-TW" altLang="en-US" sz="2400" dirty="0" smtClean="0">
                <a:latin typeface="+mn-ea"/>
              </a:rPr>
              <a:t>殯葬</a:t>
            </a:r>
            <a:r>
              <a:rPr lang="zh-TW" altLang="en-US" sz="2400" dirty="0">
                <a:latin typeface="+mn-ea"/>
              </a:rPr>
              <a:t>設施</a:t>
            </a:r>
            <a:r>
              <a:rPr lang="en-US" altLang="zh-TW" sz="2400" dirty="0">
                <a:latin typeface="+mn-ea"/>
              </a:rPr>
              <a:t>_</a:t>
            </a:r>
            <a:r>
              <a:rPr lang="zh-TW" altLang="en-US" sz="2400" dirty="0">
                <a:latin typeface="+mn-ea"/>
              </a:rPr>
              <a:t>北北基</a:t>
            </a:r>
            <a:r>
              <a:rPr lang="en-US" altLang="zh-TW" sz="2400" dirty="0">
                <a:latin typeface="+mn-ea"/>
              </a:rPr>
              <a:t>.csv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資料來源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data.gov.tw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n-ea"/>
              </a:rPr>
              <a:t>使用前處理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sampling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>
                <a:latin typeface="+mn-ea"/>
              </a:rPr>
              <a:t>Aggregation</a:t>
            </a:r>
            <a:endParaRPr lang="en-US" altLang="zh-TW" sz="2400" dirty="0" smtClean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45295"/>
              </p:ext>
            </p:extLst>
          </p:nvPr>
        </p:nvGraphicFramePr>
        <p:xfrm>
          <a:off x="1152144" y="2794000"/>
          <a:ext cx="10328660" cy="29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66">
                  <a:extLst>
                    <a:ext uri="{9D8B030D-6E8A-4147-A177-3AD203B41FA5}">
                      <a16:colId xmlns:a16="http://schemas.microsoft.com/office/drawing/2014/main" val="901718778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2946590834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4237614378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4090492088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3270195689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1309479890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3207446650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3363062828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3590827426"/>
                    </a:ext>
                  </a:extLst>
                </a:gridCol>
                <a:gridCol w="1032866">
                  <a:extLst>
                    <a:ext uri="{9D8B030D-6E8A-4147-A177-3AD203B41FA5}">
                      <a16:colId xmlns:a16="http://schemas.microsoft.com/office/drawing/2014/main" val="2983423359"/>
                    </a:ext>
                  </a:extLst>
                </a:gridCol>
              </a:tblGrid>
              <a:tr h="2123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公私立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縣市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鄉鎮市區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經度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緯度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聯絡電話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管轄所屬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21222"/>
                  </a:ext>
                </a:extLst>
              </a:tr>
              <a:tr h="391366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dirty="0" smtClean="0"/>
                        <a:t>公墓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淡水區第一公園化公墓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公立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新北市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淡水區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草埔尾段北勢子小段128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128-1等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121.4702950,25.2515650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(02)2622-1020分機7610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新北市 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063931"/>
                  </a:ext>
                </a:extLst>
              </a:tr>
              <a:tr h="39136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骨灰(骸)存放設施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永念庭生命典藏館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私立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基隆市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暖暖區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興隆街14之15號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NaN</a:t>
                      </a:r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NaN</a:t>
                      </a:r>
                      <a:endParaRPr lang="zh-TW" altLang="en-US" sz="1200" dirty="0" smtClean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2459-1122</a:t>
                      </a:r>
                    </a:p>
                    <a:p>
                      <a:endParaRPr lang="zh-TW" alt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基隆市</a:t>
                      </a:r>
                    </a:p>
                    <a:p>
                      <a:endParaRPr lang="zh-TW" altLang="en-US" sz="120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991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6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299</TotalTime>
  <Words>757</Words>
  <Application>Microsoft Office PowerPoint</Application>
  <PresentationFormat>寬螢幕</PresentationFormat>
  <Paragraphs>172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華康勘亭流</vt:lpstr>
      <vt:lpstr>微軟正黑體</vt:lpstr>
      <vt:lpstr>新細明體</vt:lpstr>
      <vt:lpstr>Cooper Black</vt:lpstr>
      <vt:lpstr>Franklin Gothic Book</vt:lpstr>
      <vt:lpstr>Crop</vt:lpstr>
      <vt:lpstr>PreProcessing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user</dc:creator>
  <cp:lastModifiedBy>user</cp:lastModifiedBy>
  <cp:revision>31</cp:revision>
  <dcterms:created xsi:type="dcterms:W3CDTF">2023-10-14T15:48:59Z</dcterms:created>
  <dcterms:modified xsi:type="dcterms:W3CDTF">2023-10-19T02:32:26Z</dcterms:modified>
</cp:coreProperties>
</file>