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444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30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76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3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3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v8826gU1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Classification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10927207</a:t>
            </a:r>
          </a:p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資訊四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乙</a:t>
            </a:r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蒲品憶</a:t>
            </a:r>
          </a:p>
        </p:txBody>
      </p:sp>
    </p:spTree>
    <p:extLst>
      <p:ext uri="{BB962C8B-B14F-4D97-AF65-F5344CB8AC3E}">
        <p14:creationId xmlns:p14="http://schemas.microsoft.com/office/powerpoint/2010/main" val="15841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 與 </a:t>
            </a:r>
            <a:r>
              <a:rPr lang="en-US" altLang="zh-TW" dirty="0" err="1" smtClean="0"/>
              <a:t>RandomForest</a:t>
            </a:r>
            <a:r>
              <a:rPr lang="zh-TW" altLang="en-US" dirty="0" smtClean="0"/>
              <a:t> 比較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45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800" dirty="0"/>
              <a:t>Decision Tree</a:t>
            </a:r>
            <a:r>
              <a:rPr lang="zh-TW" altLang="en-US" sz="1700" dirty="0" smtClean="0">
                <a:solidFill>
                  <a:schemeClr val="tx2"/>
                </a:solidFill>
                <a:latin typeface="+mn-ea"/>
              </a:rPr>
              <a:t>缺點</a:t>
            </a:r>
            <a:r>
              <a:rPr lang="zh-TW" altLang="en-US" sz="1700" dirty="0">
                <a:solidFill>
                  <a:schemeClr val="tx2"/>
                </a:solidFill>
                <a:latin typeface="+mn-ea"/>
              </a:rPr>
              <a:t>：</a:t>
            </a:r>
            <a:br>
              <a:rPr lang="zh-TW" altLang="en-US" sz="1700" dirty="0">
                <a:solidFill>
                  <a:schemeClr val="tx2"/>
                </a:solidFill>
                <a:latin typeface="+mn-ea"/>
              </a:rPr>
            </a:b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◆ 容易過度擬合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(Over-fitting)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◆ 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若類別太多，但資料量太少，效果比較</a:t>
            </a:r>
            <a:r>
              <a:rPr lang="zh-TW" altLang="en-US" dirty="0" smtClean="0">
                <a:solidFill>
                  <a:srgbClr val="242424"/>
                </a:solidFill>
                <a:latin typeface="source-serif-pro"/>
              </a:rPr>
              <a:t>差</a:t>
            </a:r>
            <a:endParaRPr lang="en-US" altLang="zh-TW" dirty="0" smtClean="0">
              <a:solidFill>
                <a:srgbClr val="242424"/>
              </a:solidFill>
              <a:latin typeface="source-serif-pro"/>
            </a:endParaRPr>
          </a:p>
          <a:p>
            <a:endParaRPr lang="en-US" altLang="zh-TW" dirty="0" smtClean="0">
              <a:solidFill>
                <a:srgbClr val="242424"/>
              </a:solidFill>
              <a:latin typeface="source-serif-pro"/>
            </a:endParaRPr>
          </a:p>
          <a:p>
            <a:r>
              <a:rPr lang="en-US" altLang="zh-TW" dirty="0" smtClean="0">
                <a:solidFill>
                  <a:srgbClr val="242424"/>
                </a:solidFill>
                <a:latin typeface="source-serif-pro"/>
              </a:rPr>
              <a:t>Random 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Forest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的優點：</a:t>
            </a:r>
            <a:br>
              <a:rPr lang="zh-TW" altLang="en-US" dirty="0">
                <a:solidFill>
                  <a:srgbClr val="242424"/>
                </a:solidFill>
                <a:latin typeface="source-serif-pro"/>
              </a:rPr>
            </a:b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◆ 隨機森林的決策樹夠多，分類器就不會過擬合</a:t>
            </a:r>
            <a:br>
              <a:rPr lang="zh-TW" altLang="en-US" dirty="0">
                <a:solidFill>
                  <a:srgbClr val="242424"/>
                </a:solidFill>
                <a:latin typeface="source-serif-pro"/>
              </a:rPr>
            </a:b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◆ 每棵樹會用到的資料和特徵是隨機決定的</a:t>
            </a:r>
            <a:br>
              <a:rPr lang="zh-TW" altLang="en-US" dirty="0">
                <a:solidFill>
                  <a:srgbClr val="242424"/>
                </a:solidFill>
                <a:latin typeface="source-serif-pro"/>
              </a:rPr>
            </a:b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◆ 訓練或預測時每棵樹都能平行化的運行</a:t>
            </a:r>
          </a:p>
          <a:p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Random Forest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的缺點：</a:t>
            </a:r>
            <a:r>
              <a:rPr lang="zh-TW" altLang="en-US" b="1" dirty="0">
                <a:solidFill>
                  <a:srgbClr val="242424"/>
                </a:solidFill>
                <a:latin typeface="source-serif-pro"/>
              </a:rPr>
              <a:t/>
            </a:r>
            <a:br>
              <a:rPr lang="zh-TW" altLang="en-US" b="1" dirty="0">
                <a:solidFill>
                  <a:srgbClr val="242424"/>
                </a:solidFill>
                <a:latin typeface="source-serif-pro"/>
              </a:rPr>
            </a:b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◆ 當隨機森林中的決策樹個數很多時，訓練時需要的空間和時間會比較大</a:t>
            </a:r>
          </a:p>
          <a:p>
            <a:endParaRPr lang="en-US" altLang="zh-TW" dirty="0">
              <a:solidFill>
                <a:srgbClr val="242424"/>
              </a:solidFill>
              <a:latin typeface="source-serif-pro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24000" y="1428750"/>
            <a:ext cx="7233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這次寫</a:t>
            </a:r>
            <a:r>
              <a:rPr lang="en-US" altLang="zh-TW" dirty="0"/>
              <a:t>project</a:t>
            </a:r>
            <a:r>
              <a:rPr lang="zh-TW" altLang="en-US" dirty="0"/>
              <a:t>，遇到許多以前沒看過的錯誤</a:t>
            </a:r>
            <a:r>
              <a:rPr lang="zh-TW" altLang="en-US" dirty="0" smtClean="0"/>
              <a:t>訊息</a:t>
            </a:r>
            <a:r>
              <a:rPr lang="zh-TW" altLang="en-US" dirty="0"/>
              <a:t>的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 smtClean="0"/>
              <a:t>ModuleNotFoundError</a:t>
            </a:r>
            <a:r>
              <a:rPr lang="en-US" altLang="zh-TW" dirty="0"/>
              <a:t>: No module named 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graphviz</a:t>
            </a:r>
            <a:r>
              <a:rPr lang="en-US" altLang="zh-TW" dirty="0" smtClean="0"/>
              <a:t> ‘</a:t>
            </a: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此套件可以輔助繪製右圖，當時想更清楚知道是怎麼分類的所以去裝這個套件</a:t>
            </a: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解法，要去官網下載套件</a:t>
            </a:r>
            <a:r>
              <a:rPr lang="en-US" altLang="zh-TW" dirty="0"/>
              <a:t>.</a:t>
            </a:r>
            <a:r>
              <a:rPr lang="en-US" altLang="zh-TW" dirty="0" smtClean="0"/>
              <a:t>exe</a:t>
            </a:r>
            <a:r>
              <a:rPr lang="zh-TW" altLang="en-US" dirty="0" smtClean="0"/>
              <a:t>、</a:t>
            </a:r>
            <a:r>
              <a:rPr lang="zh-TW" altLang="en-US" dirty="0" smtClean="0"/>
              <a:t>記得要勾加入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/>
              <a:t>還有一個問題</a:t>
            </a:r>
            <a:r>
              <a:rPr lang="zh-TW" altLang="en-US" dirty="0" smtClean="0"/>
              <a:t>是我原先想將</a:t>
            </a:r>
            <a:r>
              <a:rPr lang="zh-TW" altLang="en-US" dirty="0"/>
              <a:t>兩</a:t>
            </a:r>
            <a:r>
              <a:rPr lang="zh-TW" altLang="en-US" dirty="0" smtClean="0"/>
              <a:t>個分類發法都用</a:t>
            </a:r>
            <a:r>
              <a:rPr lang="en-US" altLang="zh-TW" dirty="0" err="1" smtClean="0"/>
              <a:t>mdl_tree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去建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，用</a:t>
            </a:r>
            <a:r>
              <a:rPr lang="en-US" altLang="zh-TW" dirty="0" err="1" smtClean="0"/>
              <a:t>Input_num</a:t>
            </a:r>
            <a:r>
              <a:rPr lang="zh-TW" altLang="en-US" dirty="0" smtClean="0"/>
              <a:t>判斷做哪個分類器，這樣就不用多建一個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，但是很奇怪的是我如果另外先宣告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在接下來，就會說我的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型別錯誤，舉例，</a:t>
            </a:r>
            <a:r>
              <a:rPr lang="en-US" altLang="zh-TW" dirty="0" smtClean="0"/>
              <a:t>【</a:t>
            </a:r>
            <a:r>
              <a:rPr lang="zh-TW" altLang="en-US" dirty="0" smtClean="0"/>
              <a:t>不是要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期望</a:t>
            </a:r>
            <a:r>
              <a:rPr lang="en-US" altLang="zh-TW" dirty="0" smtClean="0"/>
              <a:t>”score”】</a:t>
            </a:r>
            <a:r>
              <a:rPr lang="zh-TW" altLang="en-US" dirty="0" smtClean="0"/>
              <a:t>，</a:t>
            </a:r>
            <a:r>
              <a:rPr lang="zh-TW" altLang="en-US" dirty="0"/>
              <a:t>我</a:t>
            </a:r>
            <a:r>
              <a:rPr lang="zh-TW" altLang="en-US" dirty="0" smtClean="0"/>
              <a:t>目前還沒到為什麼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還有一個很基本的錯誤，是我本來想自己寫分類器，因此創建</a:t>
            </a:r>
            <a:endParaRPr lang="en-US" altLang="zh-TW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20" y="1428750"/>
            <a:ext cx="3127574" cy="33234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88938" y="5583443"/>
            <a:ext cx="4023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	class Node:</a:t>
            </a:r>
          </a:p>
          <a:p>
            <a:r>
              <a:rPr lang="en-US" altLang="zh-TW" sz="1400" dirty="0"/>
              <a:t>   		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__(self, </a:t>
            </a:r>
            <a:r>
              <a:rPr lang="en-US" altLang="zh-TW" sz="1400" i="1" dirty="0"/>
              <a:t>value</a:t>
            </a:r>
            <a:r>
              <a:rPr lang="en-US" altLang="zh-TW" sz="1400" dirty="0"/>
              <a:t>): </a:t>
            </a:r>
          </a:p>
          <a:p>
            <a:r>
              <a:rPr lang="en-US" altLang="zh-TW" sz="1400" dirty="0"/>
              <a:t>      			</a:t>
            </a:r>
            <a:r>
              <a:rPr lang="en-US" altLang="zh-TW" sz="1400" i="1" dirty="0"/>
              <a:t> </a:t>
            </a:r>
            <a:r>
              <a:rPr lang="en-US" altLang="zh-TW" sz="1400" i="1" dirty="0" err="1"/>
              <a:t>self.value</a:t>
            </a:r>
            <a:r>
              <a:rPr lang="en-US" altLang="zh-TW" sz="1400" dirty="0"/>
              <a:t> = 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0 </a:t>
            </a:r>
            <a:r>
              <a:rPr lang="en-US" altLang="zh-TW" sz="1400" i="1" dirty="0">
                <a:solidFill>
                  <a:srgbClr val="FF0000"/>
                </a:solidFill>
              </a:rPr>
              <a:t> </a:t>
            </a:r>
            <a:r>
              <a:rPr lang="en-US" altLang="zh-TW" sz="1400" i="1" dirty="0"/>
              <a:t> </a:t>
            </a:r>
            <a:endParaRPr lang="en-US" altLang="zh-TW" sz="1400" dirty="0"/>
          </a:p>
          <a:p>
            <a:r>
              <a:rPr lang="zh-TW" altLang="en-US" sz="1400" dirty="0"/>
              <a:t>      </a:t>
            </a:r>
            <a:r>
              <a:rPr lang="en-US" altLang="zh-TW" sz="1400" dirty="0"/>
              <a:t>			</a:t>
            </a:r>
            <a:r>
              <a:rPr lang="en-US" altLang="zh-TW" sz="1400" dirty="0" err="1"/>
              <a:t>self.left</a:t>
            </a:r>
            <a:r>
              <a:rPr lang="en-US" altLang="zh-TW" sz="1400" dirty="0"/>
              <a:t> = None </a:t>
            </a:r>
            <a:r>
              <a:rPr lang="en-US" altLang="zh-TW" sz="1400" i="1" dirty="0"/>
              <a:t># </a:t>
            </a:r>
            <a:r>
              <a:rPr lang="zh-TW" altLang="en-US" sz="1400" i="1" dirty="0"/>
              <a:t>左節點</a:t>
            </a:r>
            <a:endParaRPr lang="zh-TW" altLang="en-US" sz="1400" dirty="0"/>
          </a:p>
          <a:p>
            <a:r>
              <a:rPr lang="zh-TW" altLang="en-US" sz="1400" dirty="0"/>
              <a:t>      </a:t>
            </a:r>
            <a:r>
              <a:rPr lang="en-US" altLang="zh-TW" sz="1400" dirty="0"/>
              <a:t>			</a:t>
            </a:r>
            <a:r>
              <a:rPr lang="en-US" altLang="zh-TW" sz="1400" dirty="0" err="1"/>
              <a:t>self.right</a:t>
            </a:r>
            <a:r>
              <a:rPr lang="en-US" altLang="zh-TW" sz="1400" dirty="0"/>
              <a:t> = None </a:t>
            </a:r>
            <a:r>
              <a:rPr lang="en-US" altLang="zh-TW" sz="1400" i="1" dirty="0"/>
              <a:t># </a:t>
            </a:r>
            <a:r>
              <a:rPr lang="zh-TW" altLang="en-US" sz="1400" i="1" dirty="0"/>
              <a:t>右節點</a:t>
            </a:r>
            <a:endParaRPr lang="en-US" altLang="zh-TW" sz="1400" dirty="0"/>
          </a:p>
        </p:txBody>
      </p:sp>
      <p:sp>
        <p:nvSpPr>
          <p:cNvPr id="9" name="矩形 8"/>
          <p:cNvSpPr/>
          <p:nvPr/>
        </p:nvSpPr>
        <p:spPr>
          <a:xfrm>
            <a:off x="10095637" y="578364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錯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0159" y="578624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對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11781" y="5583443"/>
            <a:ext cx="36677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class Node:</a:t>
            </a:r>
          </a:p>
          <a:p>
            <a:r>
              <a:rPr lang="en-US" altLang="zh-TW" sz="1400" dirty="0"/>
              <a:t>   	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__(self, </a:t>
            </a:r>
            <a:r>
              <a:rPr lang="en-US" altLang="zh-TW" sz="1400" i="1" dirty="0">
                <a:solidFill>
                  <a:srgbClr val="FF0000"/>
                </a:solidFill>
              </a:rPr>
              <a:t>value</a:t>
            </a:r>
            <a:r>
              <a:rPr lang="en-US" altLang="zh-TW" sz="1400" dirty="0"/>
              <a:t>): </a:t>
            </a:r>
          </a:p>
          <a:p>
            <a:r>
              <a:rPr lang="en-US" altLang="zh-TW" sz="1400" dirty="0"/>
              <a:t>      		</a:t>
            </a:r>
            <a:r>
              <a:rPr lang="en-US" altLang="zh-TW" sz="1400" i="1" dirty="0" err="1" smtClean="0"/>
              <a:t>self.value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</a:t>
            </a:r>
            <a:r>
              <a:rPr lang="en-US" altLang="zh-TW" sz="1400" i="1" dirty="0">
                <a:solidFill>
                  <a:srgbClr val="FF0000"/>
                </a:solidFill>
              </a:rPr>
              <a:t>value</a:t>
            </a:r>
            <a:r>
              <a:rPr lang="en-US" altLang="zh-TW" sz="1400" i="1" dirty="0"/>
              <a:t>   </a:t>
            </a:r>
            <a:endParaRPr lang="en-US" altLang="zh-TW" sz="1400" dirty="0"/>
          </a:p>
          <a:p>
            <a:r>
              <a:rPr lang="zh-TW" altLang="en-US" sz="1400" dirty="0"/>
              <a:t>      </a:t>
            </a:r>
            <a:r>
              <a:rPr lang="en-US" altLang="zh-TW" sz="1400" dirty="0"/>
              <a:t>		</a:t>
            </a:r>
            <a:r>
              <a:rPr lang="en-US" altLang="zh-TW" sz="1400" dirty="0" err="1" smtClean="0"/>
              <a:t>self.left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None </a:t>
            </a:r>
            <a:r>
              <a:rPr lang="en-US" altLang="zh-TW" sz="1400" i="1" dirty="0"/>
              <a:t># </a:t>
            </a:r>
            <a:r>
              <a:rPr lang="zh-TW" altLang="en-US" sz="1400" i="1" dirty="0"/>
              <a:t>左節點</a:t>
            </a:r>
            <a:endParaRPr lang="zh-TW" altLang="en-US" sz="1400" dirty="0"/>
          </a:p>
          <a:p>
            <a:r>
              <a:rPr lang="zh-TW" altLang="en-US" sz="1400" dirty="0"/>
              <a:t>      </a:t>
            </a:r>
            <a:r>
              <a:rPr lang="en-US" altLang="zh-TW" sz="1400" dirty="0"/>
              <a:t>		</a:t>
            </a:r>
            <a:r>
              <a:rPr lang="en-US" altLang="zh-TW" sz="1400" dirty="0" err="1" smtClean="0"/>
              <a:t>self.right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None </a:t>
            </a:r>
            <a:r>
              <a:rPr lang="en-US" altLang="zh-TW" sz="1400" i="1" dirty="0"/>
              <a:t># </a:t>
            </a:r>
            <a:r>
              <a:rPr lang="zh-TW" altLang="en-US" sz="1400" i="1" dirty="0"/>
              <a:t>右節點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6007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9772" y="206733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dirty="0" smtClean="0">
                <a:latin typeface="+mn-ea"/>
                <a:ea typeface="+mn-ea"/>
              </a:rPr>
              <a:t>影片連結</a:t>
            </a:r>
            <a:endParaRPr lang="zh-TW" altLang="en-US" sz="88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7309" y="3761169"/>
            <a:ext cx="5746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https://youtu.be/Pv8826gU</a:t>
            </a:r>
            <a:r>
              <a:rPr lang="zh-TW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124</a:t>
            </a:r>
            <a:endParaRPr lang="en-US" altLang="zh-TW" sz="32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31657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5300" dirty="0" smtClean="0">
                <a:latin typeface="+mn-ea"/>
                <a:ea typeface="+mn-ea"/>
              </a:rPr>
              <a:t>目錄</a:t>
            </a:r>
            <a:r>
              <a:rPr lang="en-US" altLang="zh-TW" sz="5300" dirty="0" smtClean="0">
                <a:latin typeface="+mn-ea"/>
                <a:ea typeface="+mn-ea"/>
              </a:rPr>
              <a:t>:</a:t>
            </a:r>
            <a:r>
              <a:rPr lang="en-US" altLang="zh-TW" dirty="0" smtClean="0">
                <a:latin typeface="+mn-ea"/>
                <a:ea typeface="+mn-ea"/>
              </a:rPr>
              <a:t/>
            </a:r>
            <a:br>
              <a:rPr lang="en-US" altLang="zh-TW" dirty="0" smtClean="0">
                <a:latin typeface="+mn-ea"/>
                <a:ea typeface="+mn-ea"/>
              </a:rPr>
            </a:br>
            <a:r>
              <a:rPr lang="en-US" altLang="zh-TW" sz="4000" dirty="0" smtClean="0">
                <a:latin typeface="+mn-ea"/>
                <a:ea typeface="+mn-ea"/>
              </a:rPr>
              <a:t>1.</a:t>
            </a:r>
            <a:r>
              <a:rPr lang="zh-TW" altLang="en-US" sz="4000" dirty="0" smtClean="0">
                <a:latin typeface="+mn-ea"/>
                <a:ea typeface="+mn-ea"/>
              </a:rPr>
              <a:t>  </a:t>
            </a:r>
            <a:r>
              <a:rPr lang="en-US" altLang="zh-TW" sz="4000" dirty="0" smtClean="0">
                <a:latin typeface="+mn-ea"/>
                <a:ea typeface="+mn-ea"/>
              </a:rPr>
              <a:t>Decision Tree</a:t>
            </a:r>
            <a:br>
              <a:rPr lang="en-US" altLang="zh-TW" sz="4000" dirty="0" smtClean="0">
                <a:latin typeface="+mn-ea"/>
                <a:ea typeface="+mn-ea"/>
              </a:rPr>
            </a:br>
            <a:r>
              <a:rPr lang="en-US" altLang="zh-TW" sz="4000" dirty="0" smtClean="0">
                <a:latin typeface="+mn-ea"/>
                <a:ea typeface="+mn-ea"/>
              </a:rPr>
              <a:t>2.  </a:t>
            </a:r>
            <a:r>
              <a:rPr lang="en-US" altLang="zh-TW" sz="4000" dirty="0" err="1" smtClean="0">
                <a:latin typeface="+mn-ea"/>
                <a:ea typeface="+mn-ea"/>
              </a:rPr>
              <a:t>RandomForest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45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Decision </a:t>
            </a:r>
            <a:r>
              <a:rPr lang="en-US" altLang="zh-TW" dirty="0"/>
              <a:t>Tree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9464040" cy="409956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+mn-ea"/>
              </a:rPr>
              <a:t>使用演算法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i="0" dirty="0" smtClean="0">
                <a:latin typeface="+mn-ea"/>
              </a:rPr>
              <a:t>Gini </a:t>
            </a:r>
            <a:r>
              <a:rPr lang="zh-TW" altLang="en-US" i="0" dirty="0" smtClean="0">
                <a:latin typeface="+mn-ea"/>
              </a:rPr>
              <a:t>        </a:t>
            </a:r>
            <a:r>
              <a:rPr lang="en-US" altLang="zh-TW" i="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i="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zh-TW" altLang="en-US" i="0" dirty="0" smtClean="0">
                <a:latin typeface="+mn-ea"/>
              </a:rPr>
              <a:t> </a:t>
            </a:r>
            <a:r>
              <a:rPr lang="en-US" altLang="zh-TW" i="0" dirty="0" smtClean="0">
                <a:latin typeface="+mn-ea"/>
              </a:rPr>
              <a:t>CART</a:t>
            </a:r>
          </a:p>
          <a:p>
            <a:pPr lvl="1"/>
            <a:r>
              <a:rPr lang="en-US" altLang="zh-TW" i="0" dirty="0" smtClean="0">
                <a:latin typeface="+mn-ea"/>
              </a:rPr>
              <a:t>Entropy</a:t>
            </a:r>
            <a:r>
              <a:rPr lang="zh-TW" altLang="en-US" i="0" dirty="0" smtClean="0">
                <a:latin typeface="+mn-ea"/>
              </a:rPr>
              <a:t>  </a:t>
            </a:r>
            <a:r>
              <a:rPr lang="en-US" altLang="zh-TW" i="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i="0" dirty="0" smtClean="0"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zh-TW" i="0" dirty="0" smtClean="0">
                <a:latin typeface="+mn-ea"/>
                <a:sym typeface="Wingdings" panose="05000000000000000000" pitchFamily="2" charset="2"/>
              </a:rPr>
              <a:t>ID3</a:t>
            </a:r>
            <a:endParaRPr lang="en-US" altLang="zh-TW" i="0" dirty="0" smtClean="0">
              <a:latin typeface="+mn-ea"/>
            </a:endParaRPr>
          </a:p>
          <a:p>
            <a:pPr marL="530352" lvl="1" indent="0">
              <a:buNone/>
            </a:pPr>
            <a:endParaRPr lang="en-US" altLang="zh-TW" i="0" dirty="0" smtClean="0">
              <a:latin typeface="+mn-ea"/>
            </a:endParaRP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zh-TW" altLang="en-US" i="0" dirty="0" smtClean="0">
                <a:latin typeface="+mn-ea"/>
              </a:rPr>
              <a:t>使用函式庫</a:t>
            </a:r>
            <a:endParaRPr lang="en-US" altLang="zh-TW" i="0" dirty="0" smtClean="0">
              <a:latin typeface="+mn-ea"/>
            </a:endParaRPr>
          </a:p>
          <a:p>
            <a:pPr marL="530352" lvl="1" indent="0">
              <a:buNone/>
            </a:pPr>
            <a:r>
              <a:rPr lang="zh-TW" altLang="en-US" sz="2100" i="0" dirty="0" smtClean="0">
                <a:latin typeface="+mn-ea"/>
              </a:rPr>
              <a:t>需安裝套件 </a:t>
            </a:r>
            <a:r>
              <a:rPr lang="en-US" altLang="zh-TW" sz="2400" i="0" dirty="0" smtClean="0">
                <a:latin typeface="+mn-ea"/>
              </a:rPr>
              <a:t>pip install </a:t>
            </a:r>
            <a:r>
              <a:rPr lang="en-US" altLang="zh-TW" sz="2400" i="0" dirty="0" err="1" smtClean="0">
                <a:latin typeface="+mn-ea"/>
              </a:rPr>
              <a:t>scikit</a:t>
            </a:r>
            <a:r>
              <a:rPr lang="en-US" altLang="zh-TW" sz="2400" i="0" dirty="0" smtClean="0">
                <a:latin typeface="+mn-ea"/>
              </a:rPr>
              <a:t>-learn</a:t>
            </a:r>
          </a:p>
          <a:p>
            <a:pPr marL="530352" lvl="1" indent="0">
              <a:buNone/>
            </a:pPr>
            <a:r>
              <a:rPr lang="en-US" altLang="zh-TW" sz="2100" i="0" dirty="0" smtClean="0">
                <a:latin typeface="+mn-ea"/>
              </a:rPr>
              <a:t>	from </a:t>
            </a:r>
            <a:r>
              <a:rPr lang="en-US" altLang="zh-TW" sz="2100" i="0" dirty="0" err="1" smtClean="0">
                <a:latin typeface="+mn-ea"/>
              </a:rPr>
              <a:t>sklearn.tree</a:t>
            </a:r>
            <a:r>
              <a:rPr lang="en-US" altLang="zh-TW" sz="2100" i="0" dirty="0" smtClean="0">
                <a:latin typeface="+mn-ea"/>
              </a:rPr>
              <a:t> import </a:t>
            </a:r>
            <a:r>
              <a:rPr lang="en-US" altLang="zh-TW" sz="2100" i="0" dirty="0" err="1" smtClean="0">
                <a:latin typeface="+mn-ea"/>
              </a:rPr>
              <a:t>DecisionTreeClassifier</a:t>
            </a:r>
            <a:endParaRPr lang="en-US" altLang="zh-TW" sz="2100" i="0" dirty="0" smtClean="0">
              <a:latin typeface="+mn-ea"/>
            </a:endParaRPr>
          </a:p>
          <a:p>
            <a:pPr marL="530352" lvl="1" indent="0">
              <a:buNone/>
            </a:pPr>
            <a:r>
              <a:rPr lang="zh-TW" altLang="en-US" sz="2100" i="0" dirty="0" smtClean="0">
                <a:latin typeface="+mn-ea"/>
              </a:rPr>
              <a:t>語法</a:t>
            </a:r>
            <a:endParaRPr lang="en-US" altLang="zh-TW" sz="2100" i="0" dirty="0" smtClean="0">
              <a:latin typeface="+mn-ea"/>
            </a:endParaRPr>
          </a:p>
          <a:p>
            <a:pPr marL="987552" lvl="2" indent="0">
              <a:buNone/>
            </a:pPr>
            <a:r>
              <a:rPr lang="en-US" altLang="zh-TW" sz="2100" dirty="0" err="1" smtClean="0">
                <a:latin typeface="+mn-ea"/>
              </a:rPr>
              <a:t>DecisionTreeClassifier</a:t>
            </a:r>
            <a:r>
              <a:rPr lang="en-US" altLang="zh-TW" sz="2100" dirty="0" smtClean="0">
                <a:latin typeface="+mn-ea"/>
              </a:rPr>
              <a:t>(</a:t>
            </a:r>
            <a:r>
              <a:rPr lang="en-US" altLang="zh-TW" sz="2100" dirty="0" err="1" smtClean="0">
                <a:latin typeface="+mn-ea"/>
              </a:rPr>
              <a:t>random_state</a:t>
            </a:r>
            <a:r>
              <a:rPr lang="en-US" altLang="zh-TW" sz="2100" dirty="0" smtClean="0">
                <a:latin typeface="+mn-ea"/>
              </a:rPr>
              <a:t>=1, criterion=criterion, </a:t>
            </a:r>
            <a:r>
              <a:rPr lang="en-US" altLang="zh-TW" sz="2100" dirty="0" err="1" smtClean="0">
                <a:latin typeface="+mn-ea"/>
              </a:rPr>
              <a:t>max_depth</a:t>
            </a:r>
            <a:r>
              <a:rPr lang="en-US" altLang="zh-TW" sz="2100" dirty="0" smtClean="0">
                <a:latin typeface="+mn-ea"/>
              </a:rPr>
              <a:t>=</a:t>
            </a:r>
            <a:r>
              <a:rPr lang="en-US" altLang="zh-TW" sz="2100" dirty="0" err="1" smtClean="0">
                <a:latin typeface="+mn-ea"/>
              </a:rPr>
              <a:t>max_depth</a:t>
            </a:r>
            <a:r>
              <a:rPr lang="en-US" altLang="zh-TW" sz="2100" dirty="0" smtClean="0">
                <a:latin typeface="+mn-ea"/>
              </a:rPr>
              <a:t>)</a:t>
            </a:r>
          </a:p>
          <a:p>
            <a:pPr lvl="3"/>
            <a:r>
              <a:rPr lang="en-US" altLang="zh-TW" sz="2100" i="0" dirty="0" err="1" smtClean="0">
                <a:latin typeface="+mn-ea"/>
              </a:rPr>
              <a:t>random_state</a:t>
            </a:r>
            <a:r>
              <a:rPr lang="en-US" altLang="zh-TW" sz="2100" i="0" dirty="0" smtClean="0">
                <a:latin typeface="+mn-ea"/>
              </a:rPr>
              <a:t> : </a:t>
            </a:r>
            <a:r>
              <a:rPr lang="zh-TW" altLang="en-US" sz="2100" i="0" dirty="0" smtClean="0">
                <a:latin typeface="+mn-ea"/>
              </a:rPr>
              <a:t>輸入任意整數，會針對特定模型選定的</a:t>
            </a:r>
            <a:r>
              <a:rPr lang="en-US" altLang="zh-TW" sz="2100" i="0" dirty="0" smtClean="0">
                <a:latin typeface="+mn-ea"/>
              </a:rPr>
              <a:t>feature,</a:t>
            </a:r>
            <a:r>
              <a:rPr lang="zh-TW" altLang="en-US" sz="2100" i="0" dirty="0" smtClean="0">
                <a:latin typeface="+mn-ea"/>
              </a:rPr>
              <a:t>長出同顆樹讓模型穩定下來</a:t>
            </a:r>
            <a:r>
              <a:rPr lang="en-US" altLang="zh-TW" sz="2100" i="0" dirty="0" smtClean="0">
                <a:latin typeface="+mn-ea"/>
              </a:rPr>
              <a:t>(</a:t>
            </a:r>
            <a:r>
              <a:rPr lang="zh-TW" altLang="en-US" sz="2100" i="0" dirty="0" smtClean="0">
                <a:latin typeface="+mn-ea"/>
              </a:rPr>
              <a:t>固定隨機性</a:t>
            </a:r>
            <a:r>
              <a:rPr lang="en-US" altLang="zh-TW" sz="2100" i="0" dirty="0" smtClean="0">
                <a:latin typeface="+mn-ea"/>
              </a:rPr>
              <a:t>)</a:t>
            </a:r>
          </a:p>
          <a:p>
            <a:pPr lvl="3"/>
            <a:r>
              <a:rPr lang="en-US" altLang="zh-TW" sz="2100" i="0" dirty="0" smtClean="0">
                <a:latin typeface="+mn-ea"/>
              </a:rPr>
              <a:t>Criterion : “Gini”, “Entropy”</a:t>
            </a:r>
          </a:p>
          <a:p>
            <a:pPr lvl="3"/>
            <a:r>
              <a:rPr lang="en-US" altLang="zh-TW" sz="1900" i="0" dirty="0" err="1" smtClean="0">
                <a:latin typeface="+mn-ea"/>
              </a:rPr>
              <a:t>max_depth</a:t>
            </a:r>
            <a:r>
              <a:rPr lang="en-US" altLang="zh-TW" sz="1900" i="0" dirty="0" smtClean="0">
                <a:latin typeface="+mn-ea"/>
              </a:rPr>
              <a:t>: </a:t>
            </a:r>
            <a:r>
              <a:rPr lang="zh-TW" altLang="en-US" sz="1900" i="0" dirty="0" smtClean="0">
                <a:latin typeface="+mn-ea"/>
              </a:rPr>
              <a:t>限制樹的最大深度，超過設定深度的樹枝全部剪掉</a:t>
            </a:r>
            <a:endParaRPr lang="en-US" altLang="zh-TW" sz="1900" i="0" dirty="0" smtClean="0">
              <a:latin typeface="+mn-ea"/>
            </a:endParaRPr>
          </a:p>
          <a:p>
            <a:pPr lvl="1"/>
            <a:endParaRPr lang="en-US" altLang="zh-TW" i="0" dirty="0" smtClean="0">
              <a:latin typeface="Consolas" panose="020B0609020204030204" pitchFamily="49" charset="0"/>
            </a:endParaRPr>
          </a:p>
          <a:p>
            <a:pPr lvl="1"/>
            <a:endParaRPr lang="zh-TW" altLang="en-US" i="0" dirty="0"/>
          </a:p>
        </p:txBody>
      </p:sp>
    </p:spTree>
    <p:extLst>
      <p:ext uri="{BB962C8B-B14F-4D97-AF65-F5344CB8AC3E}">
        <p14:creationId xmlns:p14="http://schemas.microsoft.com/office/powerpoint/2010/main" val="29033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Gini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Entropy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8" y="1889860"/>
            <a:ext cx="5163324" cy="38724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24" y="1923883"/>
            <a:ext cx="5117958" cy="38384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00751" y="5911334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Gini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895600" y="5911334"/>
            <a:ext cx="1539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Entropy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883920" y="4297680"/>
            <a:ext cx="1092708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858775" y="535410"/>
            <a:ext cx="4470255" cy="1215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由圖片可以看出，</a:t>
            </a:r>
            <a:r>
              <a:rPr lang="en-US" altLang="zh-TW" dirty="0" err="1" smtClean="0">
                <a:latin typeface="+mn-ea"/>
              </a:rPr>
              <a:t>gini</a:t>
            </a:r>
            <a:r>
              <a:rPr lang="zh-TW" altLang="en-US" dirty="0" smtClean="0">
                <a:latin typeface="+mn-ea"/>
              </a:rPr>
              <a:t>的精確度較高，其中又以</a:t>
            </a:r>
            <a:r>
              <a:rPr lang="en-US" altLang="zh-TW" dirty="0" err="1">
                <a:latin typeface="+mn-ea"/>
              </a:rPr>
              <a:t>max_depth</a:t>
            </a:r>
            <a:r>
              <a:rPr lang="en-US" altLang="zh-TW" dirty="0" smtClean="0">
                <a:latin typeface="+mn-ea"/>
              </a:rPr>
              <a:t> = 3 </a:t>
            </a:r>
            <a:r>
              <a:rPr lang="zh-TW" altLang="en-US" dirty="0" smtClean="0">
                <a:latin typeface="+mn-ea"/>
              </a:rPr>
              <a:t>時精確度最高，因此我使用的 決策樹 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演算法為 </a:t>
            </a:r>
            <a:r>
              <a:rPr lang="en-US" altLang="zh-TW" dirty="0" smtClean="0">
                <a:latin typeface="+mn-ea"/>
              </a:rPr>
              <a:t>‘</a:t>
            </a:r>
            <a:r>
              <a:rPr lang="en-US" altLang="zh-TW" dirty="0" err="1" smtClean="0">
                <a:latin typeface="+mn-ea"/>
              </a:rPr>
              <a:t>gini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max_depth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= 3 </a:t>
            </a:r>
            <a:endParaRPr lang="en-US" altLang="zh-TW" dirty="0" smtClean="0">
              <a:latin typeface="+mn-ea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93" y="2618858"/>
            <a:ext cx="983848" cy="9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r>
              <a:rPr lang="zh-TW" altLang="en-US" dirty="0" smtClean="0"/>
              <a:t> 缺點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8" y="1889860"/>
            <a:ext cx="5163324" cy="38724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24" y="1923883"/>
            <a:ext cx="5117958" cy="38384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00751" y="5911334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Gini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895600" y="5911334"/>
            <a:ext cx="1539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Entropy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58775" y="535410"/>
            <a:ext cx="4470255" cy="12311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由圖片</a:t>
            </a:r>
            <a:r>
              <a:rPr lang="zh-TW" altLang="en-US" dirty="0">
                <a:latin typeface="+mn-ea"/>
              </a:rPr>
              <a:t>所</a:t>
            </a:r>
            <a:r>
              <a:rPr lang="zh-TW" altLang="en-US" dirty="0" smtClean="0">
                <a:latin typeface="+mn-ea"/>
              </a:rPr>
              <a:t>圈之部分可以看出，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err="1">
                <a:latin typeface="+mn-ea"/>
              </a:rPr>
              <a:t>max_depth</a:t>
            </a:r>
            <a:r>
              <a:rPr lang="zh-TW" altLang="en-US" dirty="0" smtClean="0">
                <a:latin typeface="+mn-ea"/>
              </a:rPr>
              <a:t>大於一定值之後，</a:t>
            </a:r>
            <a:r>
              <a:rPr lang="en-US" altLang="zh-TW" dirty="0" smtClean="0">
                <a:latin typeface="+mn-ea"/>
              </a:rPr>
              <a:t>valid</a:t>
            </a:r>
            <a:r>
              <a:rPr lang="zh-TW" altLang="en-US" dirty="0" smtClean="0">
                <a:latin typeface="+mn-ea"/>
              </a:rPr>
              <a:t>的精確度卻開始下降，此為</a:t>
            </a:r>
            <a:r>
              <a:rPr lang="en-US" altLang="zh-TW" dirty="0" smtClean="0">
                <a:solidFill>
                  <a:srgbClr val="FFFF00"/>
                </a:solidFill>
                <a:latin typeface="+mn-ea"/>
              </a:rPr>
              <a:t>overfitting</a:t>
            </a:r>
            <a:r>
              <a:rPr lang="zh-TW" altLang="en-US" dirty="0" smtClean="0">
                <a:latin typeface="+mn-ea"/>
              </a:rPr>
              <a:t>的現象，</a:t>
            </a:r>
            <a:r>
              <a:rPr lang="en-US" altLang="zh-TW" dirty="0"/>
              <a:t>Decision Tree</a:t>
            </a:r>
            <a:r>
              <a:rPr lang="zh-TW" altLang="en-US" dirty="0"/>
              <a:t> 缺點</a:t>
            </a:r>
            <a:endParaRPr lang="en-US" altLang="zh-TW" dirty="0" smtClean="0">
              <a:latin typeface="+mn-ea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1990846" y="4479402"/>
            <a:ext cx="904754" cy="9143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683766" y="4046680"/>
            <a:ext cx="1332912" cy="134712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426" y="3920181"/>
            <a:ext cx="777240" cy="77724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362" y="3639768"/>
            <a:ext cx="77724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2.RandomForest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100" dirty="0">
                <a:latin typeface="+mn-ea"/>
              </a:rPr>
              <a:t>使用演算法</a:t>
            </a:r>
            <a:endParaRPr lang="en-US" altLang="zh-TW" sz="2100" dirty="0">
              <a:latin typeface="+mn-ea"/>
            </a:endParaRPr>
          </a:p>
          <a:p>
            <a:pPr lvl="1"/>
            <a:r>
              <a:rPr lang="en-US" altLang="zh-TW" sz="2100" i="0" dirty="0">
                <a:latin typeface="+mn-ea"/>
              </a:rPr>
              <a:t>Gini </a:t>
            </a:r>
            <a:r>
              <a:rPr lang="zh-TW" altLang="en-US" sz="2100" i="0" dirty="0">
                <a:latin typeface="+mn-ea"/>
              </a:rPr>
              <a:t>        </a:t>
            </a:r>
            <a:r>
              <a:rPr lang="en-US" altLang="zh-TW" sz="2100" i="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100" i="0" dirty="0">
                <a:latin typeface="+mn-ea"/>
                <a:sym typeface="Wingdings" panose="05000000000000000000" pitchFamily="2" charset="2"/>
              </a:rPr>
              <a:t>  </a:t>
            </a:r>
            <a:r>
              <a:rPr lang="zh-TW" altLang="en-US" sz="2100" i="0" dirty="0">
                <a:latin typeface="+mn-ea"/>
              </a:rPr>
              <a:t> </a:t>
            </a:r>
            <a:r>
              <a:rPr lang="en-US" altLang="zh-TW" sz="2100" i="0" dirty="0">
                <a:latin typeface="+mn-ea"/>
              </a:rPr>
              <a:t>CART</a:t>
            </a:r>
          </a:p>
          <a:p>
            <a:pPr lvl="1"/>
            <a:r>
              <a:rPr lang="en-US" altLang="zh-TW" sz="2100" i="0" dirty="0">
                <a:latin typeface="+mn-ea"/>
              </a:rPr>
              <a:t>Entropy</a:t>
            </a:r>
            <a:r>
              <a:rPr lang="zh-TW" altLang="en-US" sz="2100" i="0" dirty="0">
                <a:latin typeface="+mn-ea"/>
              </a:rPr>
              <a:t>  </a:t>
            </a:r>
            <a:r>
              <a:rPr lang="en-US" altLang="zh-TW" sz="2100" i="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100" i="0" dirty="0"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zh-TW" sz="2100" i="0" dirty="0">
                <a:latin typeface="+mn-ea"/>
                <a:sym typeface="Wingdings" panose="05000000000000000000" pitchFamily="2" charset="2"/>
              </a:rPr>
              <a:t>ID3</a:t>
            </a:r>
            <a:endParaRPr lang="en-US" altLang="zh-TW" sz="2100" i="0" dirty="0">
              <a:latin typeface="+mn-ea"/>
            </a:endParaRPr>
          </a:p>
          <a:p>
            <a:pPr marL="530352" lvl="1" indent="0">
              <a:buNone/>
            </a:pPr>
            <a:endParaRPr lang="en-US" altLang="zh-TW" sz="2100" i="0" dirty="0" smtClean="0">
              <a:latin typeface="+mn-ea"/>
            </a:endParaRP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zh-TW" altLang="en-US" sz="2100" i="0" dirty="0" smtClean="0">
                <a:latin typeface="+mn-ea"/>
              </a:rPr>
              <a:t>使用</a:t>
            </a:r>
            <a:r>
              <a:rPr lang="zh-TW" altLang="en-US" sz="2100" i="0" dirty="0">
                <a:latin typeface="+mn-ea"/>
              </a:rPr>
              <a:t>函式庫</a:t>
            </a:r>
            <a:endParaRPr lang="en-US" altLang="zh-TW" sz="2100" i="0" dirty="0">
              <a:latin typeface="+mn-ea"/>
            </a:endParaRPr>
          </a:p>
          <a:p>
            <a:pPr marL="530352" lvl="1" indent="0">
              <a:buNone/>
            </a:pPr>
            <a:r>
              <a:rPr lang="zh-TW" altLang="en-US" sz="2100" i="0" dirty="0">
                <a:latin typeface="+mn-ea"/>
              </a:rPr>
              <a:t>需安裝套件 </a:t>
            </a:r>
            <a:r>
              <a:rPr lang="en-US" altLang="zh-TW" sz="2100" i="0" dirty="0">
                <a:latin typeface="+mn-ea"/>
              </a:rPr>
              <a:t>pip install </a:t>
            </a:r>
            <a:r>
              <a:rPr lang="en-US" altLang="zh-TW" sz="2100" i="0" dirty="0" err="1">
                <a:latin typeface="+mn-ea"/>
              </a:rPr>
              <a:t>scikit</a:t>
            </a:r>
            <a:r>
              <a:rPr lang="en-US" altLang="zh-TW" sz="2100" i="0" dirty="0">
                <a:latin typeface="+mn-ea"/>
              </a:rPr>
              <a:t>-learn</a:t>
            </a:r>
          </a:p>
          <a:p>
            <a:pPr marL="530352" lvl="1" indent="0">
              <a:buNone/>
            </a:pPr>
            <a:r>
              <a:rPr lang="en-US" altLang="zh-TW" sz="2100" i="0" dirty="0">
                <a:latin typeface="+mn-ea"/>
              </a:rPr>
              <a:t>	from </a:t>
            </a:r>
            <a:r>
              <a:rPr lang="en-US" altLang="zh-TW" sz="2100" i="0" dirty="0" err="1">
                <a:latin typeface="+mn-ea"/>
              </a:rPr>
              <a:t>sklearn.ensemble</a:t>
            </a:r>
            <a:r>
              <a:rPr lang="en-US" altLang="zh-TW" sz="2100" i="0" dirty="0">
                <a:latin typeface="+mn-ea"/>
              </a:rPr>
              <a:t> import </a:t>
            </a:r>
            <a:r>
              <a:rPr lang="en-US" altLang="zh-TW" sz="2100" i="0" dirty="0" err="1" smtClean="0">
                <a:latin typeface="+mn-ea"/>
              </a:rPr>
              <a:t>RandomForestClassifier</a:t>
            </a:r>
            <a:endParaRPr lang="en-US" altLang="zh-TW" sz="2100" i="0" dirty="0" smtClean="0">
              <a:latin typeface="+mn-ea"/>
            </a:endParaRPr>
          </a:p>
          <a:p>
            <a:pPr marL="530352" lvl="1" indent="0">
              <a:buNone/>
            </a:pPr>
            <a:r>
              <a:rPr lang="zh-TW" altLang="en-US" sz="2100" i="0" dirty="0" smtClean="0">
                <a:latin typeface="+mn-ea"/>
              </a:rPr>
              <a:t>語法</a:t>
            </a:r>
            <a:endParaRPr lang="en-US" altLang="zh-TW" sz="2100" i="0" dirty="0">
              <a:latin typeface="+mn-ea"/>
            </a:endParaRPr>
          </a:p>
          <a:p>
            <a:pPr marL="987552" lvl="2" indent="0">
              <a:buNone/>
            </a:pPr>
            <a:r>
              <a:rPr lang="en-US" altLang="zh-TW" sz="2100" dirty="0" err="1" smtClean="0">
                <a:latin typeface="+mn-ea"/>
              </a:rPr>
              <a:t>RandomForestClassifier</a:t>
            </a:r>
            <a:r>
              <a:rPr lang="en-US" altLang="zh-TW" sz="2100" dirty="0" smtClean="0">
                <a:latin typeface="+mn-ea"/>
              </a:rPr>
              <a:t>(</a:t>
            </a:r>
            <a:r>
              <a:rPr lang="en-US" altLang="zh-TW" sz="2100" dirty="0" err="1" smtClean="0">
                <a:latin typeface="+mn-ea"/>
              </a:rPr>
              <a:t>n_estimators</a:t>
            </a:r>
            <a:r>
              <a:rPr lang="en-US" altLang="zh-TW" sz="2100" dirty="0" smtClean="0">
                <a:latin typeface="+mn-ea"/>
              </a:rPr>
              <a:t>=100</a:t>
            </a:r>
            <a:r>
              <a:rPr lang="en-US" altLang="zh-TW" sz="2100" dirty="0">
                <a:latin typeface="+mn-ea"/>
              </a:rPr>
              <a:t>, criterion = criterion, </a:t>
            </a:r>
            <a:r>
              <a:rPr lang="en-US" altLang="zh-TW" sz="2100" dirty="0" err="1">
                <a:latin typeface="+mn-ea"/>
              </a:rPr>
              <a:t>max_depth</a:t>
            </a:r>
            <a:r>
              <a:rPr lang="en-US" altLang="zh-TW" sz="2100" dirty="0">
                <a:latin typeface="+mn-ea"/>
              </a:rPr>
              <a:t>=</a:t>
            </a:r>
            <a:r>
              <a:rPr lang="en-US" altLang="zh-TW" sz="2100" dirty="0" err="1">
                <a:latin typeface="+mn-ea"/>
              </a:rPr>
              <a:t>max_depth</a:t>
            </a:r>
            <a:r>
              <a:rPr lang="en-US" altLang="zh-TW" sz="2100" dirty="0" smtClean="0">
                <a:latin typeface="+mn-ea"/>
              </a:rPr>
              <a:t>)</a:t>
            </a:r>
          </a:p>
          <a:p>
            <a:pPr lvl="3"/>
            <a:r>
              <a:rPr lang="en-US" altLang="zh-TW" sz="2100" i="0" dirty="0" err="1">
                <a:latin typeface="+mn-ea"/>
              </a:rPr>
              <a:t>n_estimators</a:t>
            </a:r>
            <a:r>
              <a:rPr lang="en-US" altLang="zh-TW" sz="2100" i="0" dirty="0" smtClean="0">
                <a:latin typeface="+mn-ea"/>
              </a:rPr>
              <a:t>:</a:t>
            </a:r>
            <a:r>
              <a:rPr lang="zh-TW" altLang="en-US" sz="2100" i="0" dirty="0" smtClean="0">
                <a:latin typeface="+mn-ea"/>
              </a:rPr>
              <a:t> 控制森林</a:t>
            </a:r>
            <a:r>
              <a:rPr lang="zh-TW" altLang="en-US" sz="2100" i="0" dirty="0">
                <a:latin typeface="+mn-ea"/>
              </a:rPr>
              <a:t>中樹木的數量，預設</a:t>
            </a:r>
            <a:r>
              <a:rPr lang="en-US" altLang="zh-TW" sz="2100" i="0" dirty="0">
                <a:latin typeface="+mn-ea"/>
              </a:rPr>
              <a:t>=100</a:t>
            </a:r>
            <a:endParaRPr lang="en-US" altLang="zh-TW" sz="2100" i="0" dirty="0" smtClean="0">
              <a:latin typeface="+mn-ea"/>
            </a:endParaRPr>
          </a:p>
          <a:p>
            <a:pPr lvl="3"/>
            <a:r>
              <a:rPr lang="en-US" altLang="zh-TW" sz="2100" i="0" dirty="0" smtClean="0">
                <a:latin typeface="+mn-ea"/>
              </a:rPr>
              <a:t>Criterion </a:t>
            </a:r>
            <a:r>
              <a:rPr lang="en-US" altLang="zh-TW" sz="2100" i="0" dirty="0">
                <a:latin typeface="+mn-ea"/>
              </a:rPr>
              <a:t>: “Gini”, “Entropy”</a:t>
            </a:r>
          </a:p>
          <a:p>
            <a:pPr lvl="3"/>
            <a:r>
              <a:rPr lang="en-US" altLang="zh-TW" sz="2100" i="0" dirty="0" err="1">
                <a:latin typeface="+mn-ea"/>
              </a:rPr>
              <a:t>max_depth</a:t>
            </a:r>
            <a:r>
              <a:rPr lang="en-US" altLang="zh-TW" sz="2100" i="0" dirty="0">
                <a:latin typeface="+mn-ea"/>
              </a:rPr>
              <a:t>: </a:t>
            </a:r>
            <a:r>
              <a:rPr lang="zh-TW" altLang="en-US" sz="2100" i="0" dirty="0">
                <a:latin typeface="+mn-ea"/>
              </a:rPr>
              <a:t>限制樹的最大深度，超過設定深度的樹枝全部剪掉</a:t>
            </a:r>
            <a:endParaRPr lang="en-US" altLang="zh-TW" sz="2100" i="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4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Gini</a:t>
            </a:r>
            <a:r>
              <a:rPr lang="zh-TW" altLang="en-US" dirty="0"/>
              <a:t>和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68" y="3195360"/>
            <a:ext cx="3870966" cy="29032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3" y="3195360"/>
            <a:ext cx="3870967" cy="29032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128593" y="1791580"/>
            <a:ext cx="761484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因為</a:t>
            </a:r>
            <a:r>
              <a:rPr lang="en-US" altLang="zh-TW" dirty="0" err="1" smtClean="0">
                <a:latin typeface="+mn-ea"/>
              </a:rPr>
              <a:t>RandomForest</a:t>
            </a:r>
            <a:r>
              <a:rPr lang="zh-TW" altLang="en-US" dirty="0" smtClean="0">
                <a:latin typeface="+mn-ea"/>
              </a:rPr>
              <a:t>是隨機作出</a:t>
            </a:r>
            <a:r>
              <a:rPr lang="en-US" altLang="zh-TW" dirty="0" smtClean="0">
                <a:latin typeface="+mn-ea"/>
              </a:rPr>
              <a:t>100(</a:t>
            </a:r>
            <a:r>
              <a:rPr lang="zh-TW" altLang="en-US" dirty="0" smtClean="0">
                <a:latin typeface="+mn-ea"/>
              </a:rPr>
              <a:t>預設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棵樹，因此每次抓的資料個數、特徵皆不相同，因此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Gini</a:t>
            </a:r>
            <a:r>
              <a:rPr lang="zh-TW" altLang="en-US" dirty="0" smtClean="0"/>
              <a:t>演算法沒有誰一定比較好，都是要看當下的情況決定</a:t>
            </a:r>
            <a:endParaRPr lang="en-US" altLang="zh-TW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2279" y="6136155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Gini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271448" y="6136154"/>
            <a:ext cx="1539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Entropy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5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RandomForest</a:t>
            </a:r>
            <a:r>
              <a:rPr lang="zh-TW" altLang="en-US" dirty="0" smtClean="0"/>
              <a:t>優</a:t>
            </a:r>
            <a:r>
              <a:rPr lang="zh-TW" altLang="en-US" dirty="0"/>
              <a:t>缺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68" y="3195360"/>
            <a:ext cx="3870966" cy="29032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3" y="3195360"/>
            <a:ext cx="3870967" cy="29032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128593" y="1562938"/>
            <a:ext cx="76148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缺點</a:t>
            </a:r>
            <a:r>
              <a:rPr lang="en-US" altLang="zh-TW" dirty="0" smtClean="0">
                <a:latin typeface="+mn-ea"/>
              </a:rPr>
              <a:t>: </a:t>
            </a:r>
            <a:r>
              <a:rPr lang="zh-TW" altLang="en-US" dirty="0" smtClean="0">
                <a:latin typeface="+mn-ea"/>
              </a:rPr>
              <a:t>明顯的感覺得出來程式運行所花時間加長，並且因為訓練時需要建多棵樹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預設</a:t>
            </a:r>
            <a:r>
              <a:rPr lang="en-US" altLang="zh-TW" dirty="0" smtClean="0">
                <a:latin typeface="+mn-ea"/>
              </a:rPr>
              <a:t>100</a:t>
            </a:r>
            <a:r>
              <a:rPr lang="zh-TW" altLang="en-US" dirty="0" smtClean="0">
                <a:latin typeface="+mn-ea"/>
              </a:rPr>
              <a:t>顆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，所需要的空間要比較多</a:t>
            </a:r>
            <a:endParaRPr lang="en-US" altLang="zh-TW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2279" y="6136155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Gini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271448" y="6136154"/>
            <a:ext cx="1539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Entropy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28593" y="2341580"/>
            <a:ext cx="76148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優</a:t>
            </a:r>
            <a:r>
              <a:rPr lang="zh-TW" altLang="en-US" dirty="0" smtClean="0">
                <a:latin typeface="+mn-ea"/>
              </a:rPr>
              <a:t>點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 比較不容易發生</a:t>
            </a:r>
            <a:r>
              <a:rPr lang="en-US" altLang="zh-TW" dirty="0" smtClean="0">
                <a:solidFill>
                  <a:srgbClr val="FFFF00"/>
                </a:solidFill>
                <a:latin typeface="+mn-ea"/>
              </a:rPr>
              <a:t>overfitting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，圖上可以看出比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valid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TW" dirty="0" err="1" smtClean="0">
                <a:solidFill>
                  <a:schemeClr val="bg1"/>
                </a:solidFill>
                <a:latin typeface="+mn-ea"/>
              </a:rPr>
              <a:t>max_depth</a:t>
            </a:r>
            <a:endParaRPr lang="en-US" altLang="zh-TW" dirty="0" smtClean="0">
              <a:solidFill>
                <a:schemeClr val="bg1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大於一定值之後，維持穩定</a:t>
            </a:r>
            <a:endParaRPr lang="en-US" altLang="zh-TW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 rot="21276001">
            <a:off x="2301170" y="5095242"/>
            <a:ext cx="321056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rot="21276001">
            <a:off x="6375396" y="5095241"/>
            <a:ext cx="321056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110</TotalTime>
  <Words>436</Words>
  <Application>Microsoft Office PowerPoint</Application>
  <PresentationFormat>寬螢幕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source-serif-pro</vt:lpstr>
      <vt:lpstr>微軟正黑體</vt:lpstr>
      <vt:lpstr>Arial</vt:lpstr>
      <vt:lpstr>Consolas</vt:lpstr>
      <vt:lpstr>Franklin Gothic Book</vt:lpstr>
      <vt:lpstr>Wingdings</vt:lpstr>
      <vt:lpstr>Crop</vt:lpstr>
      <vt:lpstr>Classification</vt:lpstr>
      <vt:lpstr>影片連結</vt:lpstr>
      <vt:lpstr>目錄: 1.  Decision Tree 2.  RandomForest  </vt:lpstr>
      <vt:lpstr>1. Decision Tree </vt:lpstr>
      <vt:lpstr>比較Gini和Entropy</vt:lpstr>
      <vt:lpstr>Decision Tree 缺點</vt:lpstr>
      <vt:lpstr>2.RandomForest</vt:lpstr>
      <vt:lpstr>比較Gini和Entropy </vt:lpstr>
      <vt:lpstr>RandomForest優缺</vt:lpstr>
      <vt:lpstr>Decision Tree 與 RandomForest 比較 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user</dc:creator>
  <cp:lastModifiedBy>user</cp:lastModifiedBy>
  <cp:revision>14</cp:revision>
  <dcterms:created xsi:type="dcterms:W3CDTF">2023-11-11T17:48:49Z</dcterms:created>
  <dcterms:modified xsi:type="dcterms:W3CDTF">2023-11-11T19:45:33Z</dcterms:modified>
</cp:coreProperties>
</file>