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331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2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434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0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54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07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Pattern Mining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10927207 </a:t>
            </a:r>
            <a:r>
              <a:rPr lang="zh-TW" altLang="en-US" dirty="0" smtClean="0"/>
              <a:t>蒲品憶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36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  <a:r>
              <a:rPr lang="en-US" altLang="zh-TW" dirty="0"/>
              <a:t>-</a:t>
            </a:r>
            <a:r>
              <a:rPr lang="en-US" altLang="zh-TW" sz="2800" dirty="0" smtClean="0"/>
              <a:t>vocab.nips.txt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docword.nips.txt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39" y="1547623"/>
            <a:ext cx="9937018" cy="17877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23" y="3630169"/>
            <a:ext cx="4028205" cy="30211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98" y="3630169"/>
            <a:ext cx="3973891" cy="29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結果與討論</a:t>
            </a:r>
            <a:r>
              <a:rPr lang="en-US" altLang="zh-TW" dirty="0" smtClean="0"/>
              <a:t>-</a:t>
            </a:r>
            <a:r>
              <a:rPr lang="zh-TW" altLang="en-US" sz="3200" dirty="0" smtClean="0"/>
              <a:t>尋覓套件之旅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一開始有找到一個很新的套件，叫做</a:t>
            </a:r>
            <a:r>
              <a:rPr lang="en-US" altLang="zh-TW" dirty="0" err="1" smtClean="0"/>
              <a:t>Pami</a:t>
            </a:r>
            <a:r>
              <a:rPr lang="zh-TW" altLang="en-US" dirty="0" smtClean="0"/>
              <a:t>，是一名印度人撰寫並且上傳時間是在幾周前，因為也聽不懂這位印度人再說甚麼於是又找了新的套件</a:t>
            </a:r>
            <a:endParaRPr lang="en-US" altLang="zh-TW" dirty="0" smtClean="0"/>
          </a:p>
          <a:p>
            <a:r>
              <a:rPr lang="zh-TW" altLang="en-US" dirty="0" smtClean="0"/>
              <a:t>第二次找到的套件是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-growth</a:t>
            </a:r>
            <a:r>
              <a:rPr lang="zh-TW" altLang="en-US" dirty="0" smtClean="0"/>
              <a:t>已經很接近我所需要的套件，裡面包含</a:t>
            </a:r>
            <a:r>
              <a:rPr lang="en-US" altLang="zh-TW" dirty="0"/>
              <a:t>FP-growth</a:t>
            </a:r>
            <a:r>
              <a:rPr lang="zh-TW" altLang="en-US" dirty="0" smtClean="0"/>
              <a:t>算</a:t>
            </a:r>
            <a:r>
              <a:rPr lang="en-US" altLang="zh-TW" dirty="0" smtClean="0"/>
              <a:t>All frequent </a:t>
            </a:r>
            <a:r>
              <a:rPr lang="zh-TW" altLang="en-US" dirty="0" smtClean="0"/>
              <a:t>以及 </a:t>
            </a:r>
            <a:r>
              <a:rPr lang="en-US" altLang="zh-TW" dirty="0" err="1" smtClean="0"/>
              <a:t>fpmax</a:t>
            </a:r>
            <a:r>
              <a:rPr lang="en-US" altLang="zh-TW" dirty="0" smtClean="0"/>
              <a:t> </a:t>
            </a:r>
            <a:r>
              <a:rPr lang="zh-TW" altLang="en-US" dirty="0" smtClean="0"/>
              <a:t>計算 </a:t>
            </a:r>
            <a:r>
              <a:rPr lang="en-US" altLang="zh-TW" dirty="0" smtClean="0"/>
              <a:t>max frequent </a:t>
            </a:r>
            <a:r>
              <a:rPr lang="zh-TW" altLang="en-US" dirty="0"/>
              <a:t>但是卻</a:t>
            </a:r>
            <a:r>
              <a:rPr lang="zh-TW" altLang="en-US" dirty="0" smtClean="0"/>
              <a:t>沒有算</a:t>
            </a:r>
            <a:r>
              <a:rPr lang="en-US" altLang="zh-TW" dirty="0" smtClean="0"/>
              <a:t>closed frequent</a:t>
            </a:r>
            <a:r>
              <a:rPr lang="zh-TW" altLang="en-US" dirty="0" smtClean="0"/>
              <a:t>的函示庫，因此放棄</a:t>
            </a:r>
            <a:endParaRPr lang="en-US" altLang="zh-TW" dirty="0" smtClean="0"/>
          </a:p>
          <a:p>
            <a:r>
              <a:rPr lang="zh-TW" altLang="en-US" dirty="0" smtClean="0"/>
              <a:t>最後我找到一了</a:t>
            </a:r>
            <a:r>
              <a:rPr lang="en-US" altLang="zh-TW" dirty="0" err="1"/>
              <a:t>Mlxtend</a:t>
            </a:r>
            <a:r>
              <a:rPr lang="zh-TW" altLang="en-US" dirty="0"/>
              <a:t>（機器學習擴充）是一個 </a:t>
            </a:r>
            <a:r>
              <a:rPr lang="en-US" altLang="zh-TW" dirty="0"/>
              <a:t>Python </a:t>
            </a:r>
            <a:r>
              <a:rPr lang="zh-TW" altLang="en-US" dirty="0"/>
              <a:t>函式庫，其中包含用於日常資料科學任務的有用</a:t>
            </a:r>
            <a:r>
              <a:rPr lang="zh-TW" altLang="en-US" dirty="0" smtClean="0"/>
              <a:t>工具，因此除了包含</a:t>
            </a:r>
            <a:r>
              <a:rPr lang="en-US" altLang="zh-TW" dirty="0" smtClean="0"/>
              <a:t>FP-growth</a:t>
            </a:r>
            <a:r>
              <a:rPr lang="zh-TW" altLang="en-US" dirty="0" smtClean="0"/>
              <a:t>還有一些我在寫此程式會用到的東西，很棒超酷的。那剛剛的</a:t>
            </a:r>
            <a:r>
              <a:rPr lang="en-US" altLang="zh-TW" dirty="0"/>
              <a:t>closed </a:t>
            </a:r>
            <a:r>
              <a:rPr lang="en-US" altLang="zh-TW" dirty="0" smtClean="0"/>
              <a:t>frequent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我查資料之後發現使用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-growth</a:t>
            </a:r>
            <a:r>
              <a:rPr lang="zh-TW" altLang="en-US" dirty="0" smtClean="0"/>
              <a:t>找出</a:t>
            </a:r>
            <a:r>
              <a:rPr lang="en-US" altLang="zh-TW" dirty="0"/>
              <a:t>All frequent </a:t>
            </a:r>
            <a:r>
              <a:rPr lang="zh-TW" altLang="en-US" dirty="0" smtClean="0"/>
              <a:t>之後再利用一些數學的演算法套好公式</a:t>
            </a:r>
            <a:r>
              <a:rPr lang="en-US" altLang="zh-TW" dirty="0" smtClean="0"/>
              <a:t>/</a:t>
            </a:r>
            <a:r>
              <a:rPr lang="zh-TW" altLang="en-US" dirty="0" smtClean="0"/>
              <a:t>程式就可以使用不是什麼困難的事情。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1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結果與討論</a:t>
            </a:r>
            <a:r>
              <a:rPr lang="en-US" altLang="zh-TW" dirty="0" smtClean="0"/>
              <a:t>-</a:t>
            </a:r>
            <a:r>
              <a:rPr lang="zh-TW" altLang="en-US" sz="3200" dirty="0" smtClean="0"/>
              <a:t>小知識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i="1" dirty="0" smtClean="0"/>
              <a:t>#</a:t>
            </a:r>
            <a:r>
              <a:rPr lang="zh-TW" altLang="en-US" i="1" dirty="0" smtClean="0"/>
              <a:t> </a:t>
            </a:r>
            <a:r>
              <a:rPr lang="en-US" altLang="zh-TW" i="1" dirty="0" err="1" smtClean="0"/>
              <a:t>str.strip</a:t>
            </a:r>
            <a:r>
              <a:rPr lang="en-US" altLang="zh-TW" i="1" dirty="0"/>
              <a:t>()</a:t>
            </a:r>
            <a:r>
              <a:rPr lang="zh-TW" altLang="en-US" i="1" dirty="0"/>
              <a:t>去掉換行字符</a:t>
            </a:r>
            <a:r>
              <a:rPr lang="en-US" altLang="zh-TW" i="1" dirty="0"/>
              <a:t>'\n</a:t>
            </a:r>
            <a:r>
              <a:rPr lang="en-US" altLang="zh-TW" i="1" dirty="0" smtClean="0"/>
              <a:t>'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Dict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docID</a:t>
            </a:r>
            <a:r>
              <a:rPr lang="en-US" altLang="zh-TW" dirty="0"/>
              <a:t>].append(words[</a:t>
            </a:r>
            <a:r>
              <a:rPr lang="en-US" altLang="zh-TW" dirty="0" err="1"/>
              <a:t>wordID</a:t>
            </a:r>
            <a:r>
              <a:rPr lang="en-US" altLang="zh-TW" dirty="0"/>
              <a:t>].strip</a:t>
            </a:r>
            <a:r>
              <a:rPr lang="en-US" altLang="zh-TW" dirty="0" smtClean="0"/>
              <a:t>())</a:t>
            </a:r>
          </a:p>
          <a:p>
            <a:r>
              <a:rPr lang="en-US" altLang="zh-TW" i="1" dirty="0"/>
              <a:t># </a:t>
            </a:r>
            <a:r>
              <a:rPr lang="en-US" altLang="zh-TW" i="1" dirty="0" smtClean="0"/>
              <a:t>round() </a:t>
            </a:r>
            <a:r>
              <a:rPr lang="zh-TW" altLang="en-US" i="1" dirty="0" smtClean="0"/>
              <a:t>選取至</a:t>
            </a:r>
            <a:r>
              <a:rPr lang="zh-TW" altLang="en-US" i="1" dirty="0" smtClean="0">
                <a:solidFill>
                  <a:srgbClr val="FF0000"/>
                </a:solidFill>
              </a:rPr>
              <a:t>小數點後一位</a:t>
            </a:r>
            <a:r>
              <a:rPr lang="en-US" altLang="zh-TW" i="1" dirty="0" smtClean="0">
                <a:solidFill>
                  <a:srgbClr val="FF0000"/>
                </a:solidFill>
              </a:rPr>
              <a:t>----</a:t>
            </a:r>
            <a:r>
              <a:rPr lang="zh-TW" altLang="en-US" i="1" dirty="0" smtClean="0">
                <a:solidFill>
                  <a:srgbClr val="FF0000"/>
                </a:solidFill>
              </a:rPr>
              <a:t>可調整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altLang="zh-TW" dirty="0" err="1"/>
              <a:t>minSupport</a:t>
            </a:r>
            <a:r>
              <a:rPr lang="en-US" altLang="zh-TW" dirty="0"/>
              <a:t> = round(</a:t>
            </a:r>
            <a:r>
              <a:rPr lang="en-US" altLang="zh-TW" dirty="0" err="1"/>
              <a:t>minSupport</a:t>
            </a:r>
            <a:r>
              <a:rPr lang="en-US" altLang="zh-TW" dirty="0"/>
              <a:t> + 0.1,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)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zh-TW" altLang="en-US" sz="2100" dirty="0"/>
              <a:t>一次讀取一行文字，逐步</a:t>
            </a:r>
            <a:r>
              <a:rPr lang="zh-TW" altLang="en-US" sz="2100" dirty="0"/>
              <a:t>讀取</a:t>
            </a:r>
            <a:endParaRPr lang="en-US" altLang="zh-TW" sz="2100" dirty="0"/>
          </a:p>
          <a:p>
            <a:pPr lvl="1"/>
            <a:r>
              <a:rPr lang="en-US" altLang="zh-TW" dirty="0" smtClean="0"/>
              <a:t>f </a:t>
            </a:r>
            <a:r>
              <a:rPr lang="en-US" altLang="zh-TW" dirty="0"/>
              <a:t>= open('text.txt')</a:t>
            </a:r>
          </a:p>
          <a:p>
            <a:pPr lvl="1"/>
            <a:r>
              <a:rPr lang="en-US" altLang="zh-TW" dirty="0"/>
              <a:t>for line in </a:t>
            </a:r>
            <a:r>
              <a:rPr lang="en-US" altLang="zh-TW" dirty="0" err="1"/>
              <a:t>f.readlines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    print(line)</a:t>
            </a:r>
          </a:p>
          <a:p>
            <a:pPr lvl="1"/>
            <a:r>
              <a:rPr lang="en-US" altLang="zh-TW" dirty="0" err="1"/>
              <a:t>f.close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0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使用演算法 </a:t>
            </a:r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FP-growth</a:t>
            </a:r>
            <a:r>
              <a:rPr lang="zh-TW" altLang="en-US" dirty="0" smtClean="0"/>
              <a:t> </a:t>
            </a:r>
            <a:r>
              <a:rPr lang="en-US" altLang="zh-TW" dirty="0" smtClean="0"/>
              <a:t>V.S </a:t>
            </a:r>
            <a:r>
              <a:rPr lang="en-US" altLang="zh-TW" dirty="0" err="1" smtClean="0"/>
              <a:t>Apriori</a:t>
            </a:r>
            <a:endParaRPr lang="en-US" altLang="zh-TW" dirty="0" smtClean="0"/>
          </a:p>
          <a:p>
            <a:r>
              <a:rPr lang="zh-TW" altLang="en-US" dirty="0" smtClean="0"/>
              <a:t>經過資料查找以、效率比較以及上次</a:t>
            </a:r>
            <a:r>
              <a:rPr lang="en-US" altLang="zh-TW" dirty="0"/>
              <a:t>QA</a:t>
            </a:r>
            <a:r>
              <a:rPr lang="zh-TW" altLang="en-US" dirty="0"/>
              <a:t>計算的</a:t>
            </a:r>
            <a:r>
              <a:rPr lang="zh-TW" altLang="en-US" dirty="0" smtClean="0"/>
              <a:t>經驗，選擇向率較佳的</a:t>
            </a:r>
            <a:r>
              <a:rPr lang="en-US" altLang="zh-TW" dirty="0" smtClean="0"/>
              <a:t>FP-growth</a:t>
            </a:r>
            <a:r>
              <a:rPr lang="zh-TW" altLang="en-US" dirty="0" smtClean="0"/>
              <a:t>演算法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638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Bag of world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vocab.kos.txt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en-US" altLang="zh-TW" dirty="0"/>
              <a:t>docword.kos.txt </a:t>
            </a:r>
            <a:endParaRPr lang="en-US" altLang="zh-TW" dirty="0" smtClean="0"/>
          </a:p>
          <a:p>
            <a:r>
              <a:rPr lang="en-US" altLang="zh-TW" dirty="0"/>
              <a:t>Bag of world </a:t>
            </a:r>
            <a:r>
              <a:rPr lang="zh-TW" altLang="en-US" dirty="0"/>
              <a:t>的 </a:t>
            </a:r>
            <a:r>
              <a:rPr lang="en-US" altLang="zh-TW" dirty="0" smtClean="0"/>
              <a:t>vocab.</a:t>
            </a:r>
            <a:r>
              <a:rPr lang="en-US" altLang="zh-TW" dirty="0"/>
              <a:t> </a:t>
            </a:r>
            <a:r>
              <a:rPr lang="en-US" altLang="zh-TW" dirty="0" smtClean="0"/>
              <a:t>nips.txt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docword.nips.txt(</a:t>
            </a:r>
            <a:r>
              <a:rPr lang="zh-TW" altLang="en-US" dirty="0" smtClean="0"/>
              <a:t>從中隨機抽取</a:t>
            </a:r>
            <a:r>
              <a:rPr lang="en-US" altLang="zh-TW" dirty="0" smtClean="0"/>
              <a:t>200</a:t>
            </a:r>
            <a:r>
              <a:rPr lang="zh-TW" altLang="en-US" dirty="0"/>
              <a:t>筆</a:t>
            </a:r>
            <a:r>
              <a:rPr lang="zh-TW" altLang="en-US" dirty="0" smtClean="0"/>
              <a:t>資料自製成新的資料集</a:t>
            </a:r>
            <a:r>
              <a:rPr lang="en-US" altLang="zh-TW" dirty="0" smtClean="0"/>
              <a:t>)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1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3722370"/>
            <a:ext cx="3941064" cy="1485900"/>
          </a:xfrm>
        </p:spPr>
        <p:txBody>
          <a:bodyPr/>
          <a:lstStyle/>
          <a:p>
            <a:r>
              <a:rPr lang="zh-TW" altLang="en-US" dirty="0" smtClean="0"/>
              <a:t>使用其他套件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2176272"/>
            <a:ext cx="10235184" cy="1225296"/>
          </a:xfrm>
        </p:spPr>
        <p:txBody>
          <a:bodyPr/>
          <a:lstStyle/>
          <a:p>
            <a:r>
              <a:rPr lang="en-US" altLang="zh-TW" dirty="0" smtClean="0"/>
              <a:t>from </a:t>
            </a:r>
            <a:r>
              <a:rPr lang="en-US" altLang="zh-TW" dirty="0" err="1"/>
              <a:t>mlxtend.preprocessing</a:t>
            </a:r>
            <a:r>
              <a:rPr lang="en-US" altLang="zh-TW" dirty="0"/>
              <a:t> import </a:t>
            </a:r>
            <a:r>
              <a:rPr lang="en-US" altLang="zh-TW" dirty="0" err="1" smtClean="0"/>
              <a:t>TransactionEncoder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將項目清單轉換為交易數據，用於頻繁項集挖掘</a:t>
            </a:r>
            <a:r>
              <a:rPr lang="en-US" altLang="zh-TW" dirty="0">
                <a:sym typeface="Wingdings" panose="05000000000000000000" pitchFamily="2" charset="2"/>
              </a:rPr>
              <a:t>Python </a:t>
            </a:r>
            <a:r>
              <a:rPr lang="zh-TW" altLang="en-US" dirty="0">
                <a:sym typeface="Wingdings" panose="05000000000000000000" pitchFamily="2" charset="2"/>
              </a:rPr>
              <a:t>清單中交易資料的編碼器</a:t>
            </a:r>
            <a:r>
              <a:rPr lang="zh-TW" altLang="en-US" dirty="0" smtClean="0">
                <a:sym typeface="Wingdings" panose="05000000000000000000" pitchFamily="2" charset="2"/>
              </a:rPr>
              <a:t>類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err="1" smtClean="0"/>
              <a:t>mlxtend.frequent_patterns</a:t>
            </a:r>
            <a:r>
              <a:rPr lang="en-US" altLang="zh-TW" dirty="0" smtClean="0"/>
              <a:t> </a:t>
            </a:r>
            <a:r>
              <a:rPr lang="en-US" altLang="zh-TW" dirty="0"/>
              <a:t>import </a:t>
            </a:r>
            <a:r>
              <a:rPr lang="en-US" altLang="zh-TW" dirty="0" err="1" smtClean="0"/>
              <a:t>fpgrowth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-growth</a:t>
            </a:r>
            <a:r>
              <a:rPr lang="zh-TW" altLang="en-US" dirty="0" smtClean="0">
                <a:sym typeface="Wingdings" panose="05000000000000000000" pitchFamily="2" charset="2"/>
              </a:rPr>
              <a:t>演算法主要套件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524000" y="838200"/>
            <a:ext cx="394106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使用主要套件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524000" y="4739640"/>
            <a:ext cx="6775704" cy="1895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r>
              <a:rPr lang="en-US" altLang="zh-TW" dirty="0" smtClean="0"/>
              <a:t>import time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8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計算</a:t>
            </a:r>
            <a:r>
              <a:rPr lang="en-US" altLang="zh-TW" dirty="0" err="1" smtClean="0"/>
              <a:t>All_frequent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套件</a:t>
            </a:r>
            <a:r>
              <a:rPr lang="en-US" altLang="zh-TW" sz="2000" dirty="0" err="1" smtClean="0"/>
              <a:t>mlxtend.frequent_patterns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import </a:t>
            </a:r>
            <a:r>
              <a:rPr lang="en-US" altLang="zh-TW" sz="2000" dirty="0" err="1" smtClean="0"/>
              <a:t>fpgrowth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將資料轉換成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r>
              <a:rPr lang="zh-TW" altLang="en-US" dirty="0"/>
              <a:t>再將資料利用 此公式得出</a:t>
            </a:r>
            <a:r>
              <a:rPr lang="en-US" altLang="zh-TW" dirty="0" err="1"/>
              <a:t>All_frequent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fpgrowth</a:t>
            </a:r>
            <a:r>
              <a:rPr lang="en-US" altLang="zh-TW" dirty="0"/>
              <a:t>(</a:t>
            </a:r>
            <a:r>
              <a:rPr lang="en-US" altLang="zh-TW" dirty="0" err="1"/>
              <a:t>df</a:t>
            </a:r>
            <a:r>
              <a:rPr lang="en-US" altLang="zh-TW" dirty="0"/>
              <a:t>, </a:t>
            </a:r>
            <a:r>
              <a:rPr lang="en-US" altLang="zh-TW" dirty="0" err="1"/>
              <a:t>min_</a:t>
            </a:r>
            <a:r>
              <a:rPr lang="en-US" altLang="zh-TW" dirty="0" err="1">
                <a:solidFill>
                  <a:srgbClr val="FF0000"/>
                </a:solidFill>
              </a:rPr>
              <a:t>support</a:t>
            </a:r>
            <a:r>
              <a:rPr lang="en-US" altLang="zh-TW" dirty="0"/>
              <a:t>=</a:t>
            </a:r>
            <a:r>
              <a:rPr lang="en-US" altLang="zh-TW" dirty="0" err="1"/>
              <a:t>minSupport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use_colnames</a:t>
            </a:r>
            <a:r>
              <a:rPr lang="en-US" altLang="zh-TW" dirty="0"/>
              <a:t>=True)</a:t>
            </a:r>
          </a:p>
          <a:p>
            <a:r>
              <a:rPr lang="en-US" altLang="zh-TW" dirty="0" err="1"/>
              <a:t>min_support</a:t>
            </a:r>
            <a:r>
              <a:rPr lang="zh-TW" altLang="en-US" dirty="0"/>
              <a:t> 放題目要求自行設定之 </a:t>
            </a:r>
            <a:r>
              <a:rPr lang="en-US" altLang="zh-TW" dirty="0"/>
              <a:t>minimum support threshold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use_colnames</a:t>
            </a:r>
            <a:r>
              <a:rPr lang="zh-TW" altLang="en-US" dirty="0">
                <a:solidFill>
                  <a:schemeClr val="tx1"/>
                </a:solidFill>
              </a:rPr>
              <a:t>如圖將數值轉成</a:t>
            </a:r>
            <a:r>
              <a:rPr lang="zh-TW" altLang="en-US" dirty="0" smtClean="0">
                <a:solidFill>
                  <a:schemeClr val="tx1"/>
                </a:solidFill>
              </a:rPr>
              <a:t>對應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682" t="6982"/>
          <a:stretch/>
        </p:blipFill>
        <p:spPr>
          <a:xfrm>
            <a:off x="1371600" y="4569654"/>
            <a:ext cx="6130494" cy="108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762" y="5183652"/>
            <a:ext cx="5639550" cy="136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弧形向右箭號 8"/>
          <p:cNvSpPr/>
          <p:nvPr/>
        </p:nvSpPr>
        <p:spPr>
          <a:xfrm rot="20537313">
            <a:off x="4315830" y="5873582"/>
            <a:ext cx="1571477" cy="8968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計算</a:t>
            </a:r>
            <a:r>
              <a:rPr lang="en-US" altLang="zh-TW" dirty="0" err="1" smtClean="0"/>
              <a:t>Closed_frequent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1800" dirty="0"/>
              <a:t>套件</a:t>
            </a:r>
            <a:r>
              <a:rPr lang="en-US" altLang="zh-TW" sz="1800" dirty="0" err="1"/>
              <a:t>mlxtend.frequent_patterns</a:t>
            </a:r>
            <a:r>
              <a:rPr lang="en-US" altLang="zh-TW" sz="1800" dirty="0"/>
              <a:t> import </a:t>
            </a:r>
            <a:r>
              <a:rPr lang="en-US" altLang="zh-TW" sz="1800" dirty="0" err="1"/>
              <a:t>fpgrowth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all_frequent</a:t>
            </a:r>
            <a:r>
              <a:rPr lang="zh-TW" altLang="en-US" dirty="0" smtClean="0"/>
              <a:t>找出的答案</a:t>
            </a:r>
            <a:endParaRPr lang="en-US" altLang="zh-TW" dirty="0" smtClean="0"/>
          </a:p>
          <a:p>
            <a:r>
              <a:rPr lang="zh-TW" altLang="en-US" dirty="0" smtClean="0"/>
              <a:t>找出所有可能組合</a:t>
            </a:r>
            <a:endParaRPr lang="en-US" altLang="zh-TW" dirty="0" smtClean="0"/>
          </a:p>
          <a:p>
            <a:r>
              <a:rPr lang="zh-TW" altLang="en-US" dirty="0" smtClean="0"/>
              <a:t>並且判斷若此組合為某組合之</a:t>
            </a:r>
            <a:r>
              <a:rPr lang="en-US" altLang="zh-TW" dirty="0" smtClean="0"/>
              <a:t>subset</a:t>
            </a:r>
            <a:r>
              <a:rPr lang="zh-TW" altLang="en-US" dirty="0" smtClean="0"/>
              <a:t>且其</a:t>
            </a:r>
            <a:r>
              <a:rPr lang="en-US" altLang="zh-TW" dirty="0" smtClean="0"/>
              <a:t>support</a:t>
            </a:r>
            <a:r>
              <a:rPr lang="zh-TW" altLang="en-US" dirty="0" smtClean="0"/>
              <a:t>小於某組合，則消除此種組合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76856" y="3773424"/>
            <a:ext cx="3493008" cy="2093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624328" y="4565904"/>
            <a:ext cx="2404872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Many suppert:0.4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06724" y="3919573"/>
            <a:ext cx="202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{Many , apple} suppert:0.6 </a:t>
            </a:r>
            <a:endParaRPr lang="zh-TW" altLang="en-US" dirty="0"/>
          </a:p>
        </p:txBody>
      </p:sp>
      <p:sp>
        <p:nvSpPr>
          <p:cNvPr id="8" name="十字形 7"/>
          <p:cNvSpPr/>
          <p:nvPr/>
        </p:nvSpPr>
        <p:spPr>
          <a:xfrm rot="18849539">
            <a:off x="3103999" y="4859763"/>
            <a:ext cx="1165860" cy="99060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51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計算</a:t>
            </a:r>
            <a:r>
              <a:rPr lang="en-US" altLang="zh-TW" dirty="0" err="1" smtClean="0"/>
              <a:t>Max_frequent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600" dirty="0">
                <a:solidFill>
                  <a:srgbClr val="191B0E"/>
                </a:solidFill>
              </a:rPr>
              <a:t>套件</a:t>
            </a:r>
            <a:r>
              <a:rPr lang="en-US" altLang="zh-TW" sz="1600" dirty="0" err="1">
                <a:solidFill>
                  <a:srgbClr val="191B0E"/>
                </a:solidFill>
              </a:rPr>
              <a:t>mlxtend.frequent_patterns</a:t>
            </a:r>
            <a:r>
              <a:rPr lang="en-US" altLang="zh-TW" sz="1600" dirty="0">
                <a:solidFill>
                  <a:srgbClr val="191B0E"/>
                </a:solidFill>
              </a:rPr>
              <a:t> import </a:t>
            </a:r>
            <a:r>
              <a:rPr lang="en-US" altLang="zh-TW" sz="1600" dirty="0" err="1">
                <a:solidFill>
                  <a:srgbClr val="191B0E"/>
                </a:solidFill>
              </a:rPr>
              <a:t>fpgrowth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all_frequent</a:t>
            </a:r>
            <a:r>
              <a:rPr lang="zh-TW" altLang="en-US" dirty="0"/>
              <a:t>找出的答案</a:t>
            </a:r>
            <a:endParaRPr lang="en-US" altLang="zh-TW" dirty="0"/>
          </a:p>
          <a:p>
            <a:r>
              <a:rPr lang="zh-TW" altLang="en-US" dirty="0"/>
              <a:t>找出所有可能組合</a:t>
            </a:r>
            <a:endParaRPr lang="en-US" altLang="zh-TW" dirty="0"/>
          </a:p>
          <a:p>
            <a:r>
              <a:rPr lang="zh-TW" altLang="en-US" dirty="0"/>
              <a:t>並且判斷若此組合為某組合之</a:t>
            </a:r>
            <a:r>
              <a:rPr lang="en-US" altLang="zh-TW" dirty="0"/>
              <a:t>subset</a:t>
            </a:r>
            <a:r>
              <a:rPr lang="zh-TW" altLang="en-US" dirty="0"/>
              <a:t>且其</a:t>
            </a:r>
            <a:r>
              <a:rPr lang="en-US" altLang="zh-TW" dirty="0"/>
              <a:t>support</a:t>
            </a:r>
            <a:r>
              <a:rPr lang="zh-TW" altLang="en-US" dirty="0"/>
              <a:t>小於某組合，則消除此種</a:t>
            </a:r>
            <a:r>
              <a:rPr lang="zh-TW" altLang="en-US" dirty="0" smtClean="0"/>
              <a:t>組合</a:t>
            </a:r>
            <a:endParaRPr lang="en-US" altLang="zh-TW" dirty="0" smtClean="0"/>
          </a:p>
          <a:p>
            <a:r>
              <a:rPr lang="zh-TW" altLang="en-US" dirty="0"/>
              <a:t>追加</a:t>
            </a:r>
            <a:r>
              <a:rPr lang="zh-TW" altLang="en-US" dirty="0" smtClean="0"/>
              <a:t>條件若</a:t>
            </a:r>
            <a:r>
              <a:rPr lang="zh-TW" altLang="en-US" dirty="0"/>
              <a:t>此組合為某組合之</a:t>
            </a:r>
            <a:r>
              <a:rPr lang="en-US" altLang="zh-TW" dirty="0" smtClean="0"/>
              <a:t>subset</a:t>
            </a:r>
            <a:r>
              <a:rPr lang="zh-TW" altLang="en-US" dirty="0" smtClean="0"/>
              <a:t>，則不管</a:t>
            </a:r>
            <a:r>
              <a:rPr lang="en-US" altLang="zh-TW" dirty="0" smtClean="0"/>
              <a:t>support</a:t>
            </a:r>
            <a:r>
              <a:rPr lang="zh-TW" altLang="en-US" dirty="0" smtClean="0"/>
              <a:t>誰大誰小，皆消除</a:t>
            </a:r>
            <a:r>
              <a:rPr lang="zh-TW" altLang="en-US" dirty="0"/>
              <a:t>此種組合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057400" y="4513110"/>
            <a:ext cx="3493008" cy="2093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32304" y="5277612"/>
            <a:ext cx="2404872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Many suppert:0.4 </a:t>
            </a:r>
            <a:endParaRPr lang="zh-TW" altLang="en-US" dirty="0"/>
          </a:p>
        </p:txBody>
      </p:sp>
      <p:sp>
        <p:nvSpPr>
          <p:cNvPr id="6" name="十字形 5"/>
          <p:cNvSpPr/>
          <p:nvPr/>
        </p:nvSpPr>
        <p:spPr>
          <a:xfrm rot="18849539">
            <a:off x="2932551" y="5382062"/>
            <a:ext cx="1165860" cy="99060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040880" y="4349496"/>
            <a:ext cx="3493008" cy="2093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388352" y="5141976"/>
            <a:ext cx="2404872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Many suppert:0.8 </a:t>
            </a:r>
            <a:endParaRPr lang="zh-TW" altLang="en-US" dirty="0"/>
          </a:p>
        </p:txBody>
      </p:sp>
      <p:sp>
        <p:nvSpPr>
          <p:cNvPr id="9" name="十字形 8"/>
          <p:cNvSpPr/>
          <p:nvPr/>
        </p:nvSpPr>
        <p:spPr>
          <a:xfrm rot="18849539">
            <a:off x="7888013" y="5326983"/>
            <a:ext cx="1165860" cy="990600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433378" y="4731509"/>
            <a:ext cx="202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{Many , apple} suppert:0.6 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08976" y="4542066"/>
            <a:ext cx="202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{Many , apple} suppert:0.6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8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因此三種</a:t>
            </a:r>
            <a:r>
              <a:rPr lang="en-US" altLang="zh-TW" dirty="0" smtClean="0"/>
              <a:t>frequent</a:t>
            </a:r>
            <a:r>
              <a:rPr lang="zh-TW" altLang="en-US" dirty="0" smtClean="0"/>
              <a:t>的大小關係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95" y="1632203"/>
            <a:ext cx="5986745" cy="4931905"/>
          </a:xfrm>
        </p:spPr>
      </p:pic>
    </p:spTree>
    <p:extLst>
      <p:ext uri="{BB962C8B-B14F-4D97-AF65-F5344CB8AC3E}">
        <p14:creationId xmlns:p14="http://schemas.microsoft.com/office/powerpoint/2010/main" val="9201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實驗結果</a:t>
            </a:r>
            <a:r>
              <a:rPr lang="en-US" altLang="zh-TW" dirty="0" smtClean="0"/>
              <a:t>-</a:t>
            </a:r>
            <a:r>
              <a:rPr lang="en-US" altLang="zh-TW" sz="2800" dirty="0" smtClean="0"/>
              <a:t>vocab.kos.txt</a:t>
            </a:r>
            <a:r>
              <a:rPr lang="zh-TW" altLang="en-US" sz="2800" dirty="0"/>
              <a:t>、</a:t>
            </a:r>
            <a:r>
              <a:rPr lang="en-US" altLang="zh-TW" sz="2800" dirty="0"/>
              <a:t> docword.kos.txt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25" y="1582328"/>
            <a:ext cx="8533987" cy="19119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17" y="3647802"/>
            <a:ext cx="3922776" cy="29420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57" y="3647802"/>
            <a:ext cx="3922776" cy="294208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6355080" y="5584044"/>
            <a:ext cx="4379976" cy="10058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139</TotalTime>
  <Words>514</Words>
  <Application>Microsoft Office PowerPoint</Application>
  <PresentationFormat>寬螢幕</PresentationFormat>
  <Paragraphs>54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Franklin Gothic Book</vt:lpstr>
      <vt:lpstr>Wingdings</vt:lpstr>
      <vt:lpstr>Crop</vt:lpstr>
      <vt:lpstr>Pattern Mining</vt:lpstr>
      <vt:lpstr>使用演算法 FP-growth</vt:lpstr>
      <vt:lpstr>使用資料集</vt:lpstr>
      <vt:lpstr>使用其他套件</vt:lpstr>
      <vt:lpstr>計算All_frequent 套件mlxtend.frequent_patterns import fpgrowth </vt:lpstr>
      <vt:lpstr>計算Closed_frequent 套件mlxtend.frequent_patterns import fpgrowth</vt:lpstr>
      <vt:lpstr>計算Max_frequent 套件mlxtend.frequent_patterns import fpgrowth</vt:lpstr>
      <vt:lpstr>因此三種frequent的大小關係</vt:lpstr>
      <vt:lpstr>實驗結果-vocab.kos.txt、 docword.kos.txt  </vt:lpstr>
      <vt:lpstr>實驗結果-vocab.nips.txt、 docword.nips.txt</vt:lpstr>
      <vt:lpstr>結果與討論-尋覓套件之旅</vt:lpstr>
      <vt:lpstr>結果與討論-小知識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Mining</dc:title>
  <dc:creator>user</dc:creator>
  <cp:lastModifiedBy>user</cp:lastModifiedBy>
  <cp:revision>13</cp:revision>
  <dcterms:created xsi:type="dcterms:W3CDTF">2023-12-10T21:44:39Z</dcterms:created>
  <dcterms:modified xsi:type="dcterms:W3CDTF">2023-12-11T00:04:04Z</dcterms:modified>
</cp:coreProperties>
</file>