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0" r:id="rId14"/>
    <p:sldId id="268" r:id="rId15"/>
    <p:sldId id="269" r:id="rId16"/>
    <p:sldId id="271" r:id="rId17"/>
    <p:sldId id="272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url.cc/WN6Mzx" TargetMode="External"/><Relationship Id="rId2" Type="http://schemas.openxmlformats.org/officeDocument/2006/relationships/hyperlink" Target="https://www.youtube.com/watch?v=KHP_D_e1aFk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youtube.com/watch?v=nBSheZ_FXN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EFBC70-F956-40E4-BCF7-2FBF7BAEC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房價預測</a:t>
            </a:r>
            <a:r>
              <a:rPr lang="en-US" altLang="zh-TW" dirty="0"/>
              <a:t>_</a:t>
            </a:r>
            <a:r>
              <a:rPr lang="zh-TW" altLang="en-US" dirty="0"/>
              <a:t>機器學習</a:t>
            </a:r>
            <a:r>
              <a:rPr lang="en-US" altLang="zh-TW" dirty="0"/>
              <a:t>HW01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83FA7A-CC3F-478D-912D-32696ACE3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製作者</a:t>
            </a:r>
            <a:r>
              <a:rPr lang="en-US" altLang="zh-TW" dirty="0"/>
              <a:t>: 313581038 </a:t>
            </a:r>
            <a:r>
              <a:rPr lang="zh-TW" altLang="en-US" dirty="0"/>
              <a:t>智能碩一 蒲品憶 </a:t>
            </a:r>
          </a:p>
        </p:txBody>
      </p:sp>
    </p:spTree>
    <p:extLst>
      <p:ext uri="{BB962C8B-B14F-4D97-AF65-F5344CB8AC3E}">
        <p14:creationId xmlns:p14="http://schemas.microsoft.com/office/powerpoint/2010/main" val="2005395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2646F-798E-4C46-89C9-2C9B09C8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 </a:t>
            </a:r>
            <a:r>
              <a:rPr lang="zh-TW" altLang="en-US" dirty="0"/>
              <a:t>實作模型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52973C-3ABE-497F-A26D-2431380FF561}"/>
              </a:ext>
            </a:extLst>
          </p:cNvPr>
          <p:cNvSpPr txBox="1"/>
          <p:nvPr/>
        </p:nvSpPr>
        <p:spPr>
          <a:xfrm>
            <a:off x="1390721" y="1691148"/>
            <a:ext cx="72518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200" dirty="0"/>
              <a:t>一開始是用</a:t>
            </a:r>
            <a:endParaRPr lang="en-US" altLang="zh-TW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800" b="0" i="0" dirty="0" err="1">
                <a:solidFill>
                  <a:srgbClr val="242424"/>
                </a:solidFill>
                <a:effectLst/>
                <a:latin typeface="source-code-pro"/>
              </a:rPr>
              <a:t>LinearRegression</a:t>
            </a:r>
            <a:r>
              <a:rPr lang="en-US" altLang="zh-TW" sz="2800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0CBA73-A357-427B-AAE7-BFF499BC9B21}"/>
              </a:ext>
            </a:extLst>
          </p:cNvPr>
          <p:cNvSpPr txBox="1"/>
          <p:nvPr/>
        </p:nvSpPr>
        <p:spPr>
          <a:xfrm>
            <a:off x="1670941" y="3269225"/>
            <a:ext cx="7251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效果很差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17FCE6-3B3C-4A87-9550-55F388C7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7" y="3822471"/>
            <a:ext cx="8165146" cy="6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8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2646F-798E-4C46-89C9-2C9B09C8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修改統整版本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br>
              <a:rPr lang="zh-TW" altLang="en-US" sz="3600" dirty="0"/>
            </a:b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81F17B-C128-48C3-AAC2-6862E71BE95A}"/>
              </a:ext>
            </a:extLst>
          </p:cNvPr>
          <p:cNvSpPr txBox="1"/>
          <p:nvPr/>
        </p:nvSpPr>
        <p:spPr>
          <a:xfrm>
            <a:off x="784121" y="2129417"/>
            <a:ext cx="1108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</a:rPr>
              <a:t>模型選擇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A5C456-1756-4D77-A1B8-2287D57A26C6}"/>
              </a:ext>
            </a:extLst>
          </p:cNvPr>
          <p:cNvSpPr txBox="1"/>
          <p:nvPr/>
        </p:nvSpPr>
        <p:spPr>
          <a:xfrm>
            <a:off x="784120" y="3663589"/>
            <a:ext cx="1108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</a:rPr>
              <a:t>新增欄位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030E3CC-E7B3-4DC2-B3FA-A2FD686E754A}"/>
              </a:ext>
            </a:extLst>
          </p:cNvPr>
          <p:cNvSpPr txBox="1"/>
          <p:nvPr/>
        </p:nvSpPr>
        <p:spPr>
          <a:xfrm>
            <a:off x="677334" y="5197761"/>
            <a:ext cx="1728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</a:rPr>
              <a:t>移除的</a:t>
            </a:r>
            <a:endParaRPr lang="en-US" altLang="zh-TW" sz="2800" b="1" dirty="0">
              <a:solidFill>
                <a:schemeClr val="tx2"/>
              </a:solidFill>
            </a:endParaRPr>
          </a:p>
          <a:p>
            <a:r>
              <a:rPr lang="zh-TW" altLang="en-US" sz="2800" b="1" dirty="0">
                <a:solidFill>
                  <a:schemeClr val="tx2"/>
                </a:solidFill>
              </a:rPr>
              <a:t>前處理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E3E2255-E8D9-4B0D-A86D-4662B7E481D0}"/>
              </a:ext>
            </a:extLst>
          </p:cNvPr>
          <p:cNvSpPr txBox="1"/>
          <p:nvPr/>
        </p:nvSpPr>
        <p:spPr>
          <a:xfrm>
            <a:off x="2484013" y="2375637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i="0" dirty="0" err="1">
                <a:solidFill>
                  <a:srgbClr val="242424"/>
                </a:solidFill>
                <a:effectLst/>
                <a:latin typeface="source-code-pro"/>
              </a:rPr>
              <a:t>RandomForestRegressor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0C9128B-6C19-4FAA-A196-D3C7ED4F31FB}"/>
              </a:ext>
            </a:extLst>
          </p:cNvPr>
          <p:cNvSpPr txBox="1"/>
          <p:nvPr/>
        </p:nvSpPr>
        <p:spPr>
          <a:xfrm>
            <a:off x="2484013" y="3232873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車位移轉總面積平方公尺</a:t>
            </a:r>
            <a:r>
              <a:rPr lang="en-US" altLang="zh-TW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zh-TW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車位總價元</a:t>
            </a:r>
            <a:r>
              <a:rPr lang="en-US" altLang="zh-TW" sz="20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zh-TW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單價元平方公尺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zh-TW" sz="2000" kern="100" dirty="0">
                <a:effectLst/>
                <a:latin typeface="+mn-ea"/>
                <a:cs typeface="Times New Roman" panose="02020603050405020304" pitchFamily="18" charset="0"/>
              </a:rPr>
              <a:t>車位類別</a:t>
            </a:r>
            <a:endParaRPr lang="en-US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000" b="0" dirty="0">
                <a:effectLst/>
                <a:latin typeface="Consolas" panose="020B0609020204030204" pitchFamily="49" charset="0"/>
              </a:rPr>
              <a:t>都市土地使用分區、非都市土地使用分區、非都市土地使用編定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09C5AAC-BC08-48DA-9F68-0ACA6F417000}"/>
              </a:ext>
            </a:extLst>
          </p:cNvPr>
          <p:cNvSpPr txBox="1"/>
          <p:nvPr/>
        </p:nvSpPr>
        <p:spPr>
          <a:xfrm>
            <a:off x="2484013" y="5197761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經緯度轉換</a:t>
            </a:r>
            <a:endParaRPr lang="en-US" altLang="zh-TW" sz="20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kern="100" dirty="0">
                <a:effectLst/>
                <a:latin typeface="+mn-ea"/>
                <a:cs typeface="Times New Roman" panose="02020603050405020304" pitchFamily="18" charset="0"/>
              </a:rPr>
              <a:t>PCA</a:t>
            </a:r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轉換</a:t>
            </a:r>
            <a:endParaRPr lang="en-US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kern="100" dirty="0">
                <a:effectLst/>
                <a:latin typeface="+mn-ea"/>
                <a:cs typeface="Times New Roman" panose="02020603050405020304" pitchFamily="18" charset="0"/>
              </a:rPr>
              <a:t>離群值處理</a:t>
            </a:r>
            <a:endParaRPr lang="zh-TW" altLang="zh-TW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11C963-6235-4983-910A-858ECC8F68A3}"/>
              </a:ext>
            </a:extLst>
          </p:cNvPr>
          <p:cNvSpPr txBox="1"/>
          <p:nvPr/>
        </p:nvSpPr>
        <p:spPr>
          <a:xfrm>
            <a:off x="6856907" y="2191143"/>
            <a:ext cx="17280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</a:rPr>
              <a:t>其他方法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27CC0A4-08E8-427D-B516-2EAFB3AFBAA4}"/>
              </a:ext>
            </a:extLst>
          </p:cNvPr>
          <p:cNvSpPr txBox="1"/>
          <p:nvPr/>
        </p:nvSpPr>
        <p:spPr>
          <a:xfrm>
            <a:off x="6856907" y="3497479"/>
            <a:ext cx="37226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chemeClr val="tx2"/>
                </a:solidFill>
              </a:rPr>
              <a:t>其他未實做的方法</a:t>
            </a:r>
            <a:endParaRPr lang="en-US" altLang="zh-TW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33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A0D54-4FDD-41C9-BFB9-6B08C4A9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模型選擇</a:t>
            </a: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D87484-C4EE-41D8-AFB7-8CFD29D1CB9A}"/>
              </a:ext>
            </a:extLst>
          </p:cNvPr>
          <p:cNvSpPr txBox="1"/>
          <p:nvPr/>
        </p:nvSpPr>
        <p:spPr>
          <a:xfrm>
            <a:off x="1612490" y="1740310"/>
            <a:ext cx="7138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從</a:t>
            </a:r>
            <a:r>
              <a:rPr lang="en-US" altLang="zh-TW" sz="2400" b="0" i="0" dirty="0" err="1">
                <a:solidFill>
                  <a:srgbClr val="242424"/>
                </a:solidFill>
                <a:effectLst/>
                <a:latin typeface="source-code-pro"/>
              </a:rPr>
              <a:t>LinearRegression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r>
              <a:rPr lang="zh-TW" altLang="en-US" sz="2400" b="0" i="0" dirty="0">
                <a:solidFill>
                  <a:srgbClr val="242424"/>
                </a:solidFill>
                <a:effectLst/>
                <a:latin typeface="source-code-pro"/>
              </a:rPr>
              <a:t> 換成</a:t>
            </a:r>
            <a:r>
              <a:rPr lang="en-US" altLang="zh-TW" sz="2400" b="0" i="0" dirty="0" err="1">
                <a:solidFill>
                  <a:srgbClr val="242424"/>
                </a:solidFill>
                <a:effectLst/>
                <a:latin typeface="source-code-pro"/>
              </a:rPr>
              <a:t>RandomForestRegressor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endParaRPr lang="zh-TW" altLang="en-US" sz="2400" dirty="0"/>
          </a:p>
          <a:p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E2E1-B215-45D1-99F8-5CE112EC41A4}"/>
              </a:ext>
            </a:extLst>
          </p:cNvPr>
          <p:cNvSpPr txBox="1"/>
          <p:nvPr/>
        </p:nvSpPr>
        <p:spPr>
          <a:xfrm>
            <a:off x="1406558" y="3455697"/>
            <a:ext cx="713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效果好超級多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  <a:r>
              <a:rPr lang="zh-TW" altLang="en-US" sz="2400" dirty="0">
                <a:solidFill>
                  <a:srgbClr val="FF0000"/>
                </a:solidFill>
              </a:rPr>
              <a:t> 降了</a:t>
            </a:r>
            <a:r>
              <a:rPr lang="en-US" altLang="zh-TW" sz="2400" dirty="0">
                <a:solidFill>
                  <a:srgbClr val="FF0000"/>
                </a:solidFill>
              </a:rPr>
              <a:t>400</a:t>
            </a:r>
            <a:r>
              <a:rPr lang="zh-TW" altLang="en-US" sz="2400" dirty="0">
                <a:solidFill>
                  <a:srgbClr val="FF0000"/>
                </a:solidFill>
              </a:rPr>
              <a:t>多萬 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91A6B45-97C6-4B18-BEB9-583947C4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16" y="4197782"/>
            <a:ext cx="9698978" cy="16029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FFD0B19-239B-4D46-A72B-99A97051B7B9}"/>
              </a:ext>
            </a:extLst>
          </p:cNvPr>
          <p:cNvSpPr/>
          <p:nvPr/>
        </p:nvSpPr>
        <p:spPr>
          <a:xfrm>
            <a:off x="1612490" y="4296999"/>
            <a:ext cx="9399639" cy="619433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A425A45-3E6D-4B36-8431-DE6A59D62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198" y="2409959"/>
            <a:ext cx="6463580" cy="72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1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A0D54-4FDD-41C9-BFB9-6B08C4A9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2.		</a:t>
            </a:r>
            <a:r>
              <a:rPr lang="zh-TW" altLang="en-US" sz="3600" dirty="0"/>
              <a:t>新增欄位</a:t>
            </a:r>
            <a:br>
              <a:rPr lang="zh-TW" altLang="en-US" sz="3600" dirty="0"/>
            </a:b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1D87484-C4EE-41D8-AFB7-8CFD29D1CB9A}"/>
              </a:ext>
            </a:extLst>
          </p:cNvPr>
          <p:cNvSpPr txBox="1"/>
          <p:nvPr/>
        </p:nvSpPr>
        <p:spPr>
          <a:xfrm>
            <a:off x="1699890" y="1417710"/>
            <a:ext cx="4484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主要影響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車位移轉總面積平方公尺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車位總價元</a:t>
            </a:r>
            <a:r>
              <a:rPr lang="en-US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zh-TW" sz="2400" kern="100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單價元平方公尺</a:t>
            </a:r>
          </a:p>
          <a:p>
            <a:endParaRPr lang="en-US" altLang="zh-TW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DBE2E1-B215-45D1-99F8-5CE112EC41A4}"/>
              </a:ext>
            </a:extLst>
          </p:cNvPr>
          <p:cNvSpPr txBox="1"/>
          <p:nvPr/>
        </p:nvSpPr>
        <p:spPr>
          <a:xfrm>
            <a:off x="776307" y="3993987"/>
            <a:ext cx="411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效果還行</a:t>
            </a:r>
            <a:r>
              <a:rPr lang="en-US" altLang="zh-TW" sz="2400" dirty="0">
                <a:solidFill>
                  <a:srgbClr val="FF0000"/>
                </a:solidFill>
              </a:rPr>
              <a:t>: </a:t>
            </a:r>
            <a:r>
              <a:rPr lang="zh-TW" altLang="en-US" sz="2400" dirty="0">
                <a:solidFill>
                  <a:srgbClr val="FF0000"/>
                </a:solidFill>
              </a:rPr>
              <a:t>降了</a:t>
            </a:r>
            <a:r>
              <a:rPr lang="en-US" altLang="zh-TW" sz="2400" dirty="0">
                <a:solidFill>
                  <a:srgbClr val="FF0000"/>
                </a:solidFill>
              </a:rPr>
              <a:t>50</a:t>
            </a:r>
            <a:r>
              <a:rPr lang="zh-TW" altLang="en-US" sz="2400" dirty="0">
                <a:solidFill>
                  <a:srgbClr val="FF0000"/>
                </a:solidFill>
              </a:rPr>
              <a:t>多萬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46327CE-95BF-4642-827B-3EF2A9C1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6" y="4456637"/>
            <a:ext cx="8977397" cy="180651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176A31E-59A5-487E-963D-C0160C16F948}"/>
              </a:ext>
            </a:extLst>
          </p:cNvPr>
          <p:cNvSpPr/>
          <p:nvPr/>
        </p:nvSpPr>
        <p:spPr>
          <a:xfrm>
            <a:off x="819630" y="4712249"/>
            <a:ext cx="8869787" cy="623084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8E6AD98-7A3C-44F0-B1BF-6705D14E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719" y="1071999"/>
            <a:ext cx="4474873" cy="519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3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A0D54-4FDD-41C9-BFB9-6B08C4A9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3.		</a:t>
            </a:r>
            <a:r>
              <a:rPr lang="zh-TW" altLang="en-US" sz="3600" dirty="0"/>
              <a:t>移除的前處理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E0907C-A6E8-4344-BEF2-F1ABA8D05FFA}"/>
              </a:ext>
            </a:extLst>
          </p:cNvPr>
          <p:cNvSpPr txBox="1"/>
          <p:nvPr/>
        </p:nvSpPr>
        <p:spPr>
          <a:xfrm>
            <a:off x="1799848" y="1561545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經緯度轉換</a:t>
            </a:r>
            <a:endParaRPr lang="en-US" altLang="zh-TW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kern="100" dirty="0">
                <a:effectLst/>
                <a:latin typeface="+mn-ea"/>
                <a:cs typeface="Times New Roman" panose="02020603050405020304" pitchFamily="18" charset="0"/>
              </a:rPr>
              <a:t>PCA</a:t>
            </a:r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轉換</a:t>
            </a:r>
            <a:endParaRPr lang="en-US" altLang="zh-TW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離群值處理</a:t>
            </a:r>
            <a:endParaRPr lang="zh-TW" altLang="zh-TW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BB6371-6C0C-450E-82D3-AF1D98D27539}"/>
              </a:ext>
            </a:extLst>
          </p:cNvPr>
          <p:cNvSpPr txBox="1"/>
          <p:nvPr/>
        </p:nvSpPr>
        <p:spPr>
          <a:xfrm>
            <a:off x="1723648" y="3680628"/>
            <a:ext cx="6859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FF0000"/>
                </a:solidFill>
              </a:rPr>
              <a:t>移除這些前處理，因為加上去反而效果變差了一點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777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9A0D54-4FDD-41C9-BFB9-6B08C4A9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3.		</a:t>
            </a:r>
            <a:r>
              <a:rPr lang="zh-TW" altLang="en-US" dirty="0"/>
              <a:t>其他方法</a:t>
            </a:r>
            <a:br>
              <a:rPr lang="en-US" altLang="zh-TW" sz="3600" dirty="0"/>
            </a:br>
            <a:endParaRPr lang="zh-TW" altLang="en-US" sz="3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E0907C-A6E8-4344-BEF2-F1ABA8D05FFA}"/>
              </a:ext>
            </a:extLst>
          </p:cNvPr>
          <p:cNvSpPr txBox="1"/>
          <p:nvPr/>
        </p:nvSpPr>
        <p:spPr>
          <a:xfrm>
            <a:off x="1799848" y="1561545"/>
            <a:ext cx="61009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zh-TW" altLang="zh-TW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B6E503-61C9-4B81-9EE1-0FE37ADFFF71}"/>
              </a:ext>
            </a:extLst>
          </p:cNvPr>
          <p:cNvSpPr txBox="1"/>
          <p:nvPr/>
        </p:nvSpPr>
        <p:spPr>
          <a:xfrm>
            <a:off x="1888338" y="1665810"/>
            <a:ext cx="99300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將資料標準化  </a:t>
            </a:r>
            <a:r>
              <a:rPr lang="en-US" altLang="zh-TW" sz="2400" dirty="0"/>
              <a:t>(</a:t>
            </a:r>
            <a:r>
              <a:rPr lang="zh-TW" altLang="en-US" sz="2400" dirty="0"/>
              <a:t>效果微小</a:t>
            </a:r>
            <a:r>
              <a:rPr lang="en-US" altLang="zh-TW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改變轉移樓層的數值化標準化  </a:t>
            </a:r>
            <a:r>
              <a:rPr lang="en-US" altLang="zh-TW" sz="2400" dirty="0"/>
              <a:t>(</a:t>
            </a:r>
            <a:r>
              <a:rPr lang="zh-TW" altLang="en-US" sz="2400" dirty="0"/>
              <a:t>效果微小</a:t>
            </a:r>
            <a:r>
              <a:rPr lang="en-US" altLang="zh-TW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原先分為上、中、下層、地下室、車位、地下室，轉</a:t>
            </a:r>
            <a:r>
              <a:rPr lang="en-US" altLang="zh-TW" sz="2400" dirty="0"/>
              <a:t>label encoding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/>
              <a:t>現在直接數值化</a:t>
            </a:r>
            <a:r>
              <a:rPr lang="en-US" altLang="zh-TW" sz="2400" dirty="0"/>
              <a:t>0~70</a:t>
            </a:r>
            <a:r>
              <a:rPr lang="zh-TW" altLang="en-US" sz="2400" dirty="0"/>
              <a:t>層，去掉少數資料，地下室、車位</a:t>
            </a:r>
            <a:r>
              <a:rPr lang="en-US" altLang="zh-TW" sz="2400" dirty="0"/>
              <a:t>...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CBEB150-91CD-4378-89E1-904CC293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950" y="4342221"/>
            <a:ext cx="10043846" cy="21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54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5DFBD-A778-431F-B0EF-14BAB07A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3.		</a:t>
            </a:r>
            <a:r>
              <a:rPr lang="zh-TW" altLang="en-US" dirty="0"/>
              <a:t>其他方法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F8691BE-8E87-4D55-AC3F-247DD0F73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323" y="1446262"/>
            <a:ext cx="7149095" cy="511349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FF6F134-7D7E-4C46-9056-FD188C1961D8}"/>
              </a:ext>
            </a:extLst>
          </p:cNvPr>
          <p:cNvSpPr txBox="1"/>
          <p:nvPr/>
        </p:nvSpPr>
        <p:spPr>
          <a:xfrm>
            <a:off x="243670" y="2656997"/>
            <a:ext cx="4012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kern="100" dirty="0">
                <a:effectLst/>
                <a:latin typeface="+mn-ea"/>
                <a:cs typeface="Times New Roman" panose="02020603050405020304" pitchFamily="18" charset="0"/>
              </a:rPr>
              <a:t>轉換成數值編碼方式</a:t>
            </a:r>
            <a:endParaRPr lang="en-US" altLang="zh-TW" sz="3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改用</a:t>
            </a:r>
            <a:r>
              <a:rPr lang="zh-TW" altLang="en-US" sz="2400" kern="100" dirty="0">
                <a:solidFill>
                  <a:schemeClr val="accent5"/>
                </a:solidFill>
                <a:effectLst/>
                <a:latin typeface="+mn-ea"/>
                <a:cs typeface="Times New Roman" panose="02020603050405020304" pitchFamily="18" charset="0"/>
              </a:rPr>
              <a:t>綠色註解</a:t>
            </a:r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的方式處理</a:t>
            </a:r>
            <a:endParaRPr lang="zh-TW" altLang="zh-TW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0CF1ABE-A966-464B-A628-DC284C67227E}"/>
              </a:ext>
            </a:extLst>
          </p:cNvPr>
          <p:cNvSpPr/>
          <p:nvPr/>
        </p:nvSpPr>
        <p:spPr>
          <a:xfrm>
            <a:off x="5102941" y="2418734"/>
            <a:ext cx="6154994" cy="208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BBA6A4-80D6-401D-952F-1BE040062A4E}"/>
              </a:ext>
            </a:extLst>
          </p:cNvPr>
          <p:cNvSpPr/>
          <p:nvPr/>
        </p:nvSpPr>
        <p:spPr>
          <a:xfrm>
            <a:off x="5142269" y="6248400"/>
            <a:ext cx="6154994" cy="201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65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7CEF-A6E2-4686-ABA7-F0B21A9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3.		</a:t>
            </a:r>
            <a:r>
              <a:rPr lang="zh-TW" altLang="en-US" dirty="0"/>
              <a:t>其他方法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716E05-7429-4EBB-95C3-9BD12271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50" y="4210436"/>
            <a:ext cx="8964276" cy="105742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4650699-6301-46BF-AA15-38E1308EB18A}"/>
              </a:ext>
            </a:extLst>
          </p:cNvPr>
          <p:cNvSpPr txBox="1"/>
          <p:nvPr/>
        </p:nvSpPr>
        <p:spPr>
          <a:xfrm>
            <a:off x="677334" y="2033715"/>
            <a:ext cx="827985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kern="100" dirty="0">
                <a:effectLst/>
                <a:latin typeface="+mn-ea"/>
                <a:cs typeface="Times New Roman" panose="02020603050405020304" pitchFamily="18" charset="0"/>
              </a:rPr>
              <a:t>取特徵</a:t>
            </a:r>
            <a:r>
              <a:rPr lang="en-US" altLang="zh-TW" sz="2800" kern="100" dirty="0">
                <a:effectLst/>
                <a:latin typeface="+mn-ea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zh-TW" altLang="en-US" sz="2400" kern="100" dirty="0">
                <a:effectLst/>
                <a:latin typeface="+mn-ea"/>
                <a:cs typeface="Times New Roman" panose="02020603050405020304" pitchFamily="18" charset="0"/>
              </a:rPr>
              <a:t>要取到數值為</a:t>
            </a:r>
            <a:r>
              <a:rPr lang="en-US" altLang="zh-TW" sz="2400" kern="100" dirty="0" err="1">
                <a:effectLst/>
                <a:latin typeface="+mn-ea"/>
                <a:cs typeface="Times New Roman" panose="02020603050405020304" pitchFamily="18" charset="0"/>
              </a:rPr>
              <a:t>boole</a:t>
            </a:r>
            <a:r>
              <a:rPr lang="en-US" altLang="zh-TW" sz="2400" kern="100" dirty="0" err="1">
                <a:latin typeface="+mn-ea"/>
                <a:cs typeface="Times New Roman" panose="02020603050405020304" pitchFamily="18" charset="0"/>
              </a:rPr>
              <a:t>n</a:t>
            </a:r>
            <a:r>
              <a:rPr lang="zh-TW" altLang="en-US" sz="2400" kern="100" dirty="0">
                <a:latin typeface="+mn-ea"/>
                <a:cs typeface="Times New Roman" panose="02020603050405020304" pitchFamily="18" charset="0"/>
              </a:rPr>
              <a:t> 因為我使用的函式</a:t>
            </a:r>
            <a:r>
              <a:rPr lang="en-US" altLang="zh-TW" sz="2400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pd.get_dummies</a:t>
            </a:r>
            <a:r>
              <a:rPr lang="en-US" altLang="zh-TW" sz="24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的轉成</a:t>
            </a:r>
            <a:r>
              <a:rPr lang="en-US" altLang="zh-TW" sz="2400" b="0" dirty="0">
                <a:effectLst/>
                <a:latin typeface="Consolas" panose="020B0609020204030204" pitchFamily="49" charset="0"/>
              </a:rPr>
              <a:t>one-hot encoding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會變成</a:t>
            </a:r>
            <a:r>
              <a:rPr lang="en-US" altLang="zh-TW" sz="2400" b="0" dirty="0" err="1">
                <a:effectLst/>
                <a:latin typeface="Consolas" panose="020B0609020204030204" pitchFamily="49" charset="0"/>
              </a:rPr>
              <a:t>boolean</a:t>
            </a:r>
            <a:r>
              <a:rPr lang="zh-TW" altLang="en-US" sz="2400" b="0" dirty="0">
                <a:effectLst/>
                <a:latin typeface="Consolas" panose="020B0609020204030204" pitchFamily="49" charset="0"/>
              </a:rPr>
              <a:t>的關係</a:t>
            </a:r>
            <a:endParaRPr lang="en-US" altLang="zh-TW" sz="2400" b="0" dirty="0">
              <a:effectLst/>
              <a:latin typeface="Consolas" panose="020B0609020204030204" pitchFamily="49" charset="0"/>
            </a:endParaRPr>
          </a:p>
          <a:p>
            <a:pPr algn="ctr"/>
            <a:endParaRPr lang="zh-TW" altLang="zh-TW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3BB64C-C878-4992-AB7C-930E20A52962}"/>
              </a:ext>
            </a:extLst>
          </p:cNvPr>
          <p:cNvSpPr/>
          <p:nvPr/>
        </p:nvSpPr>
        <p:spPr>
          <a:xfrm>
            <a:off x="8514735" y="4562167"/>
            <a:ext cx="1209368" cy="540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168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7CEF-A6E2-4686-ABA7-F0B21A9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/>
              <a:t>3.		</a:t>
            </a:r>
            <a:r>
              <a:rPr lang="zh-TW" altLang="en-US" dirty="0"/>
              <a:t>其他方法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650699-6301-46BF-AA15-38E1308EB18A}"/>
              </a:ext>
            </a:extLst>
          </p:cNvPr>
          <p:cNvSpPr txBox="1"/>
          <p:nvPr/>
        </p:nvSpPr>
        <p:spPr>
          <a:xfrm>
            <a:off x="983225" y="2664542"/>
            <a:ext cx="30665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kern="100" dirty="0">
                <a:effectLst/>
                <a:latin typeface="+mn-ea"/>
                <a:cs typeface="Times New Roman" panose="02020603050405020304" pitchFamily="18" charset="0"/>
              </a:rPr>
              <a:t>取</a:t>
            </a:r>
            <a:r>
              <a:rPr lang="zh-TW" altLang="en-US" sz="3200" kern="100" dirty="0">
                <a:latin typeface="+mn-ea"/>
                <a:cs typeface="Times New Roman" panose="02020603050405020304" pitchFamily="18" charset="0"/>
              </a:rPr>
              <a:t>前</a:t>
            </a:r>
            <a:r>
              <a:rPr lang="en-US" altLang="zh-TW" sz="3200" kern="100" dirty="0">
                <a:latin typeface="+mn-ea"/>
                <a:cs typeface="Times New Roman" panose="02020603050405020304" pitchFamily="18" charset="0"/>
              </a:rPr>
              <a:t>7</a:t>
            </a:r>
            <a:r>
              <a:rPr lang="zh-TW" altLang="en-US" sz="3200" kern="100" dirty="0">
                <a:latin typeface="+mn-ea"/>
                <a:cs typeface="Times New Roman" panose="02020603050405020304" pitchFamily="18" charset="0"/>
              </a:rPr>
              <a:t>個</a:t>
            </a:r>
            <a:r>
              <a:rPr lang="zh-TW" altLang="en-US" sz="3200" kern="100" dirty="0">
                <a:effectLst/>
                <a:latin typeface="+mn-ea"/>
                <a:cs typeface="Times New Roman" panose="02020603050405020304" pitchFamily="18" charset="0"/>
              </a:rPr>
              <a:t>特徵</a:t>
            </a:r>
            <a:endParaRPr lang="en-US" altLang="zh-TW" sz="32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zh-TW" altLang="en-US" sz="2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效果再好</a:t>
            </a:r>
            <a:r>
              <a:rPr lang="en-US" altLang="zh-TW" sz="2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: 20</a:t>
            </a:r>
            <a:r>
              <a:rPr lang="zh-TW" altLang="en-US" sz="2800" kern="100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萬</a:t>
            </a:r>
            <a:endParaRPr lang="en-US" altLang="zh-TW" sz="2800" kern="100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521149-1BAD-4053-8D30-DD625C0C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367" y="420117"/>
            <a:ext cx="6056508" cy="63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63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7CEF-A6E2-4686-ABA7-F0B21A9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４</a:t>
            </a:r>
            <a:r>
              <a:rPr lang="en-US" altLang="zh-TW" sz="3600" dirty="0"/>
              <a:t>.		</a:t>
            </a:r>
            <a:r>
              <a:rPr lang="zh-TW" altLang="en-US" dirty="0"/>
              <a:t>其他未實做的方法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4650699-6301-46BF-AA15-38E1308EB18A}"/>
              </a:ext>
            </a:extLst>
          </p:cNvPr>
          <p:cNvSpPr txBox="1"/>
          <p:nvPr/>
        </p:nvSpPr>
        <p:spPr>
          <a:xfrm>
            <a:off x="1042218" y="1595021"/>
            <a:ext cx="923249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單位元平方公尺：</a:t>
            </a: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補零 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補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【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眾數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】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可能預測比較準　</a:t>
            </a:r>
            <a:endParaRPr lang="en-US" altLang="zh-TW" sz="28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縣市、鄉鎮市區：</a:t>
            </a: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Label encoding -&gt; one-hot encoding </a:t>
            </a:r>
          </a:p>
          <a:p>
            <a:pPr lvl="2"/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維度很高，會跑很久但此方法比較不容易讓模型以為資料有排序關係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縣市要再處理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後面發現沒有統一簡體跟繁體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【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台中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】=【</a:t>
            </a:r>
            <a:r>
              <a:rPr lang="zh-TW" altLang="en-US" sz="2800" kern="100" dirty="0">
                <a:latin typeface="+mn-ea"/>
                <a:cs typeface="Times New Roman" panose="02020603050405020304" pitchFamily="18" charset="0"/>
              </a:rPr>
              <a:t>臺中</a:t>
            </a:r>
            <a:r>
              <a:rPr lang="en-US" altLang="zh-TW" sz="2800" kern="100" dirty="0">
                <a:latin typeface="+mn-ea"/>
                <a:cs typeface="Times New Roman" panose="02020603050405020304" pitchFamily="18" charset="0"/>
              </a:rPr>
              <a:t>】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9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40CE1-4FBC-454A-AD14-981BA48D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6581"/>
          </a:xfrm>
        </p:spPr>
        <p:txBody>
          <a:bodyPr/>
          <a:lstStyle/>
          <a:p>
            <a:r>
              <a:rPr lang="zh-TW" altLang="en-US" dirty="0"/>
              <a:t>原始版本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94DD81-DC19-4EB3-856C-2008B6AA2243}"/>
              </a:ext>
            </a:extLst>
          </p:cNvPr>
          <p:cNvSpPr txBox="1"/>
          <p:nvPr/>
        </p:nvSpPr>
        <p:spPr>
          <a:xfrm>
            <a:off x="1655645" y="1790264"/>
            <a:ext cx="84480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(['</a:t>
            </a:r>
            <a:r>
              <a:rPr lang="zh-TW" altLang="en-US" dirty="0"/>
              <a:t>總價元</a:t>
            </a:r>
            <a:r>
              <a:rPr lang="en-US" altLang="zh-TW" dirty="0"/>
              <a:t>', '</a:t>
            </a:r>
            <a:r>
              <a:rPr lang="zh-TW" altLang="en-US" dirty="0"/>
              <a:t>交易標的</a:t>
            </a:r>
            <a:r>
              <a:rPr lang="en-US" altLang="zh-TW" dirty="0"/>
              <a:t>', '</a:t>
            </a:r>
            <a:r>
              <a:rPr lang="zh-TW" altLang="en-US" dirty="0"/>
              <a:t>土地移轉總面積平方公尺</a:t>
            </a:r>
            <a:r>
              <a:rPr lang="en-US" altLang="zh-TW" dirty="0"/>
              <a:t>', '</a:t>
            </a:r>
            <a:r>
              <a:rPr lang="zh-TW" altLang="en-US" dirty="0"/>
              <a:t>移轉層次</a:t>
            </a:r>
            <a:r>
              <a:rPr lang="en-US" altLang="zh-TW" dirty="0"/>
              <a:t>', '</a:t>
            </a:r>
            <a:r>
              <a:rPr lang="zh-TW" altLang="en-US" dirty="0"/>
              <a:t>總樓層數</a:t>
            </a:r>
            <a:r>
              <a:rPr lang="en-US" altLang="zh-TW" dirty="0"/>
              <a:t>', '</a:t>
            </a:r>
            <a:r>
              <a:rPr lang="zh-TW" altLang="en-US" dirty="0"/>
              <a:t>建物型態</a:t>
            </a:r>
            <a:r>
              <a:rPr lang="en-US" altLang="zh-TW" dirty="0"/>
              <a:t>', '</a:t>
            </a:r>
            <a:r>
              <a:rPr lang="zh-TW" altLang="en-US" dirty="0"/>
              <a:t>主要用途</a:t>
            </a:r>
            <a:r>
              <a:rPr lang="en-US" altLang="zh-TW" dirty="0"/>
              <a:t>', '</a:t>
            </a:r>
            <a:r>
              <a:rPr lang="zh-TW" altLang="en-US" dirty="0"/>
              <a:t>主要建材</a:t>
            </a:r>
            <a:r>
              <a:rPr lang="en-US" altLang="zh-TW" dirty="0"/>
              <a:t>', '</a:t>
            </a:r>
            <a:r>
              <a:rPr lang="zh-TW" altLang="en-US" dirty="0"/>
              <a:t>建物移轉總面積平方公尺</a:t>
            </a:r>
            <a:r>
              <a:rPr lang="en-US" altLang="zh-TW" dirty="0"/>
              <a:t>', '</a:t>
            </a:r>
            <a:r>
              <a:rPr lang="zh-TW" altLang="en-US" dirty="0"/>
              <a:t>建物現況格局</a:t>
            </a:r>
            <a:r>
              <a:rPr lang="en-US" altLang="zh-TW" dirty="0"/>
              <a:t>-</a:t>
            </a:r>
            <a:r>
              <a:rPr lang="zh-TW" altLang="en-US" dirty="0"/>
              <a:t>房</a:t>
            </a:r>
            <a:r>
              <a:rPr lang="en-US" altLang="zh-TW" dirty="0"/>
              <a:t>', '</a:t>
            </a:r>
            <a:r>
              <a:rPr lang="zh-TW" altLang="en-US" dirty="0"/>
              <a:t>建物現況格局</a:t>
            </a:r>
            <a:r>
              <a:rPr lang="en-US" altLang="zh-TW" dirty="0"/>
              <a:t>-</a:t>
            </a:r>
            <a:r>
              <a:rPr lang="zh-TW" altLang="en-US" dirty="0"/>
              <a:t>廳</a:t>
            </a:r>
            <a:r>
              <a:rPr lang="en-US" altLang="zh-TW" dirty="0"/>
              <a:t>', '</a:t>
            </a:r>
            <a:r>
              <a:rPr lang="zh-TW" altLang="en-US" dirty="0"/>
              <a:t>建物現況格局</a:t>
            </a:r>
            <a:r>
              <a:rPr lang="en-US" altLang="zh-TW" dirty="0"/>
              <a:t>-</a:t>
            </a:r>
            <a:r>
              <a:rPr lang="zh-TW" altLang="en-US" dirty="0"/>
              <a:t>衛</a:t>
            </a:r>
            <a:r>
              <a:rPr lang="en-US" altLang="zh-TW" dirty="0"/>
              <a:t>', '</a:t>
            </a:r>
            <a:r>
              <a:rPr lang="zh-TW" altLang="en-US" dirty="0"/>
              <a:t>建物現況格局</a:t>
            </a:r>
            <a:r>
              <a:rPr lang="en-US" altLang="zh-TW" dirty="0"/>
              <a:t>-</a:t>
            </a:r>
            <a:r>
              <a:rPr lang="zh-TW" altLang="en-US" dirty="0"/>
              <a:t>隔間</a:t>
            </a:r>
            <a:r>
              <a:rPr lang="en-US" altLang="zh-TW" dirty="0"/>
              <a:t>', '</a:t>
            </a:r>
            <a:r>
              <a:rPr lang="zh-TW" altLang="en-US" dirty="0"/>
              <a:t>緯度</a:t>
            </a:r>
            <a:r>
              <a:rPr lang="en-US" altLang="zh-TW" dirty="0"/>
              <a:t>‘,</a:t>
            </a:r>
            <a:r>
              <a:rPr lang="zh-TW" altLang="en-US" dirty="0"/>
              <a:t> </a:t>
            </a:r>
            <a:r>
              <a:rPr lang="en-US" altLang="zh-TW" dirty="0"/>
              <a:t>'</a:t>
            </a:r>
            <a:r>
              <a:rPr lang="zh-TW" altLang="en-US" dirty="0"/>
              <a:t>經度</a:t>
            </a:r>
            <a:r>
              <a:rPr lang="en-US" altLang="zh-TW" dirty="0"/>
              <a:t>', '</a:t>
            </a:r>
            <a:r>
              <a:rPr lang="zh-TW" altLang="en-US" dirty="0"/>
              <a:t>交易西元年</a:t>
            </a:r>
            <a:r>
              <a:rPr lang="en-US" altLang="zh-TW" dirty="0"/>
              <a:t>', '</a:t>
            </a:r>
            <a:r>
              <a:rPr lang="zh-TW" altLang="en-US" dirty="0"/>
              <a:t>土地數</a:t>
            </a:r>
            <a:r>
              <a:rPr lang="en-US" altLang="zh-TW" dirty="0"/>
              <a:t>', '</a:t>
            </a:r>
            <a:r>
              <a:rPr lang="zh-TW" altLang="en-US" dirty="0"/>
              <a:t>建物數</a:t>
            </a:r>
            <a:r>
              <a:rPr lang="en-US" altLang="zh-TW" dirty="0"/>
              <a:t>', '</a:t>
            </a:r>
            <a:r>
              <a:rPr lang="zh-TW" altLang="en-US" dirty="0"/>
              <a:t>車位數</a:t>
            </a:r>
            <a:r>
              <a:rPr lang="en-US" altLang="zh-TW" dirty="0"/>
              <a:t>')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E36673-E30E-409E-95E4-62D74DEEFA8A}"/>
              </a:ext>
            </a:extLst>
          </p:cNvPr>
          <p:cNvSpPr txBox="1"/>
          <p:nvPr/>
        </p:nvSpPr>
        <p:spPr>
          <a:xfrm>
            <a:off x="474406" y="2080936"/>
            <a:ext cx="1108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欄位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B85A797-DB2C-4A5E-A1D9-F68CAB4A8D78}"/>
              </a:ext>
            </a:extLst>
          </p:cNvPr>
          <p:cNvSpPr txBox="1"/>
          <p:nvPr/>
        </p:nvSpPr>
        <p:spPr>
          <a:xfrm>
            <a:off x="2358650" y="4018304"/>
            <a:ext cx="8448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鄉鎮市區做經緯度轉換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處理缺失值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將非數值資料做轉換</a:t>
            </a: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/>
              <a:t>處理離群值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6C3F4D0-AF20-45F2-81E7-4D799D930758}"/>
              </a:ext>
            </a:extLst>
          </p:cNvPr>
          <p:cNvSpPr txBox="1"/>
          <p:nvPr/>
        </p:nvSpPr>
        <p:spPr>
          <a:xfrm>
            <a:off x="6582696" y="3094432"/>
            <a:ext cx="4179798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記住這邊少了以下兩欄，當時因為少太多筆所以刪掉，多走了很多彎路</a:t>
            </a:r>
            <a:r>
              <a:rPr lang="en-US" altLang="zh-TW" dirty="0">
                <a:solidFill>
                  <a:srgbClr val="FF0000"/>
                </a:solidFill>
              </a:rPr>
              <a:t>!!!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車位總價元</a:t>
            </a:r>
            <a:endParaRPr lang="en-US" altLang="zh-TW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車位移轉總面積平方公尺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F6AFD9-E4C3-4316-A004-44C48D2AE210}"/>
              </a:ext>
            </a:extLst>
          </p:cNvPr>
          <p:cNvSpPr txBox="1"/>
          <p:nvPr/>
        </p:nvSpPr>
        <p:spPr>
          <a:xfrm>
            <a:off x="474406" y="4253845"/>
            <a:ext cx="1639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前處理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ED79FF6-FF54-4815-A2CB-E6E05BAC17EA}"/>
              </a:ext>
            </a:extLst>
          </p:cNvPr>
          <p:cNvSpPr txBox="1"/>
          <p:nvPr/>
        </p:nvSpPr>
        <p:spPr>
          <a:xfrm>
            <a:off x="474405" y="5848257"/>
            <a:ext cx="1639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模型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EF1D95E-E1C2-4EA5-80A3-83736500E470}"/>
              </a:ext>
            </a:extLst>
          </p:cNvPr>
          <p:cNvSpPr txBox="1"/>
          <p:nvPr/>
        </p:nvSpPr>
        <p:spPr>
          <a:xfrm>
            <a:off x="2314402" y="5939359"/>
            <a:ext cx="8448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0" i="0" dirty="0" err="1">
                <a:solidFill>
                  <a:srgbClr val="242424"/>
                </a:solidFill>
                <a:effectLst/>
                <a:latin typeface="source-code-pro"/>
              </a:rPr>
              <a:t>LinearRegression</a:t>
            </a:r>
            <a:r>
              <a:rPr lang="en-US" altLang="zh-TW" sz="2400" b="0" i="0" dirty="0">
                <a:solidFill>
                  <a:srgbClr val="242424"/>
                </a:solidFill>
                <a:effectLst/>
                <a:latin typeface="source-code-pro"/>
              </a:rPr>
              <a:t>()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7192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07CEF-A6E2-4686-ABA7-F0B21A9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最終結果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FC1CBE-C16D-4637-B327-CFD7D5C56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4786332"/>
            <a:ext cx="9773265" cy="126372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B279BD-2D14-41AC-B69F-79EDAD067E0C}"/>
              </a:ext>
            </a:extLst>
          </p:cNvPr>
          <p:cNvSpPr txBox="1"/>
          <p:nvPr/>
        </p:nvSpPr>
        <p:spPr>
          <a:xfrm>
            <a:off x="934065" y="1828800"/>
            <a:ext cx="5869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雖然名次沒有拿得很好，但在過程中學習到許多關於資料前處理，以及資料的方式。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F81E85-AFE8-4A22-80BB-3CC3E0CAB0B4}"/>
              </a:ext>
            </a:extLst>
          </p:cNvPr>
          <p:cNvSpPr txBox="1"/>
          <p:nvPr/>
        </p:nvSpPr>
        <p:spPr>
          <a:xfrm>
            <a:off x="934065" y="2847340"/>
            <a:ext cx="8721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心得</a:t>
            </a:r>
            <a:r>
              <a:rPr lang="en-US" altLang="zh-TW" sz="2400" dirty="0"/>
              <a:t>:</a:t>
            </a:r>
            <a:r>
              <a:rPr lang="zh-TW" altLang="en-US" sz="2400" dirty="0"/>
              <a:t>　</a:t>
            </a:r>
            <a:endParaRPr lang="en-US" altLang="zh-TW" sz="2400" dirty="0"/>
          </a:p>
          <a:p>
            <a:pPr lvl="1"/>
            <a:r>
              <a:rPr lang="zh-TW" altLang="en-US" sz="2400" dirty="0"/>
              <a:t>總歸來說，</a:t>
            </a:r>
            <a:r>
              <a:rPr lang="zh-TW" altLang="en-US" sz="2400" dirty="0">
                <a:solidFill>
                  <a:srgbClr val="FF0000"/>
                </a:solidFill>
              </a:rPr>
              <a:t>資料前處理才是重點</a:t>
            </a:r>
            <a:r>
              <a:rPr lang="zh-TW" altLang="en-US" sz="2400" dirty="0"/>
              <a:t>，模型訓練是其次！！！</a:t>
            </a:r>
            <a:endParaRPr lang="en-US" altLang="zh-TW" sz="2400" dirty="0"/>
          </a:p>
          <a:p>
            <a:pPr lvl="1"/>
            <a:r>
              <a:rPr lang="zh-TW" altLang="en-US" sz="2400" dirty="0"/>
              <a:t>以及要先做</a:t>
            </a:r>
            <a:r>
              <a:rPr lang="zh-TW" altLang="en-US" sz="2400" dirty="0">
                <a:solidFill>
                  <a:srgbClr val="FF0000"/>
                </a:solidFill>
              </a:rPr>
              <a:t>資料分析</a:t>
            </a:r>
            <a:r>
              <a:rPr lang="zh-TW" altLang="en-US" sz="2400" dirty="0"/>
              <a:t>，再去做可以省下不少時間　（雖然也有繪製，總價元跟特徵的關係圖，可惜當時特徵找的不夠全面，沒看出來花了很多時間繞彎路）</a:t>
            </a:r>
          </a:p>
        </p:txBody>
      </p:sp>
    </p:spTree>
    <p:extLst>
      <p:ext uri="{BB962C8B-B14F-4D97-AF65-F5344CB8AC3E}">
        <p14:creationId xmlns:p14="http://schemas.microsoft.com/office/powerpoint/2010/main" val="347546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43ED6-711D-44BB-93DB-21C10B35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鄉鎮市區做經緯度轉換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F96431-6CD7-44F5-9ABF-6128A1BC8955}"/>
              </a:ext>
            </a:extLst>
          </p:cNvPr>
          <p:cNvSpPr txBox="1"/>
          <p:nvPr/>
        </p:nvSpPr>
        <p:spPr>
          <a:xfrm>
            <a:off x="1160207" y="1561068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原本預計網路上，會有很多可以將大量座標轉經緯度的方法</a:t>
            </a:r>
            <a:r>
              <a:rPr lang="en-US" altLang="zh-TW" sz="2000" dirty="0"/>
              <a:t>…..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B49A4C-9C73-4044-B6EA-1D68CFDA2863}"/>
              </a:ext>
            </a:extLst>
          </p:cNvPr>
          <p:cNvSpPr txBox="1"/>
          <p:nvPr/>
        </p:nvSpPr>
        <p:spPr>
          <a:xfrm>
            <a:off x="2458065" y="2290917"/>
            <a:ext cx="70027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事實上，許多都有每日限額，不然就是會擋爬蟲</a:t>
            </a:r>
            <a:r>
              <a:rPr lang="en-US" altLang="zh-TW" dirty="0"/>
              <a:t>…</a:t>
            </a:r>
            <a:r>
              <a:rPr lang="zh-TW" altLang="en-US" dirty="0"/>
              <a:t>舉例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Geocode: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google </a:t>
            </a:r>
            <a:r>
              <a:rPr lang="zh-TW" altLang="en-US" dirty="0"/>
              <a:t>外掛，可將</a:t>
            </a:r>
            <a:r>
              <a:rPr lang="en-US" altLang="zh-TW" dirty="0" err="1"/>
              <a:t>execl</a:t>
            </a:r>
            <a:r>
              <a:rPr lang="zh-TW" altLang="en-US" dirty="0"/>
              <a:t>內部資料轉換經緯度，但一天上限一萬筆資料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當時實測，超過</a:t>
            </a:r>
            <a:r>
              <a:rPr lang="en-US" altLang="zh-TW" dirty="0"/>
              <a:t>900</a:t>
            </a:r>
            <a:r>
              <a:rPr lang="zh-TW" altLang="en-US" dirty="0"/>
              <a:t>筆就會跳轉換配額超過上限，所以放棄。很佩服第三名的同學開十幾個</a:t>
            </a:r>
            <a:r>
              <a:rPr lang="en-US" altLang="zh-TW" dirty="0"/>
              <a:t>google </a:t>
            </a:r>
            <a:r>
              <a:rPr lang="zh-TW" altLang="en-US" dirty="0"/>
              <a:t>帳號一起轉的毅力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台灣電子地圖服務網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使用爬蟲方式，大約也是在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10</a:t>
            </a:r>
            <a:r>
              <a:rPr lang="en-US" altLang="zh-TW" dirty="0"/>
              <a:t>00</a:t>
            </a:r>
            <a:r>
              <a:rPr lang="zh-TW" altLang="en-US" dirty="0"/>
              <a:t>筆就被抓了，並且應為是模仿使用者查詢，查一個就要約一分鐘，我需要轉換的資料量太大，所以不考慮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Google earth: 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一次只能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batch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2500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個資料，並且轉出來的是一個圖檔格式，還需要再經過一層轉換，不考慮</a:t>
            </a:r>
            <a:endParaRPr lang="zh-TW" alt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C26C9E-D599-4108-B29D-D291D2414DCC}"/>
              </a:ext>
            </a:extLst>
          </p:cNvPr>
          <p:cNvSpPr txBox="1"/>
          <p:nvPr/>
        </p:nvSpPr>
        <p:spPr>
          <a:xfrm>
            <a:off x="3045542" y="5707237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https://www.youtube.com/watch?v=KHP_D_e1aFk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https://reurl.cc/WN6Mzx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https://www.youtube.com/watch?v=nBSheZ_FXNU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91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43ED6-711D-44BB-93DB-21C10B35C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鄉鎮市區做經緯度轉換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FF96431-6CD7-44F5-9ABF-6128A1BC8955}"/>
              </a:ext>
            </a:extLst>
          </p:cNvPr>
          <p:cNvSpPr txBox="1"/>
          <p:nvPr/>
        </p:nvSpPr>
        <p:spPr>
          <a:xfrm>
            <a:off x="1160207" y="1530290"/>
            <a:ext cx="7443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最後選用方式</a:t>
            </a:r>
            <a:r>
              <a:rPr lang="en-US" altLang="zh-TW" sz="2000" dirty="0"/>
              <a:t>……</a:t>
            </a:r>
            <a:endParaRPr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FB49A4C-9C73-4044-B6EA-1D68CFDA2863}"/>
              </a:ext>
            </a:extLst>
          </p:cNvPr>
          <p:cNvSpPr txBox="1"/>
          <p:nvPr/>
        </p:nvSpPr>
        <p:spPr>
          <a:xfrm>
            <a:off x="2458064" y="2290917"/>
            <a:ext cx="8209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不使用網路上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最後，我找的一個台灣鄉鎮市區的座標的一個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excel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，稱它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city.xlsx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先依照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正則表達式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從求出土地建物門牌求出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縣市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】【new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鄉鎮市區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因為原先的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鄉鎮市區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有缺值所以跟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】【new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鄉鎮市區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互補缺值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縣市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則用補完缺值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鄉鎮市區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作為參考欄未補齊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最後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city.xlsx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作為參考值，把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經度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、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緯度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】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欄位填入</a:t>
            </a:r>
            <a:endParaRPr lang="en-US" altLang="zh-TW" dirty="0">
              <a:solidFill>
                <a:srgbClr val="242424"/>
              </a:solidFill>
              <a:latin typeface="source-serif-pro"/>
            </a:endParaRPr>
          </a:p>
          <a:p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修改前後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: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與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【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總價元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】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相關係數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縣市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】【</a:t>
            </a:r>
            <a:r>
              <a:rPr lang="zh-TW" altLang="en-US" dirty="0">
                <a:solidFill>
                  <a:srgbClr val="242424"/>
                </a:solidFill>
                <a:latin typeface="source-serif-pro"/>
              </a:rPr>
              <a:t>鄉鎮市區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】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約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 -0.00093</a:t>
            </a:r>
          </a:p>
          <a:p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與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【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總價元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】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相關係數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source-serif-pro"/>
              </a:rPr>
              <a:t>經度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】【</a:t>
            </a:r>
            <a:r>
              <a:rPr lang="zh-TW" altLang="en-US" dirty="0">
                <a:solidFill>
                  <a:srgbClr val="FF0000"/>
                </a:solidFill>
                <a:latin typeface="source-serif-pro"/>
              </a:rPr>
              <a:t>緯度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】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約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 0.1 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左右 成長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serif-pro"/>
              </a:rPr>
              <a:t>!</a:t>
            </a:r>
          </a:p>
          <a:p>
            <a:endParaRPr lang="zh-TW" alt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A369DE-72DD-4A1D-AFB2-105B6BFF6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3226" y="4221191"/>
            <a:ext cx="2878638" cy="234910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A7F4FC1-B124-4143-8A4F-F6A76AEDECAD}"/>
              </a:ext>
            </a:extLst>
          </p:cNvPr>
          <p:cNvSpPr txBox="1"/>
          <p:nvPr/>
        </p:nvSpPr>
        <p:spPr>
          <a:xfrm>
            <a:off x="1071715" y="5163631"/>
            <a:ext cx="5938684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TW" alt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使用正則表達式來匹配縣市、鄉鎮市區</a:t>
            </a:r>
            <a:endParaRPr lang="zh-TW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zh-TW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zh-TW" alt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?P&lt;</a:t>
            </a:r>
            <a:r>
              <a:rPr lang="zh-TW" alt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縣市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TW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+?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市縣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])(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?P&lt;</a:t>
            </a:r>
            <a:r>
              <a:rPr lang="zh-TW" alt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鄉鎮市區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zh-TW" altLang="en-US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zh-TW" altLang="en-US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區鎮鄉市</a:t>
            </a:r>
            <a:r>
              <a:rPr lang="en-US" altLang="zh-TW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altLang="zh-TW" b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zh-TW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</a:t>
            </a:r>
            <a:endParaRPr lang="zh-TW" alt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52F12A-3002-4BA4-9467-8C9BC3EC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/>
              <a:t>2.		</a:t>
            </a:r>
            <a:r>
              <a:rPr lang="zh-TW" altLang="en-US" sz="3600" dirty="0"/>
              <a:t>處理缺失值</a:t>
            </a:r>
            <a:br>
              <a:rPr lang="zh-TW" altLang="en-US" sz="3600" dirty="0"/>
            </a:br>
            <a:br>
              <a:rPr lang="en-US" altLang="zh-TW" sz="3600" dirty="0"/>
            </a:b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33338E2-7223-49B7-AEBC-89592A263EDB}"/>
              </a:ext>
            </a:extLst>
          </p:cNvPr>
          <p:cNvSpPr txBox="1"/>
          <p:nvPr/>
        </p:nvSpPr>
        <p:spPr>
          <a:xfrm>
            <a:off x="1858297" y="2080936"/>
            <a:ext cx="9055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不需要的欄位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編號、鄉鎮市區、縣市、土地位置建物門牌、有無管理組織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不需要的欄位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(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暫定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):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車位移轉總面積平方公尺  車位總價元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有缺值的欄位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都市土地使用分區、非都市土地使用分區、非都市土地使用編定、建築完成年月、單價元平方公尺、車位類別、備註、建案名稱、棟及號、解約情形</a:t>
            </a:r>
            <a:br>
              <a:rPr lang="zh-TW" altLang="en-US" b="0" dirty="0">
                <a:effectLst/>
                <a:latin typeface="Consolas" panose="020B0609020204030204" pitchFamily="49" charset="0"/>
              </a:rPr>
            </a:br>
            <a:endParaRPr lang="zh-TW" alt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F0F3DEE-8A0F-4BA9-95E8-FDFD03397B08}"/>
              </a:ext>
            </a:extLst>
          </p:cNvPr>
          <p:cNvSpPr txBox="1"/>
          <p:nvPr/>
        </p:nvSpPr>
        <p:spPr>
          <a:xfrm>
            <a:off x="474406" y="2080936"/>
            <a:ext cx="1108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刪除欄位</a:t>
            </a:r>
            <a:endParaRPr lang="en-US" altLang="zh-TW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BE0547-1771-499F-99D5-E78F5D22B36E}"/>
              </a:ext>
            </a:extLst>
          </p:cNvPr>
          <p:cNvSpPr txBox="1"/>
          <p:nvPr/>
        </p:nvSpPr>
        <p:spPr>
          <a:xfrm>
            <a:off x="235975" y="4327607"/>
            <a:ext cx="134701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/>
              <a:t>補缺值欄位</a:t>
            </a:r>
            <a:endParaRPr lang="en-US" altLang="zh-TW" sz="2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36E26CC-4D65-4B0B-8FD9-AEBC618A7DCA}"/>
              </a:ext>
            </a:extLst>
          </p:cNvPr>
          <p:cNvSpPr txBox="1"/>
          <p:nvPr/>
        </p:nvSpPr>
        <p:spPr>
          <a:xfrm>
            <a:off x="1925210" y="4435328"/>
            <a:ext cx="80545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重要不能刪欄位</a:t>
            </a:r>
            <a:r>
              <a:rPr lang="en-US" altLang="zh-TW" dirty="0">
                <a:latin typeface="Consolas" panose="020B0609020204030204" pitchFamily="49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補眾數</a:t>
            </a:r>
            <a:r>
              <a:rPr lang="en-US" altLang="zh-TW" dirty="0">
                <a:latin typeface="Consolas" panose="020B0609020204030204" pitchFamily="49" charset="0"/>
              </a:rPr>
              <a:t>) 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 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主要用途、移轉層次、主要建材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	</a:t>
            </a:r>
            <a:endParaRPr lang="zh-TW" alt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4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0CED-0F0B-4CC4-8482-07451742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		</a:t>
            </a:r>
            <a:r>
              <a:rPr lang="zh-TW" altLang="en-US" dirty="0"/>
              <a:t>將非數值資料做轉換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4BC1DD-9014-400E-A9AA-96ABADC0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28" y="1536073"/>
            <a:ext cx="8139475" cy="47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A3116-7BAD-44CD-B678-557E16B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		</a:t>
            </a:r>
            <a:r>
              <a:rPr lang="zh-TW" altLang="en-US" dirty="0"/>
              <a:t>處理離群值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AD3D8B-F988-46DB-A2EA-DBB32303B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46" y="2281082"/>
            <a:ext cx="9180048" cy="38559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DCB4824-705D-453D-B917-160B356AF3EA}"/>
              </a:ext>
            </a:extLst>
          </p:cNvPr>
          <p:cNvSpPr txBox="1"/>
          <p:nvPr/>
        </p:nvSpPr>
        <p:spPr>
          <a:xfrm>
            <a:off x="1390722" y="1691148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處理前</a:t>
            </a:r>
          </a:p>
        </p:txBody>
      </p:sp>
    </p:spTree>
    <p:extLst>
      <p:ext uri="{BB962C8B-B14F-4D97-AF65-F5344CB8AC3E}">
        <p14:creationId xmlns:p14="http://schemas.microsoft.com/office/powerpoint/2010/main" val="2682399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A3116-7BAD-44CD-B678-557E16B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4.		</a:t>
            </a:r>
            <a:r>
              <a:rPr lang="zh-TW" altLang="en-US" dirty="0"/>
              <a:t>處理離群值</a:t>
            </a:r>
            <a:br>
              <a:rPr lang="zh-TW" altLang="en-US" dirty="0"/>
            </a:br>
            <a:b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EC1C4A-F4C1-4527-8B06-B962EB2A49FB}"/>
              </a:ext>
            </a:extLst>
          </p:cNvPr>
          <p:cNvSpPr txBox="1"/>
          <p:nvPr/>
        </p:nvSpPr>
        <p:spPr>
          <a:xfrm>
            <a:off x="983226" y="1714090"/>
            <a:ext cx="5289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0" dirty="0">
                <a:effectLst/>
                <a:latin typeface="Consolas" panose="020B0609020204030204" pitchFamily="49" charset="0"/>
              </a:rPr>
              <a:t>這幾個欄位用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IQR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處理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 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土地移轉總面積平方公尺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建物移轉總面積平方公尺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總樓層數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經度</a:t>
            </a:r>
            <a:endParaRPr lang="en-US" altLang="zh-TW" dirty="0"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緯度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2C504B8-2384-42DC-BE60-B4B0B655349E}"/>
              </a:ext>
            </a:extLst>
          </p:cNvPr>
          <p:cNvSpPr txBox="1"/>
          <p:nvPr/>
        </p:nvSpPr>
        <p:spPr>
          <a:xfrm>
            <a:off x="4906297" y="1714090"/>
            <a:ext cx="4817806" cy="23083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colType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colType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Q1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Q3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IQR</a:t>
            </a:r>
          </a:p>
          <a:p>
            <a:endParaRPr lang="en-US" altLang="zh-TW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選擇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和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TW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之間的值</a:t>
            </a:r>
            <a:endParaRPr lang="en-US" altLang="zh-TW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688FB2-1208-4067-8B37-3A054BB53A87}"/>
              </a:ext>
            </a:extLst>
          </p:cNvPr>
          <p:cNvSpPr txBox="1"/>
          <p:nvPr/>
        </p:nvSpPr>
        <p:spPr>
          <a:xfrm>
            <a:off x="983226" y="4162744"/>
            <a:ext cx="29150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Consolas" panose="020B0609020204030204" pitchFamily="49" charset="0"/>
              </a:rPr>
              <a:t>人工判斷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總價元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房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廳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effectLst/>
                <a:latin typeface="Consolas" panose="020B0609020204030204" pitchFamily="49" charset="0"/>
              </a:rPr>
              <a:t>衛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土地數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建物數</a:t>
            </a:r>
          </a:p>
          <a:p>
            <a:pPr marL="342900" indent="-342900">
              <a:buFont typeface="+mj-lt"/>
              <a:buAutoNum type="arabicPeriod"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車位數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F4F67F-5C63-4F58-848A-8252871A54DE}"/>
              </a:ext>
            </a:extLst>
          </p:cNvPr>
          <p:cNvSpPr txBox="1"/>
          <p:nvPr/>
        </p:nvSpPr>
        <p:spPr>
          <a:xfrm>
            <a:off x="4180973" y="4316649"/>
            <a:ext cx="6268454" cy="23083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總價元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1000000000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</a:p>
          <a:p>
            <a:b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房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  <a:endParaRPr lang="en-US" altLang="zh-TW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廳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建物現況格局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衛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土地數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建物數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 </a:t>
            </a:r>
          </a:p>
          <a:p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.drop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zh-TW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車位數</a:t>
            </a:r>
            <a:r>
              <a:rPr lang="en-US" altLang="zh-TW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TW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TW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].index)</a:t>
            </a:r>
          </a:p>
        </p:txBody>
      </p:sp>
    </p:spTree>
    <p:extLst>
      <p:ext uri="{BB962C8B-B14F-4D97-AF65-F5344CB8AC3E}">
        <p14:creationId xmlns:p14="http://schemas.microsoft.com/office/powerpoint/2010/main" val="378347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A3116-7BAD-44CD-B678-557E16BE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		</a:t>
            </a:r>
            <a:r>
              <a:rPr lang="zh-TW" altLang="en-US" dirty="0"/>
              <a:t>處理離群值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DCB4824-705D-453D-B917-160B356AF3EA}"/>
              </a:ext>
            </a:extLst>
          </p:cNvPr>
          <p:cNvSpPr txBox="1"/>
          <p:nvPr/>
        </p:nvSpPr>
        <p:spPr>
          <a:xfrm>
            <a:off x="1390722" y="1691148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處理後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3EB5623-94A9-4447-AB63-E1C9B3C1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588" y="2340076"/>
            <a:ext cx="9022954" cy="38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6221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1417</Words>
  <Application>Microsoft Office PowerPoint</Application>
  <PresentationFormat>寬螢幕</PresentationFormat>
  <Paragraphs>148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source-code-pro</vt:lpstr>
      <vt:lpstr>source-serif-pro</vt:lpstr>
      <vt:lpstr>標楷體</vt:lpstr>
      <vt:lpstr>Arial</vt:lpstr>
      <vt:lpstr>Consolas</vt:lpstr>
      <vt:lpstr>Times New Roman</vt:lpstr>
      <vt:lpstr>Wingdings 3</vt:lpstr>
      <vt:lpstr>多面向</vt:lpstr>
      <vt:lpstr>房價預測_機器學習HW01</vt:lpstr>
      <vt:lpstr>原始版本: </vt:lpstr>
      <vt:lpstr>鄉鎮市區做經緯度轉換</vt:lpstr>
      <vt:lpstr>鄉鎮市區做經緯度轉換</vt:lpstr>
      <vt:lpstr>2.  處理缺失值  </vt:lpstr>
      <vt:lpstr>3.  將非數值資料做轉換 </vt:lpstr>
      <vt:lpstr>4.  處理離群值 </vt:lpstr>
      <vt:lpstr>4.  處理離群值  </vt:lpstr>
      <vt:lpstr>4.  處理離群值 </vt:lpstr>
      <vt:lpstr>5. 實作模型 </vt:lpstr>
      <vt:lpstr>修改統整版本:  </vt:lpstr>
      <vt:lpstr>模型選擇 </vt:lpstr>
      <vt:lpstr>2.  新增欄位  </vt:lpstr>
      <vt:lpstr>3.  移除的前處理 </vt:lpstr>
      <vt:lpstr>3.  其他方法 </vt:lpstr>
      <vt:lpstr>3.  其他方法</vt:lpstr>
      <vt:lpstr>3.  其他方法</vt:lpstr>
      <vt:lpstr>3.  其他方法</vt:lpstr>
      <vt:lpstr>４.  其他未實做的方法 </vt:lpstr>
      <vt:lpstr>最終結果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房價預測_機器學習HW01</dc:title>
  <dc:creator>s10927207@gmail.com</dc:creator>
  <cp:lastModifiedBy>s10927207@gmail.com</cp:lastModifiedBy>
  <cp:revision>26</cp:revision>
  <dcterms:created xsi:type="dcterms:W3CDTF">2024-11-01T11:40:47Z</dcterms:created>
  <dcterms:modified xsi:type="dcterms:W3CDTF">2024-11-01T14:47:36Z</dcterms:modified>
</cp:coreProperties>
</file>