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Raleway ExtraBold"/>
      <p:bold r:id="rId17"/>
      <p:boldItalic r:id="rId18"/>
    </p:embeddedFont>
    <p:embeddedFont>
      <p:font typeface="Lato"/>
      <p:regular r:id="rId19"/>
      <p:bold r:id="rId20"/>
      <p:italic r:id="rId21"/>
      <p:boldItalic r:id="rId22"/>
    </p:embeddedFont>
    <p:embeddedFont>
      <p:font typeface="Spectral"/>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22" Type="http://schemas.openxmlformats.org/officeDocument/2006/relationships/font" Target="fonts/Lato-boldItalic.fntdata"/><Relationship Id="rId21" Type="http://schemas.openxmlformats.org/officeDocument/2006/relationships/font" Target="fonts/Lato-italic.fntdata"/><Relationship Id="rId24" Type="http://schemas.openxmlformats.org/officeDocument/2006/relationships/font" Target="fonts/Spectral-bold.fntdata"/><Relationship Id="rId23" Type="http://schemas.openxmlformats.org/officeDocument/2006/relationships/font" Target="fonts/Spectral-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pectral-boldItalic.fntdata"/><Relationship Id="rId25" Type="http://schemas.openxmlformats.org/officeDocument/2006/relationships/font" Target="fonts/Spectral-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RalewayExtraBold-bold.fntdata"/><Relationship Id="rId16" Type="http://schemas.openxmlformats.org/officeDocument/2006/relationships/font" Target="fonts/Raleway-boldItalic.fntdata"/><Relationship Id="rId19" Type="http://schemas.openxmlformats.org/officeDocument/2006/relationships/font" Target="fonts/Lato-regular.fntdata"/><Relationship Id="rId18" Type="http://schemas.openxmlformats.org/officeDocument/2006/relationships/font" Target="fonts/RalewayExtraBold-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d43c609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d43c609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d43c6090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d43c6090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cd43c6090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cd43c6090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d43c6090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cd43c6090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d43c6090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d43c6090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d43c6090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cd43c6090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313famiii.github.io/booksdiscovery/" TargetMode="External"/><Relationship Id="rId4" Type="http://schemas.openxmlformats.org/officeDocument/2006/relationships/hyperlink" Target="https://www.googleapis.com/books/v1/volumes?q=harry+potter" TargetMode="External"/><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3300">
                <a:latin typeface="Raleway ExtraBold"/>
                <a:ea typeface="Raleway ExtraBold"/>
                <a:cs typeface="Raleway ExtraBold"/>
                <a:sym typeface="Raleway ExtraBold"/>
              </a:rPr>
              <a:t>Prova de A</a:t>
            </a:r>
            <a:r>
              <a:rPr b="0" lang="en" sz="3300">
                <a:latin typeface="Raleway ExtraBold"/>
                <a:ea typeface="Raleway ExtraBold"/>
                <a:cs typeface="Raleway ExtraBold"/>
                <a:sym typeface="Raleway ExtraBold"/>
              </a:rPr>
              <a:t>ptidão</a:t>
            </a:r>
            <a:r>
              <a:rPr b="0" lang="en" sz="3300">
                <a:latin typeface="Raleway ExtraBold"/>
                <a:ea typeface="Raleway ExtraBold"/>
                <a:cs typeface="Raleway ExtraBold"/>
                <a:sym typeface="Raleway ExtraBold"/>
              </a:rPr>
              <a:t> Profissional</a:t>
            </a:r>
            <a:endParaRPr b="0" sz="3300">
              <a:latin typeface="Raleway ExtraBold"/>
              <a:ea typeface="Raleway ExtraBold"/>
              <a:cs typeface="Raleway ExtraBold"/>
              <a:sym typeface="Raleway ExtraBold"/>
            </a:endParaRPr>
          </a:p>
          <a:p>
            <a:pPr indent="0" lvl="0" marL="0" rtl="0" algn="l">
              <a:spcBef>
                <a:spcPts val="0"/>
              </a:spcBef>
              <a:spcAft>
                <a:spcPts val="0"/>
              </a:spcAft>
              <a:buNone/>
            </a:pPr>
            <a:r>
              <a:rPr b="0" lang="en" sz="3300">
                <a:latin typeface="Raleway ExtraBold"/>
                <a:ea typeface="Raleway ExtraBold"/>
                <a:cs typeface="Raleway ExtraBold"/>
                <a:sym typeface="Raleway ExtraBold"/>
              </a:rPr>
              <a:t>(PAP)</a:t>
            </a:r>
            <a:endParaRPr b="0" sz="3300">
              <a:latin typeface="Raleway ExtraBold"/>
              <a:ea typeface="Raleway ExtraBold"/>
              <a:cs typeface="Raleway ExtraBold"/>
              <a:sym typeface="Raleway ExtraBold"/>
            </a:endParaRPr>
          </a:p>
        </p:txBody>
      </p:sp>
      <p:sp>
        <p:nvSpPr>
          <p:cNvPr id="87" name="Google Shape;87;p13"/>
          <p:cNvSpPr txBox="1"/>
          <p:nvPr>
            <p:ph idx="1" type="subTitle"/>
          </p:nvPr>
        </p:nvSpPr>
        <p:spPr>
          <a:xfrm>
            <a:off x="727952" y="29245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Spectral"/>
                <a:ea typeface="Spectral"/>
                <a:cs typeface="Spectral"/>
                <a:sym typeface="Spectral"/>
              </a:rPr>
              <a:t>Feito por : Dinis Familiar Nº2 12ºC TGPSI</a:t>
            </a:r>
            <a:endParaRPr b="1">
              <a:latin typeface="Spectral"/>
              <a:ea typeface="Spectral"/>
              <a:cs typeface="Spectral"/>
              <a:sym typeface="Spectr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Indíce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Spectral"/>
                <a:ea typeface="Spectral"/>
                <a:cs typeface="Spectral"/>
                <a:sym typeface="Spectral"/>
              </a:rPr>
              <a:t>1-Introdução ao projeto</a:t>
            </a:r>
            <a:endParaRPr b="1">
              <a:latin typeface="Spectral"/>
              <a:ea typeface="Spectral"/>
              <a:cs typeface="Spectral"/>
              <a:sym typeface="Spectral"/>
            </a:endParaRPr>
          </a:p>
          <a:p>
            <a:pPr indent="0" lvl="0" marL="0" rtl="0" algn="l">
              <a:spcBef>
                <a:spcPts val="1200"/>
              </a:spcBef>
              <a:spcAft>
                <a:spcPts val="0"/>
              </a:spcAft>
              <a:buNone/>
            </a:pPr>
            <a:r>
              <a:rPr b="1" lang="en">
                <a:latin typeface="Spectral"/>
                <a:ea typeface="Spectral"/>
                <a:cs typeface="Spectral"/>
                <a:sym typeface="Spectral"/>
              </a:rPr>
              <a:t>2-Objetivos do projeto</a:t>
            </a:r>
            <a:endParaRPr b="1">
              <a:latin typeface="Spectral"/>
              <a:ea typeface="Spectral"/>
              <a:cs typeface="Spectral"/>
              <a:sym typeface="Spectral"/>
            </a:endParaRPr>
          </a:p>
          <a:p>
            <a:pPr indent="0" lvl="0" marL="0" rtl="0" algn="l">
              <a:spcBef>
                <a:spcPts val="1200"/>
              </a:spcBef>
              <a:spcAft>
                <a:spcPts val="0"/>
              </a:spcAft>
              <a:buNone/>
            </a:pPr>
            <a:r>
              <a:rPr b="1" lang="en">
                <a:latin typeface="Spectral"/>
                <a:ea typeface="Spectral"/>
                <a:cs typeface="Spectral"/>
                <a:sym typeface="Spectral"/>
              </a:rPr>
              <a:t>3-Ferramentas utilizadas</a:t>
            </a:r>
            <a:endParaRPr b="1">
              <a:latin typeface="Spectral"/>
              <a:ea typeface="Spectral"/>
              <a:cs typeface="Spectral"/>
              <a:sym typeface="Spectral"/>
            </a:endParaRPr>
          </a:p>
          <a:p>
            <a:pPr indent="0" lvl="0" marL="0" rtl="0" algn="l">
              <a:spcBef>
                <a:spcPts val="1200"/>
              </a:spcBef>
              <a:spcAft>
                <a:spcPts val="0"/>
              </a:spcAft>
              <a:buNone/>
            </a:pPr>
            <a:r>
              <a:rPr b="1" lang="en">
                <a:latin typeface="Spectral"/>
                <a:ea typeface="Spectral"/>
                <a:cs typeface="Spectral"/>
                <a:sym typeface="Spectral"/>
              </a:rPr>
              <a:t>4-Metas</a:t>
            </a:r>
            <a:endParaRPr b="1">
              <a:latin typeface="Spectral"/>
              <a:ea typeface="Spectral"/>
              <a:cs typeface="Spectral"/>
              <a:sym typeface="Spectral"/>
            </a:endParaRPr>
          </a:p>
          <a:p>
            <a:pPr indent="0" lvl="0" marL="0" rtl="0" algn="l">
              <a:spcBef>
                <a:spcPts val="1200"/>
              </a:spcBef>
              <a:spcAft>
                <a:spcPts val="1200"/>
              </a:spcAft>
              <a:buNone/>
            </a:pPr>
            <a:r>
              <a:rPr b="1" lang="en">
                <a:latin typeface="Spectral"/>
                <a:ea typeface="Spectral"/>
                <a:cs typeface="Spectral"/>
                <a:sym typeface="Spectral"/>
              </a:rPr>
              <a:t>5-Booksdiscovery</a:t>
            </a:r>
            <a:endParaRPr b="1">
              <a:latin typeface="Spectral"/>
              <a:ea typeface="Spectral"/>
              <a:cs typeface="Spectral"/>
              <a:sym typeface="Spectr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Introdução ao projeto</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latin typeface="Raleway"/>
                <a:ea typeface="Raleway"/>
                <a:cs typeface="Raleway"/>
                <a:sym typeface="Raleway"/>
              </a:rPr>
              <a:t>O booksdiscovery é o projeto que eu decidi construir e realizar para a minha Prova de </a:t>
            </a:r>
            <a:r>
              <a:rPr b="1" lang="en">
                <a:latin typeface="Raleway"/>
                <a:ea typeface="Raleway"/>
                <a:cs typeface="Raleway"/>
                <a:sym typeface="Raleway"/>
              </a:rPr>
              <a:t>Aptidão</a:t>
            </a:r>
            <a:r>
              <a:rPr b="1" lang="en">
                <a:latin typeface="Raleway"/>
                <a:ea typeface="Raleway"/>
                <a:cs typeface="Raleway"/>
                <a:sym typeface="Raleway"/>
              </a:rPr>
              <a:t> Profissional(PAP) trata-se de um site de </a:t>
            </a:r>
            <a:r>
              <a:rPr b="1" lang="en">
                <a:latin typeface="Raleway"/>
                <a:ea typeface="Raleway"/>
                <a:cs typeface="Raleway"/>
                <a:sym typeface="Raleway"/>
              </a:rPr>
              <a:t>consultoria</a:t>
            </a:r>
            <a:r>
              <a:rPr b="1" lang="en">
                <a:latin typeface="Raleway"/>
                <a:ea typeface="Raleway"/>
                <a:cs typeface="Raleway"/>
                <a:sym typeface="Raleway"/>
              </a:rPr>
              <a:t> informativa sobre livros e um site que incentiva a leitura a todas as idades.</a:t>
            </a:r>
            <a:endParaRPr b="1">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Objetivos do projeto</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Raleway ExtraBold"/>
                <a:ea typeface="Raleway ExtraBold"/>
                <a:cs typeface="Raleway ExtraBold"/>
                <a:sym typeface="Raleway ExtraBold"/>
              </a:rPr>
              <a:t>O booksdiscovery tem como objetivo para os amantes de leitura que visitem o site possam descobrir informações sobre  livros , ver sugestões </a:t>
            </a:r>
            <a:r>
              <a:rPr lang="en">
                <a:latin typeface="Raleway ExtraBold"/>
                <a:ea typeface="Raleway ExtraBold"/>
                <a:cs typeface="Raleway ExtraBold"/>
                <a:sym typeface="Raleway ExtraBold"/>
              </a:rPr>
              <a:t>literárias</a:t>
            </a:r>
            <a:r>
              <a:rPr lang="en">
                <a:latin typeface="Raleway ExtraBold"/>
                <a:ea typeface="Raleway ExtraBold"/>
                <a:cs typeface="Raleway ExtraBold"/>
                <a:sym typeface="Raleway ExtraBold"/>
              </a:rPr>
              <a:t> e ver também </a:t>
            </a:r>
            <a:r>
              <a:rPr lang="en">
                <a:latin typeface="Raleway ExtraBold"/>
                <a:ea typeface="Raleway ExtraBold"/>
                <a:cs typeface="Raleway ExtraBold"/>
                <a:sym typeface="Raleway ExtraBold"/>
              </a:rPr>
              <a:t>recomendações</a:t>
            </a:r>
            <a:r>
              <a:rPr lang="en">
                <a:latin typeface="Raleway ExtraBold"/>
                <a:ea typeface="Raleway ExtraBold"/>
                <a:cs typeface="Raleway ExtraBold"/>
                <a:sym typeface="Raleway ExtraBold"/>
              </a:rPr>
              <a:t> do plano nacional de leitura para cada uma das idades.</a:t>
            </a:r>
            <a:endParaRPr>
              <a:latin typeface="Raleway ExtraBold"/>
              <a:ea typeface="Raleway ExtraBold"/>
              <a:cs typeface="Raleway ExtraBold"/>
              <a:sym typeface="Raleway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Ferramentas utilizadas</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aleway ExtraBold"/>
                <a:ea typeface="Raleway ExtraBold"/>
                <a:cs typeface="Raleway ExtraBold"/>
                <a:sym typeface="Raleway ExtraBold"/>
              </a:rPr>
              <a:t>Para a realização deste site usei a API do google books , usei javascript para </a:t>
            </a:r>
            <a:r>
              <a:rPr lang="en">
                <a:latin typeface="Raleway ExtraBold"/>
                <a:ea typeface="Raleway ExtraBold"/>
                <a:cs typeface="Raleway ExtraBold"/>
                <a:sym typeface="Raleway ExtraBold"/>
              </a:rPr>
              <a:t>conectar</a:t>
            </a:r>
            <a:r>
              <a:rPr lang="en">
                <a:latin typeface="Raleway ExtraBold"/>
                <a:ea typeface="Raleway ExtraBold"/>
                <a:cs typeface="Raleway ExtraBold"/>
                <a:sym typeface="Raleway ExtraBold"/>
              </a:rPr>
              <a:t> com a API e conseguir extrair informações e para armazenar as pesquisas num </a:t>
            </a:r>
            <a:r>
              <a:rPr lang="en">
                <a:latin typeface="Raleway ExtraBold"/>
                <a:ea typeface="Raleway ExtraBold"/>
                <a:cs typeface="Raleway ExtraBold"/>
                <a:sym typeface="Raleway ExtraBold"/>
              </a:rPr>
              <a:t>histórico</a:t>
            </a:r>
            <a:r>
              <a:rPr lang="en">
                <a:latin typeface="Raleway ExtraBold"/>
                <a:ea typeface="Raleway ExtraBold"/>
                <a:cs typeface="Raleway ExtraBold"/>
                <a:sym typeface="Raleway ExtraBold"/>
              </a:rPr>
              <a:t> de pesquisas, usei HTML junto para </a:t>
            </a:r>
            <a:r>
              <a:rPr lang="en">
                <a:latin typeface="Raleway ExtraBold"/>
                <a:ea typeface="Raleway ExtraBold"/>
                <a:cs typeface="Raleway ExtraBold"/>
                <a:sym typeface="Raleway ExtraBold"/>
              </a:rPr>
              <a:t>estruturar</a:t>
            </a:r>
            <a:r>
              <a:rPr lang="en">
                <a:latin typeface="Raleway ExtraBold"/>
                <a:ea typeface="Raleway ExtraBold"/>
                <a:cs typeface="Raleway ExtraBold"/>
                <a:sym typeface="Raleway ExtraBold"/>
              </a:rPr>
              <a:t> o site e a informação recebida , usei CSS para estilizar o HTML,usei o canva para fazer o logotipo do meu site e para colocar o meu site via web usei como hostserver o GitHub.</a:t>
            </a:r>
            <a:endParaRPr>
              <a:latin typeface="Raleway ExtraBold"/>
              <a:ea typeface="Raleway ExtraBold"/>
              <a:cs typeface="Raleway ExtraBold"/>
              <a:sym typeface="Raleway ExtraBold"/>
            </a:endParaRPr>
          </a:p>
          <a:p>
            <a:pPr indent="0" lvl="0" marL="0" rtl="0" algn="l">
              <a:spcBef>
                <a:spcPts val="1200"/>
              </a:spcBef>
              <a:spcAft>
                <a:spcPts val="1200"/>
              </a:spcAft>
              <a:buNone/>
            </a:pPr>
            <a:r>
              <a:t/>
            </a:r>
            <a:endParaRPr/>
          </a:p>
        </p:txBody>
      </p:sp>
      <p:pic>
        <p:nvPicPr>
          <p:cNvPr id="112" name="Google Shape;112;p17"/>
          <p:cNvPicPr preferRelativeResize="0"/>
          <p:nvPr/>
        </p:nvPicPr>
        <p:blipFill>
          <a:blip r:embed="rId3">
            <a:alphaModFix/>
          </a:blip>
          <a:stretch>
            <a:fillRect/>
          </a:stretch>
        </p:blipFill>
        <p:spPr>
          <a:xfrm>
            <a:off x="945850" y="3696450"/>
            <a:ext cx="1037976" cy="1037976"/>
          </a:xfrm>
          <a:prstGeom prst="rect">
            <a:avLst/>
          </a:prstGeom>
          <a:noFill/>
          <a:ln>
            <a:noFill/>
          </a:ln>
        </p:spPr>
      </p:pic>
      <p:pic>
        <p:nvPicPr>
          <p:cNvPr id="113" name="Google Shape;113;p17"/>
          <p:cNvPicPr preferRelativeResize="0"/>
          <p:nvPr/>
        </p:nvPicPr>
        <p:blipFill>
          <a:blip r:embed="rId4">
            <a:alphaModFix/>
          </a:blip>
          <a:stretch>
            <a:fillRect/>
          </a:stretch>
        </p:blipFill>
        <p:spPr>
          <a:xfrm>
            <a:off x="2838250" y="3403287"/>
            <a:ext cx="987525" cy="987525"/>
          </a:xfrm>
          <a:prstGeom prst="rect">
            <a:avLst/>
          </a:prstGeom>
          <a:noFill/>
          <a:ln>
            <a:noFill/>
          </a:ln>
        </p:spPr>
      </p:pic>
      <p:pic>
        <p:nvPicPr>
          <p:cNvPr id="114" name="Google Shape;114;p17"/>
          <p:cNvPicPr preferRelativeResize="0"/>
          <p:nvPr/>
        </p:nvPicPr>
        <p:blipFill>
          <a:blip r:embed="rId5">
            <a:alphaModFix/>
          </a:blip>
          <a:stretch>
            <a:fillRect/>
          </a:stretch>
        </p:blipFill>
        <p:spPr>
          <a:xfrm>
            <a:off x="4716274" y="3571377"/>
            <a:ext cx="1112550" cy="1112550"/>
          </a:xfrm>
          <a:prstGeom prst="rect">
            <a:avLst/>
          </a:prstGeom>
          <a:noFill/>
          <a:ln>
            <a:noFill/>
          </a:ln>
        </p:spPr>
      </p:pic>
      <p:pic>
        <p:nvPicPr>
          <p:cNvPr id="115" name="Google Shape;115;p17"/>
          <p:cNvPicPr preferRelativeResize="0"/>
          <p:nvPr/>
        </p:nvPicPr>
        <p:blipFill>
          <a:blip r:embed="rId6">
            <a:alphaModFix/>
          </a:blip>
          <a:stretch>
            <a:fillRect/>
          </a:stretch>
        </p:blipFill>
        <p:spPr>
          <a:xfrm>
            <a:off x="6885475" y="3228425"/>
            <a:ext cx="866025" cy="1221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Metas</a:t>
            </a:r>
            <a:endParaRPr/>
          </a:p>
        </p:txBody>
      </p:sp>
      <p:sp>
        <p:nvSpPr>
          <p:cNvPr id="121" name="Google Shape;121;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Raleway ExtraBold"/>
                <a:ea typeface="Raleway ExtraBold"/>
                <a:cs typeface="Raleway ExtraBold"/>
                <a:sym typeface="Raleway ExtraBold"/>
              </a:rPr>
              <a:t>Este projeto foi realizado maior parte do tempo durante as aulas de programação no entanto fui fazendo algum trabalho em casa.Em termos  de metas nunca fui pondo datas mas fazia aos poucos objetivo por </a:t>
            </a:r>
            <a:r>
              <a:rPr lang="en">
                <a:latin typeface="Raleway ExtraBold"/>
                <a:ea typeface="Raleway ExtraBold"/>
                <a:cs typeface="Raleway ExtraBold"/>
                <a:sym typeface="Raleway ExtraBold"/>
              </a:rPr>
              <a:t>objetivo</a:t>
            </a:r>
            <a:r>
              <a:rPr lang="en">
                <a:latin typeface="Raleway ExtraBold"/>
                <a:ea typeface="Raleway ExtraBold"/>
                <a:cs typeface="Raleway ExtraBold"/>
                <a:sym typeface="Raleway ExtraBold"/>
              </a:rPr>
              <a:t>.</a:t>
            </a:r>
            <a:endParaRPr>
              <a:latin typeface="Raleway ExtraBold"/>
              <a:ea typeface="Raleway ExtraBold"/>
              <a:cs typeface="Raleway ExtraBold"/>
              <a:sym typeface="Raleway Extra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Booksdiscovery</a:t>
            </a:r>
            <a:endParaRPr/>
          </a:p>
        </p:txBody>
      </p:sp>
      <p:sp>
        <p:nvSpPr>
          <p:cNvPr id="127" name="Google Shape;127;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u="sng">
                <a:solidFill>
                  <a:schemeClr val="hlink"/>
                </a:solidFill>
                <a:latin typeface="Arial"/>
                <a:ea typeface="Arial"/>
                <a:cs typeface="Arial"/>
                <a:sym typeface="Arial"/>
                <a:hlinkClick r:id="rId3"/>
              </a:rPr>
              <a:t>https://313famiii.github.io/booksdiscovery/</a:t>
            </a:r>
            <a:endParaRPr sz="1700" u="sng">
              <a:solidFill>
                <a:schemeClr val="hlink"/>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u="sng">
                <a:solidFill>
                  <a:schemeClr val="hlink"/>
                </a:solidFill>
                <a:hlinkClick r:id="rId4"/>
              </a:rPr>
              <a:t>https://www.googleapis.com/books/v1/volumes?q=harry+potter</a:t>
            </a:r>
            <a:endParaRPr/>
          </a:p>
          <a:p>
            <a:pPr indent="0" lvl="0" marL="0" rtl="0" algn="l">
              <a:spcBef>
                <a:spcPts val="1200"/>
              </a:spcBef>
              <a:spcAft>
                <a:spcPts val="1200"/>
              </a:spcAft>
              <a:buNone/>
            </a:pPr>
            <a:r>
              <a:t/>
            </a:r>
            <a:endParaRPr/>
          </a:p>
        </p:txBody>
      </p:sp>
      <p:pic>
        <p:nvPicPr>
          <p:cNvPr id="128" name="Google Shape;128;p19"/>
          <p:cNvPicPr preferRelativeResize="0"/>
          <p:nvPr/>
        </p:nvPicPr>
        <p:blipFill>
          <a:blip r:embed="rId5">
            <a:alphaModFix/>
          </a:blip>
          <a:stretch>
            <a:fillRect/>
          </a:stretch>
        </p:blipFill>
        <p:spPr>
          <a:xfrm>
            <a:off x="5862475" y="1906625"/>
            <a:ext cx="2487675" cy="2487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