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256" r:id="rId2"/>
    <p:sldId id="343" r:id="rId3"/>
    <p:sldId id="344" r:id="rId4"/>
    <p:sldId id="345" r:id="rId5"/>
    <p:sldId id="346" r:id="rId6"/>
    <p:sldId id="262" r:id="rId7"/>
    <p:sldId id="283" r:id="rId8"/>
    <p:sldId id="301" r:id="rId9"/>
    <p:sldId id="325" r:id="rId10"/>
    <p:sldId id="326" r:id="rId11"/>
    <p:sldId id="327" r:id="rId12"/>
    <p:sldId id="328" r:id="rId13"/>
    <p:sldId id="329" r:id="rId14"/>
    <p:sldId id="330" r:id="rId15"/>
    <p:sldId id="361" r:id="rId16"/>
    <p:sldId id="331" r:id="rId17"/>
    <p:sldId id="332" r:id="rId18"/>
    <p:sldId id="333" r:id="rId19"/>
    <p:sldId id="334" r:id="rId20"/>
    <p:sldId id="335" r:id="rId21"/>
    <p:sldId id="336" r:id="rId22"/>
    <p:sldId id="350" r:id="rId23"/>
    <p:sldId id="338" r:id="rId24"/>
    <p:sldId id="339" r:id="rId25"/>
    <p:sldId id="340" r:id="rId26"/>
    <p:sldId id="347" r:id="rId27"/>
    <p:sldId id="348" r:id="rId28"/>
    <p:sldId id="349" r:id="rId29"/>
    <p:sldId id="351" r:id="rId30"/>
    <p:sldId id="352" r:id="rId31"/>
    <p:sldId id="342" r:id="rId32"/>
    <p:sldId id="264" r:id="rId33"/>
    <p:sldId id="263" r:id="rId34"/>
    <p:sldId id="306" r:id="rId35"/>
    <p:sldId id="296" r:id="rId36"/>
    <p:sldId id="265" r:id="rId37"/>
    <p:sldId id="267" r:id="rId38"/>
    <p:sldId id="362" r:id="rId39"/>
    <p:sldId id="274" r:id="rId40"/>
    <p:sldId id="275" r:id="rId41"/>
    <p:sldId id="287" r:id="rId42"/>
    <p:sldId id="288" r:id="rId43"/>
    <p:sldId id="293" r:id="rId44"/>
    <p:sldId id="297" r:id="rId45"/>
    <p:sldId id="298" r:id="rId46"/>
    <p:sldId id="299" r:id="rId47"/>
    <p:sldId id="307" r:id="rId48"/>
    <p:sldId id="300" r:id="rId49"/>
    <p:sldId id="273" r:id="rId50"/>
    <p:sldId id="294" r:id="rId51"/>
    <p:sldId id="313" r:id="rId52"/>
    <p:sldId id="311" r:id="rId53"/>
    <p:sldId id="314" r:id="rId54"/>
    <p:sldId id="321" r:id="rId55"/>
    <p:sldId id="319" r:id="rId56"/>
    <p:sldId id="320" r:id="rId57"/>
    <p:sldId id="322" r:id="rId58"/>
    <p:sldId id="318" r:id="rId59"/>
    <p:sldId id="323" r:id="rId60"/>
    <p:sldId id="315" r:id="rId61"/>
    <p:sldId id="324" r:id="rId62"/>
    <p:sldId id="353" r:id="rId63"/>
    <p:sldId id="354" r:id="rId64"/>
    <p:sldId id="355" r:id="rId65"/>
    <p:sldId id="363" r:id="rId66"/>
    <p:sldId id="356" r:id="rId67"/>
    <p:sldId id="317" r:id="rId68"/>
    <p:sldId id="359" r:id="rId69"/>
    <p:sldId id="357" r:id="rId70"/>
    <p:sldId id="358" r:id="rId71"/>
    <p:sldId id="360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3CCFF"/>
    <a:srgbClr val="FFFF66"/>
    <a:srgbClr val="00642D"/>
    <a:srgbClr val="2D642D"/>
    <a:srgbClr val="EFEFFF"/>
    <a:srgbClr val="DEDE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144" autoAdjust="0"/>
  </p:normalViewPr>
  <p:slideViewPr>
    <p:cSldViewPr>
      <p:cViewPr varScale="1">
        <p:scale>
          <a:sx n="89" d="100"/>
          <a:sy n="89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0291B-E74D-4A36-9ABC-7E8E675F17E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F7846-1D17-48C3-8664-B10E40AF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</a:t>
            </a:r>
            <a:r>
              <a:rPr lang="en-US" baseline="0" dirty="0" smtClean="0"/>
              <a:t> </a:t>
            </a:r>
            <a:r>
              <a:rPr lang="en-US" dirty="0" smtClean="0"/>
              <a:t>Is it because strings are too expensive to return by value?</a:t>
            </a:r>
          </a:p>
          <a:p>
            <a:r>
              <a:rPr lang="en-US" dirty="0" smtClean="0"/>
              <a:t>A: Not</a:t>
            </a:r>
            <a:r>
              <a:rPr lang="en-US" baseline="0" dirty="0" smtClean="0"/>
              <a:t> quite.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7846-1D17-48C3-8664-B10E40AF8D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7846-1D17-48C3-8664-B10E40AF8D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7846-1D17-48C3-8664-B10E40AF8D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common API </a:t>
            </a:r>
            <a:r>
              <a:rPr lang="en-US" smtClean="0"/>
              <a:t>usage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7846-1D17-48C3-8664-B10E40AF8D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Thoughts: a Family Feud-style slide for interactive C++03 class design best practices. “Show me: a copy constructor!”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7846-1D17-48C3-8664-B10E40AF8D6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Moved-from objects </a:t>
            </a:r>
            <a:r>
              <a:rPr lang="en-US" i="1" dirty="0" smtClean="0"/>
              <a:t>are</a:t>
            </a:r>
            <a:r>
              <a:rPr lang="en-US" dirty="0" smtClean="0"/>
              <a:t> observable!</a:t>
            </a:r>
          </a:p>
          <a:p>
            <a:pPr marL="457200" lvl="1" indent="0">
              <a:buNone/>
            </a:pPr>
            <a:r>
              <a:rPr lang="en-US" dirty="0" smtClean="0"/>
              <a:t>…after calls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::remove</a:t>
            </a:r>
            <a:r>
              <a:rPr lang="en-US" dirty="0" smtClean="0"/>
              <a:t>, etc.</a:t>
            </a:r>
          </a:p>
          <a:p>
            <a:pPr marL="0" lvl="0" indent="-57150">
              <a:buNone/>
            </a:pPr>
            <a:r>
              <a:rPr lang="en-US" dirty="0" smtClean="0"/>
              <a:t>“Valid” </a:t>
            </a:r>
            <a:r>
              <a:rPr lang="en-US" dirty="0" smtClean="0">
                <a:sym typeface="Wingdings" panose="05000000000000000000" pitchFamily="2" charset="2"/>
              </a:rPr>
              <a:t> No violated class invariants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7846-1D17-48C3-8664-B10E40AF8D6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7846-1D17-48C3-8664-B10E40AF8D6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F7846-1D17-48C3-8664-B10E40AF8D6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200"/>
            </a:lvl1pPr>
          </a:lstStyle>
          <a:p>
            <a:fld id="{94B0F304-2697-459D-9727-DB1B2F44AF4E}" type="datetime1">
              <a:rPr lang="en-US" smtClean="0"/>
              <a:t>5/6/2014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 anchorCtr="0"/>
          <a:lstStyle>
            <a:lvl1pPr>
              <a:defRPr sz="1400" b="0"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>
                <a:latin typeface="Arial Black" pitchFamily="34" charset="0"/>
              </a:defRPr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>
            <a:lvl1pPr algn="ctr"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latin typeface="Albertus Medium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8686800" cy="8794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10200" y="86380"/>
            <a:ext cx="3505200" cy="584775"/>
          </a:xfrm>
          <a:prstGeom prst="rect">
            <a:avLst/>
          </a:prstGeom>
          <a:noFill/>
          <a:effectLst>
            <a:outerShdw blurRad="38100" dist="38100" dir="366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200" b="0" i="1" dirty="0" err="1" smtClean="0">
                <a:solidFill>
                  <a:schemeClr val="bg1"/>
                </a:solidFill>
                <a:latin typeface="Denmark" pitchFamily="2" charset="0"/>
              </a:rPr>
              <a:t>aerix</a:t>
            </a:r>
            <a:r>
              <a:rPr lang="en-US" sz="3200" b="0" i="1" dirty="0" smtClean="0">
                <a:solidFill>
                  <a:schemeClr val="bg1"/>
                </a:solidFill>
                <a:latin typeface="Denmark" pitchFamily="2" charset="0"/>
              </a:rPr>
              <a:t> consulting </a:t>
            </a:r>
            <a:endParaRPr lang="en-US" sz="3200" b="0" i="1" dirty="0">
              <a:solidFill>
                <a:schemeClr val="bg1"/>
              </a:solidFill>
              <a:latin typeface="Denmar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785ED72-08C9-45FC-AE28-49EE79209265}" type="datetime1">
              <a:rPr lang="en-US" smtClean="0"/>
              <a:t>5/6/2014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09600"/>
            <a:ext cx="20764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769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9792BF6-007B-4D22-8CE4-BCF4505313A4}" type="datetime1">
              <a:rPr lang="en-US" smtClean="0"/>
              <a:t>5/6/2014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4594363-7BE4-4A05-B13B-E50AF568D542}" type="datetime1">
              <a:rPr lang="en-US" smtClean="0"/>
              <a:t>5/6/2014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 anchor="b" anchorCtr="0"/>
          <a:lstStyle>
            <a:lvl1pPr>
              <a:defRPr sz="1400" b="0"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430EEFD-976B-41ED-BAF4-30E35C9B537D}" type="datetime1">
              <a:rPr lang="en-US" smtClean="0"/>
              <a:t>5/6/2014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5A15C75-83AA-4B6D-8030-36FE0336E772}" type="datetime1">
              <a:rPr lang="en-US" smtClean="0"/>
              <a:t>5/6/2014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D05D878-903C-4D80-9625-5E5424638D79}" type="datetime1">
              <a:rPr lang="en-US" smtClean="0"/>
              <a:t>5/6/2014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B4E33C-0C0D-40E2-8EC3-A2333A6C7334}" type="datetime1">
              <a:rPr lang="en-US" smtClean="0"/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C9784E5-3682-4742-819E-70CE091D507D}" type="datetime1">
              <a:rPr lang="en-US" smtClean="0"/>
              <a:t>5/6/2014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6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3C8EDF4-BCA5-43AF-A609-96803FE7EBC9}" type="datetime1">
              <a:rPr lang="en-US" smtClean="0"/>
              <a:t>5/6/2014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77037F4-D4B8-424E-90BD-C66FBD1D7622}" type="datetime1">
              <a:rPr lang="en-US" smtClean="0"/>
              <a:t>5/6/2014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457200" y="1600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8686800" cy="6096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/>
            </a:lvl1pPr>
          </a:lstStyle>
          <a:p>
            <a:fld id="{9D8577D1-F20B-4198-915B-76FC846103A7}" type="datetime1">
              <a:rPr lang="en-US" smtClean="0"/>
              <a:t>5/6/2014</a:t>
            </a:fld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381750"/>
            <a:ext cx="1219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3463EF8D-D064-461A-90E4-C076687061F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 anchor="b" anchorCtr="0"/>
          <a:lstStyle>
            <a:lvl1pPr>
              <a:defRPr sz="1400" b="0"/>
            </a:lvl1pPr>
          </a:lstStyle>
          <a:p>
            <a:r>
              <a:rPr lang="en-US" smtClean="0"/>
              <a:t>Copyright 2013 Aerix Consulting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76200"/>
            <a:ext cx="3505200" cy="584775"/>
          </a:xfrm>
          <a:prstGeom prst="rect">
            <a:avLst/>
          </a:prstGeom>
          <a:noFill/>
          <a:effectLst>
            <a:outerShdw blurRad="38100" dist="38100" dir="366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200" b="0" i="1" dirty="0" err="1" smtClean="0">
                <a:solidFill>
                  <a:schemeClr val="bg1"/>
                </a:solidFill>
                <a:latin typeface="Denmark" pitchFamily="2" charset="0"/>
              </a:rPr>
              <a:t>aerix</a:t>
            </a:r>
            <a:r>
              <a:rPr lang="en-US" sz="3200" b="0" i="1" dirty="0" smtClean="0">
                <a:solidFill>
                  <a:schemeClr val="bg1"/>
                </a:solidFill>
                <a:latin typeface="Denmark" pitchFamily="2" charset="0"/>
              </a:rPr>
              <a:t> consulting </a:t>
            </a:r>
            <a:endParaRPr lang="en-US" sz="3200" b="0" i="1" dirty="0">
              <a:solidFill>
                <a:schemeClr val="bg1"/>
              </a:solidFill>
              <a:latin typeface="Denmark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9pPr>
    </p:titleStyle>
    <p:bodyStyle>
      <a:lvl1pPr marL="342900" indent="-342900" algn="l" defTabSz="315913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31591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315913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31591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315913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defTabSz="315913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defTabSz="315913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defTabSz="315913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defTabSz="315913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ricniebler.com/2013/10/13/out-parameters-vs-move-semantic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panovpapers.com/DeSt98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4000046/195873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lists.boost.org/Archives/boost/2013/01/200057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" TargetMode="External"/><Relationship Id="rId2" Type="http://schemas.openxmlformats.org/officeDocument/2006/relationships/hyperlink" Target="http://isocpp.org/st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oost.org/" TargetMode="External"/><Relationship Id="rId4" Type="http://schemas.openxmlformats.org/officeDocument/2006/relationships/hyperlink" Target="https://groups.google.com/a/isocpp.org/forum/#!forumsearch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C++11 Library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Lessons from Boost and the Standard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“Is my function … 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499693"/>
          </a:xfr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 smtClean="0"/>
              <a:t>… easy to call correctly?</a:t>
            </a:r>
          </a:p>
          <a:p>
            <a:pPr marL="57150" indent="0">
              <a:buNone/>
            </a:pPr>
            <a:r>
              <a:rPr lang="en-US" dirty="0" smtClean="0"/>
              <a:t>… </a:t>
            </a:r>
            <a:r>
              <a:rPr lang="en-US" dirty="0"/>
              <a:t>h</a:t>
            </a:r>
            <a:r>
              <a:rPr lang="en-US" dirty="0" smtClean="0"/>
              <a:t>ard to call incorrectly?</a:t>
            </a:r>
          </a:p>
          <a:p>
            <a:pPr marL="57150" indent="0">
              <a:buNone/>
            </a:pPr>
            <a:r>
              <a:rPr lang="en-US" dirty="0" smtClean="0"/>
              <a:t>… efficient to call?</a:t>
            </a:r>
          </a:p>
          <a:p>
            <a:pPr marL="514350" lvl="1" indent="0">
              <a:buNone/>
            </a:pPr>
            <a:r>
              <a:rPr lang="en-US" dirty="0" smtClean="0"/>
              <a:t>…with minimal copying?</a:t>
            </a:r>
          </a:p>
          <a:p>
            <a:pPr marL="514350" lvl="1" indent="0">
              <a:buNone/>
            </a:pPr>
            <a:r>
              <a:rPr lang="en-US" dirty="0" smtClean="0"/>
              <a:t>…with minimal aliasing?</a:t>
            </a:r>
          </a:p>
          <a:p>
            <a:pPr marL="514350" lvl="1" indent="0">
              <a:buNone/>
            </a:pPr>
            <a:r>
              <a:rPr lang="en-US" dirty="0" smtClean="0"/>
              <a:t>…without unnecessary resource allocation?</a:t>
            </a:r>
          </a:p>
          <a:p>
            <a:pPr marL="57150" indent="0">
              <a:buNone/>
            </a:pPr>
            <a:r>
              <a:rPr lang="en-US" dirty="0" smtClean="0"/>
              <a:t>… easily </a:t>
            </a:r>
            <a:r>
              <a:rPr lang="en-US" dirty="0" err="1" smtClean="0"/>
              <a:t>composable</a:t>
            </a:r>
            <a:r>
              <a:rPr lang="en-US" dirty="0" smtClean="0"/>
              <a:t> with other functions?</a:t>
            </a:r>
          </a:p>
          <a:p>
            <a:pPr marL="57150" indent="0">
              <a:buNone/>
            </a:pPr>
            <a:r>
              <a:rPr lang="en-US" dirty="0" smtClean="0"/>
              <a:t>… usable in higher-order constructs?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What’s the best way of getting data into and out of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95575" y="3200400"/>
            <a:ext cx="5400625" cy="25908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Right">
              <a:avLst>
                <a:gd name="adj" fmla="val 14493"/>
              </a:avLst>
            </a:prstTxWarp>
            <a:spAutoFit/>
          </a:bodyPr>
          <a:lstStyle/>
          <a:p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C00000"/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ck to the future 2002" panose="02000000000000000000" pitchFamily="2" charset="0"/>
              </a:rPr>
              <a:t>BACK&lt;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C00000"/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ck to the future 2002" panose="02000000000000000000" pitchFamily="2" charset="0"/>
            </a:endParaRP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C00000"/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ck to the future 2002" panose="02000000000000000000" pitchFamily="2" charset="0"/>
              </a:rPr>
              <a:t>cpp98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C00000"/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4667211"/>
            <a:ext cx="1133425" cy="66678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Right">
              <a:avLst>
                <a:gd name="adj" fmla="val 3617"/>
              </a:avLst>
            </a:prstTxWarp>
            <a:spAutoFit/>
          </a:bodyPr>
          <a:lstStyle/>
          <a:p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C00000"/>
                    </a:gs>
                    <a:gs pos="67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ck to the future 2002" panose="02000000000000000000" pitchFamily="2" charset="0"/>
              </a:rPr>
              <a:t>to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C00000"/>
                  </a:gs>
                  <a:gs pos="67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9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Passing and Returning in C++98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968252"/>
              </p:ext>
            </p:extLst>
          </p:nvPr>
        </p:nvGraphicFramePr>
        <p:xfrm>
          <a:off x="457200" y="1676400"/>
          <a:ext cx="83058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Category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C++98</a:t>
                      </a:r>
                      <a:r>
                        <a:rPr lang="en-US" sz="2800" baseline="0" smtClean="0"/>
                        <a:t> </a:t>
                      </a:r>
                      <a:r>
                        <a:rPr lang="en-US" sz="2800" smtClean="0"/>
                        <a:t>Recommendation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small</a:t>
                      </a:r>
                      <a:endParaRPr lang="en-US" sz="2400" dirty="0"/>
                    </a:p>
                  </a:txBody>
                  <a:tcP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</a:t>
                      </a:r>
                      <a:r>
                        <a:rPr lang="en-US" sz="2400" baseline="0" dirty="0" smtClean="0"/>
                        <a:t> by value</a:t>
                      </a:r>
                      <a:endParaRPr lang="en-US" sz="2400" dirty="0"/>
                    </a:p>
                  </a:txBody>
                  <a:tcPr>
                    <a:solidFill>
                      <a:srgbClr val="DEDE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large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 by </a:t>
                      </a:r>
                      <a:r>
                        <a:rPr lang="en-US" sz="2400" dirty="0" err="1" smtClean="0"/>
                        <a:t>const</a:t>
                      </a:r>
                      <a:r>
                        <a:rPr lang="en-US" sz="2400" dirty="0" smtClean="0"/>
                        <a:t> ref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small</a:t>
                      </a:r>
                      <a:endParaRPr lang="en-US" sz="2400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by value</a:t>
                      </a:r>
                      <a:endParaRPr lang="en-US" sz="2400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large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 by (non-</a:t>
                      </a:r>
                      <a:r>
                        <a:rPr lang="en-US" sz="2400" dirty="0" err="1" smtClean="0"/>
                        <a:t>const</a:t>
                      </a:r>
                      <a:r>
                        <a:rPr lang="en-US" sz="2400" dirty="0" smtClean="0"/>
                        <a:t>) ref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Input/Output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Pass by non-</a:t>
                      </a:r>
                      <a:r>
                        <a:rPr lang="en-US" sz="2800" dirty="0" err="1" smtClean="0"/>
                        <a:t>const</a:t>
                      </a:r>
                      <a:r>
                        <a:rPr lang="en-US" sz="2800" dirty="0" smtClean="0"/>
                        <a:t> ref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57150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How does C++11 change this picture?</a:t>
            </a:r>
            <a:endParaRPr lang="en-US" kern="0" dirty="0"/>
          </a:p>
        </p:txBody>
      </p:sp>
      <p:pic>
        <p:nvPicPr>
          <p:cNvPr id="8" name="Picture 6" descr="MCj040773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757" y="5181601"/>
            <a:ext cx="1219199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5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550855"/>
            <a:ext cx="807719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11500" dirty="0" smtClean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Face Your Fears" panose="030907010108010A0105" pitchFamily="66" charset="0"/>
              </a:rPr>
              <a:t>Move</a:t>
            </a:r>
            <a:r>
              <a:rPr lang="en-US" sz="11500" dirty="0" smtClean="0">
                <a:solidFill>
                  <a:srgbClr val="C00000"/>
                </a:solidFill>
                <a:latin typeface="Face Your Fears" panose="030907010108010A0105" pitchFamily="66" charset="0"/>
              </a:rPr>
              <a:t> </a:t>
            </a:r>
            <a:r>
              <a:rPr lang="en-US" sz="11500" dirty="0"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Face Your Fears" panose="030907010108010A0105" pitchFamily="66" charset="0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30151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Argument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2209800"/>
          </a:xfrm>
        </p:spPr>
        <p:txBody>
          <a:bodyPr/>
          <a:lstStyle/>
          <a:p>
            <a:pPr marL="400050" lvl="1" indent="-457200">
              <a:buNone/>
            </a:pPr>
            <a:r>
              <a:rPr lang="en-US" sz="3200" b="1" dirty="0"/>
              <a:t>R</a:t>
            </a:r>
            <a:r>
              <a:rPr lang="en-US" sz="3200" b="1" dirty="0" smtClean="0"/>
              <a:t>ead-only</a:t>
            </a:r>
            <a:r>
              <a:rPr lang="en-US" sz="3200" dirty="0" smtClean="0"/>
              <a:t>: value is only ever read from, never modified or stored</a:t>
            </a:r>
          </a:p>
          <a:p>
            <a:pPr marL="400050" lvl="1" indent="-457200">
              <a:buNone/>
            </a:pPr>
            <a:r>
              <a:rPr lang="en-US" sz="3200" b="1" dirty="0" smtClean="0"/>
              <a:t>Sink</a:t>
            </a:r>
            <a:r>
              <a:rPr lang="en-US" sz="3200" dirty="0" smtClean="0"/>
              <a:t>: value is </a:t>
            </a:r>
            <a:r>
              <a:rPr lang="en-US" sz="3200" dirty="0" smtClean="0"/>
              <a:t>consumed, stored, </a:t>
            </a:r>
            <a:r>
              <a:rPr lang="en-US" sz="3200" dirty="0" smtClean="0"/>
              <a:t>or mutated locally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939188"/>
            <a:ext cx="4876800" cy="11568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TaskQueue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 </a:t>
            </a: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85687" y="5410200"/>
            <a:ext cx="2620750" cy="408623"/>
          </a:xfrm>
          <a:prstGeom prst="wedgeRoundRectCallout">
            <a:avLst>
              <a:gd name="adj1" fmla="val -62343"/>
              <a:gd name="adj2" fmla="val -36310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Task saved somewhere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4000500"/>
            <a:ext cx="792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operator&lt;&lt;(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&amp;, Task </a:t>
            </a: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852079" y="4620577"/>
            <a:ext cx="2219359" cy="408623"/>
          </a:xfrm>
          <a:prstGeom prst="wedgeRoundRectCallout">
            <a:avLst>
              <a:gd name="adj1" fmla="val -23307"/>
              <a:gd name="adj2" fmla="val -88620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Task only read from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Argument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077218"/>
          </a:xfrm>
        </p:spPr>
        <p:txBody>
          <a:bodyPr>
            <a:spAutoFit/>
          </a:bodyPr>
          <a:lstStyle/>
          <a:p>
            <a:pPr marL="400050" lvl="1" indent="-457200">
              <a:buNone/>
            </a:pPr>
            <a:r>
              <a:rPr lang="en-US" sz="3200" b="1" dirty="0"/>
              <a:t>R</a:t>
            </a:r>
            <a:r>
              <a:rPr lang="en-US" sz="3200" b="1" dirty="0" smtClean="0"/>
              <a:t>ead-only</a:t>
            </a:r>
            <a:r>
              <a:rPr lang="en-US" sz="3200" dirty="0" smtClean="0"/>
              <a:t>: value is only ever read from, never modified or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962400"/>
            <a:ext cx="792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operator&lt;&lt;(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&amp;, Task </a:t>
            </a:r>
            <a:r>
              <a:rPr lang="en-US" sz="20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5094982"/>
            <a:ext cx="8305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-457200" defTabSz="320040" eaLnBrk="0" hangingPunct="0">
              <a:spcBef>
                <a:spcPct val="0"/>
              </a:spcBef>
              <a:buClrTx/>
              <a:buSzTx/>
              <a:buNone/>
            </a:pPr>
            <a:r>
              <a:rPr lang="en-US" sz="3200" b="1" dirty="0" smtClean="0"/>
              <a:t>Guideline 1: </a:t>
            </a:r>
            <a:r>
              <a:rPr lang="en-US" sz="3200" dirty="0"/>
              <a:t>Continue taking </a:t>
            </a:r>
            <a:r>
              <a:rPr lang="en-US" sz="3200" i="1" dirty="0"/>
              <a:t>read-only </a:t>
            </a:r>
            <a:r>
              <a:rPr lang="en-US" sz="3200" dirty="0" smtClean="0"/>
              <a:t>value by </a:t>
            </a:r>
            <a:r>
              <a:rPr lang="en-US" sz="3200" dirty="0" err="1"/>
              <a:t>const</a:t>
            </a:r>
            <a:r>
              <a:rPr lang="en-US" sz="3200" dirty="0"/>
              <a:t> ref (except small ones)</a:t>
            </a:r>
          </a:p>
        </p:txBody>
      </p:sp>
    </p:spTree>
    <p:extLst>
      <p:ext uri="{BB962C8B-B14F-4D97-AF65-F5344CB8AC3E}">
        <p14:creationId xmlns:p14="http://schemas.microsoft.com/office/powerpoint/2010/main" val="15279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“Sink” Input Arguments,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143000"/>
          </a:xfrm>
        </p:spPr>
        <p:txBody>
          <a:bodyPr/>
          <a:lstStyle/>
          <a:p>
            <a:pPr marL="400050" lvl="1" indent="-457200">
              <a:buNone/>
            </a:pPr>
            <a:r>
              <a:rPr lang="en-US" sz="3200" b="1" dirty="0" smtClean="0"/>
              <a:t>Goal:</a:t>
            </a:r>
            <a:r>
              <a:rPr lang="en-US" sz="3200" dirty="0" smtClean="0"/>
              <a:t> Avoid unnecessary copies, allow temporaries to be moved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5800" y="3096577"/>
            <a:ext cx="4267200" cy="2618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MakeTask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 t;</a:t>
            </a:r>
          </a:p>
          <a:p>
            <a:pPr marL="0" indent="0">
              <a:buNone/>
            </a:pP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q;</a:t>
            </a:r>
          </a:p>
          <a:p>
            <a:pPr marL="0" indent="0">
              <a:buNone/>
            </a:pPr>
            <a:endParaRPr lang="en-US" sz="1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(t);          </a:t>
            </a:r>
            <a:r>
              <a:rPr lang="en-US" sz="18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</a:t>
            </a:r>
          </a:p>
          <a:p>
            <a:pPr marL="0" indent="0">
              <a:buNone/>
            </a:pP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MakeTask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r>
              <a:rPr lang="en-US" sz="18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moves</a:t>
            </a:r>
          </a:p>
          <a:p>
            <a:pPr marL="0" indent="0">
              <a:buNone/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096577"/>
            <a:ext cx="3829592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(Task &amp;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438400" y="4592954"/>
            <a:ext cx="1848392" cy="408623"/>
          </a:xfrm>
          <a:prstGeom prst="wedgeRoundRectCallout">
            <a:avLst>
              <a:gd name="adj1" fmla="val 20085"/>
              <a:gd name="adj2" fmla="val -239742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Handles </a:t>
            </a:r>
            <a:r>
              <a:rPr lang="en-US" dirty="0" err="1" smtClean="0">
                <a:latin typeface="Arial" charset="0"/>
              </a:rPr>
              <a:t>lvalues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90600" y="5306377"/>
            <a:ext cx="1874535" cy="408623"/>
          </a:xfrm>
          <a:prstGeom prst="wedgeRoundRectCallout">
            <a:avLst>
              <a:gd name="adj1" fmla="val -2664"/>
              <a:gd name="adj2" fmla="val -335646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Handles </a:t>
            </a:r>
            <a:r>
              <a:rPr lang="en-US" dirty="0" err="1">
                <a:latin typeface="Arial" charset="0"/>
              </a:rPr>
              <a:t>r</a:t>
            </a:r>
            <a:r>
              <a:rPr lang="en-US" dirty="0" err="1" smtClean="0">
                <a:latin typeface="Arial" charset="0"/>
              </a:rPr>
              <a:t>values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Heaven?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if the function takes more than 1 sink argument?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971800"/>
            <a:ext cx="57150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&amp;, Task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971800"/>
            <a:ext cx="57150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&amp;, Task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&amp;, Task &amp;&amp;);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 &amp;&amp;, Task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 &amp;&amp;, Task &amp;&amp;);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52801"/>
            <a:ext cx="3429000" cy="20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9"/>
          <p:cNvSpPr/>
          <p:nvPr/>
        </p:nvSpPr>
        <p:spPr bwMode="auto">
          <a:xfrm>
            <a:off x="1346911" y="4985921"/>
            <a:ext cx="3758489" cy="995422"/>
          </a:xfrm>
          <a:prstGeom prst="wedgeEllipseCallout">
            <a:avLst>
              <a:gd name="adj1" fmla="val 61633"/>
              <a:gd name="adj2" fmla="val -26350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“This isn’t heaven.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This sucks.”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 Input Arguments,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68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Guideline 2:</a:t>
            </a:r>
            <a:r>
              <a:rPr lang="en-US" dirty="0" smtClean="0"/>
              <a:t> Take sink arguments </a:t>
            </a:r>
            <a:r>
              <a:rPr lang="en-US" i="1" dirty="0" smtClean="0"/>
              <a:t>by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5800" y="2667000"/>
            <a:ext cx="42672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MakeTask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 t;</a:t>
            </a:r>
          </a:p>
          <a:p>
            <a:pPr marL="0" indent="0">
              <a:buNone/>
            </a:pP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q;</a:t>
            </a:r>
          </a:p>
          <a:p>
            <a:pPr marL="0" indent="0">
              <a:buNone/>
            </a:pPr>
            <a:endParaRPr lang="en-US" sz="1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(t);          </a:t>
            </a:r>
            <a:r>
              <a:rPr lang="en-US" sz="18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</a:t>
            </a:r>
          </a:p>
          <a:p>
            <a:pPr marL="0" indent="0">
              <a:buNone/>
            </a:pP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MakeTask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r>
              <a:rPr lang="en-US" sz="18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moves</a:t>
            </a:r>
          </a:p>
          <a:p>
            <a:pPr marL="0" indent="0">
              <a:buNone/>
            </a:pP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667000"/>
            <a:ext cx="38862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(Task &amp;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667000"/>
            <a:ext cx="38862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(Task);</a:t>
            </a:r>
          </a:p>
          <a:p>
            <a:pPr marL="0" indent="0"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594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Passing and Returning in C++11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981831"/>
              </p:ext>
            </p:extLst>
          </p:nvPr>
        </p:nvGraphicFramePr>
        <p:xfrm>
          <a:off x="457200" y="1676400"/>
          <a:ext cx="8305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Category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C++11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Recommendation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small &amp; “sink”</a:t>
                      </a:r>
                      <a:endParaRPr lang="en-US" sz="2400" dirty="0"/>
                    </a:p>
                  </a:txBody>
                  <a:tcP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</a:t>
                      </a:r>
                      <a:r>
                        <a:rPr lang="en-US" sz="2400" baseline="0" dirty="0" smtClean="0"/>
                        <a:t> by value</a:t>
                      </a:r>
                      <a:endParaRPr lang="en-US" sz="2400" dirty="0"/>
                    </a:p>
                  </a:txBody>
                  <a:tcPr>
                    <a:solidFill>
                      <a:srgbClr val="DEDE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all</a:t>
                      </a:r>
                      <a:r>
                        <a:rPr lang="en-US" sz="2400" baseline="0" dirty="0" smtClean="0"/>
                        <a:t> others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 by </a:t>
                      </a:r>
                      <a:r>
                        <a:rPr lang="en-US" sz="2400" dirty="0" err="1" smtClean="0"/>
                        <a:t>const</a:t>
                      </a:r>
                      <a:r>
                        <a:rPr lang="en-US" sz="2400" dirty="0" smtClean="0"/>
                        <a:t> ref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Return by value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Input/Output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Pass by non-</a:t>
                      </a:r>
                      <a:r>
                        <a:rPr lang="en-US" sz="2800" dirty="0" err="1" smtClean="0"/>
                        <a:t>const</a:t>
                      </a:r>
                      <a:r>
                        <a:rPr lang="en-US" sz="2800" dirty="0" smtClean="0"/>
                        <a:t> ref (?)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159204"/>
            <a:ext cx="708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C++11 Gotchas!</a:t>
            </a:r>
            <a:endParaRPr lang="en-US" sz="6600" dirty="0"/>
          </a:p>
        </p:txBody>
      </p:sp>
      <p:sp>
        <p:nvSpPr>
          <p:cNvPr id="7" name="Rectangle 6"/>
          <p:cNvSpPr/>
          <p:nvPr/>
        </p:nvSpPr>
        <p:spPr>
          <a:xfrm rot="15768674">
            <a:off x="4377125" y="833567"/>
            <a:ext cx="332841" cy="5793923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CascadeUp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noFill/>
                  <a:prstDash val="solid"/>
                </a:ln>
                <a:solidFill>
                  <a:srgbClr val="FF0000"/>
                </a:solidFill>
                <a:latin typeface="Face Your Fears" panose="030907010108010A0105" pitchFamily="66" charset="0"/>
              </a:rPr>
              <a:t>\</a:t>
            </a:r>
            <a:endParaRPr lang="en-US" sz="5400" b="1" cap="none" spc="0" dirty="0">
              <a:ln w="19050">
                <a:noFill/>
                <a:prstDash val="solid"/>
              </a:ln>
              <a:solidFill>
                <a:srgbClr val="FF0000"/>
              </a:solidFill>
              <a:latin typeface="Face Your Fears" panose="030907010108010A0105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5831326" flipH="1">
            <a:off x="4527927" y="401640"/>
            <a:ext cx="332841" cy="6670287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CascadeUp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noFill/>
                  <a:prstDash val="solid"/>
                </a:ln>
                <a:solidFill>
                  <a:srgbClr val="FF0000"/>
                </a:solidFill>
                <a:latin typeface="Face Your Fears" panose="030907010108010A0105" pitchFamily="66" charset="0"/>
              </a:rPr>
              <a:t>\</a:t>
            </a:r>
            <a:endParaRPr lang="en-US" sz="5400" b="1" cap="none" spc="0" dirty="0">
              <a:ln w="19050">
                <a:noFill/>
                <a:prstDash val="solid"/>
              </a:ln>
              <a:solidFill>
                <a:srgbClr val="FF0000"/>
              </a:solidFill>
              <a:latin typeface="Face Your Fears" panose="030907010108010A01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924800" cy="533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&amp;);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pic>
        <p:nvPicPr>
          <p:cNvPr id="1026" name="Picture 2" descr="C:\Users\eric\AppData\Local\Microsoft\Windows\Temporary Internet Files\Content.IE5\MJUVETA3\MC90004850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2323335" cy="233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4583604" y="2539097"/>
            <a:ext cx="3645995" cy="2389406"/>
          </a:xfrm>
          <a:prstGeom prst="cloudCallout">
            <a:avLst>
              <a:gd name="adj1" fmla="val -62873"/>
              <a:gd name="adj2" fmla="val 18373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charset="0"/>
              </a:rPr>
              <a:t>Huh, why </a:t>
            </a:r>
            <a:r>
              <a:rPr lang="en-US" sz="2400" b="1" dirty="0">
                <a:latin typeface="Arial" charset="0"/>
              </a:rPr>
              <a:t>doesn’t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400" b="1" dirty="0">
                <a:latin typeface="Arial" charset="0"/>
              </a:rPr>
              <a:t> return a line</a:t>
            </a:r>
            <a:r>
              <a:rPr lang="en-US" sz="2400" b="1" dirty="0" smtClean="0">
                <a:latin typeface="Arial" charset="0"/>
              </a:rPr>
              <a:t>?</a:t>
            </a:r>
            <a:endParaRPr lang="en-US" sz="2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7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4400" y="3072288"/>
            <a:ext cx="48768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line;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line))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use_line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Font typeface="Wingdings" pitchFamily="2" charset="2"/>
              <a:buNone/>
            </a:pPr>
            <a:endParaRPr lang="en-US" sz="20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924800" cy="533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&amp;);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91000" y="2867977"/>
            <a:ext cx="4506363" cy="408623"/>
          </a:xfrm>
          <a:prstGeom prst="wedgeRoundRectCallout">
            <a:avLst>
              <a:gd name="adj1" fmla="val -66159"/>
              <a:gd name="adj2" fmla="val 56688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Must declare a string on a separate line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295400" y="4495800"/>
            <a:ext cx="3889594" cy="408623"/>
          </a:xfrm>
          <a:prstGeom prst="wedgeRoundRectCallout">
            <a:avLst>
              <a:gd name="adj1" fmla="val -15172"/>
              <a:gd name="adj2" fmla="val -114777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Can’t immediately use the result</a:t>
            </a:r>
          </a:p>
        </p:txBody>
      </p:sp>
    </p:spTree>
    <p:extLst>
      <p:ext uri="{BB962C8B-B14F-4D97-AF65-F5344CB8AC3E}">
        <p14:creationId xmlns:p14="http://schemas.microsoft.com/office/powerpoint/2010/main" val="4525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4400" y="3072288"/>
            <a:ext cx="48768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line;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line))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use_line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Font typeface="Wingdings" pitchFamily="2" charset="2"/>
              <a:buNone/>
            </a:pPr>
            <a:endParaRPr lang="en-US" sz="20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getline</a:t>
            </a:r>
            <a:r>
              <a:rPr lang="en-US" dirty="0" smtClean="0"/>
              <a:t>, Improved?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924800" cy="533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&amp;);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14400" y="3059875"/>
            <a:ext cx="48768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Isn’t this nicer?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use_line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981200"/>
            <a:ext cx="7924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</p:txBody>
      </p:sp>
    </p:spTree>
    <p:extLst>
      <p:ext uri="{BB962C8B-B14F-4D97-AF65-F5344CB8AC3E}">
        <p14:creationId xmlns:p14="http://schemas.microsoft.com/office/powerpoint/2010/main" val="29105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971800"/>
            <a:ext cx="6629400" cy="228599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line;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line))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use_line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998441" y="5483900"/>
            <a:ext cx="7375738" cy="510778"/>
          </a:xfrm>
          <a:prstGeom prst="roundRect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Repeated calls to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should reuse memory!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981200"/>
            <a:ext cx="7924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kern="0" smtClean="0">
                <a:latin typeface="Consolas" panose="020B0609020204030204" pitchFamily="49" charset="0"/>
                <a:cs typeface="Consolas" panose="020B0609020204030204" pitchFamily="49" charset="0"/>
              </a:rPr>
              <a:t>std::istream &amp; getline(std::istream &amp;, std::string &amp;);</a:t>
            </a:r>
            <a:endParaRPr lang="en-US" sz="20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981200"/>
            <a:ext cx="7924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kern="0" smtClean="0">
                <a:latin typeface="Consolas" panose="020B0609020204030204" pitchFamily="49" charset="0"/>
                <a:cs typeface="Consolas" panose="020B0609020204030204" pitchFamily="49" charset="0"/>
              </a:rPr>
              <a:t>std::istream &amp; getline(std::istream &amp;, std::string &amp;);</a:t>
            </a:r>
            <a:endParaRPr lang="en-US" sz="20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getline</a:t>
            </a:r>
            <a:r>
              <a:rPr lang="en-US" dirty="0" smtClean="0"/>
              <a:t>: 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01140" y="3505200"/>
            <a:ext cx="5860788" cy="1600438"/>
          </a:xfrm>
          <a:prstGeom prst="wedgeRoundRectCallout">
            <a:avLst>
              <a:gd name="adj1" fmla="val 34766"/>
              <a:gd name="adj2" fmla="val -111428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NOT</a:t>
            </a:r>
            <a:r>
              <a:rPr kumimoji="0" lang="en-US" sz="4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 out parameter!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1981200"/>
            <a:ext cx="5410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lines_range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getlines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sz="20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getline</a:t>
            </a:r>
            <a:r>
              <a:rPr lang="en-US" dirty="0" smtClean="0"/>
              <a:t> for C++11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600" y="2637711"/>
            <a:ext cx="2667000" cy="715089"/>
          </a:xfrm>
          <a:prstGeom prst="wedgeRoundRectCallout">
            <a:avLst>
              <a:gd name="adj1" fmla="val -24433"/>
              <a:gd name="adj2" fmla="val -69939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Fetches lines lazily, on demand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“Out </a:t>
            </a:r>
            <a:r>
              <a:rPr lang="en-US" dirty="0">
                <a:hlinkClick r:id="rId2"/>
              </a:rPr>
              <a:t>Parameters, Move Semantics, and </a:t>
            </a:r>
            <a:r>
              <a:rPr lang="en-US" dirty="0" err="1">
                <a:hlinkClick r:id="rId2"/>
              </a:rPr>
              <a:t>Stateful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Algorithms”</a:t>
            </a:r>
            <a:r>
              <a:rPr lang="en-US" dirty="0" smtClean="0"/>
              <a:t> </a:t>
            </a:r>
            <a:r>
              <a:rPr lang="en-US" dirty="0"/>
              <a:t>http://ericniebler.com/2013/10/13/out-parameters-vs-move-semantics/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05200" y="2637711"/>
            <a:ext cx="2514600" cy="715089"/>
          </a:xfrm>
          <a:prstGeom prst="wedgeRoundRectCallout">
            <a:avLst>
              <a:gd name="adj1" fmla="val -57491"/>
              <a:gd name="adj2" fmla="val -66618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</a:t>
            </a:r>
            <a:r>
              <a:rPr lang="en-US" b="1" dirty="0" smtClean="0">
                <a:latin typeface="Arial" charset="0"/>
              </a:rPr>
              <a:t> data member gets reused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14400" y="3810000"/>
            <a:ext cx="7239000" cy="8382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line :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getlines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use_line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6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8" grpId="0" animBg="1"/>
      <p:bldP spid="11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/ Output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They indicate an algorithm is </a:t>
            </a:r>
            <a:r>
              <a:rPr lang="en-US" i="1" dirty="0" err="1" smtClean="0"/>
              <a:t>stateful</a:t>
            </a:r>
            <a:endParaRPr lang="en-US" i="1" dirty="0" smtClean="0"/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current state, cache, </a:t>
            </a:r>
            <a:r>
              <a:rPr lang="en-US" dirty="0" err="1" smtClean="0"/>
              <a:t>precomputed</a:t>
            </a:r>
            <a:r>
              <a:rPr lang="en-US" dirty="0" smtClean="0"/>
              <a:t> data, buffers, etc.</a:t>
            </a:r>
          </a:p>
          <a:p>
            <a:endParaRPr lang="en-US" dirty="0" smtClean="0"/>
          </a:p>
          <a:p>
            <a:pPr marL="400050" lvl="1" indent="-457200">
              <a:buNone/>
            </a:pPr>
            <a:r>
              <a:rPr lang="en-US" sz="3200" b="1" dirty="0" smtClean="0"/>
              <a:t>Guideline 3:</a:t>
            </a:r>
            <a:r>
              <a:rPr lang="en-US" sz="3200" dirty="0" smtClean="0"/>
              <a:t> Encapsulate an algorithm’s state in an object that implements the algorithm.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Examples:</a:t>
            </a:r>
            <a:r>
              <a:rPr lang="en-US" dirty="0" smtClean="0"/>
              <a:t> </a:t>
            </a:r>
            <a:r>
              <a:rPr lang="en-US" dirty="0" err="1" smtClean="0"/>
              <a:t>lines_range</a:t>
            </a:r>
            <a:r>
              <a:rPr lang="en-US" dirty="0" smtClean="0"/>
              <a:t>, Boost’s </a:t>
            </a:r>
            <a:r>
              <a:rPr lang="en-US" dirty="0" err="1" smtClean="0"/>
              <a:t>boyer_moore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Passing and Returning in C++11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11937"/>
              </p:ext>
            </p:extLst>
          </p:nvPr>
        </p:nvGraphicFramePr>
        <p:xfrm>
          <a:off x="457200" y="1676400"/>
          <a:ext cx="8305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Category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C++11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Recommendation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small &amp; “sink”</a:t>
                      </a:r>
                      <a:endParaRPr lang="en-US" sz="2400" dirty="0"/>
                    </a:p>
                  </a:txBody>
                  <a:tcP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</a:t>
                      </a:r>
                      <a:r>
                        <a:rPr lang="en-US" sz="2400" baseline="0" dirty="0" smtClean="0"/>
                        <a:t> by value</a:t>
                      </a:r>
                      <a:endParaRPr lang="en-US" sz="2400" dirty="0"/>
                    </a:p>
                  </a:txBody>
                  <a:tcPr>
                    <a:solidFill>
                      <a:srgbClr val="DEDE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/>
                        <a:t>all</a:t>
                      </a:r>
                      <a:r>
                        <a:rPr lang="en-US" sz="2400" baseline="0" dirty="0" smtClean="0"/>
                        <a:t> others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Pass by </a:t>
                      </a:r>
                      <a:r>
                        <a:rPr lang="en-US" sz="2400" dirty="0" err="1" smtClean="0"/>
                        <a:t>const</a:t>
                      </a:r>
                      <a:r>
                        <a:rPr lang="en-US" sz="2400" dirty="0" smtClean="0"/>
                        <a:t> ref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Return by value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Input/Output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 a </a:t>
                      </a:r>
                      <a:r>
                        <a:rPr lang="en-US" sz="2800" dirty="0" err="1" smtClean="0"/>
                        <a:t>stateful</a:t>
                      </a:r>
                      <a:r>
                        <a:rPr lang="en-US" sz="2800" dirty="0" smtClean="0"/>
                        <a:t> algorithm object (*)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511628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(*) Initial state is a </a:t>
            </a:r>
            <a:r>
              <a:rPr lang="en-US" b="1" dirty="0" smtClean="0"/>
              <a:t>sink</a:t>
            </a:r>
            <a:r>
              <a:rPr lang="en-US" dirty="0" smtClean="0"/>
              <a:t> argument to the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922587"/>
            <a:ext cx="7162800" cy="1470025"/>
          </a:xfrm>
        </p:spPr>
        <p:txBody>
          <a:bodyPr/>
          <a:lstStyle/>
          <a:p>
            <a:r>
              <a:rPr lang="en-US" sz="11500" dirty="0" smtClean="0">
                <a:solidFill>
                  <a:schemeClr val="accent1">
                    <a:lumMod val="25000"/>
                  </a:schemeClr>
                </a:solidFill>
              </a:rPr>
              <a:t>Whither &amp;&amp;</a:t>
            </a:r>
            <a:endParaRPr lang="en-US" sz="115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8" name="Picture 6" descr="MCj040773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7937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30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One Gotcha!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5638800" cy="286232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Queue,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Task &gt;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Queue &amp; q, Task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t 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q.Enqueue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t 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Queue,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Task &gt;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Queue &amp; q, Task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q.Enqueue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::move( t 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029200"/>
            <a:ext cx="2971800" cy="120032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TaskQueue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q;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 t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MakeTask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Enqueue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q, t 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400800" y="4114800"/>
            <a:ext cx="2438400" cy="2247424"/>
          </a:xfrm>
          <a:prstGeom prst="roundRect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you don’t know why this code is broken,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seriously reconsider trying to do something clever with </a:t>
            </a:r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rvalue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references!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19800" y="2075855"/>
            <a:ext cx="1905000" cy="408623"/>
          </a:xfrm>
          <a:prstGeom prst="wedgeRoundRectCallout">
            <a:avLst>
              <a:gd name="adj1" fmla="val -61836"/>
              <a:gd name="adj2" fmla="val -11815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ref here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019800" y="3352800"/>
            <a:ext cx="1905000" cy="408623"/>
          </a:xfrm>
          <a:prstGeom prst="wedgeRoundRectCallout">
            <a:avLst>
              <a:gd name="adj1" fmla="val -93005"/>
              <a:gd name="adj2" fmla="val -3096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Rvalue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ref here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657600" y="5820906"/>
            <a:ext cx="2209800" cy="408623"/>
          </a:xfrm>
          <a:prstGeom prst="wedgeRoundRectCallout">
            <a:avLst>
              <a:gd name="adj1" fmla="val -93005"/>
              <a:gd name="adj2" fmla="val -3096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Which overload?</a:t>
            </a:r>
          </a:p>
        </p:txBody>
      </p:sp>
    </p:spTree>
    <p:extLst>
      <p:ext uri="{BB962C8B-B14F-4D97-AF65-F5344CB8AC3E}">
        <p14:creationId xmlns:p14="http://schemas.microsoft.com/office/powerpoint/2010/main" val="268052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159204"/>
            <a:ext cx="708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Tips and Tricks!</a:t>
            </a:r>
            <a:endParaRPr lang="en-US" sz="6600" dirty="0"/>
          </a:p>
        </p:txBody>
      </p:sp>
      <p:sp>
        <p:nvSpPr>
          <p:cNvPr id="7" name="Rectangle 6"/>
          <p:cNvSpPr/>
          <p:nvPr/>
        </p:nvSpPr>
        <p:spPr>
          <a:xfrm rot="15768674">
            <a:off x="4377125" y="833567"/>
            <a:ext cx="332841" cy="5793923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CascadeUp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noFill/>
                  <a:prstDash val="solid"/>
                </a:ln>
                <a:solidFill>
                  <a:srgbClr val="FF0000"/>
                </a:solidFill>
                <a:latin typeface="Face Your Fears" panose="030907010108010A0105" pitchFamily="66" charset="0"/>
              </a:rPr>
              <a:t>\</a:t>
            </a:r>
            <a:endParaRPr lang="en-US" sz="5400" b="1" cap="none" spc="0" dirty="0">
              <a:ln w="19050">
                <a:noFill/>
                <a:prstDash val="solid"/>
              </a:ln>
              <a:solidFill>
                <a:srgbClr val="FF0000"/>
              </a:solidFill>
              <a:latin typeface="Face Your Fears" panose="030907010108010A0105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5831326" flipH="1">
            <a:off x="4527927" y="401640"/>
            <a:ext cx="332841" cy="6670287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CascadeUp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noFill/>
                  <a:prstDash val="solid"/>
                </a:ln>
                <a:solidFill>
                  <a:srgbClr val="FF0000"/>
                </a:solidFill>
                <a:latin typeface="Face Your Fears" panose="030907010108010A0105" pitchFamily="66" charset="0"/>
              </a:rPr>
              <a:t>\</a:t>
            </a:r>
            <a:endParaRPr lang="en-US" sz="5400" b="1" cap="none" spc="0" dirty="0">
              <a:ln w="19050">
                <a:noFill/>
                <a:prstDash val="solid"/>
              </a:ln>
              <a:solidFill>
                <a:srgbClr val="FF0000"/>
              </a:solidFill>
              <a:latin typeface="Face Your Fears" panose="030907010108010A01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28600" y="-914400"/>
            <a:ext cx="4305987" cy="92486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95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endParaRPr lang="en-US" sz="595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548348"/>
            <a:ext cx="7772400" cy="3785652"/>
          </a:xfrm>
        </p:spPr>
        <p:txBody>
          <a:bodyPr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“Fear </a:t>
            </a:r>
            <a:r>
              <a:rPr lang="en-US" sz="4800" dirty="0" err="1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rvalue</a:t>
            </a:r>
            <a:r>
              <a:rPr lang="en-US" sz="4800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 refs like one might fear God. They are powerful and good, but the fewer demands placed on them, the better.”</a:t>
            </a:r>
            <a:endParaRPr lang="en-US" sz="4800" dirty="0">
              <a:solidFill>
                <a:schemeClr val="accent1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7620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>
                    <a:lumMod val="25000"/>
                  </a:schemeClr>
                </a:solidFill>
                <a:latin typeface="+mn-lt"/>
                <a:ea typeface="Tahoma"/>
                <a:cs typeface="Tahoma"/>
              </a:rPr>
              <a:t>—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  <a:latin typeface="+mn-lt"/>
              </a:rPr>
              <a:t> Me</a:t>
            </a:r>
            <a:endParaRPr lang="en-US" dirty="0">
              <a:solidFill>
                <a:schemeClr val="accent1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62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Forwarding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07721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smtClean="0"/>
              <a:t>Uses </a:t>
            </a:r>
            <a:r>
              <a:rPr lang="en-US" sz="2800" dirty="0" smtClean="0"/>
              <a:t>[</a:t>
            </a:r>
            <a:r>
              <a:rPr lang="en-US" sz="2800" dirty="0" err="1" smtClean="0"/>
              <a:t>variadic</a:t>
            </a:r>
            <a:r>
              <a:rPr lang="en-US" sz="2800" dirty="0" smtClean="0"/>
              <a:t>]</a:t>
            </a:r>
            <a:r>
              <a:rPr lang="en-US" dirty="0" smtClean="0"/>
              <a:t> templates and </a:t>
            </a:r>
            <a:r>
              <a:rPr lang="en-US" dirty="0" err="1" smtClean="0"/>
              <a:t>rvalue</a:t>
            </a:r>
            <a:r>
              <a:rPr lang="en-US" dirty="0" smtClean="0"/>
              <a:t> refs in a specific pattern: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655874"/>
            <a:ext cx="8153400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invoke( Fun &amp;&amp; fun,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 ...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???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::forward&lt;Fun&gt;(fun)(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::forward&lt;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)...);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655874"/>
            <a:ext cx="8153400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invoke( Fun &amp;&amp; fun,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 ...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the-mess-below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::forward&lt;Fun&gt;(fun)(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::forward&lt;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)...);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655874"/>
            <a:ext cx="8153400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invoke( Fun &amp;&amp; fun,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 ...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::forward&lt;Fun&gt;(fun)(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::forward&lt;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)...);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655874"/>
            <a:ext cx="8153400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Fun,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invoke( Fun &amp;&amp; fun,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 ...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::forward&lt;Fun&gt;(fun)(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::forward&lt;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)...);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3960674"/>
            <a:ext cx="14478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C++14 only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33103" y="3048000"/>
            <a:ext cx="5191497" cy="408623"/>
          </a:xfrm>
          <a:prstGeom prst="wedgeRoundRectCallout">
            <a:avLst>
              <a:gd name="adj1" fmla="val -17377"/>
              <a:gd name="adj2" fmla="val 95298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Argument is of form T&amp;&amp; where T is deduced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833254" y="5487233"/>
            <a:ext cx="5396345" cy="408623"/>
          </a:xfrm>
          <a:prstGeom prst="wedgeRoundRectCallout">
            <a:avLst>
              <a:gd name="adj1" fmla="val -25125"/>
              <a:gd name="adj2" fmla="val -106059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Argument is used with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::forward&lt;T&gt;(t)</a:t>
            </a:r>
          </a:p>
        </p:txBody>
      </p:sp>
    </p:spTree>
    <p:extLst>
      <p:ext uri="{BB962C8B-B14F-4D97-AF65-F5344CB8AC3E}">
        <p14:creationId xmlns:p14="http://schemas.microsoft.com/office/powerpoint/2010/main" val="26717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II. Class design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Designing classes for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051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 in C++11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design a class in C++11…</a:t>
            </a:r>
          </a:p>
          <a:p>
            <a:pPr lvl="1"/>
            <a:r>
              <a:rPr lang="en-US" dirty="0" smtClean="0"/>
              <a:t>… that makes best use of C++11</a:t>
            </a:r>
          </a:p>
          <a:p>
            <a:pPr lvl="1"/>
            <a:r>
              <a:rPr lang="en-US" dirty="0" smtClean="0"/>
              <a:t>… that plays well with C++11</a:t>
            </a:r>
          </a:p>
          <a:p>
            <a:pPr lvl="2"/>
            <a:r>
              <a:rPr lang="en-US" dirty="0" smtClean="0"/>
              <a:t>language features</a:t>
            </a:r>
          </a:p>
          <a:p>
            <a:pPr lvl="3"/>
            <a:r>
              <a:rPr lang="en-US" dirty="0" smtClean="0"/>
              <a:t>Copy, assign, move, range-based for, etc.</a:t>
            </a:r>
          </a:p>
          <a:p>
            <a:pPr lvl="3"/>
            <a:r>
              <a:rPr lang="en-US" dirty="0" smtClean="0"/>
              <a:t>Composes well with other types</a:t>
            </a:r>
          </a:p>
          <a:p>
            <a:pPr lvl="3"/>
            <a:r>
              <a:rPr lang="en-US" dirty="0" smtClean="0"/>
              <a:t>Can be used anywhere (heap, stack, static storage, in constant expressions, etc.)</a:t>
            </a:r>
          </a:p>
          <a:p>
            <a:pPr lvl="2"/>
            <a:r>
              <a:rPr lang="en-US" dirty="0" smtClean="0"/>
              <a:t>library features</a:t>
            </a:r>
          </a:p>
          <a:p>
            <a:pPr lvl="3"/>
            <a:r>
              <a:rPr lang="en-US" dirty="0" smtClean="0"/>
              <a:t>Well-behaved in generic algorithms</a:t>
            </a:r>
          </a:p>
          <a:p>
            <a:pPr lvl="3"/>
            <a:r>
              <a:rPr lang="en-US" dirty="0" smtClean="0"/>
              <a:t>Well-behaved in containers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“Can my type be…?”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962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…copied and assigned?</a:t>
            </a:r>
          </a:p>
          <a:p>
            <a:pPr marL="0" indent="0">
              <a:buNone/>
            </a:pPr>
            <a:r>
              <a:rPr lang="en-US" dirty="0" smtClean="0"/>
              <a:t>…efficiently passed and returned?</a:t>
            </a:r>
          </a:p>
          <a:p>
            <a:pPr marL="0" indent="0">
              <a:buNone/>
            </a:pPr>
            <a:r>
              <a:rPr lang="en-US" dirty="0" smtClean="0"/>
              <a:t>…efficiently inserted into a vector?</a:t>
            </a:r>
          </a:p>
          <a:p>
            <a:pPr marL="0" indent="0">
              <a:buNone/>
            </a:pPr>
            <a:r>
              <a:rPr lang="en-US" dirty="0" smtClean="0"/>
              <a:t>…sorted?</a:t>
            </a:r>
          </a:p>
          <a:p>
            <a:pPr marL="0" indent="0">
              <a:buNone/>
            </a:pPr>
            <a:r>
              <a:rPr lang="en-US" dirty="0" smtClean="0"/>
              <a:t>…used in a map? An </a:t>
            </a:r>
            <a:r>
              <a:rPr lang="en-US" dirty="0" err="1" smtClean="0"/>
              <a:t>unordered_map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…iterated over (if it’s a collection)?</a:t>
            </a:r>
          </a:p>
          <a:p>
            <a:pPr marL="0" indent="0">
              <a:buNone/>
            </a:pPr>
            <a:r>
              <a:rPr lang="en-US" dirty="0" smtClean="0"/>
              <a:t>…streamed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smtClean="0"/>
              <a:t>…used to declare global constants?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Basically,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-like types.</a:t>
            </a:r>
          </a:p>
          <a:p>
            <a:pPr lvl="1"/>
            <a:r>
              <a:rPr lang="en-US" dirty="0" err="1" smtClean="0"/>
              <a:t>Copyable</a:t>
            </a:r>
            <a:r>
              <a:rPr lang="en-US" dirty="0" smtClean="0"/>
              <a:t>, default </a:t>
            </a:r>
            <a:r>
              <a:rPr lang="en-US" dirty="0" err="1" smtClean="0"/>
              <a:t>constructable</a:t>
            </a:r>
            <a:r>
              <a:rPr lang="en-US" dirty="0" smtClean="0"/>
              <a:t>, assignable, equality-comparable, swappable, order-able</a:t>
            </a:r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They let us reason mathematically</a:t>
            </a:r>
          </a:p>
          <a:p>
            <a:pPr lvl="1"/>
            <a:r>
              <a:rPr lang="en-US" dirty="0" smtClean="0"/>
              <a:t>The STL containers and algorithms       assume regularity in many places</a:t>
            </a:r>
          </a:p>
          <a:p>
            <a:r>
              <a:rPr lang="en-US" dirty="0" smtClean="0"/>
              <a:t>How do they differ in C++03 and C++11?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pic>
        <p:nvPicPr>
          <p:cNvPr id="6" name="Picture 6" descr="MCj040773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495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23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C++98 Regular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315200" cy="40386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Regular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Regular();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Regular(Regular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~Regular();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throw()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Regular &amp; operator=(Regular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operator==(Regular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&amp;, Regular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operator!=(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Regular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&amp;,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Regular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operator&lt;(Regular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&amp;, Regular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swap(Regular &amp;, Regular &amp;);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throw()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1905000" y="4648200"/>
            <a:ext cx="5286345" cy="1328023"/>
          </a:xfrm>
          <a:prstGeom prst="roundRect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 a = b; assert(a==b</a:t>
            </a:r>
            <a:r>
              <a:rPr lang="en-US" dirty="0" smtClean="0"/>
              <a:t>);</a:t>
            </a:r>
          </a:p>
          <a:p>
            <a:r>
              <a:rPr lang="fr-FR" dirty="0"/>
              <a:t>T a; a = </a:t>
            </a:r>
            <a:r>
              <a:rPr lang="fr-FR" dirty="0" smtClean="0"/>
              <a:t>b; </a:t>
            </a:r>
            <a:r>
              <a:rPr lang="fr-FR" dirty="0" smtClean="0">
                <a:sym typeface="Wingdings" panose="05000000000000000000" pitchFamily="2" charset="2"/>
              </a:rPr>
              <a:t> </a:t>
            </a:r>
            <a:r>
              <a:rPr lang="fr-FR" dirty="0" smtClean="0"/>
              <a:t>T </a:t>
            </a:r>
            <a:r>
              <a:rPr lang="fr-FR" dirty="0"/>
              <a:t>a = b;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/>
              <a:t>T a = c; T b = c; a = d; </a:t>
            </a:r>
            <a:r>
              <a:rPr lang="fr-FR" dirty="0" err="1"/>
              <a:t>assert</a:t>
            </a:r>
            <a:r>
              <a:rPr lang="fr-FR" dirty="0"/>
              <a:t>(b==c</a:t>
            </a:r>
            <a:r>
              <a:rPr lang="fr-FR" dirty="0" smtClean="0"/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/>
              <a:t>T a = c; T b = c; </a:t>
            </a:r>
            <a:r>
              <a:rPr lang="fr-FR" dirty="0" err="1"/>
              <a:t>zap</a:t>
            </a:r>
            <a:r>
              <a:rPr lang="fr-FR" dirty="0"/>
              <a:t>(a); </a:t>
            </a:r>
            <a:r>
              <a:rPr lang="fr-FR" dirty="0" err="1"/>
              <a:t>assert</a:t>
            </a:r>
            <a:r>
              <a:rPr lang="fr-FR" dirty="0"/>
              <a:t>(b==c &amp;&amp; a!=b);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269965" y="2667000"/>
            <a:ext cx="2452360" cy="408623"/>
          </a:xfrm>
          <a:prstGeom prst="roundRect">
            <a:avLst/>
          </a:prstGeom>
          <a:solidFill>
            <a:schemeClr val="folHlink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rPr>
              <a:t>Or specialize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rPr>
              <a:t>std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rPr>
              <a:t>::less</a:t>
            </a:r>
          </a:p>
        </p:txBody>
      </p:sp>
      <p:cxnSp>
        <p:nvCxnSpPr>
          <p:cNvPr id="9" name="Curved Connector 8"/>
          <p:cNvCxnSpPr/>
          <p:nvPr/>
        </p:nvCxnSpPr>
        <p:spPr bwMode="auto">
          <a:xfrm rot="5400000">
            <a:off x="6886085" y="3352339"/>
            <a:ext cx="886777" cy="333345"/>
          </a:xfrm>
          <a:prstGeom prst="curvedConnector3">
            <a:avLst>
              <a:gd name="adj1" fmla="val 98210"/>
            </a:avLst>
          </a:prstGeom>
          <a:solidFill>
            <a:schemeClr val="folHlink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88035" y="6119336"/>
            <a:ext cx="596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15913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1200" kern="0" dirty="0">
                <a:solidFill>
                  <a:srgbClr val="FFFFFF">
                    <a:lumMod val="65000"/>
                  </a:srgbClr>
                </a:solidFill>
              </a:rPr>
              <a:t>“Fundamentals of Generic Programming”, J. </a:t>
            </a:r>
            <a:r>
              <a:rPr lang="en-US" sz="1200" kern="0" dirty="0" err="1">
                <a:solidFill>
                  <a:srgbClr val="FFFFFF">
                    <a:lumMod val="65000"/>
                  </a:srgbClr>
                </a:solidFill>
              </a:rPr>
              <a:t>Dehnert</a:t>
            </a:r>
            <a:r>
              <a:rPr lang="en-US" sz="1200" kern="0" dirty="0">
                <a:solidFill>
                  <a:srgbClr val="FFFFFF">
                    <a:lumMod val="65000"/>
                  </a:srgbClr>
                </a:solidFill>
              </a:rPr>
              <a:t>, A. </a:t>
            </a:r>
            <a:r>
              <a:rPr lang="en-US" sz="1200" kern="0" dirty="0" err="1">
                <a:solidFill>
                  <a:srgbClr val="FFFFFF">
                    <a:lumMod val="65000"/>
                  </a:srgbClr>
                </a:solidFill>
              </a:rPr>
              <a:t>Stepanov</a:t>
            </a:r>
            <a:r>
              <a:rPr lang="en-US" sz="1200" kern="0" dirty="0">
                <a:solidFill>
                  <a:srgbClr val="FFFFFF">
                    <a:lumMod val="65000"/>
                  </a:srgbClr>
                </a:solidFill>
              </a:rPr>
              <a:t>, </a:t>
            </a:r>
            <a:r>
              <a:rPr lang="en-US" sz="1200" kern="0" dirty="0">
                <a:solidFill>
                  <a:srgbClr val="FFFFFF">
                    <a:lumMod val="65000"/>
                  </a:srgbClr>
                </a:solidFill>
                <a:hlinkClick r:id="rId3"/>
              </a:rPr>
              <a:t>http://</a:t>
            </a:r>
            <a:r>
              <a:rPr lang="en-US" sz="1200" kern="0" dirty="0" smtClean="0">
                <a:solidFill>
                  <a:srgbClr val="FFFFFF">
                    <a:lumMod val="65000"/>
                  </a:srgbClr>
                </a:solidFill>
                <a:hlinkClick r:id="rId3"/>
              </a:rPr>
              <a:t>www.stepanovpapers.com/DeSt98.pdf</a:t>
            </a:r>
            <a:endParaRPr lang="en-US" sz="1200" kern="0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9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Regular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315200" cy="40386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RegularCxx11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RegularCxx11();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RegularCxx11(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RegularCxx11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RegularCxx11(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RegularCxx11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&amp;&amp;)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~RegularCxx11();</a:t>
            </a:r>
            <a:endParaRPr lang="en-US" sz="14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RegularCxx11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 operator=(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RegularCxx11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RegularCxx11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operator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RegularCxx11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&amp;&amp;)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operator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RegularCxx11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&amp;, RegularCxx11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operator!=(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RegularCxx11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&amp;, RegularCxx11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operator&lt;(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RegularCxx11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RegularCxx11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strike="sngStrike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trike="sngStrike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trike="sngStrike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swap(RegularCxx11 </a:t>
            </a:r>
            <a:r>
              <a:rPr lang="en-US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&amp;, </a:t>
            </a:r>
            <a:r>
              <a:rPr lang="en-US" sz="1400" strike="sngStrike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RegularCxx11 </a:t>
            </a:r>
            <a:r>
              <a:rPr lang="en-US" sz="1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&amp;); </a:t>
            </a:r>
            <a:r>
              <a:rPr lang="en-US" sz="1400" strike="sngStrike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throw()</a:t>
            </a:r>
            <a:endParaRPr lang="en-US" sz="1400" strike="sngStrike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hash&lt;RegularCxx11&gt;;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4235" y="6015335"/>
            <a:ext cx="596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15913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1200" kern="0" dirty="0">
                <a:solidFill>
                  <a:srgbClr val="FFFFFF">
                    <a:lumMod val="65000"/>
                  </a:srgbClr>
                </a:solidFill>
                <a:cs typeface="Consolas" panose="020B0609020204030204" pitchFamily="49" charset="0"/>
              </a:rPr>
              <a:t>“What is a ‘Regular Type’ in the context of move semantics?” S. Parent, stackoverflow.com, Dec 2012 </a:t>
            </a:r>
            <a:r>
              <a:rPr lang="en-US" sz="1200" kern="0" dirty="0">
                <a:solidFill>
                  <a:srgbClr val="FFFFFF">
                    <a:lumMod val="65000"/>
                  </a:srgbClr>
                </a:solidFill>
                <a:cs typeface="Consolas" panose="020B0609020204030204" pitchFamily="49" charset="0"/>
                <a:hlinkClick r:id="rId2"/>
              </a:rPr>
              <a:t>http://stackoverflow.com/a/14000046/195873</a:t>
            </a:r>
            <a:endParaRPr lang="en-US" sz="1200" kern="0" dirty="0">
              <a:solidFill>
                <a:srgbClr val="FFFFFF">
                  <a:lumMod val="65000"/>
                </a:srgbClr>
              </a:solidFill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075" y="2447298"/>
            <a:ext cx="4038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0" defTabSz="315913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RegularCxx11(RegularCxx11 &amp;&amp;) </a:t>
            </a:r>
            <a:r>
              <a:rPr lang="en-US" sz="1400" kern="0" dirty="0" err="1">
                <a:solidFill>
                  <a:srgbClr val="00007D">
                    <a:lumMod val="60000"/>
                    <a:lumOff val="4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075" y="3212275"/>
            <a:ext cx="524592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0" defTabSz="315913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RegularCxx11 &amp; operator=(RegularCxx11 &amp;&amp;) </a:t>
            </a:r>
            <a:r>
              <a:rPr lang="en-US" sz="1400" kern="0" dirty="0" err="1">
                <a:solidFill>
                  <a:srgbClr val="00007D">
                    <a:lumMod val="60000"/>
                    <a:lumOff val="4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878"/>
            <a:ext cx="8305800" cy="2751522"/>
          </a:xfrm>
        </p:spPr>
        <p:txBody>
          <a:bodyPr>
            <a:spAutoFit/>
          </a:bodyPr>
          <a:lstStyle/>
          <a:p>
            <a:pPr marL="400050" lvl="1" indent="-457200">
              <a:buNone/>
            </a:pPr>
            <a:r>
              <a:rPr lang="en-US" sz="3200" b="1" dirty="0" smtClean="0"/>
              <a:t>Guideline 4:</a:t>
            </a:r>
            <a:r>
              <a:rPr lang="en-US" sz="3200" dirty="0" smtClean="0"/>
              <a:t> Make your types regular (if possible)</a:t>
            </a:r>
          </a:p>
          <a:p>
            <a:pPr marL="400050" lvl="1" indent="-457200">
              <a:buNone/>
            </a:pPr>
            <a:endParaRPr lang="en-US" sz="3200" dirty="0"/>
          </a:p>
          <a:p>
            <a:pPr marL="400050" lvl="1" indent="-457200">
              <a:buNone/>
            </a:pPr>
            <a:r>
              <a:rPr lang="en-US" sz="3200" b="1" dirty="0" smtClean="0"/>
              <a:t>Guideline 5:</a:t>
            </a:r>
            <a:r>
              <a:rPr lang="en-US" sz="3200" dirty="0" smtClean="0"/>
              <a:t> Make your types’ move operations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3200" dirty="0" smtClean="0">
                <a:cs typeface="Consolas" panose="020B0609020204030204" pitchFamily="49" charset="0"/>
              </a:rPr>
              <a:t> (if possible)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Implicitly Generated Move </a:t>
            </a:r>
            <a:r>
              <a:rPr lang="en-US" dirty="0" err="1" smtClean="0"/>
              <a:t>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If the definition of a class X does not explicitly declare a move constructor, one will be implicitly </a:t>
            </a:r>
            <a:r>
              <a:rPr lang="en-US" sz="2000" dirty="0" smtClean="0"/>
              <a:t>declared as </a:t>
            </a:r>
            <a:r>
              <a:rPr lang="en-US" sz="2000" dirty="0"/>
              <a:t>defaulted if and only if</a:t>
            </a:r>
          </a:p>
          <a:p>
            <a:r>
              <a:rPr lang="en-US" sz="2000" dirty="0" smtClean="0"/>
              <a:t>X </a:t>
            </a:r>
            <a:r>
              <a:rPr lang="en-US" sz="2000" dirty="0"/>
              <a:t>does not have a user-declared copy constructor,</a:t>
            </a:r>
          </a:p>
          <a:p>
            <a:r>
              <a:rPr lang="en-US" sz="2000" dirty="0" smtClean="0"/>
              <a:t>X </a:t>
            </a:r>
            <a:r>
              <a:rPr lang="en-US" sz="2000" dirty="0"/>
              <a:t>does not have a user-declared copy assignment operator,</a:t>
            </a:r>
          </a:p>
          <a:p>
            <a:r>
              <a:rPr lang="en-US" sz="2000" dirty="0" smtClean="0"/>
              <a:t>X </a:t>
            </a:r>
            <a:r>
              <a:rPr lang="en-US" sz="2000" dirty="0"/>
              <a:t>does not have a user-declared move assignment operator,</a:t>
            </a:r>
          </a:p>
          <a:p>
            <a:r>
              <a:rPr lang="en-US" sz="2000" dirty="0" smtClean="0"/>
              <a:t>X </a:t>
            </a:r>
            <a:r>
              <a:rPr lang="en-US" sz="2000" dirty="0"/>
              <a:t>does not have a user-declared destructor, and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move constructor would not be implicitly defined as deleted.</a:t>
            </a:r>
          </a:p>
          <a:p>
            <a:pPr marL="0" indent="0">
              <a:buNone/>
            </a:pPr>
            <a:r>
              <a:rPr lang="en-US" sz="2000" dirty="0" smtClean="0"/>
              <a:t>[ </a:t>
            </a:r>
            <a:r>
              <a:rPr lang="en-US" sz="2000" i="1" dirty="0"/>
              <a:t>Note: </a:t>
            </a:r>
            <a:r>
              <a:rPr lang="en-US" sz="2000" dirty="0"/>
              <a:t>When the move constructor is not implicitly declared or explicitly supplied, expressions that </a:t>
            </a:r>
            <a:r>
              <a:rPr lang="en-US" sz="2000" dirty="0" smtClean="0"/>
              <a:t>otherwise would </a:t>
            </a:r>
            <a:r>
              <a:rPr lang="en-US" sz="2000" dirty="0"/>
              <a:t>have invoked the move constructor may instead invoke a copy constructor. </a:t>
            </a:r>
            <a:r>
              <a:rPr lang="en-US" sz="2000" i="1" dirty="0"/>
              <a:t>—end note </a:t>
            </a:r>
            <a:r>
              <a:rPr lang="en-US" sz="2000" dirty="0" smtClean="0"/>
              <a:t>]</a:t>
            </a:r>
          </a:p>
          <a:p>
            <a:pPr marL="0" indent="0" algn="r">
              <a:buNone/>
            </a:pPr>
            <a:r>
              <a:rPr lang="en-US" sz="2000" i="1" dirty="0" smtClean="0"/>
              <a:t>N3291  §12.8/9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2209800"/>
            <a:ext cx="624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Useless and Unnecessary TMP Heroics!</a:t>
            </a:r>
            <a:endParaRPr lang="en-US" sz="6600" dirty="0"/>
          </a:p>
        </p:txBody>
      </p:sp>
      <p:sp>
        <p:nvSpPr>
          <p:cNvPr id="7" name="Rectangle 6"/>
          <p:cNvSpPr/>
          <p:nvPr/>
        </p:nvSpPr>
        <p:spPr>
          <a:xfrm rot="13871892">
            <a:off x="4377125" y="833567"/>
            <a:ext cx="332841" cy="5793923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CascadeUp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noFill/>
                  <a:prstDash val="solid"/>
                </a:ln>
                <a:solidFill>
                  <a:srgbClr val="FF0000"/>
                </a:solidFill>
                <a:latin typeface="Face Your Fears" panose="030907010108010A0105" pitchFamily="66" charset="0"/>
              </a:rPr>
              <a:t>\</a:t>
            </a:r>
            <a:endParaRPr lang="en-US" sz="5400" b="1" cap="none" spc="0" dirty="0">
              <a:ln w="19050">
                <a:noFill/>
                <a:prstDash val="solid"/>
              </a:ln>
              <a:solidFill>
                <a:srgbClr val="FF0000"/>
              </a:solidFill>
              <a:latin typeface="Face Your Fears" panose="030907010108010A0105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 rot="6826890" flipH="1">
            <a:off x="4527927" y="401640"/>
            <a:ext cx="332841" cy="6670287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CascadeUp">
              <a:avLst>
                <a:gd name="adj" fmla="val 100000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noFill/>
                  <a:prstDash val="solid"/>
                </a:ln>
                <a:solidFill>
                  <a:srgbClr val="FF0000"/>
                </a:solidFill>
                <a:latin typeface="Face Your Fears" panose="030907010108010A0105" pitchFamily="66" charset="0"/>
              </a:rPr>
              <a:t>\</a:t>
            </a:r>
            <a:endParaRPr lang="en-US" sz="5400" b="1" cap="none" spc="0" dirty="0">
              <a:ln w="19050">
                <a:noFill/>
                <a:prstDash val="solid"/>
              </a:ln>
              <a:solidFill>
                <a:srgbClr val="FF0000"/>
              </a:solidFill>
              <a:latin typeface="Face Your Fears" panose="030907010108010A01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5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Implicitly Generated Move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If the definition of a class X does not explicitly declare a move assignment operator, one will be </a:t>
            </a:r>
            <a:r>
              <a:rPr lang="en-US" sz="2000" dirty="0" smtClean="0"/>
              <a:t>implicitly declared </a:t>
            </a:r>
            <a:r>
              <a:rPr lang="en-US" sz="2000" dirty="0"/>
              <a:t>as defaulted if and only if</a:t>
            </a:r>
          </a:p>
          <a:p>
            <a:r>
              <a:rPr lang="en-US" sz="2000" dirty="0" smtClean="0"/>
              <a:t>X </a:t>
            </a:r>
            <a:r>
              <a:rPr lang="en-US" sz="2000" dirty="0"/>
              <a:t>does not have a user-declared copy constructor,</a:t>
            </a:r>
          </a:p>
          <a:p>
            <a:r>
              <a:rPr lang="en-US" sz="2000" dirty="0" smtClean="0"/>
              <a:t>X </a:t>
            </a:r>
            <a:r>
              <a:rPr lang="en-US" sz="2000" dirty="0"/>
              <a:t>does not have a user-declared move constructor,</a:t>
            </a:r>
          </a:p>
          <a:p>
            <a:r>
              <a:rPr lang="en-US" sz="2000" dirty="0" smtClean="0"/>
              <a:t>X </a:t>
            </a:r>
            <a:r>
              <a:rPr lang="en-US" sz="2000" dirty="0"/>
              <a:t>does not have a user-declared copy assignment operator,</a:t>
            </a:r>
          </a:p>
          <a:p>
            <a:r>
              <a:rPr lang="en-US" sz="2000" dirty="0" smtClean="0"/>
              <a:t>X </a:t>
            </a:r>
            <a:r>
              <a:rPr lang="en-US" sz="2000" dirty="0"/>
              <a:t>does not have a user-declared destructor, and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move assignment operator would not be implicitly defined as deleted</a:t>
            </a:r>
            <a:r>
              <a:rPr lang="en-US" sz="2000" dirty="0" smtClean="0"/>
              <a:t>.</a:t>
            </a:r>
          </a:p>
          <a:p>
            <a:pPr marL="0" indent="0" algn="r">
              <a:buNone/>
            </a:pPr>
            <a:r>
              <a:rPr lang="en-US" sz="2000" i="1" dirty="0" smtClean="0"/>
              <a:t>N3291  §12.8/9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Statically Check Your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Q: Is my type Regular?</a:t>
            </a:r>
          </a:p>
          <a:p>
            <a:pPr marL="0" indent="0">
              <a:buNone/>
            </a:pPr>
            <a:r>
              <a:rPr lang="en-US" dirty="0" smtClean="0"/>
              <a:t>A: Check it at compile time!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2971800"/>
            <a:ext cx="6781800" cy="23083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is_regular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integral_constant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is_default_constructible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&lt;T&gt;::value &amp;&amp;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is_copy_constructible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&lt;T&gt;::value &amp;&amp;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is_move_constructible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&lt;T&gt;::value &amp;&amp;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is_copy_assignable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&lt;T&gt;::value &amp;&amp;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is_move_assignable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 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5562600"/>
            <a:ext cx="6781800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 {};</a:t>
            </a:r>
          </a:p>
          <a:p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is_regular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&lt;T&gt;::value, </a:t>
            </a:r>
            <a:r>
              <a:rPr lang="en-US" sz="16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"huh</a:t>
            </a:r>
            <a:r>
              <a:rPr lang="en-US" sz="16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05960" y="3652650"/>
            <a:ext cx="701965" cy="4572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lbertus Medium"/>
                <a:cs typeface="Consolas" panose="020B0609020204030204" pitchFamily="49" charset="0"/>
              </a:rPr>
              <a:t>equality_comparable</a:t>
            </a:r>
            <a:endParaRPr lang="en-US" dirty="0">
              <a:latin typeface="Albertus Medium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01000" cy="3962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detail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false_type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check_equality_comparable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t,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check_equality_comparable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t,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-&gt;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is_convertible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t == t ),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&gt;::type;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is_equality_comparable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(detail::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check_equality_comparable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declval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&lt;T </a:t>
            </a:r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&amp;&gt;(), </a:t>
            </a:r>
            <a:r>
              <a:rPr lang="en-US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75934" y="3466740"/>
            <a:ext cx="596317" cy="279797"/>
          </a:xfrm>
          <a:prstGeom prst="rect">
            <a:avLst/>
          </a:prstGeom>
          <a:solidFill>
            <a:srgbClr val="FFFF00"/>
          </a:solidFill>
        </p:spPr>
        <p:txBody>
          <a:bodyPr wrap="none" lIns="0" rIns="0" rtlCol="0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==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9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Moving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Imagine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 smtClean="0"/>
              <a:t> that guarantees its pointer is non-null: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2895600"/>
            <a:ext cx="7620000" cy="3352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&lt;class T&gt;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T*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_;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: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_(</a:t>
            </a:r>
            <a:r>
              <a:rPr lang="en-US" sz="16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T{}) {}</a:t>
            </a:r>
          </a:p>
          <a:p>
            <a:pPr marL="0" indent="0">
              <a:buNone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(T* p) :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_(p) { assert(p);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T* get() </a:t>
            </a:r>
            <a:r>
              <a:rPr lang="en-US" sz="16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6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_; }</a:t>
            </a:r>
          </a:p>
          <a:p>
            <a:pPr marL="0" indent="0">
              <a:buNone/>
            </a:pP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&amp;&amp;) </a:t>
            </a:r>
            <a:r>
              <a:rPr lang="en-US" sz="16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???</a:t>
            </a:r>
            <a:endParaRPr lang="en-US" sz="16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etc...</a:t>
            </a:r>
          </a:p>
          <a:p>
            <a:pPr marL="0" indent="0">
              <a:buFont typeface="Wingdings" pitchFamily="2" charset="2"/>
              <a:buNone/>
            </a:pP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909875" y="2819400"/>
            <a:ext cx="4243525" cy="1328023"/>
          </a:xfrm>
          <a:prstGeom prst="roundRect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What does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non_null</a:t>
            </a:r>
            <a:r>
              <a:rPr 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_unique_ptr</a:t>
            </a:r>
            <a:r>
              <a:rPr lang="en-US" sz="2400" b="1" dirty="0" err="1">
                <a:latin typeface="Arial" charset="0"/>
              </a:rPr>
              <a:t>’</a:t>
            </a:r>
            <a:r>
              <a:rPr lang="en-US" sz="2400" b="1" dirty="0" err="1" smtClean="0">
                <a:latin typeface="Arial" charset="0"/>
              </a:rPr>
              <a:t>s</a:t>
            </a:r>
            <a:r>
              <a:rPr lang="en-US" sz="2400" b="1" dirty="0" smtClean="0">
                <a:latin typeface="Arial" charset="0"/>
              </a:rPr>
              <a:t> move </a:t>
            </a:r>
            <a:r>
              <a:rPr lang="en-US" sz="2400" b="1" dirty="0" err="1" smtClean="0">
                <a:latin typeface="Arial" charset="0"/>
              </a:rPr>
              <a:t>c’tor</a:t>
            </a:r>
            <a:r>
              <a:rPr lang="en-US" sz="2400" b="1" dirty="0" smtClean="0">
                <a:latin typeface="Arial" charset="0"/>
              </a:rPr>
              <a:t> do?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6" descr="MCj040773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733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3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Moving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invariant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ptr.get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!=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What does the move </a:t>
            </a:r>
            <a:r>
              <a:rPr lang="en-US" dirty="0" err="1" smtClean="0">
                <a:cs typeface="Consolas" panose="020B0609020204030204" pitchFamily="49" charset="0"/>
              </a:rPr>
              <a:t>c’tor</a:t>
            </a:r>
            <a:r>
              <a:rPr lang="en-US" dirty="0" smtClean="0">
                <a:cs typeface="Consolas" panose="020B0609020204030204" pitchFamily="49" charset="0"/>
              </a:rPr>
              <a:t> do?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2013 </a:t>
            </a:r>
            <a:r>
              <a:rPr lang="en-US" dirty="0" err="1" smtClean="0"/>
              <a:t>Aerix</a:t>
            </a:r>
            <a:r>
              <a:rPr lang="en-US" dirty="0" smtClean="0"/>
              <a:t> Consulting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3505200"/>
            <a:ext cx="7620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constructor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other)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endParaRPr lang="en-US" sz="1800" kern="0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_(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sz="18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19600" y="5177434"/>
            <a:ext cx="2514601" cy="510778"/>
          </a:xfrm>
          <a:prstGeom prst="roundRect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 this OK??</a:t>
            </a:r>
            <a:r>
              <a:rPr lang="en-US" sz="2400" b="1" dirty="0" smtClean="0">
                <a:latin typeface="Arial" charset="0"/>
              </a:rPr>
              <a:t>?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6" descr="MCj040773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4495801"/>
            <a:ext cx="1219199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Moving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this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2362200"/>
            <a:ext cx="7062407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pint{ </a:t>
            </a:r>
            <a:r>
              <a:rPr lang="en-US" sz="16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pint2{ 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::move( pint ) };</a:t>
            </a:r>
          </a:p>
          <a:p>
            <a:pPr marL="0" indent="0">
              <a:buNone/>
            </a:pP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</a:t>
            </a:r>
            <a:r>
              <a:rPr lang="en-US" sz="16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pint.get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!= </a:t>
            </a:r>
            <a:r>
              <a:rPr lang="en-US" sz="16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16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kern="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 the class invariant.</a:t>
            </a:r>
          </a:p>
        </p:txBody>
      </p:sp>
      <p:sp>
        <p:nvSpPr>
          <p:cNvPr id="8" name="Explosion 1 7"/>
          <p:cNvSpPr/>
          <p:nvPr/>
        </p:nvSpPr>
        <p:spPr bwMode="auto">
          <a:xfrm>
            <a:off x="3352800" y="3200400"/>
            <a:ext cx="5257800" cy="3124200"/>
          </a:xfrm>
          <a:prstGeom prst="irregularSeal1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3523" y="4293387"/>
            <a:ext cx="3930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FadeLeft">
              <a:avLst>
                <a:gd name="adj" fmla="val 20472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16200000" scaled="0"/>
                  <a:tileRect/>
                </a:gradFill>
                <a:effectLst>
                  <a:outerShdw blurRad="50800" dist="25400" dir="5400000" sx="104000" sy="104000" algn="t" rotWithShape="0">
                    <a:prstClr val="black">
                      <a:alpha val="82000"/>
                    </a:prstClr>
                  </a:outerShdw>
                </a:effectLst>
                <a:latin typeface="Back to the future 2002" panose="02000000000000000000" pitchFamily="2" charset="0"/>
              </a:rPr>
              <a:t>BLAM-O!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16200000" scaled="0"/>
                <a:tileRect/>
              </a:gradFill>
              <a:effectLst>
                <a:outerShdw blurRad="50800" dist="25400" dir="5400000" sx="104000" sy="104000" algn="t" rotWithShape="0">
                  <a:prstClr val="black">
                    <a:alpha val="82000"/>
                  </a:prstClr>
                </a:outerShdw>
              </a:effectLst>
              <a:latin typeface="Back to the future 2002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9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Moving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514600"/>
            <a:ext cx="5943600" cy="2286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Moved-from objects must be in a </a:t>
            </a:r>
            <a:r>
              <a:rPr lang="en-US" sz="4000" b="1" u="sng" dirty="0" smtClean="0"/>
              <a:t>valid but unspecified</a:t>
            </a:r>
            <a:r>
              <a:rPr lang="en-US" sz="4000" dirty="0" smtClean="0"/>
              <a:t>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pic>
        <p:nvPicPr>
          <p:cNvPr id="1028" name="Picture 4" descr="C:\Users\eric\AppData\Local\Microsoft\Windows\Temporary Internet Files\Content.IE5\VYNW5RO5\MC90043475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383222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Moving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Q: Is this a better move constructor?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9244" y="2362200"/>
            <a:ext cx="66294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other)</a:t>
            </a:r>
            <a:endParaRPr lang="en-US" sz="18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: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_(</a:t>
            </a:r>
            <a:r>
              <a:rPr lang="en-US" sz="1800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T(*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_))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::swap(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_, </a:t>
            </a:r>
            <a:r>
              <a:rPr lang="en-US" sz="18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other.ptr</a:t>
            </a:r>
            <a:r>
              <a:rPr lang="en-US" sz="1800" kern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_);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343400"/>
            <a:ext cx="8305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A: No:</a:t>
            </a:r>
          </a:p>
          <a:p>
            <a:pPr lvl="1"/>
            <a:r>
              <a:rPr lang="en-US" kern="0" dirty="0" smtClean="0"/>
              <a:t>It’s no different than a copy constructor!</a:t>
            </a:r>
          </a:p>
          <a:p>
            <a:pPr lvl="1"/>
            <a:r>
              <a:rPr lang="en-US" kern="0" dirty="0" smtClean="0"/>
              <a:t>It can’t be </a:t>
            </a:r>
            <a:r>
              <a:rPr lang="en-US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noexcept</a:t>
            </a:r>
            <a:r>
              <a:rPr lang="en-US" kern="0" dirty="0" smtClean="0"/>
              <a:t> (non-ideal, but not a deal-breaker, </a:t>
            </a:r>
            <a:r>
              <a:rPr lang="en-US" i="1" kern="0" dirty="0" smtClean="0"/>
              <a:t>per se</a:t>
            </a:r>
            <a:r>
              <a:rPr lang="en-US" kern="0" dirty="0" smtClean="0"/>
              <a:t>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592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Moving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543800" cy="35814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Either: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dirty="0" smtClean="0"/>
              <a:t> doesn’t have a natural move constructor, </a:t>
            </a:r>
            <a:r>
              <a:rPr lang="en-US" i="1" dirty="0" smtClean="0"/>
              <a:t>or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non_null_unique_ptr</a:t>
            </a:r>
            <a:r>
              <a:rPr lang="en-US" dirty="0" smtClean="0"/>
              <a:t> just doesn’t make any 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Movable Types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3243965"/>
          </a:xfrm>
        </p:spPr>
        <p:txBody>
          <a:bodyPr>
            <a:spAutoFit/>
          </a:bodyPr>
          <a:lstStyle/>
          <a:p>
            <a:pPr marL="400050" lvl="1" indent="-457200">
              <a:buNone/>
            </a:pPr>
            <a:r>
              <a:rPr lang="en-US" sz="3200" b="1" dirty="0" smtClean="0"/>
              <a:t>Guideline 6:</a:t>
            </a:r>
            <a:r>
              <a:rPr lang="en-US" sz="3200" dirty="0" smtClean="0"/>
              <a:t> The moved-from state must be part of a class’s invariant.</a:t>
            </a:r>
          </a:p>
          <a:p>
            <a:pPr marL="400050" lvl="1" indent="-457200">
              <a:buNone/>
            </a:pPr>
            <a:r>
              <a:rPr lang="en-US" sz="3200" b="1" dirty="0" smtClean="0"/>
              <a:t>Guideline 7:</a:t>
            </a:r>
            <a:r>
              <a:rPr lang="en-US" sz="3200" dirty="0" smtClean="0"/>
              <a:t> If Guideline 6 doesn’t make sense, the type isn’t movable.</a:t>
            </a:r>
            <a:endParaRPr lang="en-US" sz="3200" b="1" dirty="0"/>
          </a:p>
          <a:p>
            <a:pPr marL="400050" lvl="1" indent="-457200">
              <a:buNone/>
            </a:pPr>
            <a:r>
              <a:rPr lang="en-US" sz="3200" b="1" dirty="0" smtClean="0"/>
              <a:t>Corollary:</a:t>
            </a:r>
            <a:r>
              <a:rPr lang="en-US" sz="3200" dirty="0" smtClean="0"/>
              <a:t> Every movable type must have a cheap(</a:t>
            </a:r>
            <a:r>
              <a:rPr lang="en-US" sz="3200" dirty="0" err="1" smtClean="0"/>
              <a:t>er</a:t>
            </a:r>
            <a:r>
              <a:rPr lang="en-US" sz="3200" dirty="0" smtClean="0"/>
              <a:t>)-to-construct, </a:t>
            </a:r>
            <a:r>
              <a:rPr lang="en-US" sz="3200" i="1" dirty="0" smtClean="0"/>
              <a:t>valid</a:t>
            </a:r>
            <a:r>
              <a:rPr lang="en-US" sz="3200" dirty="0" smtClean="0"/>
              <a:t> default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739825"/>
            <a:ext cx="5965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5913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Further discussion can be found here: </a:t>
            </a: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http://lists.boost.org/Archives/boost/2013/01/200057.php</a:t>
            </a:r>
            <a:endParaRPr lang="en-US" sz="20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780529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Interface Design Best Practices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117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III. Modules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Library Design in the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266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5"/>
          <p:cNvSpPr txBox="1">
            <a:spLocks/>
          </p:cNvSpPr>
          <p:nvPr/>
        </p:nvSpPr>
        <p:spPr bwMode="auto">
          <a:xfrm>
            <a:off x="4610100" y="1676400"/>
            <a:ext cx="40767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Good</a:t>
            </a:r>
          </a:p>
          <a:p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Modules: Good and Bad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Bad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51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1313213" y="2566059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031174" y="3251859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22813" y="2642259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551709" y="3556659"/>
            <a:ext cx="523504" cy="3429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532413" y="2899557"/>
            <a:ext cx="457200" cy="35230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004457" y="3442359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856509" y="4128159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313213" y="4051959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380013" y="3556659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838200" y="4713514"/>
            <a:ext cx="1084613" cy="69668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58984" y="4013859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227613" y="4356759"/>
            <a:ext cx="4572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380013" y="4924301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124200" y="4356759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1856509" y="3128158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2966852" y="4953000"/>
            <a:ext cx="304800" cy="2286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19" idx="2"/>
            <a:endCxn id="23" idx="0"/>
          </p:cNvCxnSpPr>
          <p:nvPr/>
        </p:nvCxnSpPr>
        <p:spPr bwMode="auto">
          <a:xfrm flipH="1">
            <a:off x="2532413" y="3251858"/>
            <a:ext cx="228600" cy="304801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20" idx="0"/>
            <a:endCxn id="19" idx="3"/>
          </p:cNvCxnSpPr>
          <p:nvPr/>
        </p:nvCxnSpPr>
        <p:spPr bwMode="auto">
          <a:xfrm flipH="1" flipV="1">
            <a:off x="2989613" y="3075708"/>
            <a:ext cx="167244" cy="366651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9" idx="3"/>
            <a:endCxn id="19" idx="1"/>
          </p:cNvCxnSpPr>
          <p:nvPr/>
        </p:nvCxnSpPr>
        <p:spPr bwMode="auto">
          <a:xfrm flipV="1">
            <a:off x="2161309" y="3075708"/>
            <a:ext cx="371104" cy="16675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19" idx="0"/>
            <a:endCxn id="17" idx="3"/>
          </p:cNvCxnSpPr>
          <p:nvPr/>
        </p:nvCxnSpPr>
        <p:spPr bwMode="auto">
          <a:xfrm flipH="1" flipV="1">
            <a:off x="2227613" y="2756559"/>
            <a:ext cx="533400" cy="142998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23" idx="3"/>
            <a:endCxn id="20" idx="1"/>
          </p:cNvCxnSpPr>
          <p:nvPr/>
        </p:nvCxnSpPr>
        <p:spPr bwMode="auto">
          <a:xfrm flipV="1">
            <a:off x="2684813" y="3556659"/>
            <a:ext cx="319644" cy="11430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 bwMode="auto">
          <a:xfrm>
            <a:off x="1618013" y="2680359"/>
            <a:ext cx="304800" cy="7620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29" idx="0"/>
            <a:endCxn id="17" idx="2"/>
          </p:cNvCxnSpPr>
          <p:nvPr/>
        </p:nvCxnSpPr>
        <p:spPr bwMode="auto">
          <a:xfrm flipV="1">
            <a:off x="2008909" y="2870859"/>
            <a:ext cx="66304" cy="257299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29" idx="1"/>
            <a:endCxn id="16" idx="3"/>
          </p:cNvCxnSpPr>
          <p:nvPr/>
        </p:nvCxnSpPr>
        <p:spPr bwMode="auto">
          <a:xfrm flipH="1">
            <a:off x="1335974" y="3242458"/>
            <a:ext cx="520535" cy="123701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8" idx="0"/>
            <a:endCxn id="29" idx="2"/>
          </p:cNvCxnSpPr>
          <p:nvPr/>
        </p:nvCxnSpPr>
        <p:spPr bwMode="auto">
          <a:xfrm flipV="1">
            <a:off x="1813461" y="3356758"/>
            <a:ext cx="195448" cy="199901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>
            <a:stCxn id="18" idx="3"/>
            <a:endCxn id="25" idx="1"/>
          </p:cNvCxnSpPr>
          <p:nvPr/>
        </p:nvCxnSpPr>
        <p:spPr bwMode="auto">
          <a:xfrm>
            <a:off x="2075213" y="3728109"/>
            <a:ext cx="783771" cy="40005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18" idx="2"/>
            <a:endCxn id="21" idx="0"/>
          </p:cNvCxnSpPr>
          <p:nvPr/>
        </p:nvCxnSpPr>
        <p:spPr bwMode="auto">
          <a:xfrm>
            <a:off x="1813461" y="3899559"/>
            <a:ext cx="195448" cy="22860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18" idx="1"/>
            <a:endCxn id="22" idx="0"/>
          </p:cNvCxnSpPr>
          <p:nvPr/>
        </p:nvCxnSpPr>
        <p:spPr bwMode="auto">
          <a:xfrm flipH="1">
            <a:off x="1465613" y="3728109"/>
            <a:ext cx="86096" cy="32385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>
            <a:stCxn id="26" idx="0"/>
            <a:endCxn id="25" idx="1"/>
          </p:cNvCxnSpPr>
          <p:nvPr/>
        </p:nvCxnSpPr>
        <p:spPr bwMode="auto">
          <a:xfrm flipV="1">
            <a:off x="2456213" y="4128159"/>
            <a:ext cx="402771" cy="22860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28" idx="1"/>
            <a:endCxn id="25" idx="2"/>
          </p:cNvCxnSpPr>
          <p:nvPr/>
        </p:nvCxnSpPr>
        <p:spPr bwMode="auto">
          <a:xfrm flipH="1" flipV="1">
            <a:off x="3011384" y="4242459"/>
            <a:ext cx="112816" cy="22860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27" idx="0"/>
            <a:endCxn id="26" idx="2"/>
          </p:cNvCxnSpPr>
          <p:nvPr/>
        </p:nvCxnSpPr>
        <p:spPr bwMode="auto">
          <a:xfrm flipH="1" flipV="1">
            <a:off x="2456213" y="4737759"/>
            <a:ext cx="76200" cy="186542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26" idx="3"/>
            <a:endCxn id="30" idx="0"/>
          </p:cNvCxnSpPr>
          <p:nvPr/>
        </p:nvCxnSpPr>
        <p:spPr bwMode="auto">
          <a:xfrm>
            <a:off x="2684813" y="4547259"/>
            <a:ext cx="434439" cy="405741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24" idx="0"/>
            <a:endCxn id="21" idx="2"/>
          </p:cNvCxnSpPr>
          <p:nvPr/>
        </p:nvCxnSpPr>
        <p:spPr bwMode="auto">
          <a:xfrm flipV="1">
            <a:off x="1380507" y="4356759"/>
            <a:ext cx="628402" cy="356755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>
            <a:stCxn id="26" idx="0"/>
            <a:endCxn id="23" idx="2"/>
          </p:cNvCxnSpPr>
          <p:nvPr/>
        </p:nvCxnSpPr>
        <p:spPr bwMode="auto">
          <a:xfrm flipV="1">
            <a:off x="2456213" y="3785259"/>
            <a:ext cx="76200" cy="57150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ounded Rectangle 70"/>
          <p:cNvSpPr/>
          <p:nvPr/>
        </p:nvSpPr>
        <p:spPr bwMode="auto">
          <a:xfrm>
            <a:off x="5943600" y="2209800"/>
            <a:ext cx="1447800" cy="965858"/>
          </a:xfrm>
          <a:prstGeom prst="roundRect">
            <a:avLst/>
          </a:prstGeom>
          <a:noFill/>
          <a:ln w="38100" cap="flat" cmpd="sng" algn="ctr">
            <a:solidFill>
              <a:srgbClr val="2D642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7467600" y="5029200"/>
            <a:ext cx="1447800" cy="1062444"/>
          </a:xfrm>
          <a:prstGeom prst="roundRect">
            <a:avLst/>
          </a:prstGeom>
          <a:noFill/>
          <a:ln w="38100" cap="flat" cmpd="sng" algn="ctr">
            <a:solidFill>
              <a:srgbClr val="2D642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4343400" y="5029200"/>
            <a:ext cx="1447800" cy="1062444"/>
          </a:xfrm>
          <a:prstGeom prst="roundRect">
            <a:avLst/>
          </a:prstGeom>
          <a:noFill/>
          <a:ln w="38100" cap="flat" cmpd="sng" algn="ctr">
            <a:solidFill>
              <a:srgbClr val="2D642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105400" y="3581400"/>
            <a:ext cx="1447800" cy="1062444"/>
          </a:xfrm>
          <a:prstGeom prst="roundRect">
            <a:avLst/>
          </a:prstGeom>
          <a:noFill/>
          <a:ln w="38100" cap="flat" cmpd="sng" algn="ctr">
            <a:solidFill>
              <a:srgbClr val="2D642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6781800" y="3581400"/>
            <a:ext cx="1447800" cy="1062444"/>
          </a:xfrm>
          <a:prstGeom prst="roundRect">
            <a:avLst/>
          </a:prstGeom>
          <a:noFill/>
          <a:ln w="38100" cap="flat" cmpd="sng" algn="ctr">
            <a:solidFill>
              <a:srgbClr val="2D642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5907975" y="5033556"/>
            <a:ext cx="1447800" cy="1062444"/>
          </a:xfrm>
          <a:prstGeom prst="roundRect">
            <a:avLst/>
          </a:prstGeom>
          <a:noFill/>
          <a:ln w="38100" cap="flat" cmpd="sng" algn="ctr">
            <a:solidFill>
              <a:srgbClr val="2D642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2" name="Straight Arrow Connector 81"/>
          <p:cNvCxnSpPr>
            <a:stCxn id="24" idx="3"/>
            <a:endCxn id="27" idx="1"/>
          </p:cNvCxnSpPr>
          <p:nvPr/>
        </p:nvCxnSpPr>
        <p:spPr bwMode="auto">
          <a:xfrm flipV="1">
            <a:off x="1922813" y="5038601"/>
            <a:ext cx="457200" cy="23256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7" idx="0"/>
            <a:endCxn id="77" idx="0"/>
          </p:cNvCxnSpPr>
          <p:nvPr/>
        </p:nvCxnSpPr>
        <p:spPr bwMode="auto">
          <a:xfrm>
            <a:off x="5829300" y="3581400"/>
            <a:ext cx="0" cy="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Elbow Connector 85"/>
          <p:cNvCxnSpPr>
            <a:stCxn id="77" idx="0"/>
            <a:endCxn id="71" idx="2"/>
          </p:cNvCxnSpPr>
          <p:nvPr/>
        </p:nvCxnSpPr>
        <p:spPr bwMode="auto">
          <a:xfrm rot="5400000" flipH="1" flipV="1">
            <a:off x="6045529" y="2959429"/>
            <a:ext cx="405742" cy="838200"/>
          </a:xfrm>
          <a:prstGeom prst="bentConnector3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Elbow Connector 87"/>
          <p:cNvCxnSpPr>
            <a:stCxn id="78" idx="0"/>
            <a:endCxn id="71" idx="2"/>
          </p:cNvCxnSpPr>
          <p:nvPr/>
        </p:nvCxnSpPr>
        <p:spPr bwMode="auto">
          <a:xfrm rot="16200000" flipV="1">
            <a:off x="6883729" y="2959429"/>
            <a:ext cx="405742" cy="838200"/>
          </a:xfrm>
          <a:prstGeom prst="bentConnector3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Elbow Connector 89"/>
          <p:cNvCxnSpPr>
            <a:stCxn id="76" idx="0"/>
            <a:endCxn id="77" idx="2"/>
          </p:cNvCxnSpPr>
          <p:nvPr/>
        </p:nvCxnSpPr>
        <p:spPr bwMode="auto">
          <a:xfrm rot="5400000" flipH="1" flipV="1">
            <a:off x="5255622" y="4455522"/>
            <a:ext cx="385356" cy="762000"/>
          </a:xfrm>
          <a:prstGeom prst="bentConnector3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Elbow Connector 91"/>
          <p:cNvCxnSpPr>
            <a:stCxn id="79" idx="0"/>
            <a:endCxn id="77" idx="2"/>
          </p:cNvCxnSpPr>
          <p:nvPr/>
        </p:nvCxnSpPr>
        <p:spPr bwMode="auto">
          <a:xfrm rot="16200000" flipV="1">
            <a:off x="6035732" y="4437412"/>
            <a:ext cx="389712" cy="802575"/>
          </a:xfrm>
          <a:prstGeom prst="bentConnector3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Elbow Connector 93"/>
          <p:cNvCxnSpPr>
            <a:stCxn id="79" idx="0"/>
            <a:endCxn id="78" idx="2"/>
          </p:cNvCxnSpPr>
          <p:nvPr/>
        </p:nvCxnSpPr>
        <p:spPr bwMode="auto">
          <a:xfrm rot="5400000" flipH="1" flipV="1">
            <a:off x="6873931" y="4401788"/>
            <a:ext cx="389712" cy="873825"/>
          </a:xfrm>
          <a:prstGeom prst="bentConnector3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Elbow Connector 97"/>
          <p:cNvCxnSpPr>
            <a:stCxn id="75" idx="0"/>
            <a:endCxn id="78" idx="2"/>
          </p:cNvCxnSpPr>
          <p:nvPr/>
        </p:nvCxnSpPr>
        <p:spPr bwMode="auto">
          <a:xfrm rot="16200000" flipV="1">
            <a:off x="7655922" y="4493622"/>
            <a:ext cx="385356" cy="685800"/>
          </a:xfrm>
          <a:prstGeom prst="bentConnector3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Group 126"/>
          <p:cNvGrpSpPr/>
          <p:nvPr/>
        </p:nvGrpSpPr>
        <p:grpSpPr>
          <a:xfrm>
            <a:off x="6057900" y="2277342"/>
            <a:ext cx="1219200" cy="823108"/>
            <a:chOff x="4495800" y="2362200"/>
            <a:chExt cx="4572000" cy="3886200"/>
          </a:xfrm>
        </p:grpSpPr>
        <p:sp>
          <p:nvSpPr>
            <p:cNvPr id="114" name="Rounded Rectangle 113"/>
            <p:cNvSpPr/>
            <p:nvPr/>
          </p:nvSpPr>
          <p:spPr bwMode="auto">
            <a:xfrm>
              <a:off x="6096000" y="2362200"/>
              <a:ext cx="1447800" cy="965858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7620000" y="51816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 bwMode="auto">
            <a:xfrm>
              <a:off x="4495800" y="51816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 bwMode="auto">
            <a:xfrm>
              <a:off x="5257800" y="37338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Rounded Rectangle 117"/>
            <p:cNvSpPr/>
            <p:nvPr/>
          </p:nvSpPr>
          <p:spPr bwMode="auto">
            <a:xfrm>
              <a:off x="6934200" y="37338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Rounded Rectangle 118"/>
            <p:cNvSpPr/>
            <p:nvPr/>
          </p:nvSpPr>
          <p:spPr bwMode="auto">
            <a:xfrm>
              <a:off x="6060375" y="5185956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0" name="Straight Arrow Connector 119"/>
            <p:cNvCxnSpPr>
              <a:stCxn id="117" idx="0"/>
              <a:endCxn id="117" idx="0"/>
            </p:cNvCxnSpPr>
            <p:nvPr/>
          </p:nvCxnSpPr>
          <p:spPr bwMode="auto">
            <a:xfrm>
              <a:off x="5981700" y="3733800"/>
              <a:ext cx="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Elbow Connector 120"/>
            <p:cNvCxnSpPr>
              <a:stCxn id="117" idx="0"/>
              <a:endCxn id="114" idx="2"/>
            </p:cNvCxnSpPr>
            <p:nvPr/>
          </p:nvCxnSpPr>
          <p:spPr bwMode="auto">
            <a:xfrm rot="5400000" flipH="1" flipV="1">
              <a:off x="6197929" y="3111829"/>
              <a:ext cx="405742" cy="8382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Elbow Connector 121"/>
            <p:cNvCxnSpPr>
              <a:stCxn id="118" idx="0"/>
              <a:endCxn id="114" idx="2"/>
            </p:cNvCxnSpPr>
            <p:nvPr/>
          </p:nvCxnSpPr>
          <p:spPr bwMode="auto">
            <a:xfrm rot="16200000" flipV="1">
              <a:off x="7036129" y="3111829"/>
              <a:ext cx="405742" cy="8382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Elbow Connector 122"/>
            <p:cNvCxnSpPr>
              <a:stCxn id="116" idx="0"/>
              <a:endCxn id="117" idx="2"/>
            </p:cNvCxnSpPr>
            <p:nvPr/>
          </p:nvCxnSpPr>
          <p:spPr bwMode="auto">
            <a:xfrm rot="5400000" flipH="1" flipV="1">
              <a:off x="5408022" y="4607922"/>
              <a:ext cx="385356" cy="7620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Elbow Connector 123"/>
            <p:cNvCxnSpPr>
              <a:stCxn id="119" idx="0"/>
              <a:endCxn id="117" idx="2"/>
            </p:cNvCxnSpPr>
            <p:nvPr/>
          </p:nvCxnSpPr>
          <p:spPr bwMode="auto">
            <a:xfrm rot="16200000" flipV="1">
              <a:off x="6188132" y="4589812"/>
              <a:ext cx="389712" cy="802575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Elbow Connector 124"/>
            <p:cNvCxnSpPr>
              <a:stCxn id="119" idx="0"/>
              <a:endCxn id="118" idx="2"/>
            </p:cNvCxnSpPr>
            <p:nvPr/>
          </p:nvCxnSpPr>
          <p:spPr bwMode="auto">
            <a:xfrm rot="5400000" flipH="1" flipV="1">
              <a:off x="7026331" y="4554188"/>
              <a:ext cx="389712" cy="873825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Elbow Connector 125"/>
            <p:cNvCxnSpPr>
              <a:stCxn id="115" idx="0"/>
              <a:endCxn id="118" idx="2"/>
            </p:cNvCxnSpPr>
            <p:nvPr/>
          </p:nvCxnSpPr>
          <p:spPr bwMode="auto">
            <a:xfrm rot="16200000" flipV="1">
              <a:off x="7808322" y="4646022"/>
              <a:ext cx="385356" cy="6858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8" name="Group 127"/>
          <p:cNvGrpSpPr/>
          <p:nvPr/>
        </p:nvGrpSpPr>
        <p:grpSpPr>
          <a:xfrm>
            <a:off x="6898575" y="3733800"/>
            <a:ext cx="1219200" cy="823108"/>
            <a:chOff x="4495800" y="2362200"/>
            <a:chExt cx="4572000" cy="3886200"/>
          </a:xfrm>
        </p:grpSpPr>
        <p:sp>
          <p:nvSpPr>
            <p:cNvPr id="129" name="Rounded Rectangle 128"/>
            <p:cNvSpPr/>
            <p:nvPr/>
          </p:nvSpPr>
          <p:spPr bwMode="auto">
            <a:xfrm>
              <a:off x="6096000" y="2362200"/>
              <a:ext cx="1447800" cy="965858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Rounded Rectangle 129"/>
            <p:cNvSpPr/>
            <p:nvPr/>
          </p:nvSpPr>
          <p:spPr bwMode="auto">
            <a:xfrm>
              <a:off x="7620000" y="51816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Rounded Rectangle 130"/>
            <p:cNvSpPr/>
            <p:nvPr/>
          </p:nvSpPr>
          <p:spPr bwMode="auto">
            <a:xfrm>
              <a:off x="4495800" y="51816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 bwMode="auto">
            <a:xfrm>
              <a:off x="5257800" y="37338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ounded Rectangle 132"/>
            <p:cNvSpPr/>
            <p:nvPr/>
          </p:nvSpPr>
          <p:spPr bwMode="auto">
            <a:xfrm>
              <a:off x="6934200" y="37338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ounded Rectangle 133"/>
            <p:cNvSpPr/>
            <p:nvPr/>
          </p:nvSpPr>
          <p:spPr bwMode="auto">
            <a:xfrm>
              <a:off x="6060375" y="5185956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5" name="Straight Arrow Connector 134"/>
            <p:cNvCxnSpPr>
              <a:stCxn id="132" idx="0"/>
              <a:endCxn id="132" idx="0"/>
            </p:cNvCxnSpPr>
            <p:nvPr/>
          </p:nvCxnSpPr>
          <p:spPr bwMode="auto">
            <a:xfrm>
              <a:off x="5981700" y="3733800"/>
              <a:ext cx="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Elbow Connector 135"/>
            <p:cNvCxnSpPr>
              <a:stCxn id="132" idx="0"/>
              <a:endCxn id="129" idx="2"/>
            </p:cNvCxnSpPr>
            <p:nvPr/>
          </p:nvCxnSpPr>
          <p:spPr bwMode="auto">
            <a:xfrm rot="5400000" flipH="1" flipV="1">
              <a:off x="6197929" y="3111829"/>
              <a:ext cx="405742" cy="8382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Elbow Connector 136"/>
            <p:cNvCxnSpPr>
              <a:stCxn id="133" idx="0"/>
              <a:endCxn id="129" idx="2"/>
            </p:cNvCxnSpPr>
            <p:nvPr/>
          </p:nvCxnSpPr>
          <p:spPr bwMode="auto">
            <a:xfrm rot="16200000" flipV="1">
              <a:off x="7036129" y="3111829"/>
              <a:ext cx="405742" cy="8382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Elbow Connector 137"/>
            <p:cNvCxnSpPr>
              <a:stCxn id="131" idx="0"/>
              <a:endCxn id="132" idx="2"/>
            </p:cNvCxnSpPr>
            <p:nvPr/>
          </p:nvCxnSpPr>
          <p:spPr bwMode="auto">
            <a:xfrm rot="5400000" flipH="1" flipV="1">
              <a:off x="5408022" y="4607922"/>
              <a:ext cx="385356" cy="7620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Elbow Connector 138"/>
            <p:cNvCxnSpPr>
              <a:stCxn id="134" idx="0"/>
              <a:endCxn id="132" idx="2"/>
            </p:cNvCxnSpPr>
            <p:nvPr/>
          </p:nvCxnSpPr>
          <p:spPr bwMode="auto">
            <a:xfrm rot="16200000" flipV="1">
              <a:off x="6188132" y="4589812"/>
              <a:ext cx="389712" cy="802575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Elbow Connector 139"/>
            <p:cNvCxnSpPr>
              <a:stCxn id="134" idx="0"/>
              <a:endCxn id="133" idx="2"/>
            </p:cNvCxnSpPr>
            <p:nvPr/>
          </p:nvCxnSpPr>
          <p:spPr bwMode="auto">
            <a:xfrm rot="5400000" flipH="1" flipV="1">
              <a:off x="7026331" y="4554188"/>
              <a:ext cx="389712" cy="873825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Elbow Connector 140"/>
            <p:cNvCxnSpPr>
              <a:stCxn id="130" idx="0"/>
              <a:endCxn id="133" idx="2"/>
            </p:cNvCxnSpPr>
            <p:nvPr/>
          </p:nvCxnSpPr>
          <p:spPr bwMode="auto">
            <a:xfrm rot="16200000" flipV="1">
              <a:off x="7808322" y="4646022"/>
              <a:ext cx="385356" cy="6858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2" name="Group 141"/>
          <p:cNvGrpSpPr/>
          <p:nvPr/>
        </p:nvGrpSpPr>
        <p:grpSpPr>
          <a:xfrm>
            <a:off x="6019800" y="5129150"/>
            <a:ext cx="1219200" cy="823108"/>
            <a:chOff x="4495800" y="2362200"/>
            <a:chExt cx="4572000" cy="3886200"/>
          </a:xfrm>
        </p:grpSpPr>
        <p:sp>
          <p:nvSpPr>
            <p:cNvPr id="143" name="Rounded Rectangle 142"/>
            <p:cNvSpPr/>
            <p:nvPr/>
          </p:nvSpPr>
          <p:spPr bwMode="auto">
            <a:xfrm>
              <a:off x="6096000" y="2362200"/>
              <a:ext cx="1447800" cy="965858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 bwMode="auto">
            <a:xfrm>
              <a:off x="7620000" y="51816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 bwMode="auto">
            <a:xfrm>
              <a:off x="4495800" y="51816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 bwMode="auto">
            <a:xfrm>
              <a:off x="5257800" y="37338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Rounded Rectangle 146"/>
            <p:cNvSpPr/>
            <p:nvPr/>
          </p:nvSpPr>
          <p:spPr bwMode="auto">
            <a:xfrm>
              <a:off x="6934200" y="3733800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Rounded Rectangle 147"/>
            <p:cNvSpPr/>
            <p:nvPr/>
          </p:nvSpPr>
          <p:spPr bwMode="auto">
            <a:xfrm>
              <a:off x="6060375" y="5185956"/>
              <a:ext cx="1447800" cy="1062444"/>
            </a:xfrm>
            <a:prstGeom prst="roundRect">
              <a:avLst/>
            </a:prstGeom>
            <a:noFill/>
            <a:ln w="38100" cap="flat" cmpd="sng" algn="ctr">
              <a:solidFill>
                <a:srgbClr val="2D642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9" name="Straight Arrow Connector 148"/>
            <p:cNvCxnSpPr>
              <a:stCxn id="146" idx="0"/>
              <a:endCxn id="146" idx="0"/>
            </p:cNvCxnSpPr>
            <p:nvPr/>
          </p:nvCxnSpPr>
          <p:spPr bwMode="auto">
            <a:xfrm>
              <a:off x="5981700" y="3733800"/>
              <a:ext cx="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0" name="Elbow Connector 149"/>
            <p:cNvCxnSpPr>
              <a:stCxn id="146" idx="0"/>
              <a:endCxn id="143" idx="2"/>
            </p:cNvCxnSpPr>
            <p:nvPr/>
          </p:nvCxnSpPr>
          <p:spPr bwMode="auto">
            <a:xfrm rot="5400000" flipH="1" flipV="1">
              <a:off x="6197929" y="3111829"/>
              <a:ext cx="405742" cy="8382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1" name="Elbow Connector 150"/>
            <p:cNvCxnSpPr>
              <a:stCxn id="147" idx="0"/>
              <a:endCxn id="143" idx="2"/>
            </p:cNvCxnSpPr>
            <p:nvPr/>
          </p:nvCxnSpPr>
          <p:spPr bwMode="auto">
            <a:xfrm rot="16200000" flipV="1">
              <a:off x="7036129" y="3111829"/>
              <a:ext cx="405742" cy="8382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Elbow Connector 151"/>
            <p:cNvCxnSpPr>
              <a:stCxn id="145" idx="0"/>
              <a:endCxn id="146" idx="2"/>
            </p:cNvCxnSpPr>
            <p:nvPr/>
          </p:nvCxnSpPr>
          <p:spPr bwMode="auto">
            <a:xfrm rot="5400000" flipH="1" flipV="1">
              <a:off x="5408022" y="4607922"/>
              <a:ext cx="385356" cy="7620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Elbow Connector 152"/>
            <p:cNvCxnSpPr>
              <a:stCxn id="148" idx="0"/>
              <a:endCxn id="146" idx="2"/>
            </p:cNvCxnSpPr>
            <p:nvPr/>
          </p:nvCxnSpPr>
          <p:spPr bwMode="auto">
            <a:xfrm rot="16200000" flipV="1">
              <a:off x="6188132" y="4589812"/>
              <a:ext cx="389712" cy="802575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Elbow Connector 153"/>
            <p:cNvCxnSpPr>
              <a:stCxn id="148" idx="0"/>
              <a:endCxn id="147" idx="2"/>
            </p:cNvCxnSpPr>
            <p:nvPr/>
          </p:nvCxnSpPr>
          <p:spPr bwMode="auto">
            <a:xfrm rot="5400000" flipH="1" flipV="1">
              <a:off x="7026331" y="4554188"/>
              <a:ext cx="389712" cy="873825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Elbow Connector 154"/>
            <p:cNvCxnSpPr>
              <a:stCxn id="144" idx="0"/>
              <a:endCxn id="147" idx="2"/>
            </p:cNvCxnSpPr>
            <p:nvPr/>
          </p:nvCxnSpPr>
          <p:spPr bwMode="auto">
            <a:xfrm rot="16200000" flipV="1">
              <a:off x="7808322" y="4646022"/>
              <a:ext cx="385356" cy="685800"/>
            </a:xfrm>
            <a:prstGeom prst="bentConnector3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662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C++11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C++11, what support is there for…</a:t>
            </a:r>
          </a:p>
          <a:p>
            <a:pPr lvl="1"/>
            <a:r>
              <a:rPr lang="en-US" dirty="0"/>
              <a:t>… </a:t>
            </a:r>
            <a:r>
              <a:rPr lang="en-US" dirty="0" smtClean="0"/>
              <a:t>enforcing </a:t>
            </a:r>
            <a:r>
              <a:rPr lang="en-US" dirty="0"/>
              <a:t>acyclic, hierarchical physical component dependencies?</a:t>
            </a:r>
          </a:p>
          <a:p>
            <a:pPr lvl="1"/>
            <a:r>
              <a:rPr lang="en-US" dirty="0" smtClean="0"/>
              <a:t>… decomposing large components into smaller ones?</a:t>
            </a:r>
          </a:p>
          <a:p>
            <a:pPr lvl="1"/>
            <a:r>
              <a:rPr lang="en-US" dirty="0" smtClean="0"/>
              <a:t>… achieving </a:t>
            </a:r>
            <a:r>
              <a:rPr lang="en-US" dirty="0"/>
              <a:t>extensibility of components?</a:t>
            </a:r>
          </a:p>
          <a:p>
            <a:pPr lvl="1"/>
            <a:r>
              <a:rPr lang="en-US" dirty="0" smtClean="0"/>
              <a:t>… versioning (source &amp; binary) components?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Large-scale C++11:</a:t>
            </a:r>
            <a:r>
              <a:rPr lang="en-US" sz="4000" dirty="0"/>
              <a:t>	</a:t>
            </a:r>
            <a:r>
              <a:rPr lang="en-US" sz="4000" dirty="0" smtClean="0"/>
              <a:t>The Bad News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proper modules support</a:t>
            </a:r>
          </a:p>
          <a:p>
            <a:r>
              <a:rPr lang="en-US" dirty="0" smtClean="0"/>
              <a:t>No support for dynamically loaded libraries</a:t>
            </a:r>
          </a:p>
          <a:p>
            <a:r>
              <a:rPr lang="en-US" dirty="0" smtClean="0"/>
              <a:t>No explicit support for interface or implementation versioning</a:t>
            </a:r>
          </a:p>
          <a:p>
            <a:pPr marL="457200" lvl="1" indent="0">
              <a:buNone/>
            </a:pPr>
            <a:r>
              <a:rPr lang="en-US" dirty="0" smtClean="0"/>
              <a:t>…so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solution for </a:t>
            </a:r>
            <a:r>
              <a:rPr lang="en-US" dirty="0" smtClean="0"/>
              <a:t>                                  the fragile </a:t>
            </a:r>
            <a:r>
              <a:rPr lang="en-US" dirty="0"/>
              <a:t>base </a:t>
            </a:r>
            <a:r>
              <a:rPr lang="en-US" dirty="0" smtClean="0"/>
              <a:t>class                               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624" y="3962400"/>
            <a:ext cx="3175401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5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library version with interface-breaking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2895600" cy="22467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lib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foo {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bar(foo);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traits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2819400"/>
            <a:ext cx="3429000" cy="332398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lib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~base() {}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foo : base {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bar(foo,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bar(foo,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traits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45341" y="3733800"/>
            <a:ext cx="2063920" cy="408623"/>
          </a:xfrm>
          <a:prstGeom prst="wedgeRoundRectCallout">
            <a:avLst>
              <a:gd name="adj1" fmla="val -69165"/>
              <a:gd name="adj2" fmla="val 36344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class layout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372100" y="4468177"/>
            <a:ext cx="2530048" cy="408623"/>
          </a:xfrm>
          <a:prstGeom prst="wedgeRoundRectCallout">
            <a:avLst>
              <a:gd name="adj1" fmla="val -59073"/>
              <a:gd name="adj2" fmla="val 10188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argument/return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162800" y="5001577"/>
            <a:ext cx="1717670" cy="408623"/>
          </a:xfrm>
          <a:prstGeom prst="wedgeRoundRectCallout">
            <a:avLst>
              <a:gd name="adj1" fmla="val -99939"/>
              <a:gd name="adj2" fmla="val -45029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overload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200400" y="3505200"/>
            <a:ext cx="533400" cy="533400"/>
          </a:xfrm>
          <a:prstGeom prst="rightArrow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6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5" grpId="0" animBg="1"/>
      <p:bldP spid="16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A Library,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library version with interface-breaking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2438400" cy="95410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lib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 old interface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971800" y="3124200"/>
            <a:ext cx="533400" cy="533400"/>
          </a:xfrm>
          <a:prstGeom prst="rightArrow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61895"/>
              </p:ext>
            </p:extLst>
          </p:nvPr>
        </p:nvGraphicFramePr>
        <p:xfrm>
          <a:off x="3581400" y="2819400"/>
          <a:ext cx="5029200" cy="1889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… old interface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… new interface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using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v2;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6" descr="MCj040773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4800601"/>
            <a:ext cx="1219199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2627190" y="5205888"/>
            <a:ext cx="3699646" cy="408623"/>
          </a:xfrm>
          <a:prstGeom prst="roundRect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What’s wrong with this picture?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87933" y="4139408"/>
            <a:ext cx="1877292" cy="20465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v2;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A Library,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library version with interface-breaking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2013 </a:t>
            </a:r>
            <a:r>
              <a:rPr lang="en-US" dirty="0" err="1" smtClean="0"/>
              <a:t>Aerix</a:t>
            </a:r>
            <a:r>
              <a:rPr lang="en-US" dirty="0" smtClean="0"/>
              <a:t> Consulting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2438400" cy="95410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lib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 old interface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971800" y="3124200"/>
            <a:ext cx="533400" cy="533400"/>
          </a:xfrm>
          <a:prstGeom prst="rightArrow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38357"/>
              </p:ext>
            </p:extLst>
          </p:nvPr>
        </p:nvGraphicFramePr>
        <p:xfrm>
          <a:off x="3581400" y="2819400"/>
          <a:ext cx="5029200" cy="1889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… old interface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… new interface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using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v2;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 bwMode="auto">
          <a:xfrm>
            <a:off x="762000" y="5152311"/>
            <a:ext cx="3048000" cy="715089"/>
          </a:xfrm>
          <a:prstGeom prst="wedgeRoundRectCallout">
            <a:avLst>
              <a:gd name="adj1" fmla="val 45948"/>
              <a:gd name="adj2" fmla="val -140194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 new namespace breaks binary compatibility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191000" y="5152311"/>
            <a:ext cx="3352800" cy="715089"/>
          </a:xfrm>
          <a:prstGeom prst="wedgeRoundRectCallout">
            <a:avLst>
              <a:gd name="adj1" fmla="val 28805"/>
              <a:gd name="adj2" fmla="val -143515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Can’t specialize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lib::v2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’s templates in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namespace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A Library, Take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2362200"/>
            <a:ext cx="2971800" cy="255454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lib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traits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v2;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2362200"/>
            <a:ext cx="2819400" cy="23083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Mine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lib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traits&lt; Mine 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191000" y="5074444"/>
            <a:ext cx="3352800" cy="1021556"/>
          </a:xfrm>
          <a:prstGeom prst="wedgeRoundRectCallout">
            <a:avLst>
              <a:gd name="adj1" fmla="val 8616"/>
              <a:gd name="adj2" fmla="val -106648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ERROR! Can’t specialize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lib::v2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’s templates in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namespace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4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A Library,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library version with interface-breaking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2438400" cy="95410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lib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 old interface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971800" y="3124200"/>
            <a:ext cx="533400" cy="533400"/>
          </a:xfrm>
          <a:prstGeom prst="rightArrow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17439"/>
              </p:ext>
            </p:extLst>
          </p:nvPr>
        </p:nvGraphicFramePr>
        <p:xfrm>
          <a:off x="3581400" y="2819400"/>
          <a:ext cx="5029200" cy="1889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… old interface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lib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… new interface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92883" y="3247901"/>
            <a:ext cx="658092" cy="245424"/>
          </a:xfrm>
          <a:prstGeom prst="rect">
            <a:avLst/>
          </a:prstGeom>
          <a:solidFill>
            <a:srgbClr val="FFFF00"/>
          </a:solidFill>
        </p:spPr>
        <p:txBody>
          <a:bodyPr wrap="none" lIns="0" tIns="45720" rIns="0" bIns="0" rtlCol="0">
            <a:noAutofit/>
          </a:bodyPr>
          <a:lstStyle/>
          <a:p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A Library, Take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2416076"/>
            <a:ext cx="2971800" cy="23083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lib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traits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2362200"/>
            <a:ext cx="2819400" cy="23083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Mine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lib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traits&lt; Mine 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81600" y="4776312"/>
            <a:ext cx="1066800" cy="510778"/>
          </a:xfrm>
          <a:prstGeom prst="wedgeRoundRectCallout">
            <a:avLst>
              <a:gd name="adj1" fmla="val 8616"/>
              <a:gd name="adj2" fmla="val -106648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2325" y="2954976"/>
            <a:ext cx="685800" cy="24542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91440" rtlCol="0">
            <a:noAutofit/>
          </a:bodyPr>
          <a:lstStyle/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Function Interface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Class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“Module”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Versioning: The Silver (In)Lining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924800" cy="2751522"/>
          </a:xfrm>
        </p:spPr>
        <p:txBody>
          <a:bodyPr wrap="square">
            <a:spAutoFit/>
          </a:bodyPr>
          <a:lstStyle/>
          <a:p>
            <a:pPr marL="400050" lvl="1" indent="-457200">
              <a:buNone/>
            </a:pPr>
            <a:r>
              <a:rPr lang="en-US" sz="3200" b="1" dirty="0" smtClean="0"/>
              <a:t>Guideline 8:</a:t>
            </a:r>
            <a:r>
              <a:rPr lang="en-US" sz="3200" dirty="0" smtClean="0"/>
              <a:t> Put all interface elements in a versioning namespace </a:t>
            </a:r>
            <a:r>
              <a:rPr lang="en-US" sz="3200" i="1" u="sng" dirty="0" smtClean="0"/>
              <a:t>from day one</a:t>
            </a:r>
          </a:p>
          <a:p>
            <a:pPr marL="400050" lvl="1" indent="-457200">
              <a:buNone/>
            </a:pPr>
            <a:endParaRPr lang="en-US" sz="3200" b="1" dirty="0" smtClean="0"/>
          </a:p>
          <a:p>
            <a:pPr marL="400050" lvl="1" indent="-457200">
              <a:buNone/>
            </a:pPr>
            <a:r>
              <a:rPr lang="en-US" sz="3200" b="1" dirty="0" smtClean="0"/>
              <a:t>Guideline 9:</a:t>
            </a:r>
            <a:r>
              <a:rPr lang="en-US" sz="3200" dirty="0" smtClean="0"/>
              <a:t> Make the current version namespace </a:t>
            </a:r>
            <a:r>
              <a:rPr lang="en-US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Name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077218"/>
          </a:xfrm>
        </p:spPr>
        <p:txBody>
          <a:bodyPr>
            <a:spAutoFit/>
          </a:bodyPr>
          <a:lstStyle/>
          <a:p>
            <a:pPr marL="400050" lvl="1" indent="-457200">
              <a:buNone/>
            </a:pPr>
            <a:r>
              <a:rPr lang="en-US" sz="3200" b="1" dirty="0" smtClean="0"/>
              <a:t>Name Hijacking:</a:t>
            </a:r>
            <a:r>
              <a:rPr lang="en-US" sz="3200" dirty="0" smtClean="0"/>
              <a:t> Unintentional ADL finds the wrong overload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3886200" cy="360098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begin_, end_;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begin( range&lt;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rng.begin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end( range&lt;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rng.end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2819400"/>
            <a:ext cx="3429000" cy="120032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::range&lt;</a:t>
            </a:r>
            <a:r>
              <a:rPr lang="en-US" sz="12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*&gt;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2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55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Name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077218"/>
          </a:xfrm>
        </p:spPr>
        <p:txBody>
          <a:bodyPr>
            <a:spAutoFit/>
          </a:bodyPr>
          <a:lstStyle/>
          <a:p>
            <a:pPr marL="400050" lvl="1" indent="-457200">
              <a:buNone/>
            </a:pPr>
            <a:r>
              <a:rPr lang="en-US" sz="3200" b="1" dirty="0" smtClean="0"/>
              <a:t>Name Hijacking:</a:t>
            </a:r>
            <a:r>
              <a:rPr lang="en-US" sz="3200" dirty="0" smtClean="0"/>
              <a:t> Unintentional ADL finds the wrong overload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3886200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Begin anything that looks like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task.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TaskLike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begin(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TaskLike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t.Begin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Begin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{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2819400"/>
            <a:ext cx="3429000" cy="120032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::range&lt;tasks::Task*&gt;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tasks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t.Begin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4445330"/>
            <a:ext cx="550124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/local/clang-trunk/bin/clang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 -O0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=gnu++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main.cpp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main.cpp:43:23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cannot use type 'void' as an iterator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for(tasks::Task t : p2) {}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main.cpp:30:10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selected 'begin'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[with 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::range&lt;tasks::Task *&gt; &amp;] with iterator type 'void'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begin( Task  &amp;&amp; t )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2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2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1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Name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077218"/>
          </a:xfrm>
        </p:spPr>
        <p:txBody>
          <a:bodyPr>
            <a:spAutoFit/>
          </a:bodyPr>
          <a:lstStyle/>
          <a:p>
            <a:pPr marL="400050" lvl="1" indent="-457200">
              <a:buNone/>
            </a:pPr>
            <a:r>
              <a:rPr lang="en-US" sz="3200" b="1" dirty="0" smtClean="0"/>
              <a:t>Solution 1:</a:t>
            </a:r>
            <a:r>
              <a:rPr lang="en-US" sz="3200" dirty="0" smtClean="0"/>
              <a:t> Use a non-inline ADL-blocking namespace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3886200" cy="378565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Begin anything that looks like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task.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template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TaskLike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begin(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TaskLike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&amp;&amp; t 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t.Begin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block_adl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{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block_adl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_::Task;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000" y="2819400"/>
            <a:ext cx="3429000" cy="120032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::range&lt;tasks::Task*&gt;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tasks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t.Begin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886200" y="4800600"/>
            <a:ext cx="3887458" cy="715089"/>
          </a:xfrm>
          <a:prstGeom prst="wedgeRoundRectCallout">
            <a:avLst>
              <a:gd name="adj1" fmla="val -75184"/>
              <a:gd name="adj2" fmla="val -35999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Put type definitions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 an ADL-blocking namespace.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Name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1077218"/>
          </a:xfrm>
        </p:spPr>
        <p:txBody>
          <a:bodyPr>
            <a:spAutoFit/>
          </a:bodyPr>
          <a:lstStyle/>
          <a:p>
            <a:pPr marL="400050" lvl="1" indent="-457200">
              <a:buNone/>
            </a:pPr>
            <a:r>
              <a:rPr lang="en-US" sz="3200" b="1" dirty="0" smtClean="0"/>
              <a:t>Solution 2:</a:t>
            </a:r>
            <a:r>
              <a:rPr lang="en-US" sz="3200" dirty="0" smtClean="0"/>
              <a:t> Use </a:t>
            </a:r>
            <a:r>
              <a:rPr lang="en-US" sz="3200" dirty="0" smtClean="0"/>
              <a:t>global function </a:t>
            </a:r>
            <a:r>
              <a:rPr lang="en-US" sz="3200" dirty="0" smtClean="0"/>
              <a:t>objects instead of free functions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4191000" cy="360098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tasks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Begin anything that looks like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task.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begin_fn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template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TaskLike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operator()(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TaskLike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t.Begin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begin {};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{ </a:t>
            </a:r>
            <a:r>
              <a:rPr lang="en-US" sz="12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2819400"/>
            <a:ext cx="3352800" cy="120032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::range&lt;tasks::Task*&gt;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tasks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t.Begin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886200" y="4800600"/>
            <a:ext cx="3887458" cy="715089"/>
          </a:xfrm>
          <a:prstGeom prst="wedgeRoundRectCallout">
            <a:avLst>
              <a:gd name="adj1" fmla="val -79155"/>
              <a:gd name="adj2" fmla="val -22713"/>
              <a:gd name="adj3" fmla="val 16667"/>
            </a:avLst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object cannot ever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be found by ADL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C++14 Variable Templates!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2209800"/>
            <a:ext cx="4800600" cy="375487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Consolas"/>
              </a:rPr>
              <a:t>lexical_cast_fn</a:t>
            </a:r>
            <a:endParaRPr lang="en-US" sz="1400" dirty="0"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U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operator()(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U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u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//...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4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/>
              </a:rPr>
              <a:t>constexpr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lexical_cast_fn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>
                <a:highlight>
                  <a:srgbClr val="FFFFFF"/>
                </a:highlight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lexical_cast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lexical_cast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4038600"/>
            <a:ext cx="14478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C++14 only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7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 To 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never found by ADL (yay</a:t>
            </a:r>
            <a:r>
              <a:rPr lang="en-US" dirty="0" smtClean="0"/>
              <a:t>!)</a:t>
            </a:r>
          </a:p>
          <a:p>
            <a:r>
              <a:rPr lang="en-US" dirty="0" smtClean="0"/>
              <a:t>If phase 1 </a:t>
            </a:r>
            <a:r>
              <a:rPr lang="en-US" dirty="0"/>
              <a:t>lookup </a:t>
            </a:r>
            <a:r>
              <a:rPr lang="en-US" dirty="0" smtClean="0"/>
              <a:t>finds an object instead of a function, ADL is disabled (yay!)</a:t>
            </a:r>
            <a:endParaRPr lang="en-US" dirty="0" smtClean="0"/>
          </a:p>
          <a:p>
            <a:r>
              <a:rPr lang="en-US" dirty="0" smtClean="0"/>
              <a:t>They are first class objects</a:t>
            </a:r>
          </a:p>
          <a:p>
            <a:pPr lvl="1"/>
            <a:r>
              <a:rPr lang="en-US" dirty="0" smtClean="0"/>
              <a:t>Easy to bind</a:t>
            </a:r>
          </a:p>
          <a:p>
            <a:pPr lvl="1"/>
            <a:r>
              <a:rPr lang="en-US" dirty="0" smtClean="0"/>
              <a:t>Easy to pass to higher-order functions like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::accumulate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pic>
        <p:nvPicPr>
          <p:cNvPr id="1026" name="Picture 2" descr="C:\Program Files (x86)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587" y="5029200"/>
            <a:ext cx="136211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Name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2062103"/>
          </a:xfrm>
        </p:spPr>
        <p:txBody>
          <a:bodyPr>
            <a:spAutoFit/>
          </a:bodyPr>
          <a:lstStyle/>
          <a:p>
            <a:pPr marL="400050" lvl="1" indent="-457200">
              <a:buNone/>
            </a:pPr>
            <a:r>
              <a:rPr lang="en-US" sz="3200" b="1" dirty="0" smtClean="0"/>
              <a:t>Guideline 10:</a:t>
            </a:r>
            <a:r>
              <a:rPr lang="en-US" sz="3200" dirty="0" smtClean="0"/>
              <a:t> Put type definitions in an ADL-blocking (non-inline!) namespaces and export then with a using </a:t>
            </a:r>
            <a:r>
              <a:rPr lang="en-US" sz="3200" dirty="0" smtClean="0"/>
              <a:t>declaration, </a:t>
            </a:r>
            <a:r>
              <a:rPr lang="en-US" sz="3200" i="1" dirty="0" smtClean="0"/>
              <a:t>or…</a:t>
            </a:r>
            <a:endParaRPr lang="en-US" sz="32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957697"/>
            <a:ext cx="8305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00050" lvl="1" indent="-457200">
              <a:buFont typeface="Wingdings" pitchFamily="2" charset="2"/>
              <a:buNone/>
            </a:pPr>
            <a:r>
              <a:rPr lang="en-US" sz="3200" b="1" kern="0" dirty="0" smtClean="0"/>
              <a:t>Guideline 11:</a:t>
            </a:r>
            <a:r>
              <a:rPr lang="en-US" sz="3200" kern="0" dirty="0" smtClean="0"/>
              <a:t> Prefer global </a:t>
            </a:r>
            <a:r>
              <a:rPr lang="en-US" sz="320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lang="en-US" sz="3200" kern="0" dirty="0"/>
              <a:t> </a:t>
            </a:r>
            <a:r>
              <a:rPr lang="en-US" sz="3200" kern="0" dirty="0" smtClean="0"/>
              <a:t>function objects over named free functions (except for documented customization points)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0225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68</a:t>
            </a:fld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196810"/>
            <a:ext cx="8001000" cy="2603790"/>
          </a:xfr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25000"/>
                  </a:schemeClr>
                </a:solidFill>
              </a:rPr>
              <a:t>C++</a:t>
            </a:r>
            <a:r>
              <a:rPr lang="en-US" sz="4800" dirty="0" smtClean="0">
                <a:solidFill>
                  <a:schemeClr val="accent1">
                    <a:lumMod val="25000"/>
                  </a:schemeClr>
                </a:solidFill>
              </a:rPr>
              <a:t>17</a:t>
            </a:r>
            <a:endParaRPr lang="en-US" sz="4800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algn="ctr"/>
            <a:r>
              <a:rPr lang="en-US" sz="4800" dirty="0" smtClean="0">
                <a:solidFill>
                  <a:schemeClr val="accent1">
                    <a:lumMod val="25000"/>
                  </a:schemeClr>
                </a:solidFill>
              </a:rPr>
              <a:t>We need your contribution</a:t>
            </a:r>
          </a:p>
          <a:p>
            <a:pPr algn="ctr"/>
            <a:r>
              <a:rPr lang="en-US" sz="4800" dirty="0" smtClean="0">
                <a:solidFill>
                  <a:schemeClr val="accent1">
                    <a:lumMod val="25000"/>
                  </a:schemeClr>
                </a:solidFill>
              </a:rPr>
              <a:t>Write a proposal!</a:t>
            </a:r>
            <a:endParaRPr lang="en-US" sz="4800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50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We </a:t>
            </a:r>
            <a:r>
              <a:rPr lang="en-US" i="1" dirty="0" smtClean="0"/>
              <a:t>Desperately</a:t>
            </a:r>
            <a:r>
              <a:rPr lang="en-US" dirty="0" smtClean="0"/>
              <a:t> Need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3048000" cy="4724400"/>
          </a:xfrm>
        </p:spPr>
        <p:txBody>
          <a:bodyPr/>
          <a:lstStyle/>
          <a:p>
            <a:r>
              <a:rPr lang="en-US" sz="1800" dirty="0" smtClean="0"/>
              <a:t>File System</a:t>
            </a:r>
          </a:p>
          <a:p>
            <a:r>
              <a:rPr lang="en-US" sz="1800" dirty="0" smtClean="0"/>
              <a:t>Databases</a:t>
            </a:r>
          </a:p>
          <a:p>
            <a:r>
              <a:rPr lang="en-US" sz="1800" dirty="0" smtClean="0"/>
              <a:t>Networking</a:t>
            </a:r>
          </a:p>
          <a:p>
            <a:pPr lvl="1"/>
            <a:r>
              <a:rPr lang="en-US" sz="1600" dirty="0" smtClean="0"/>
              <a:t>Higher-Level Protocols</a:t>
            </a:r>
          </a:p>
          <a:p>
            <a:r>
              <a:rPr lang="en-US" sz="1800" dirty="0" smtClean="0"/>
              <a:t>Unicode</a:t>
            </a:r>
          </a:p>
          <a:p>
            <a:r>
              <a:rPr lang="en-US" sz="1800" dirty="0" smtClean="0"/>
              <a:t>XML</a:t>
            </a:r>
          </a:p>
          <a:p>
            <a:r>
              <a:rPr lang="en-US" sz="1800" dirty="0"/>
              <a:t>Ranges</a:t>
            </a:r>
          </a:p>
          <a:p>
            <a:r>
              <a:rPr lang="en-US" sz="1800" dirty="0" smtClean="0"/>
              <a:t>Graphics!</a:t>
            </a:r>
          </a:p>
          <a:p>
            <a:r>
              <a:rPr lang="en-US" sz="1800" dirty="0" smtClean="0"/>
              <a:t>Concurrency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69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2013 </a:t>
            </a:r>
            <a:r>
              <a:rPr lang="en-US" dirty="0" err="1" smtClean="0"/>
              <a:t>Aerix</a:t>
            </a:r>
            <a:r>
              <a:rPr lang="en-US" dirty="0" smtClean="0"/>
              <a:t> Consulting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3429000" y="1676400"/>
            <a:ext cx="1371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Boost, SG3</a:t>
            </a:r>
          </a:p>
          <a:p>
            <a:pPr marL="0" indent="0">
              <a:buNone/>
            </a:pPr>
            <a:r>
              <a:rPr lang="en-US" sz="1800" kern="0" dirty="0" smtClean="0"/>
              <a:t>SOCI, SG11</a:t>
            </a:r>
          </a:p>
          <a:p>
            <a:pPr marL="0" indent="0">
              <a:buNone/>
            </a:pPr>
            <a:r>
              <a:rPr lang="en-US" sz="1800" kern="0" dirty="0" smtClean="0"/>
              <a:t>SG4</a:t>
            </a:r>
          </a:p>
          <a:p>
            <a:pPr marL="0" indent="0">
              <a:buNone/>
            </a:pPr>
            <a:r>
              <a:rPr lang="en-US" sz="1800" kern="0" dirty="0" err="1" smtClean="0">
                <a:sym typeface="Wingdings" panose="05000000000000000000" pitchFamily="2" charset="2"/>
              </a:rPr>
              <a:t>c++netlib</a:t>
            </a:r>
            <a:endParaRPr lang="en-US" sz="1800" kern="0" dirty="0" smtClean="0"/>
          </a:p>
          <a:p>
            <a:pPr marL="0" indent="0">
              <a:buNone/>
            </a:pPr>
            <a:r>
              <a:rPr lang="en-US" sz="1800" b="1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sz="1800" b="1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sz="1800" kern="0" dirty="0" smtClean="0"/>
              <a:t>SG9, </a:t>
            </a:r>
            <a:r>
              <a:rPr lang="en-US" sz="1800" i="1" kern="0" dirty="0" smtClean="0"/>
              <a:t>me!</a:t>
            </a:r>
            <a:endParaRPr lang="en-US" sz="1800" i="1" kern="0" dirty="0"/>
          </a:p>
          <a:p>
            <a:pPr marL="0" indent="0">
              <a:buNone/>
            </a:pPr>
            <a:r>
              <a:rPr lang="en-US" sz="1800" kern="0" dirty="0" smtClean="0">
                <a:sym typeface="Wingdings" panose="05000000000000000000" pitchFamily="2" charset="2"/>
              </a:rPr>
              <a:t>SG13</a:t>
            </a:r>
          </a:p>
          <a:p>
            <a:pPr marL="0" indent="0">
              <a:buNone/>
            </a:pPr>
            <a:r>
              <a:rPr lang="en-US" sz="1800" kern="0" dirty="0" smtClean="0">
                <a:sym typeface="Wingdings" panose="05000000000000000000" pitchFamily="2" charset="2"/>
              </a:rPr>
              <a:t>SG1</a:t>
            </a:r>
            <a:endParaRPr lang="en-US" sz="1800" kern="0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029200" y="1676400"/>
            <a:ext cx="198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IO/Formatting</a:t>
            </a:r>
          </a:p>
          <a:p>
            <a:r>
              <a:rPr lang="en-US" sz="1800" kern="0" dirty="0" smtClean="0"/>
              <a:t>Process</a:t>
            </a:r>
          </a:p>
          <a:p>
            <a:r>
              <a:rPr lang="en-US" sz="1800" kern="0" dirty="0" smtClean="0"/>
              <a:t>Date/time</a:t>
            </a:r>
          </a:p>
          <a:p>
            <a:r>
              <a:rPr lang="en-US" sz="1800" kern="0" dirty="0" smtClean="0"/>
              <a:t>Serialization</a:t>
            </a:r>
          </a:p>
          <a:p>
            <a:r>
              <a:rPr lang="en-US" sz="1800" kern="0" dirty="0" smtClean="0"/>
              <a:t>Trees</a:t>
            </a:r>
          </a:p>
          <a:p>
            <a:r>
              <a:rPr lang="en-US" sz="1800" kern="0" dirty="0" smtClean="0"/>
              <a:t>Compression</a:t>
            </a:r>
          </a:p>
          <a:p>
            <a:r>
              <a:rPr lang="en-US" sz="1800" kern="0" dirty="0" smtClean="0"/>
              <a:t>Parsing</a:t>
            </a:r>
          </a:p>
          <a:p>
            <a:r>
              <a:rPr lang="en-US" sz="1800" kern="0" dirty="0" smtClean="0"/>
              <a:t>Linear </a:t>
            </a:r>
            <a:r>
              <a:rPr lang="en-US" sz="1800" kern="0" dirty="0" err="1" smtClean="0"/>
              <a:t>Alg</a:t>
            </a:r>
            <a:endParaRPr lang="en-US" sz="1800" kern="0" dirty="0" smtClean="0"/>
          </a:p>
          <a:p>
            <a:r>
              <a:rPr lang="en-US" sz="1800" kern="0" dirty="0" smtClean="0"/>
              <a:t>Crypto</a:t>
            </a:r>
          </a:p>
          <a:p>
            <a:r>
              <a:rPr lang="en-US" sz="1800" kern="0" dirty="0" smtClean="0"/>
              <a:t>…</a:t>
            </a:r>
            <a:r>
              <a:rPr lang="en-US" sz="1800" kern="0" dirty="0" err="1" smtClean="0"/>
              <a:t>etc</a:t>
            </a:r>
            <a:endParaRPr lang="en-US" sz="1800" kern="0" dirty="0" smtClean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7239000" y="1676400"/>
            <a:ext cx="1600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sz="1800" kern="0" dirty="0" smtClean="0">
                <a:sym typeface="Wingdings" panose="05000000000000000000" pitchFamily="2" charset="2"/>
              </a:rPr>
              <a:t>POCO</a:t>
            </a:r>
          </a:p>
          <a:p>
            <a:pPr marL="0" indent="0">
              <a:buNone/>
            </a:pPr>
            <a:r>
              <a:rPr lang="en-US" sz="1800" kern="0" dirty="0" smtClean="0">
                <a:sym typeface="Wingdings" panose="05000000000000000000" pitchFamily="2" charset="2"/>
              </a:rPr>
              <a:t>Boost</a:t>
            </a:r>
          </a:p>
          <a:p>
            <a:pPr marL="0" indent="0">
              <a:buNone/>
            </a:pPr>
            <a:r>
              <a:rPr lang="en-US" sz="1800" kern="0" dirty="0" smtClean="0">
                <a:sym typeface="Wingdings" panose="05000000000000000000" pitchFamily="2" charset="2"/>
              </a:rPr>
              <a:t>Boost</a:t>
            </a:r>
          </a:p>
          <a:p>
            <a:pPr marL="0" indent="0">
              <a:buNone/>
            </a:pPr>
            <a:r>
              <a:rPr lang="en-US" sz="1800" b="1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sz="1800" kern="0" dirty="0" smtClean="0">
                <a:sym typeface="Wingdings" panose="05000000000000000000" pitchFamily="2" charset="2"/>
              </a:rPr>
              <a:t>POCO, Boost</a:t>
            </a:r>
          </a:p>
          <a:p>
            <a:pPr marL="0" indent="0">
              <a:buNone/>
            </a:pPr>
            <a:r>
              <a:rPr lang="en-US" sz="1800" kern="0" dirty="0" smtClean="0">
                <a:sym typeface="Wingdings" panose="05000000000000000000" pitchFamily="2" charset="2"/>
              </a:rPr>
              <a:t>Boost</a:t>
            </a:r>
          </a:p>
          <a:p>
            <a:pPr marL="0" indent="0">
              <a:buNone/>
            </a:pPr>
            <a:r>
              <a:rPr lang="en-US" sz="1800" b="1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sz="1800" kern="0" dirty="0" smtClean="0">
                <a:sym typeface="Wingdings" panose="05000000000000000000" pitchFamily="2" charset="2"/>
              </a:rPr>
              <a:t>POCO</a:t>
            </a:r>
            <a:endParaRPr lang="en-US" sz="1800" kern="0" dirty="0" smtClean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800600" y="1617025"/>
            <a:ext cx="0" cy="4800600"/>
          </a:xfrm>
          <a:prstGeom prst="line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60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Things Are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Should aim to be “Regular”</a:t>
            </a:r>
          </a:p>
          <a:p>
            <a:pPr lvl="1"/>
            <a:r>
              <a:rPr lang="en-US" dirty="0" smtClean="0"/>
              <a:t>RAII for resource management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hrow from failed constructors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throw from destructors, etc.</a:t>
            </a:r>
          </a:p>
          <a:p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Use * and &amp; for non-owned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819781"/>
          </a:xfrm>
        </p:spPr>
        <p:txBody>
          <a:bodyPr>
            <a:spAutoFit/>
          </a:bodyPr>
          <a:lstStyle/>
          <a:p>
            <a:r>
              <a:rPr lang="en-US" dirty="0" smtClean="0"/>
              <a:t>Get to know your friendly neighborhood C++ Standardization Committee: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isocpp.org/std/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http://www.open-std.org/jtc1/sc22/wg21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dirty="0" smtClean="0"/>
              <a:t>Participate in a Study Group:</a:t>
            </a:r>
          </a:p>
          <a:p>
            <a:pPr lvl="1"/>
            <a:r>
              <a:rPr lang="en-US" sz="2000" dirty="0">
                <a:hlinkClick r:id="rId4"/>
              </a:rPr>
              <a:t>https://groups.google.com/a/isocpp.org/forum/#!forumsearch/</a:t>
            </a:r>
            <a:endParaRPr lang="en-US" dirty="0" smtClean="0"/>
          </a:p>
          <a:p>
            <a:r>
              <a:rPr lang="en-US" dirty="0" smtClean="0"/>
              <a:t>Get to know Boost.org:</a:t>
            </a:r>
          </a:p>
          <a:p>
            <a:pPr lvl="1"/>
            <a:r>
              <a:rPr lang="en-US" sz="2000" dirty="0" smtClean="0">
                <a:hlinkClick r:id="rId5"/>
              </a:rPr>
              <a:t>http://www.boost.org</a:t>
            </a:r>
            <a:endParaRPr lang="en-US" sz="2000" dirty="0" smtClean="0"/>
          </a:p>
          <a:p>
            <a:r>
              <a:rPr lang="en-US" dirty="0" smtClean="0"/>
              <a:t>Take a library, port to C++</a:t>
            </a:r>
            <a:r>
              <a:rPr lang="en-US" dirty="0" smtClean="0"/>
              <a:t>1[14], </a:t>
            </a:r>
            <a:r>
              <a:rPr lang="en-US" dirty="0" smtClean="0"/>
              <a:t>propose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305800" cy="830997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4800" dirty="0" smtClean="0"/>
              <a:t>Questions?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pic>
        <p:nvPicPr>
          <p:cNvPr id="6" name="Picture 6" descr="MCj0407734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51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sz="3000" dirty="0" smtClean="0"/>
              <a:t>All Wisdom Can Be Found On </a:t>
            </a:r>
            <a:r>
              <a:rPr lang="en-US" sz="3000" dirty="0" err="1" smtClean="0"/>
              <a:t>StackOverflow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“The </a:t>
            </a:r>
            <a:r>
              <a:rPr lang="en-US" sz="2400" dirty="0"/>
              <a:t>new additions </a:t>
            </a:r>
            <a:r>
              <a:rPr lang="en-US" sz="2400" dirty="0" smtClean="0"/>
              <a:t>[…] </a:t>
            </a:r>
            <a:r>
              <a:rPr lang="en-US" sz="2400" dirty="0"/>
              <a:t>actually </a:t>
            </a:r>
            <a:r>
              <a:rPr lang="en-US" sz="2400" dirty="0" smtClean="0"/>
              <a:t>has [</a:t>
            </a:r>
            <a:r>
              <a:rPr lang="en-US" sz="2400" i="1" dirty="0" smtClean="0"/>
              <a:t>sic</a:t>
            </a:r>
            <a:r>
              <a:rPr lang="en-US" sz="2400" dirty="0" smtClean="0"/>
              <a:t>] </a:t>
            </a:r>
            <a:r>
              <a:rPr lang="en-US" sz="2400" dirty="0"/>
              <a:t>us all taking steps back to readjust and do things in a simpler way again --more like when we started coding! Perhaps for too long </a:t>
            </a:r>
            <a:r>
              <a:rPr lang="en-US" sz="2400" dirty="0" smtClean="0"/>
              <a:t>we’ve </a:t>
            </a:r>
            <a:r>
              <a:rPr lang="en-US" sz="2400" dirty="0"/>
              <a:t>all been optimizing to effectively bypass the compiler. With C++11 this is no longer needed as well-thought out/simpler code yields better/optimal performance just by letting the compiler do what it does. So with C++11, I try to remind myself to resist temptation to optimize but to rethink more simply</a:t>
            </a:r>
            <a:r>
              <a:rPr lang="en-US" sz="2400" dirty="0" smtClean="0"/>
              <a:t>.”</a:t>
            </a:r>
          </a:p>
          <a:p>
            <a:pPr marL="0" indent="0" algn="r">
              <a:buNone/>
            </a:pPr>
            <a:r>
              <a:rPr lang="en-US" sz="2400" dirty="0" smtClean="0"/>
              <a:t>–  </a:t>
            </a:r>
            <a:r>
              <a:rPr lang="en-US" sz="2400" dirty="0"/>
              <a:t>Paul </a:t>
            </a:r>
            <a:r>
              <a:rPr lang="en-US" sz="2400" dirty="0" err="1"/>
              <a:t>Preney</a:t>
            </a:r>
            <a:r>
              <a:rPr lang="en-US" sz="2400" dirty="0"/>
              <a:t> Aug 5 '12 at 18:44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Aerix Consulting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63EF8D-D064-461A-90E4-C076687061F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I. Function Interface Design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512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irect Customization">
  <a:themeElements>
    <a:clrScheme name="Indirect Customization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Indirect Customization">
      <a:majorFont>
        <a:latin typeface="Albertus Medium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direct Customization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aerix-consulting</Template>
  <TotalTime>39880</TotalTime>
  <Words>4244</Words>
  <Application>Microsoft Office PowerPoint</Application>
  <PresentationFormat>On-screen Show (4:3)</PresentationFormat>
  <Paragraphs>923</Paragraphs>
  <Slides>71</Slides>
  <Notes>8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Indirect Customization</vt:lpstr>
      <vt:lpstr>C++11 Library Design</vt:lpstr>
      <vt:lpstr>Goals of This Talk</vt:lpstr>
      <vt:lpstr>Goals of This Talk</vt:lpstr>
      <vt:lpstr>Goals of This Talk</vt:lpstr>
      <vt:lpstr>Goals of This Talk</vt:lpstr>
      <vt:lpstr>Talk Overview</vt:lpstr>
      <vt:lpstr>Many Things Are The Same</vt:lpstr>
      <vt:lpstr>All Wisdom Can Be Found On StackOverflow</vt:lpstr>
      <vt:lpstr>I. Function Interface Design</vt:lpstr>
      <vt:lpstr>“Is my function … ?”</vt:lpstr>
      <vt:lpstr>Function Interfaces</vt:lpstr>
      <vt:lpstr>Passing and Returning in C++98</vt:lpstr>
      <vt:lpstr>PowerPoint Presentation</vt:lpstr>
      <vt:lpstr>Input Argument Categories</vt:lpstr>
      <vt:lpstr>Input Argument Categories</vt:lpstr>
      <vt:lpstr>“Sink” Input Arguments, Take 1</vt:lpstr>
      <vt:lpstr>Programmer Heaven?</vt:lpstr>
      <vt:lpstr>Sink Input Arguments, Take 2</vt:lpstr>
      <vt:lpstr>Passing and Returning in C++11</vt:lpstr>
      <vt:lpstr>Example: getline</vt:lpstr>
      <vt:lpstr>Example: getline</vt:lpstr>
      <vt:lpstr>Example: getline, Improved?</vt:lpstr>
      <vt:lpstr>Example: getline</vt:lpstr>
      <vt:lpstr>getline: Observation</vt:lpstr>
      <vt:lpstr>Example: getline for C++11</vt:lpstr>
      <vt:lpstr>Input / Output Parameters</vt:lpstr>
      <vt:lpstr>Passing and Returning in C++11</vt:lpstr>
      <vt:lpstr>Whither &amp;&amp;</vt:lpstr>
      <vt:lpstr>OK, One Gotcha!</vt:lpstr>
      <vt:lpstr>“Fear rvalue refs like one might fear God. They are powerful and good, but the fewer demands placed on them, the better.”</vt:lpstr>
      <vt:lpstr>Perfect Forwarding Pattern</vt:lpstr>
      <vt:lpstr>II. Class design</vt:lpstr>
      <vt:lpstr>Class Design in C++11</vt:lpstr>
      <vt:lpstr>“Can my type be…?”</vt:lpstr>
      <vt:lpstr>Regular Types</vt:lpstr>
      <vt:lpstr>C++98 Regular Type</vt:lpstr>
      <vt:lpstr>C++11 Regular Type</vt:lpstr>
      <vt:lpstr>C++11 Class Design</vt:lpstr>
      <vt:lpstr>Implicitly Generated Move Ctor</vt:lpstr>
      <vt:lpstr>Implicitly Generated Move =</vt:lpstr>
      <vt:lpstr>Statically Check Your Classes</vt:lpstr>
      <vt:lpstr>equality_comparable</vt:lpstr>
      <vt:lpstr>A Very Moving Example</vt:lpstr>
      <vt:lpstr>A Very Moving Example</vt:lpstr>
      <vt:lpstr>A Very Moving Example</vt:lpstr>
      <vt:lpstr>A Very Moving Example</vt:lpstr>
      <vt:lpstr>A Very Moving Example</vt:lpstr>
      <vt:lpstr>A Very Moving Conclusion</vt:lpstr>
      <vt:lpstr>Movable Types Summary</vt:lpstr>
      <vt:lpstr>III. Modules</vt:lpstr>
      <vt:lpstr>Modules: Good and Bad</vt:lpstr>
      <vt:lpstr>Large-Scale C++11</vt:lpstr>
      <vt:lpstr>Large-scale C++11: The Bad News</vt:lpstr>
      <vt:lpstr>Evolving A Library</vt:lpstr>
      <vt:lpstr>Evolving A Library, Take 1</vt:lpstr>
      <vt:lpstr>Evolving A Library, Take 1</vt:lpstr>
      <vt:lpstr>Evolving A Library, Take 1</vt:lpstr>
      <vt:lpstr>Evolving A Library, Take 2</vt:lpstr>
      <vt:lpstr>Evolving A Library, Take 1</vt:lpstr>
      <vt:lpstr>Versioning: The Silver (In)Lining</vt:lpstr>
      <vt:lpstr>Preventing Name Hijacking</vt:lpstr>
      <vt:lpstr>Preventing Name Hijacking</vt:lpstr>
      <vt:lpstr>Preventing Name Hijacking</vt:lpstr>
      <vt:lpstr>Preventing Name Hijacking</vt:lpstr>
      <vt:lpstr>C++14 Variable Templates!</vt:lpstr>
      <vt:lpstr>Ode To Function Objects</vt:lpstr>
      <vt:lpstr>Preventing Name Hijacking</vt:lpstr>
      <vt:lpstr>PowerPoint Presentation</vt:lpstr>
      <vt:lpstr>Libraries We Desperately Need</vt:lpstr>
      <vt:lpstr>Getting Involved</vt:lpstr>
      <vt:lpstr>Thank you</vt:lpstr>
    </vt:vector>
  </TitlesOfParts>
  <Company>Aerix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328</cp:revision>
  <dcterms:created xsi:type="dcterms:W3CDTF">2013-10-02T23:22:40Z</dcterms:created>
  <dcterms:modified xsi:type="dcterms:W3CDTF">2014-05-14T20:21:24Z</dcterms:modified>
</cp:coreProperties>
</file>