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2" r:id="rId1"/>
  </p:sldMasterIdLst>
  <p:notesMasterIdLst>
    <p:notesMasterId r:id="rId141"/>
  </p:notesMasterIdLst>
  <p:sldIdLst>
    <p:sldId id="284" r:id="rId2"/>
    <p:sldId id="256" r:id="rId3"/>
    <p:sldId id="430" r:id="rId4"/>
    <p:sldId id="258" r:id="rId5"/>
    <p:sldId id="286" r:id="rId6"/>
    <p:sldId id="290" r:id="rId7"/>
    <p:sldId id="291" r:id="rId8"/>
    <p:sldId id="287" r:id="rId9"/>
    <p:sldId id="294" r:id="rId10"/>
    <p:sldId id="292" r:id="rId11"/>
    <p:sldId id="293" r:id="rId12"/>
    <p:sldId id="295" r:id="rId13"/>
    <p:sldId id="296" r:id="rId14"/>
    <p:sldId id="298" r:id="rId15"/>
    <p:sldId id="299" r:id="rId16"/>
    <p:sldId id="297" r:id="rId17"/>
    <p:sldId id="300" r:id="rId18"/>
    <p:sldId id="302" r:id="rId19"/>
    <p:sldId id="431" r:id="rId20"/>
    <p:sldId id="303" r:id="rId21"/>
    <p:sldId id="306" r:id="rId22"/>
    <p:sldId id="307" r:id="rId23"/>
    <p:sldId id="433" r:id="rId24"/>
    <p:sldId id="308" r:id="rId25"/>
    <p:sldId id="260" r:id="rId26"/>
    <p:sldId id="434" r:id="rId27"/>
    <p:sldId id="310" r:id="rId28"/>
    <p:sldId id="312" r:id="rId29"/>
    <p:sldId id="313" r:id="rId30"/>
    <p:sldId id="314" r:id="rId31"/>
    <p:sldId id="317" r:id="rId32"/>
    <p:sldId id="318" r:id="rId33"/>
    <p:sldId id="319" r:id="rId34"/>
    <p:sldId id="320" r:id="rId35"/>
    <p:sldId id="321" r:id="rId36"/>
    <p:sldId id="264" r:id="rId37"/>
    <p:sldId id="265" r:id="rId38"/>
    <p:sldId id="268" r:id="rId39"/>
    <p:sldId id="315" r:id="rId40"/>
    <p:sldId id="270" r:id="rId41"/>
    <p:sldId id="322" r:id="rId42"/>
    <p:sldId id="323" r:id="rId43"/>
    <p:sldId id="271" r:id="rId44"/>
    <p:sldId id="324" r:id="rId45"/>
    <p:sldId id="326" r:id="rId46"/>
    <p:sldId id="272" r:id="rId47"/>
    <p:sldId id="329" r:id="rId48"/>
    <p:sldId id="331" r:id="rId49"/>
    <p:sldId id="328" r:id="rId50"/>
    <p:sldId id="333" r:id="rId51"/>
    <p:sldId id="334" r:id="rId52"/>
    <p:sldId id="335" r:id="rId53"/>
    <p:sldId id="336" r:id="rId54"/>
    <p:sldId id="337" r:id="rId55"/>
    <p:sldId id="338" r:id="rId56"/>
    <p:sldId id="448" r:id="rId57"/>
    <p:sldId id="373" r:id="rId58"/>
    <p:sldId id="374" r:id="rId59"/>
    <p:sldId id="375" r:id="rId60"/>
    <p:sldId id="376" r:id="rId61"/>
    <p:sldId id="377" r:id="rId62"/>
    <p:sldId id="369" r:id="rId63"/>
    <p:sldId id="370" r:id="rId64"/>
    <p:sldId id="371" r:id="rId65"/>
    <p:sldId id="378" r:id="rId66"/>
    <p:sldId id="435" r:id="rId67"/>
    <p:sldId id="437" r:id="rId68"/>
    <p:sldId id="372" r:id="rId69"/>
    <p:sldId id="436" r:id="rId70"/>
    <p:sldId id="379" r:id="rId71"/>
    <p:sldId id="380" r:id="rId72"/>
    <p:sldId id="381" r:id="rId73"/>
    <p:sldId id="357" r:id="rId74"/>
    <p:sldId id="358" r:id="rId75"/>
    <p:sldId id="368" r:id="rId76"/>
    <p:sldId id="382" r:id="rId77"/>
    <p:sldId id="384" r:id="rId78"/>
    <p:sldId id="385" r:id="rId79"/>
    <p:sldId id="386" r:id="rId80"/>
    <p:sldId id="387" r:id="rId81"/>
    <p:sldId id="389" r:id="rId82"/>
    <p:sldId id="388" r:id="rId83"/>
    <p:sldId id="390" r:id="rId84"/>
    <p:sldId id="391" r:id="rId85"/>
    <p:sldId id="359" r:id="rId86"/>
    <p:sldId id="361" r:id="rId87"/>
    <p:sldId id="362" r:id="rId88"/>
    <p:sldId id="364" r:id="rId89"/>
    <p:sldId id="366" r:id="rId90"/>
    <p:sldId id="363" r:id="rId91"/>
    <p:sldId id="367" r:id="rId92"/>
    <p:sldId id="365" r:id="rId93"/>
    <p:sldId id="392" r:id="rId94"/>
    <p:sldId id="393" r:id="rId95"/>
    <p:sldId id="394" r:id="rId96"/>
    <p:sldId id="395" r:id="rId97"/>
    <p:sldId id="438" r:id="rId98"/>
    <p:sldId id="397" r:id="rId99"/>
    <p:sldId id="398" r:id="rId100"/>
    <p:sldId id="399" r:id="rId101"/>
    <p:sldId id="401" r:id="rId102"/>
    <p:sldId id="439" r:id="rId103"/>
    <p:sldId id="440" r:id="rId104"/>
    <p:sldId id="441" r:id="rId105"/>
    <p:sldId id="443" r:id="rId106"/>
    <p:sldId id="444" r:id="rId107"/>
    <p:sldId id="451" r:id="rId108"/>
    <p:sldId id="411" r:id="rId109"/>
    <p:sldId id="416" r:id="rId110"/>
    <p:sldId id="414" r:id="rId111"/>
    <p:sldId id="415" r:id="rId112"/>
    <p:sldId id="417" r:id="rId113"/>
    <p:sldId id="412" r:id="rId114"/>
    <p:sldId id="413" r:id="rId115"/>
    <p:sldId id="418" r:id="rId116"/>
    <p:sldId id="421" r:id="rId117"/>
    <p:sldId id="407" r:id="rId118"/>
    <p:sldId id="423" r:id="rId119"/>
    <p:sldId id="424" r:id="rId120"/>
    <p:sldId id="427" r:id="rId121"/>
    <p:sldId id="428" r:id="rId122"/>
    <p:sldId id="425" r:id="rId123"/>
    <p:sldId id="426" r:id="rId124"/>
    <p:sldId id="445" r:id="rId125"/>
    <p:sldId id="449" r:id="rId126"/>
    <p:sldId id="420" r:id="rId127"/>
    <p:sldId id="409" r:id="rId128"/>
    <p:sldId id="422" r:id="rId129"/>
    <p:sldId id="410" r:id="rId130"/>
    <p:sldId id="447" r:id="rId131"/>
    <p:sldId id="450" r:id="rId132"/>
    <p:sldId id="446" r:id="rId133"/>
    <p:sldId id="261" r:id="rId134"/>
    <p:sldId id="282" r:id="rId135"/>
    <p:sldId id="340" r:id="rId136"/>
    <p:sldId id="341" r:id="rId137"/>
    <p:sldId id="281" r:id="rId138"/>
    <p:sldId id="342" r:id="rId139"/>
    <p:sldId id="343" r:id="rId1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31116760-E1D5-47E1-A4C5-4345D8E5FF00}">
          <p14:sldIdLst>
            <p14:sldId id="284"/>
            <p14:sldId id="256"/>
            <p14:sldId id="430"/>
          </p14:sldIdLst>
        </p14:section>
        <p14:section name="Single-Byte Encodings" id="{9183787D-4F10-4FCB-920A-B55F10FF9564}">
          <p14:sldIdLst>
            <p14:sldId id="258"/>
            <p14:sldId id="286"/>
            <p14:sldId id="290"/>
            <p14:sldId id="291"/>
            <p14:sldId id="287"/>
            <p14:sldId id="294"/>
            <p14:sldId id="292"/>
            <p14:sldId id="293"/>
            <p14:sldId id="295"/>
            <p14:sldId id="296"/>
            <p14:sldId id="298"/>
            <p14:sldId id="299"/>
            <p14:sldId id="297"/>
          </p14:sldIdLst>
        </p14:section>
        <p14:section name="Multi-Byte Encodings" id="{3EAC7396-88D9-46AC-A822-D94278CAAFBB}">
          <p14:sldIdLst>
            <p14:sldId id="300"/>
            <p14:sldId id="302"/>
            <p14:sldId id="431"/>
            <p14:sldId id="303"/>
            <p14:sldId id="306"/>
            <p14:sldId id="307"/>
            <p14:sldId id="433"/>
            <p14:sldId id="308"/>
          </p14:sldIdLst>
        </p14:section>
        <p14:section name="Unicode 1.0" id="{57FFB96E-04E3-4D59-BA49-910345945587}">
          <p14:sldIdLst>
            <p14:sldId id="260"/>
            <p14:sldId id="434"/>
            <p14:sldId id="310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264"/>
            <p14:sldId id="265"/>
            <p14:sldId id="268"/>
          </p14:sldIdLst>
        </p14:section>
        <p14:section name="Unicode Encodings Today" id="{779D826A-949D-440A-969D-956DF8AAAE5D}">
          <p14:sldIdLst>
            <p14:sldId id="315"/>
            <p14:sldId id="270"/>
            <p14:sldId id="322"/>
            <p14:sldId id="323"/>
            <p14:sldId id="271"/>
            <p14:sldId id="324"/>
            <p14:sldId id="326"/>
            <p14:sldId id="272"/>
            <p14:sldId id="329"/>
            <p14:sldId id="331"/>
            <p14:sldId id="328"/>
            <p14:sldId id="333"/>
            <p14:sldId id="334"/>
            <p14:sldId id="335"/>
            <p14:sldId id="336"/>
            <p14:sldId id="337"/>
            <p14:sldId id="338"/>
            <p14:sldId id="448"/>
          </p14:sldIdLst>
        </p14:section>
        <p14:section name="Dynamic Composition" id="{BB5BD3DF-DE1A-40A0-B234-1E75BA2363DA}">
          <p14:sldIdLst>
            <p14:sldId id="373"/>
            <p14:sldId id="374"/>
            <p14:sldId id="375"/>
            <p14:sldId id="376"/>
            <p14:sldId id="377"/>
          </p14:sldIdLst>
        </p14:section>
        <p14:section name="Unicode Types in C and C++" id="{2C9AF4AB-6F04-4BC2-AAC1-287D54832F69}">
          <p14:sldIdLst>
            <p14:sldId id="369"/>
            <p14:sldId id="370"/>
            <p14:sldId id="371"/>
            <p14:sldId id="378"/>
            <p14:sldId id="435"/>
            <p14:sldId id="437"/>
            <p14:sldId id="372"/>
            <p14:sldId id="436"/>
            <p14:sldId id="379"/>
            <p14:sldId id="380"/>
            <p14:sldId id="381"/>
          </p14:sldIdLst>
        </p14:section>
        <p14:section name="Length" id="{E3F5A658-9F23-4DD2-B817-AF903969B1DC}">
          <p14:sldIdLst>
            <p14:sldId id="357"/>
            <p14:sldId id="358"/>
            <p14:sldId id="368"/>
            <p14:sldId id="382"/>
            <p14:sldId id="384"/>
            <p14:sldId id="385"/>
            <p14:sldId id="386"/>
            <p14:sldId id="387"/>
            <p14:sldId id="389"/>
          </p14:sldIdLst>
        </p14:section>
        <p14:section name="Equality" id="{568E82C7-E5BF-4B49-90B9-B657DDA31997}">
          <p14:sldIdLst>
            <p14:sldId id="388"/>
            <p14:sldId id="390"/>
            <p14:sldId id="391"/>
            <p14:sldId id="359"/>
            <p14:sldId id="361"/>
            <p14:sldId id="362"/>
            <p14:sldId id="364"/>
            <p14:sldId id="366"/>
            <p14:sldId id="363"/>
            <p14:sldId id="367"/>
            <p14:sldId id="365"/>
          </p14:sldIdLst>
        </p14:section>
        <p14:section name="Ordering" id="{59ADA57E-E446-4B0A-93ED-2EBB2E7D9325}">
          <p14:sldIdLst>
            <p14:sldId id="392"/>
            <p14:sldId id="393"/>
            <p14:sldId id="394"/>
            <p14:sldId id="395"/>
            <p14:sldId id="438"/>
            <p14:sldId id="397"/>
            <p14:sldId id="398"/>
            <p14:sldId id="399"/>
            <p14:sldId id="401"/>
          </p14:sldIdLst>
        </p14:section>
        <p14:section name="Text Manipulation" id="{05FD65B6-076C-42D2-B9F5-8CAB1B4A08F9}">
          <p14:sldIdLst>
            <p14:sldId id="439"/>
            <p14:sldId id="440"/>
            <p14:sldId id="441"/>
            <p14:sldId id="443"/>
            <p14:sldId id="444"/>
            <p14:sldId id="451"/>
          </p14:sldIdLst>
        </p14:section>
        <p14:section name="ICU" id="{0EFCECEC-2F0C-4155-B859-99A7396679F2}">
          <p14:sldIdLst>
            <p14:sldId id="411"/>
            <p14:sldId id="416"/>
            <p14:sldId id="414"/>
            <p14:sldId id="415"/>
            <p14:sldId id="417"/>
            <p14:sldId id="412"/>
            <p14:sldId id="413"/>
            <p14:sldId id="418"/>
          </p14:sldIdLst>
        </p14:section>
        <p14:section name="Boost" id="{785DDCEE-8100-4FBB-A917-C17C1A26A679}">
          <p14:sldIdLst>
            <p14:sldId id="421"/>
            <p14:sldId id="407"/>
            <p14:sldId id="423"/>
            <p14:sldId id="424"/>
            <p14:sldId id="427"/>
            <p14:sldId id="428"/>
            <p14:sldId id="425"/>
            <p14:sldId id="426"/>
            <p14:sldId id="445"/>
            <p14:sldId id="449"/>
            <p14:sldId id="420"/>
          </p14:sldIdLst>
        </p14:section>
        <p14:section name="Standards Proposals" id="{21B16BC1-2085-411D-8D8F-FD6B2573755D}">
          <p14:sldIdLst>
            <p14:sldId id="409"/>
            <p14:sldId id="422"/>
            <p14:sldId id="410"/>
          </p14:sldIdLst>
        </p14:section>
        <p14:section name="End Matter" id="{E00B4F0C-7236-48AA-8263-AF21F10F9C10}">
          <p14:sldIdLst>
            <p14:sldId id="447"/>
            <p14:sldId id="450"/>
            <p14:sldId id="446"/>
          </p14:sldIdLst>
        </p14:section>
        <p14:section name="Unicode in C" id="{F1A946BD-5BFE-463B-8FBD-0FD708268891}">
          <p14:sldIdLst>
            <p14:sldId id="261"/>
            <p14:sldId id="282"/>
            <p14:sldId id="340"/>
            <p14:sldId id="341"/>
            <p14:sldId id="28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81134" autoAdjust="0"/>
  </p:normalViewPr>
  <p:slideViewPr>
    <p:cSldViewPr snapToGrid="0">
      <p:cViewPr varScale="1">
        <p:scale>
          <a:sx n="99" d="100"/>
          <a:sy n="99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Characters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1.0 (1991)</c:v>
                </c:pt>
                <c:pt idx="1">
                  <c:v>2.0 (1996)</c:v>
                </c:pt>
                <c:pt idx="2">
                  <c:v>3.0 (1999)</c:v>
                </c:pt>
                <c:pt idx="3">
                  <c:v>4.0 (2003)</c:v>
                </c:pt>
                <c:pt idx="4">
                  <c:v>5.0 (2006)</c:v>
                </c:pt>
                <c:pt idx="5">
                  <c:v>6.0 (2010)</c:v>
                </c:pt>
                <c:pt idx="6">
                  <c:v>7.0 (2014?)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7161</c:v>
                </c:pt>
                <c:pt idx="1">
                  <c:v>28359</c:v>
                </c:pt>
                <c:pt idx="2">
                  <c:v>38950</c:v>
                </c:pt>
                <c:pt idx="3">
                  <c:v>96447</c:v>
                </c:pt>
                <c:pt idx="4">
                  <c:v>99089</c:v>
                </c:pt>
                <c:pt idx="5">
                  <c:v>109449</c:v>
                </c:pt>
                <c:pt idx="6">
                  <c:v>113021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1.0 (1991)</c:v>
                </c:pt>
                <c:pt idx="1">
                  <c:v>2.0 (1996)</c:v>
                </c:pt>
                <c:pt idx="2">
                  <c:v>3.0 (1999)</c:v>
                </c:pt>
                <c:pt idx="3">
                  <c:v>4.0 (2003)</c:v>
                </c:pt>
                <c:pt idx="4">
                  <c:v>5.0 (2006)</c:v>
                </c:pt>
                <c:pt idx="5">
                  <c:v>6.0 (2010)</c:v>
                </c:pt>
                <c:pt idx="6">
                  <c:v>7.0 (2014?)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65535</c:v>
                </c:pt>
                <c:pt idx="1">
                  <c:v>65535</c:v>
                </c:pt>
                <c:pt idx="2">
                  <c:v>65535</c:v>
                </c:pt>
                <c:pt idx="3">
                  <c:v>65535</c:v>
                </c:pt>
                <c:pt idx="4">
                  <c:v>65535</c:v>
                </c:pt>
                <c:pt idx="5">
                  <c:v>65535</c:v>
                </c:pt>
                <c:pt idx="6">
                  <c:v>65535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347280"/>
        <c:axId val="1762345104"/>
      </c:lineChart>
      <c:catAx>
        <c:axId val="176234728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345104"/>
        <c:crosses val="autoZero"/>
        <c:auto val="1"/>
        <c:lblAlgn val="ctr"/>
        <c:lblOffset val="100"/>
        <c:noMultiLvlLbl val="0"/>
      </c:catAx>
      <c:valAx>
        <c:axId val="176234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347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-5400000" vert="horz"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9F60-9929-4B4F-BDFF-C0B4F61E1795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E4AF-FF3B-46F0-AD79-3B513C11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 </a:t>
            </a:r>
            <a:r>
              <a:rPr lang="en-US" dirty="0" err="1" smtClean="0"/>
              <a:t>ha</a:t>
            </a:r>
            <a:r>
              <a:rPr lang="en-US" dirty="0" smtClean="0"/>
              <a:t>,</a:t>
            </a:r>
            <a:r>
              <a:rPr lang="en-US" baseline="0" dirty="0" smtClean="0"/>
              <a:t> just kidding!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http://en.wikipedia.org/wiki/ISO_8859</a:t>
            </a:r>
          </a:p>
          <a:p>
            <a:r>
              <a:rPr lang="en-US" dirty="0" smtClean="0"/>
              <a:t>Encodings</a:t>
            </a:r>
            <a:r>
              <a:rPr lang="en-US" baseline="0" dirty="0" smtClean="0"/>
              <a:t> designed to enable data processing</a:t>
            </a:r>
          </a:p>
          <a:p>
            <a:r>
              <a:rPr lang="en-US" baseline="0" dirty="0" smtClean="0"/>
              <a:t>Sets of characters based on commonly used typewriter keyboards in various countries</a:t>
            </a:r>
            <a:endParaRPr lang="en-US" dirty="0" smtClean="0"/>
          </a:p>
          <a:p>
            <a:r>
              <a:rPr lang="en-US" dirty="0" smtClean="0"/>
              <a:t>ISO</a:t>
            </a:r>
            <a:r>
              <a:rPr lang="en-US" baseline="0" dirty="0" smtClean="0"/>
              <a:t> working group has been disbanded—no further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Latin-1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26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last brief example… text manipulation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‘a’ 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806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fairly common task</a:t>
            </a:r>
            <a:r>
              <a:rPr lang="en-US" baseline="0" dirty="0" smtClean="0"/>
              <a:t> to do some simple manipulation of a string</a:t>
            </a:r>
          </a:p>
          <a:p>
            <a:r>
              <a:rPr lang="en-US" baseline="0" dirty="0" smtClean="0"/>
              <a:t>Here, we uppercase the letter ‘A’</a:t>
            </a:r>
          </a:p>
          <a:p>
            <a:r>
              <a:rPr lang="en-US" baseline="0" dirty="0" smtClean="0"/>
              <a:t>Often these character-based functions are used as a basis for string-based functions</a:t>
            </a:r>
          </a:p>
          <a:p>
            <a:r>
              <a:rPr lang="en-US" baseline="0" dirty="0" smtClean="0"/>
              <a:t>This doesn’t work in Unicode.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Explain why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781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problem</a:t>
            </a:r>
          </a:p>
          <a:p>
            <a:r>
              <a:rPr lang="en-US" baseline="0" dirty="0" smtClean="0"/>
              <a:t>(Note that </a:t>
            </a:r>
            <a:r>
              <a:rPr lang="en-US" baseline="0" dirty="0" err="1" smtClean="0"/>
              <a:t>toupper</a:t>
            </a:r>
            <a:r>
              <a:rPr lang="en-US" baseline="0" dirty="0" smtClean="0"/>
              <a:t> is just one example)</a:t>
            </a:r>
          </a:p>
          <a:p>
            <a:r>
              <a:rPr lang="en-US" baseline="0" dirty="0" smtClean="0"/>
              <a:t>ES ZED</a:t>
            </a:r>
          </a:p>
          <a:p>
            <a:endParaRPr lang="en-US" dirty="0" smtClean="0"/>
          </a:p>
          <a:p>
            <a:r>
              <a:rPr lang="en-US" dirty="0" smtClean="0"/>
              <a:t>NEXT:  Classification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974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 operate on code units not code points</a:t>
            </a:r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codecvt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27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be careful because some uses of char16_t are for UCS-2, not UTF-16.</a:t>
            </a:r>
          </a:p>
          <a:p>
            <a:r>
              <a:rPr lang="en-US" dirty="0" smtClean="0"/>
              <a:t>See</a:t>
            </a:r>
            <a:r>
              <a:rPr lang="en-US" baseline="0" dirty="0" smtClean="0"/>
              <a:t> http://stackoverflow.com/questions/17103925/how-well-is-unicode-supported-in-c11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79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adapted from http://en.cppreference.com/w/cpp/locale/codecvt_mode</a:t>
            </a:r>
          </a:p>
          <a:p>
            <a:endParaRPr lang="en-US" dirty="0" smtClean="0"/>
          </a:p>
          <a:p>
            <a:r>
              <a:rPr lang="en-US" dirty="0" smtClean="0"/>
              <a:t>NEXT:  ICU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97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support in the C++ Standard Library is kind of awful…but</a:t>
            </a:r>
            <a:r>
              <a:rPr lang="en-US" baseline="0" dirty="0" smtClean="0"/>
              <a:t> what about other libraries</a:t>
            </a:r>
          </a:p>
          <a:p>
            <a:r>
              <a:rPr lang="en-US" baseline="0" dirty="0" smtClean="0"/>
              <a:t>ICU is “THE” library for Unicode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12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release in 1999, but development history predates</a:t>
            </a:r>
            <a:r>
              <a:rPr lang="en-US" baseline="0" dirty="0" smtClean="0"/>
              <a:t> that.</a:t>
            </a:r>
          </a:p>
          <a:p>
            <a:r>
              <a:rPr lang="en-US" baseline="0" dirty="0" smtClean="0"/>
              <a:t>Lots of features for general i18n but won’t cover those here</a:t>
            </a:r>
          </a:p>
          <a:p>
            <a:r>
              <a:rPr lang="en-US" baseline="0" dirty="0" smtClean="0"/>
              <a:t>…dealing with numbers, dates,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Character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562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Unicode</a:t>
            </a:r>
            <a:r>
              <a:rPr lang="en-US" baseline="0" dirty="0" err="1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328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Overview of </a:t>
            </a:r>
            <a:r>
              <a:rPr lang="en-US" dirty="0" err="1" smtClean="0"/>
              <a:t>UnicodeString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5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Covers over 29 languages completely (German, Danish, Italian, Spanish)</a:t>
            </a:r>
          </a:p>
          <a:p>
            <a:r>
              <a:rPr lang="en-US" dirty="0" smtClean="0"/>
              <a:t>Latin-9 required for a few other languages (French, Finnish, Estonian)</a:t>
            </a:r>
          </a:p>
          <a:p>
            <a:r>
              <a:rPr lang="en-US" dirty="0" smtClean="0"/>
              <a:t>Unicode is based on Latin-1</a:t>
            </a:r>
          </a:p>
          <a:p>
            <a:endParaRPr lang="en-US" dirty="0" smtClean="0"/>
          </a:p>
          <a:p>
            <a:r>
              <a:rPr lang="en-US" dirty="0" smtClean="0"/>
              <a:t>NEXT:  Latin/Cyrillic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955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688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916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Regular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84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 Standard Library regex is practically useless for</a:t>
            </a:r>
            <a:r>
              <a:rPr lang="en-US" baseline="0" dirty="0" smtClean="0"/>
              <a:t> Unicode</a:t>
            </a:r>
          </a:p>
          <a:p>
            <a:r>
              <a:rPr lang="en-US" dirty="0" smtClean="0"/>
              <a:t>See http://stackoverflow.com/questions/15882991/range-of-utf-8-characters-in-c11-regex/15895746#15895746</a:t>
            </a:r>
          </a:p>
          <a:p>
            <a:endParaRPr lang="en-US" dirty="0" smtClean="0"/>
          </a:p>
          <a:p>
            <a:r>
              <a:rPr lang="en-US" dirty="0" smtClean="0"/>
              <a:t>NEXT:  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167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99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Many features in addition to Unicode support</a:t>
            </a:r>
          </a:p>
          <a:p>
            <a:r>
              <a:rPr lang="en-US" baseline="0" dirty="0" smtClean="0"/>
              <a:t>Won’t mention them here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Locale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233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we use custom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::locale facets here, for </a:t>
            </a:r>
            <a:r>
              <a:rPr lang="en-US" baseline="0" dirty="0" err="1" smtClean="0"/>
              <a:t>pluggability</a:t>
            </a:r>
            <a:r>
              <a:rPr lang="en-US" baseline="0" dirty="0" smtClean="0"/>
              <a:t> with other C++ stuff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452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77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Collation</a:t>
            </a:r>
            <a:r>
              <a:rPr lang="en-US" baseline="0" dirty="0" smtClean="0"/>
              <a:t> Comparison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00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String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3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Russian,</a:t>
            </a:r>
            <a:r>
              <a:rPr lang="en-US" baseline="0" dirty="0" smtClean="0"/>
              <a:t> Bulgarian, Belarusian, Serbian, Macedonian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Encoding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5569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bit simpler than the </a:t>
            </a:r>
            <a:r>
              <a:rPr lang="en-US" baseline="0" dirty="0" err="1" smtClean="0"/>
              <a:t>codecvt</a:t>
            </a:r>
            <a:r>
              <a:rPr lang="en-US" baseline="0" dirty="0" smtClean="0"/>
              <a:t> stuff, and no UCS-2 to confuse you.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Conversion TO UTF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293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toupper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246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Boundary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21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“Character” here is used in a different sense than in Unicode standard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Unicode Standard there’s a 1:1 code point to character mapping</a:t>
            </a:r>
          </a:p>
          <a:p>
            <a:r>
              <a:rPr lang="en-US" baseline="0" dirty="0" smtClean="0"/>
              <a:t>But here we mean base characters and combining characters</a:t>
            </a:r>
            <a:endParaRPr lang="en-US" dirty="0" smtClean="0"/>
          </a:p>
          <a:p>
            <a:r>
              <a:rPr lang="en-US" dirty="0" smtClean="0"/>
              <a:t>This is very extensible—consult the documentation for details.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Boost.Regex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184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Standards Proposals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7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how important text processing is, </a:t>
            </a:r>
          </a:p>
          <a:p>
            <a:r>
              <a:rPr lang="en-US" dirty="0" smtClean="0"/>
              <a:t>It’s kind of sad what</a:t>
            </a:r>
            <a:r>
              <a:rPr lang="en-US" baseline="0" dirty="0" smtClean="0"/>
              <a:t> our current state is.</a:t>
            </a:r>
          </a:p>
          <a:p>
            <a:r>
              <a:rPr lang="en-US" baseline="0" dirty="0" smtClean="0"/>
              <a:t>So what’s being proposed?  Not much…</a:t>
            </a:r>
          </a:p>
          <a:p>
            <a:r>
              <a:rPr lang="en-US" baseline="0" dirty="0" smtClean="0"/>
              <a:t>Two proposals here…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Proposal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763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</a:t>
            </a:r>
            <a:r>
              <a:rPr lang="en-US" baseline="0" dirty="0" smtClean="0"/>
              <a:t> by </a:t>
            </a:r>
            <a:r>
              <a:rPr lang="en-US" baseline="0" dirty="0" err="1" smtClean="0"/>
              <a:t>Beman</a:t>
            </a:r>
            <a:r>
              <a:rPr lang="en-US" baseline="0" dirty="0" smtClean="0"/>
              <a:t> Dawes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876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by Mark </a:t>
            </a:r>
            <a:r>
              <a:rPr lang="en-US" dirty="0" err="1" smtClean="0"/>
              <a:t>Boyall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</a:t>
            </a:r>
            <a:r>
              <a:rPr lang="en-US" baseline="0" dirty="0" smtClean="0"/>
              <a:t>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5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annexes and technical reports for the Unicode Standard are quite interesting.</a:t>
            </a:r>
          </a:p>
          <a:p>
            <a:r>
              <a:rPr lang="en-US" dirty="0" err="1" smtClean="0"/>
              <a:t>Boost.Nowide</a:t>
            </a:r>
            <a:r>
              <a:rPr lang="en-US" dirty="0" smtClean="0"/>
              <a:t> written by same author as </a:t>
            </a:r>
            <a:r>
              <a:rPr lang="en-US" dirty="0" err="1" smtClean="0"/>
              <a:t>Boost.Locale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Encoding text works the same way:</a:t>
            </a:r>
          </a:p>
          <a:p>
            <a:r>
              <a:rPr lang="en-US" dirty="0" smtClean="0"/>
              <a:t>We map a single character to a single code point</a:t>
            </a:r>
          </a:p>
          <a:p>
            <a:endParaRPr lang="en-US" dirty="0" smtClean="0"/>
          </a:p>
          <a:p>
            <a:r>
              <a:rPr lang="en-US" dirty="0" smtClean="0"/>
              <a:t>NEXT:  Decoding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to decode the string, we map each</a:t>
            </a:r>
            <a:r>
              <a:rPr lang="en-US" baseline="0" dirty="0" smtClean="0"/>
              <a:t> code point back to its character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there are many 8-bit character encodings; must be sure to use the right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Decoding in wrong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…if we try to decode this string using ISO/IEC 8859-7 (Latin/Greek), we get</a:t>
            </a:r>
            <a:r>
              <a:rPr lang="en-US" baseline="0" dirty="0" smtClean="0"/>
              <a:t> gibberish.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Single byte encodings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one byte is not enough, how about multiple bytes?</a:t>
            </a:r>
          </a:p>
          <a:p>
            <a:r>
              <a:rPr lang="en-US" baseline="0" dirty="0" smtClean="0"/>
              <a:t>But let’s say we don’t want to break compatibility with ASCII—what can we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 Variable-Length sometimes referred to as “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-Byte”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Shift-JIS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1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Japanese Industrial Standards</a:t>
            </a:r>
          </a:p>
          <a:p>
            <a:r>
              <a:rPr lang="en-US" dirty="0" smtClean="0"/>
              <a:t>http://www.rikai.com/library/kanjitables/kanji_codes.sjis.shtml</a:t>
            </a:r>
          </a:p>
          <a:p>
            <a:endParaRPr lang="en-US" dirty="0" smtClean="0"/>
          </a:p>
          <a:p>
            <a:r>
              <a:rPr lang="en-US" dirty="0" smtClean="0"/>
              <a:t>Shift-JIS</a:t>
            </a:r>
            <a:r>
              <a:rPr lang="en-US" baseline="0" dirty="0" smtClean="0"/>
              <a:t> is an example of a variable-width character encoding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Shift-JIS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1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Yellow</a:t>
            </a:r>
            <a:r>
              <a:rPr lang="en-US" baseline="0" dirty="0" smtClean="0"/>
              <a:t> and blue characters representable using a single byte</a:t>
            </a:r>
          </a:p>
          <a:p>
            <a:r>
              <a:rPr lang="en-US" baseline="0" dirty="0" smtClean="0"/>
              <a:t>Red characters are a lead byte, followed by a trail byte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Sample overlap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1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Decoding a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Caveats:</a:t>
            </a:r>
            <a:endParaRPr lang="en-US" baseline="0" dirty="0" smtClean="0"/>
          </a:p>
          <a:p>
            <a:r>
              <a:rPr lang="en-US" baseline="0" dirty="0" smtClean="0"/>
              <a:t>Anywhere we say “byte” we mean an eight-bit byte, or octet</a:t>
            </a:r>
          </a:p>
          <a:p>
            <a:r>
              <a:rPr lang="en-US" baseline="0" dirty="0" smtClean="0"/>
              <a:t>I’m going to stay fairly high-level</a:t>
            </a:r>
          </a:p>
          <a:p>
            <a:r>
              <a:rPr lang="en-US" baseline="0" dirty="0" smtClean="0"/>
              <a:t>I am not a Unicode expert by any means</a:t>
            </a:r>
          </a:p>
          <a:p>
            <a:r>
              <a:rPr lang="en-US" baseline="0" dirty="0" smtClean="0"/>
              <a:t>…actually, I learned a lot writing this talk.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Before there</a:t>
            </a:r>
            <a:r>
              <a:rPr lang="en-US" baseline="0" dirty="0" smtClean="0"/>
              <a:t> was Unicode...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Overlap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1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worse for other </a:t>
            </a:r>
            <a:r>
              <a:rPr lang="en-US" dirty="0" err="1" smtClean="0"/>
              <a:t>multibyte</a:t>
            </a:r>
            <a:r>
              <a:rPr lang="en-US" baseline="0" dirty="0" smtClean="0"/>
              <a:t> character encodings</a:t>
            </a:r>
          </a:p>
          <a:p>
            <a:r>
              <a:rPr lang="en-US" baseline="0" dirty="0" smtClean="0"/>
              <a:t>ISO/IEC 2022:  Uses escape sequences to shift between working sets of characters</a:t>
            </a:r>
          </a:p>
          <a:p>
            <a:r>
              <a:rPr lang="en-US" baseline="0" dirty="0" smtClean="0"/>
              <a:t>Need to maintain complex state to keep track of where you are.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Shift-JIS</a:t>
            </a:r>
            <a:r>
              <a:rPr lang="en-US" baseline="0" dirty="0" smtClean="0"/>
              <a:t>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2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NEXT:  Multi-Byte Encodings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</a:t>
            </a:r>
            <a:r>
              <a:rPr lang="en-US" baseline="0" dirty="0" smtClean="0"/>
              <a:t> 1.0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r>
              <a:rPr lang="en-US" dirty="0" smtClean="0"/>
              <a:t> * 256 characters</a:t>
            </a:r>
            <a:r>
              <a:rPr lang="en-US" baseline="0" dirty="0" smtClean="0"/>
              <a:t> are not enough and</a:t>
            </a:r>
          </a:p>
          <a:p>
            <a:r>
              <a:rPr lang="en-US" dirty="0" smtClean="0"/>
              <a:t> * </a:t>
            </a:r>
            <a:r>
              <a:rPr lang="en-US" dirty="0" err="1" smtClean="0"/>
              <a:t>Multibyte</a:t>
            </a:r>
            <a:r>
              <a:rPr lang="en-US" dirty="0" smtClean="0"/>
              <a:t> encodings are a pain to work with</a:t>
            </a:r>
          </a:p>
          <a:p>
            <a:r>
              <a:rPr lang="en-US" dirty="0" smtClean="0"/>
              <a:t>8</a:t>
            </a:r>
            <a:r>
              <a:rPr lang="en-US" baseline="0" dirty="0" smtClean="0"/>
              <a:t> bits aren’t enough, so let’s use 16!  65,535 characters out to be enough!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 Unicode originally derived from “unique, universal, and uniform character</a:t>
            </a:r>
            <a:r>
              <a:rPr lang="en-US" baseline="0" dirty="0" smtClean="0"/>
              <a:t> encoding.” (1987)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Design Goals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31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 1.0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Highlight code points same as ASCII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9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Not limited to ASCII</a:t>
            </a:r>
            <a:r>
              <a:rPr lang="en-US" baseline="0" dirty="0" smtClean="0"/>
              <a:t> characters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5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Latin</a:t>
            </a:r>
            <a:r>
              <a:rPr lang="en-US" baseline="0" dirty="0" smtClean="0"/>
              <a:t>, Greek, Cyrillic, Japanese (Katakana), Mongolian, </a:t>
            </a:r>
            <a:r>
              <a:rPr lang="en-US" baseline="0" dirty="0" err="1" smtClean="0"/>
              <a:t>Snowpeople</a:t>
            </a:r>
            <a:r>
              <a:rPr lang="en-US" baseline="0" dirty="0" smtClean="0"/>
              <a:t>, Arabic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UCS-2 Decoding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6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this makes an assumption that the data is big endian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Little endian trouble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how we represent text in a computer</a:t>
            </a:r>
          </a:p>
          <a:p>
            <a:r>
              <a:rPr lang="en-US" dirty="0" smtClean="0"/>
              <a:t>What did we do before Unicode?</a:t>
            </a:r>
          </a:p>
          <a:p>
            <a:endParaRPr lang="en-US" dirty="0" smtClean="0"/>
          </a:p>
          <a:p>
            <a:r>
              <a:rPr lang="en-US" dirty="0" smtClean="0"/>
              <a:t>NEXT:  Single Byte Encodings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3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</a:t>
            </a:r>
            <a:r>
              <a:rPr lang="en-US" baseline="0" dirty="0" smtClean="0"/>
              <a:t> decode the string as little endian, we get gibberish</a:t>
            </a:r>
          </a:p>
          <a:p>
            <a:r>
              <a:rPr lang="en-US" baseline="0" dirty="0" smtClean="0"/>
              <a:t>Much as we got when we used the wrong single byte </a:t>
            </a:r>
            <a:r>
              <a:rPr lang="en-US" baseline="0" dirty="0" err="1" smtClean="0"/>
              <a:t>codepage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NEXT:  Big Endian BOM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7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Little</a:t>
            </a:r>
            <a:r>
              <a:rPr lang="en-US" baseline="0" dirty="0" smtClean="0"/>
              <a:t> Endian BOM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44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UCS-2 Pros/Cons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5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Code Space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7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code space usage in Unicode 1.0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Enough Code Points Quote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19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as well say:</a:t>
            </a:r>
            <a:r>
              <a:rPr lang="en-US" baseline="0" dirty="0" smtClean="0"/>
              <a:t>  </a:t>
            </a:r>
            <a:r>
              <a:rPr lang="en-US" dirty="0" smtClean="0"/>
              <a:t>“65,000 characters ought to be enough for anybody!”</a:t>
            </a:r>
          </a:p>
          <a:p>
            <a:endParaRPr lang="en-US" dirty="0" smtClean="0"/>
          </a:p>
          <a:p>
            <a:r>
              <a:rPr lang="en-US" dirty="0" smtClean="0"/>
              <a:t>NEXT: 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4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Blue:</a:t>
            </a:r>
            <a:r>
              <a:rPr lang="en-US" baseline="0" dirty="0" smtClean="0"/>
              <a:t>  Growth of number of characters in Unicode standard over time</a:t>
            </a:r>
          </a:p>
          <a:p>
            <a:r>
              <a:rPr lang="en-US" baseline="0" dirty="0" smtClean="0"/>
              <a:t>Red:  Growth of number of distinct values representable in 16 bits over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major versions are shown.  Some jumps occur in minor versions</a:t>
            </a:r>
          </a:p>
          <a:p>
            <a:r>
              <a:rPr lang="en-US" baseline="0" dirty="0" smtClean="0"/>
              <a:t>E.g. 1.1 introduced the first set of CJK ideographs.  Over 72,000 total ideographs.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Unicode Encodings Today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7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clearly</a:t>
            </a:r>
            <a:r>
              <a:rPr lang="en-US" baseline="0" dirty="0" smtClean="0"/>
              <a:t> a fixed-width, 16-bit encoding wasn’t good enough</a:t>
            </a:r>
          </a:p>
          <a:p>
            <a:r>
              <a:rPr lang="en-US" baseline="0" dirty="0" smtClean="0"/>
              <a:t>Let’s see where we’ve ended up today.</a:t>
            </a:r>
          </a:p>
          <a:p>
            <a:r>
              <a:rPr lang="en-US" baseline="0" dirty="0" smtClean="0"/>
              <a:t>Talk about current status, not about the evolution history.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Expanding the Code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6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Unicode 2.0:</a:t>
            </a:r>
            <a:r>
              <a:rPr lang="en-US" baseline="0" dirty="0" smtClean="0"/>
              <a:t>  </a:t>
            </a:r>
            <a:r>
              <a:rPr lang="en-US" dirty="0" smtClean="0"/>
              <a:t>1996</a:t>
            </a:r>
          </a:p>
          <a:p>
            <a:r>
              <a:rPr lang="en-US" dirty="0" smtClean="0"/>
              <a:t>UCS-2 is dead</a:t>
            </a:r>
          </a:p>
          <a:p>
            <a:endParaRPr lang="en-US" dirty="0" smtClean="0"/>
          </a:p>
          <a:p>
            <a:r>
              <a:rPr lang="en-US" dirty="0" smtClean="0"/>
              <a:t>NEXT:  “Hi” in UTF-32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50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UTF-32 simplest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One code point == one code unit, just like in UCS-2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have only a small number of characters, we can store one</a:t>
            </a:r>
            <a:r>
              <a:rPr lang="en-US" baseline="0" dirty="0" smtClean="0"/>
              <a:t> character per byte</a:t>
            </a:r>
          </a:p>
          <a:p>
            <a:r>
              <a:rPr lang="en-US" baseline="0" dirty="0" smtClean="0"/>
              <a:t>As in English…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ASCII Character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r>
              <a:rPr lang="en-US" baseline="0" dirty="0" smtClean="0"/>
              <a:t> BOM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LE BOM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1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Can encode non-BMP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4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4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08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ASCII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text has same representation in UTF-8</a:t>
            </a:r>
          </a:p>
          <a:p>
            <a:endParaRPr lang="en-US" dirty="0" smtClean="0"/>
          </a:p>
          <a:p>
            <a:r>
              <a:rPr lang="en-US" dirty="0" smtClean="0"/>
              <a:t>NEXT:  But of course we</a:t>
            </a:r>
            <a:r>
              <a:rPr lang="en-US" baseline="0" dirty="0" smtClean="0"/>
              <a:t> can represent other scripts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9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snowman melted; time for a bunny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NEXT:  UTF-8 Table </a:t>
            </a:r>
            <a:r>
              <a:rPr lang="en-US" baseline="0" dirty="0" err="1" smtClean="0"/>
              <a:t>Redux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Lead bytes and trail bytes</a:t>
            </a:r>
            <a:r>
              <a:rPr lang="en-US" baseline="0" dirty="0" smtClean="0"/>
              <a:t> are disjoint—no overlap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2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BOM is 0xFEFF</a:t>
            </a:r>
            <a:r>
              <a:rPr lang="en-US" baseline="0" dirty="0" smtClean="0"/>
              <a:t> encoded according to the UTF-8 rules</a:t>
            </a:r>
            <a:endParaRPr lang="en-US" dirty="0" smtClean="0"/>
          </a:p>
          <a:p>
            <a:r>
              <a:rPr lang="en-US" dirty="0" smtClean="0"/>
              <a:t>Text for some Asian languages may require up to 50%</a:t>
            </a:r>
            <a:r>
              <a:rPr lang="en-US" baseline="0" dirty="0" smtClean="0"/>
              <a:t> more space to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UTF-16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big examples:  </a:t>
            </a:r>
            <a:r>
              <a:rPr lang="en-US" dirty="0" err="1" smtClean="0"/>
              <a:t>Qt</a:t>
            </a:r>
            <a:r>
              <a:rPr lang="en-US" dirty="0" smtClean="0"/>
              <a:t> (1992),</a:t>
            </a:r>
            <a:r>
              <a:rPr lang="en-US" baseline="0" dirty="0" smtClean="0"/>
              <a:t> Windows NT (1993), Java (1995)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Encoding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http://en.wikipedia.org/wiki/ASCII</a:t>
            </a:r>
          </a:p>
          <a:p>
            <a:r>
              <a:rPr lang="en-US" dirty="0" smtClean="0"/>
              <a:t>American</a:t>
            </a:r>
            <a:r>
              <a:rPr lang="en-US" baseline="0" dirty="0" smtClean="0"/>
              <a:t> Standard Code for Information Interchange</a:t>
            </a:r>
          </a:p>
          <a:p>
            <a:r>
              <a:rPr lang="en-US" dirty="0" smtClean="0"/>
              <a:t>7-bit character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32 control characters</a:t>
            </a:r>
          </a:p>
          <a:p>
            <a:r>
              <a:rPr lang="en-US" baseline="0" dirty="0" smtClean="0"/>
              <a:t>95 printable characters</a:t>
            </a:r>
          </a:p>
          <a:p>
            <a:r>
              <a:rPr lang="en-US" baseline="0" dirty="0" smtClean="0"/>
              <a:t>Great for English; not so great for most other languages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Character =&gt; Code Point Mapping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49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Cocktail Glass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Example</a:t>
            </a:r>
          </a:p>
          <a:p>
            <a:endParaRPr lang="en-US" dirty="0" smtClean="0"/>
          </a:p>
          <a:p>
            <a:r>
              <a:rPr lang="en-US" dirty="0" smtClean="0"/>
              <a:t>NEXT:</a:t>
            </a:r>
            <a:r>
              <a:rPr lang="en-US" baseline="0" dirty="0" smtClean="0"/>
              <a:t>  UTF-16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7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Encodings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2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http://trends.builtwith.com/encoding/UTF-8</a:t>
            </a:r>
          </a:p>
          <a:p>
            <a:r>
              <a:rPr lang="en-US" dirty="0" smtClean="0"/>
              <a:t>78%</a:t>
            </a:r>
            <a:r>
              <a:rPr lang="en-US" baseline="0" dirty="0" smtClean="0"/>
              <a:t> of top 10k websites; 65% of top 1M websites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UTF-16 probably</a:t>
            </a:r>
            <a:r>
              <a:rPr lang="en-US" baseline="0" dirty="0" smtClean="0"/>
              <a:t> wouldn’t exist at all if we hadn’t had UCS-2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Dynamic Composition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0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text</a:t>
            </a:r>
            <a:r>
              <a:rPr lang="en-US" baseline="0" dirty="0" smtClean="0"/>
              <a:t> corpora from http://tatoeba.org/eng/downloads</a:t>
            </a:r>
          </a:p>
          <a:p>
            <a:r>
              <a:rPr lang="en-US" baseline="0" dirty="0" smtClean="0"/>
              <a:t>NOTE:  This is for dense text.  UTF-8 is still much better e.g. for XML, HTML, etc.</a:t>
            </a:r>
          </a:p>
          <a:p>
            <a:r>
              <a:rPr lang="en-US" baseline="0" dirty="0" smtClean="0"/>
              <a:t>100+ other languages are smaller</a:t>
            </a:r>
          </a:p>
          <a:p>
            <a:r>
              <a:rPr lang="en-US" baseline="0" dirty="0" smtClean="0"/>
              <a:t>ISO 639-3 language code</a:t>
            </a:r>
          </a:p>
          <a:p>
            <a:r>
              <a:rPr lang="en-US" baseline="0" dirty="0" smtClean="0"/>
              <a:t>Size in UTF-8</a:t>
            </a:r>
          </a:p>
          <a:p>
            <a:r>
              <a:rPr lang="en-US" baseline="0" dirty="0" smtClean="0"/>
              <a:t>Size in UTF-16</a:t>
            </a:r>
          </a:p>
          <a:p>
            <a:r>
              <a:rPr lang="en-US" baseline="0" dirty="0" smtClean="0"/>
              <a:t>Percent overhead for UTF-8</a:t>
            </a:r>
          </a:p>
          <a:p>
            <a:endParaRPr lang="en-US" dirty="0" smtClean="0"/>
          </a:p>
          <a:p>
            <a:r>
              <a:rPr lang="en-US" dirty="0" smtClean="0"/>
              <a:t>Credit goes to a colleague</a:t>
            </a:r>
            <a:r>
              <a:rPr lang="en-US" baseline="0" dirty="0" smtClean="0"/>
              <a:t> who works on the Windows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90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1M characters not enough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combinations possible…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“A”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9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characters used to create composite forms of characters</a:t>
            </a:r>
          </a:p>
          <a:p>
            <a:r>
              <a:rPr lang="en-US" dirty="0" smtClean="0"/>
              <a:t>Used for example to create accented</a:t>
            </a:r>
            <a:r>
              <a:rPr lang="en-US" baseline="0" dirty="0" smtClean="0"/>
              <a:t> forms and Hangul syllables (Korean language)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 with Diereses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2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U+0308: </a:t>
            </a:r>
            <a:r>
              <a:rPr lang="en-US" baseline="0" dirty="0" smtClean="0"/>
              <a:t> </a:t>
            </a:r>
            <a:r>
              <a:rPr lang="en-US" dirty="0" err="1" smtClean="0"/>
              <a:t>Diaeresies</a:t>
            </a:r>
            <a:endParaRPr lang="en-US" baseline="0" dirty="0" smtClean="0"/>
          </a:p>
          <a:p>
            <a:r>
              <a:rPr lang="en-US" baseline="0" dirty="0" smtClean="0"/>
              <a:t>They form one letter</a:t>
            </a:r>
          </a:p>
          <a:p>
            <a:r>
              <a:rPr lang="en-US" baseline="0" dirty="0" smtClean="0"/>
              <a:t>Note that U+0041 and U+0308 are different code points and different characters</a:t>
            </a:r>
          </a:p>
          <a:p>
            <a:r>
              <a:rPr lang="en-US" baseline="0" dirty="0" smtClean="0"/>
              <a:t>Base Character</a:t>
            </a:r>
          </a:p>
          <a:p>
            <a:r>
              <a:rPr lang="en-US" baseline="0" dirty="0" smtClean="0"/>
              <a:t>Combining Character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You can combine lots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28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U+0303 Combining Tilde</a:t>
            </a:r>
          </a:p>
          <a:p>
            <a:r>
              <a:rPr lang="en-US" dirty="0" smtClean="0"/>
              <a:t>U+033D Combining X Above</a:t>
            </a:r>
          </a:p>
          <a:p>
            <a:r>
              <a:rPr lang="en-US" dirty="0" smtClean="0"/>
              <a:t>U+032A Combining</a:t>
            </a:r>
            <a:r>
              <a:rPr lang="en-US" baseline="0" dirty="0" smtClean="0"/>
              <a:t> Bridge Below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Order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30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 matters in</a:t>
            </a:r>
            <a:r>
              <a:rPr lang="en-US" baseline="0" dirty="0" smtClean="0"/>
              <a:t> some cases; not others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U+0303 Combining Tilde</a:t>
            </a:r>
          </a:p>
          <a:p>
            <a:r>
              <a:rPr lang="en-US" dirty="0" smtClean="0"/>
              <a:t>U+033D Combining X Above</a:t>
            </a:r>
          </a:p>
          <a:p>
            <a:r>
              <a:rPr lang="en-US" dirty="0" smtClean="0"/>
              <a:t>U+032A Combining</a:t>
            </a:r>
            <a:r>
              <a:rPr lang="en-US" baseline="0" dirty="0" smtClean="0"/>
              <a:t> Bridge Below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 smtClean="0"/>
              <a:t>:  Unicode Types in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r>
              <a:rPr lang="en-US" baseline="0" dirty="0" smtClean="0"/>
              <a:t> don’t know what characters are, of course</a:t>
            </a:r>
          </a:p>
          <a:p>
            <a:r>
              <a:rPr lang="en-US" baseline="0" dirty="0" smtClean="0"/>
              <a:t>We map characters (like H, e, etc.) to code points (0x48, 0x65, etc.)</a:t>
            </a:r>
          </a:p>
          <a:p>
            <a:r>
              <a:rPr lang="en-US" baseline="0" dirty="0" smtClean="0"/>
              <a:t>1:1 Mapping</a:t>
            </a:r>
          </a:p>
          <a:p>
            <a:r>
              <a:rPr lang="en-US" baseline="0" dirty="0" smtClean="0"/>
              <a:t>Single byte character set:  each code point fits into a single byte</a:t>
            </a:r>
          </a:p>
          <a:p>
            <a:endParaRPr lang="en-US" dirty="0" smtClean="0"/>
          </a:p>
          <a:p>
            <a:r>
              <a:rPr lang="en-US" dirty="0" smtClean="0"/>
              <a:t>NEXT:  ASCII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97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stuff is new in C++11</a:t>
            </a:r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baseline="0" dirty="0" smtClean="0"/>
              <a:t>:  Unicode Code Unit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4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 char reuse for UTF-8 is unfortunate</a:t>
            </a:r>
          </a:p>
          <a:p>
            <a:r>
              <a:rPr lang="en-US" baseline="0" dirty="0" smtClean="0"/>
              <a:t>Can’t distinguish in type system between UTF-8 and a single-byte character set</a:t>
            </a:r>
          </a:p>
          <a:p>
            <a:r>
              <a:rPr lang="en-US" baseline="0" dirty="0" smtClean="0"/>
              <a:t>But it’s kind of necessary for compatibility e.g. with POSIX systems that use UTF-8</a:t>
            </a:r>
          </a:p>
          <a:p>
            <a:r>
              <a:rPr lang="en-US" baseline="0" dirty="0" err="1" smtClean="0"/>
              <a:t>wchar_t</a:t>
            </a:r>
            <a:r>
              <a:rPr lang="en-US" baseline="0" dirty="0" smtClean="0"/>
              <a:t>?  Nope.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Unicode String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4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Unicode</a:t>
            </a:r>
            <a:r>
              <a:rPr lang="en-US" baseline="0" dirty="0" smtClean="0"/>
              <a:t> Character Literals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34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Amazing</a:t>
            </a:r>
            <a:r>
              <a:rPr lang="en-US" baseline="0" dirty="0" smtClean="0"/>
              <a:t> Unicode String Type (Not)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80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(NEXT)</a:t>
            </a:r>
            <a:r>
              <a:rPr lang="en-US" baseline="0" dirty="0" smtClean="0"/>
              <a:t>  Just Kidding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basic_string</a:t>
            </a:r>
            <a:r>
              <a:rPr lang="en-US" baseline="0" dirty="0" smtClean="0"/>
              <a:t> specialization </a:t>
            </a:r>
            <a:r>
              <a:rPr lang="en-US" baseline="0" dirty="0" err="1" smtClean="0"/>
              <a:t>typedefs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96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89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endianness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basic_string</a:t>
            </a:r>
            <a:r>
              <a:rPr lang="en-US" baseline="0" dirty="0" smtClean="0"/>
              <a:t> problems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31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UTF-8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4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UTF-16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16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UTF-32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…Actually it’s only a 7-bit</a:t>
            </a:r>
            <a:r>
              <a:rPr lang="en-US" baseline="0" dirty="0" smtClean="0"/>
              <a:t> encoding</a:t>
            </a:r>
          </a:p>
          <a:p>
            <a:r>
              <a:rPr lang="en-US" baseline="0" dirty="0" smtClean="0"/>
              <a:t>Extra bit usable for parity, or characters can be compressed together</a:t>
            </a:r>
          </a:p>
          <a:p>
            <a:r>
              <a:rPr lang="en-US" baseline="0" dirty="0" smtClean="0"/>
              <a:t>But what about other languages?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Extended ASCII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1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en-US" dirty="0" err="1" smtClean="0"/>
              <a:t>endianness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Length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24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String Length…</a:t>
            </a:r>
          </a:p>
          <a:p>
            <a:endParaRPr lang="en-US" dirty="0" smtClean="0"/>
          </a:p>
          <a:p>
            <a:r>
              <a:rPr lang="en-US" dirty="0" smtClean="0"/>
              <a:t>NEXT:  ASCII</a:t>
            </a:r>
            <a:r>
              <a:rPr lang="en-US" baseline="0" dirty="0" smtClean="0"/>
              <a:t> is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48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r>
              <a:rPr lang="en-US" baseline="0" dirty="0" smtClean="0"/>
              <a:t> Is Simple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(NEXT):  Count Characters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But What About Unicode?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63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have a short Unicode string</a:t>
            </a:r>
          </a:p>
          <a:p>
            <a:endParaRPr lang="en-US" dirty="0" smtClean="0"/>
          </a:p>
          <a:p>
            <a:r>
              <a:rPr lang="en-US" dirty="0" smtClean="0"/>
              <a:t>(NEXT)</a:t>
            </a:r>
            <a:r>
              <a:rPr lang="en-US" baseline="0" dirty="0" smtClean="0"/>
              <a:t>  Here are its code points</a:t>
            </a:r>
          </a:p>
          <a:p>
            <a:r>
              <a:rPr lang="en-US" baseline="0" dirty="0" smtClean="0"/>
              <a:t>(NEXT)  Here are its representations in code units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Byte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1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Number</a:t>
            </a:r>
            <a:r>
              <a:rPr lang="en-US" baseline="0" dirty="0" smtClean="0"/>
              <a:t> of Code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93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Number of Code Points /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01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Number of Code Points == Number of “Characters” per Unicode</a:t>
            </a:r>
            <a:r>
              <a:rPr lang="en-US" baseline="0" dirty="0" smtClean="0"/>
              <a:t> terminology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Number of Text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09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: 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32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</a:t>
            </a:r>
            <a:r>
              <a:rPr lang="en-US" dirty="0" err="1" smtClean="0"/>
              <a:t>basic_string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963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</a:t>
            </a:r>
            <a:r>
              <a:rPr lang="en-US" baseline="0" dirty="0" smtClean="0"/>
              <a:t> iterate over characters or text elements you are out of luck.  For now.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Equality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ASCII characters only require seven bits</a:t>
            </a:r>
          </a:p>
          <a:p>
            <a:r>
              <a:rPr lang="en-US" dirty="0" smtClean="0"/>
              <a:t>If we’re storing</a:t>
            </a:r>
            <a:r>
              <a:rPr lang="en-US" baseline="0" dirty="0" smtClean="0"/>
              <a:t> one code point per byte, we can store 128 more characters</a:t>
            </a:r>
          </a:p>
          <a:p>
            <a:endParaRPr lang="en-US" baseline="0" dirty="0" smtClean="0"/>
          </a:p>
          <a:p>
            <a:r>
              <a:rPr lang="en-US" dirty="0" smtClean="0"/>
              <a:t>NEXT:  Code Page 437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59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 What is Equality?</a:t>
            </a:r>
          </a:p>
          <a:p>
            <a:endParaRPr lang="en-US" dirty="0" smtClean="0"/>
          </a:p>
          <a:p>
            <a:r>
              <a:rPr lang="en-US" dirty="0" smtClean="0"/>
              <a:t>NEXT:  Representational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56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; </a:t>
            </a:r>
            <a:r>
              <a:rPr lang="en-US" dirty="0" err="1" smtClean="0"/>
              <a:t>std</a:t>
            </a:r>
            <a:r>
              <a:rPr lang="en-US" dirty="0" smtClean="0"/>
              <a:t>::string::operator==; etc.</a:t>
            </a:r>
          </a:p>
          <a:p>
            <a:r>
              <a:rPr lang="en-US" dirty="0" smtClean="0"/>
              <a:t>Representational</a:t>
            </a:r>
            <a:r>
              <a:rPr lang="en-US" baseline="0" dirty="0" smtClean="0"/>
              <a:t> equality</a:t>
            </a:r>
          </a:p>
          <a:p>
            <a:r>
              <a:rPr lang="en-US" baseline="0" dirty="0" smtClean="0"/>
              <a:t>Compare each code unit; see if they are the same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UTF-8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8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for UTF-8 data in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stirngs</a:t>
            </a:r>
            <a:r>
              <a:rPr lang="en-US" dirty="0" smtClean="0"/>
              <a:t> as well.  </a:t>
            </a:r>
          </a:p>
          <a:p>
            <a:r>
              <a:rPr lang="en-US" dirty="0" smtClean="0"/>
              <a:t>…and it would work for other </a:t>
            </a:r>
            <a:r>
              <a:rPr lang="en-US" dirty="0" err="1" smtClean="0"/>
              <a:t>basic_string</a:t>
            </a:r>
            <a:r>
              <a:rPr lang="en-US" dirty="0" smtClean="0"/>
              <a:t> specializations too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note that we’re comparing code units</a:t>
            </a:r>
          </a:p>
          <a:p>
            <a:r>
              <a:rPr lang="en-US" baseline="0" dirty="0" smtClean="0"/>
              <a:t>Even if we were comparing code points/characters, we’d have a problem…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Equivalence Example A + Diaeresis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2688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</a:p>
          <a:p>
            <a:endParaRPr lang="en-US" dirty="0" smtClean="0"/>
          </a:p>
          <a:p>
            <a:r>
              <a:rPr lang="en-US" dirty="0" smtClean="0"/>
              <a:t>NEXT:  </a:t>
            </a:r>
            <a:r>
              <a:rPr lang="en-US" dirty="0" err="1" smtClean="0"/>
              <a:t>Fullwidth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24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consider:</a:t>
            </a:r>
          </a:p>
          <a:p>
            <a:r>
              <a:rPr lang="en-US" dirty="0" smtClean="0"/>
              <a:t>U+03A9</a:t>
            </a:r>
            <a:r>
              <a:rPr lang="en-US" baseline="0" dirty="0" smtClean="0"/>
              <a:t> GREEK CAPITAL LETTER OMEGA</a:t>
            </a:r>
          </a:p>
          <a:p>
            <a:r>
              <a:rPr lang="en-US" baseline="0" dirty="0" smtClean="0"/>
              <a:t>U+2126 OHM SIGN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fi Ligature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13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r>
              <a:rPr lang="en-US" baseline="0" dirty="0" smtClean="0"/>
              <a:t>  Roman Numeral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73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Two Combining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7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Combining Characters here</a:t>
            </a:r>
          </a:p>
          <a:p>
            <a:endParaRPr lang="en-US" dirty="0" smtClean="0"/>
          </a:p>
          <a:p>
            <a:r>
              <a:rPr lang="en-US" dirty="0" smtClean="0"/>
              <a:t>NEXT:  Unicode Standard Examples of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17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is canonical</a:t>
            </a:r>
            <a:r>
              <a:rPr lang="en-US" baseline="0" dirty="0" smtClean="0"/>
              <a:t> equivalence</a:t>
            </a:r>
          </a:p>
          <a:p>
            <a:r>
              <a:rPr lang="en-US" baseline="0" dirty="0" smtClean="0"/>
              <a:t>[2] and [3] are compatibility equivalence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Normalization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09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How to Normalize Using C++ Standard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http://en.wikipedia.org/wiki/Code_page_437</a:t>
            </a:r>
          </a:p>
          <a:p>
            <a:r>
              <a:rPr lang="en-US" dirty="0" smtClean="0"/>
              <a:t>Character</a:t>
            </a:r>
            <a:r>
              <a:rPr lang="en-US" baseline="0" dirty="0" smtClean="0"/>
              <a:t> set from original IBM PC</a:t>
            </a:r>
          </a:p>
          <a:p>
            <a:r>
              <a:rPr lang="en-US" baseline="0" dirty="0" smtClean="0"/>
              <a:t>In addition to all of the ASCII characters</a:t>
            </a:r>
          </a:p>
          <a:p>
            <a:r>
              <a:rPr lang="en-US" baseline="0" dirty="0" smtClean="0"/>
              <a:t>(These characters all have a 1 high bit)</a:t>
            </a:r>
          </a:p>
          <a:p>
            <a:r>
              <a:rPr lang="en-US" baseline="0" dirty="0" smtClean="0"/>
              <a:t>This is just one example—there are many ASCII-based encodings that do different things with the extra bit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ISO/IEC 8859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69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</a:t>
            </a:r>
            <a:r>
              <a:rPr lang="en-US" baseline="0" dirty="0" smtClean="0"/>
              <a:t>) Just Kidding; For Now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Ordering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21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…If equality</a:t>
            </a:r>
            <a:r>
              <a:rPr lang="en-US" baseline="0" dirty="0" smtClean="0"/>
              <a:t> is problematic, what about ordering?...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 &lt; b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70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simple enough…</a:t>
            </a:r>
          </a:p>
          <a:p>
            <a:endParaRPr lang="en-US" dirty="0" smtClean="0"/>
          </a:p>
          <a:p>
            <a:r>
              <a:rPr lang="en-US" dirty="0" smtClean="0"/>
              <a:t>NEXT:  Unicode Bear and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15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it works for Unicode strings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…but what does this ordering really give us?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::sort with operator&lt;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42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ASK:  What</a:t>
            </a:r>
            <a:r>
              <a:rPr lang="en-US" baseline="0" dirty="0" smtClean="0"/>
              <a:t> order do the strings end up in?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53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Yeah, not alphabetical order</a:t>
            </a:r>
          </a:p>
          <a:p>
            <a:r>
              <a:rPr lang="en-US" dirty="0" smtClean="0"/>
              <a:t>Because “alphabetization</a:t>
            </a:r>
            <a:r>
              <a:rPr lang="en-US" baseline="0" dirty="0" smtClean="0"/>
              <a:t>” is a property of a language</a:t>
            </a:r>
          </a:p>
          <a:p>
            <a:r>
              <a:rPr lang="en-US" baseline="0" dirty="0" smtClean="0"/>
              <a:t>Operator&lt; just does sorting by code unit value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NEXT:  String Collation using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11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 using a locale to do alphabetization</a:t>
            </a:r>
          </a:p>
          <a:p>
            <a:endParaRPr lang="en-US" dirty="0" smtClean="0"/>
          </a:p>
          <a:p>
            <a:r>
              <a:rPr lang="en-US" dirty="0" smtClean="0"/>
              <a:t>NEXT:  Results</a:t>
            </a:r>
            <a:r>
              <a:rPr lang="en-US" baseline="0" dirty="0" smtClean="0"/>
              <a:t> may differ by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56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Accented A is treated as an accented letter A in German collation</a:t>
            </a:r>
          </a:p>
          <a:p>
            <a:endParaRPr lang="en-US" dirty="0" smtClean="0"/>
          </a:p>
          <a:p>
            <a:r>
              <a:rPr lang="en-US" dirty="0" smtClean="0"/>
              <a:t>NEXT:  But in Swedish…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95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Swedish</a:t>
            </a:r>
            <a:r>
              <a:rPr lang="en-US" baseline="0" dirty="0" smtClean="0"/>
              <a:t> language, accented a is treated as its own letter</a:t>
            </a:r>
          </a:p>
          <a:p>
            <a:r>
              <a:rPr lang="en-US" baseline="0" dirty="0" smtClean="0"/>
              <a:t>Collated after Z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NEXT:  Support in Standard Library (NOT!)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(NEXT)  Ha </a:t>
            </a:r>
            <a:r>
              <a:rPr lang="en-US" dirty="0" err="1" smtClean="0"/>
              <a:t>ha</a:t>
            </a:r>
            <a:r>
              <a:rPr lang="en-US" dirty="0" smtClean="0"/>
              <a:t> not really (for now)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Unicode Collation requires normalized equivalence (which we don’t have)</a:t>
            </a:r>
          </a:p>
          <a:p>
            <a:endParaRPr lang="en-US" dirty="0" smtClean="0"/>
          </a:p>
          <a:p>
            <a:r>
              <a:rPr lang="en-US" dirty="0" smtClean="0"/>
              <a:t>NEXT:  Text Manipulation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7E4AF-FF3B-46F0-AD79-3B513C11B80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38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97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78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9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7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  <p:sldLayoutId id="2147484504" r:id="rId12"/>
    <p:sldLayoutId id="2147484505" r:id="rId13"/>
    <p:sldLayoutId id="214748450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□□□□□□</a:t>
            </a:r>
            <a:r>
              <a:rPr lang="en-US" b="0" dirty="0"/>
              <a:t>□</a:t>
            </a:r>
            <a:r>
              <a:rPr lang="en-US" dirty="0" smtClean="0"/>
              <a:t> </a:t>
            </a:r>
            <a:r>
              <a:rPr lang="en-US" b="0" dirty="0" smtClean="0"/>
              <a:t>□</a:t>
            </a:r>
            <a:r>
              <a:rPr lang="en-US" b="0" dirty="0"/>
              <a:t>□</a:t>
            </a:r>
            <a:r>
              <a:rPr lang="en-US" dirty="0" smtClean="0"/>
              <a:t> </a:t>
            </a:r>
            <a:r>
              <a:rPr lang="en-US" b="0" dirty="0" smtClean="0"/>
              <a:t>□□</a:t>
            </a:r>
            <a:r>
              <a:rPr lang="en-US" b="0" dirty="0"/>
              <a:t>□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4113"/>
          </a:xfrm>
        </p:spPr>
        <p:txBody>
          <a:bodyPr>
            <a:normAutofit/>
          </a:bodyPr>
          <a:lstStyle/>
          <a:p>
            <a:r>
              <a:rPr lang="en-US" dirty="0" smtClean="0"/>
              <a:t>□□□□□ □□□□□□□</a:t>
            </a:r>
            <a:r>
              <a:rPr lang="en-US" dirty="0"/>
              <a:t>□</a:t>
            </a:r>
            <a:endParaRPr lang="en-US" dirty="0" smtClean="0"/>
          </a:p>
          <a:p>
            <a:r>
              <a:rPr lang="en-US" dirty="0" smtClean="0"/>
              <a:t>□□□□□□ □□□□□□□□ □□□□□□□□□□□ □□□□□□□</a:t>
            </a:r>
            <a:r>
              <a:rPr lang="en-US" dirty="0"/>
              <a:t>□</a:t>
            </a:r>
            <a:endParaRPr lang="en-US" dirty="0" smtClean="0"/>
          </a:p>
          <a:p>
            <a:r>
              <a:rPr lang="en-US" dirty="0" smtClean="0"/>
              <a:t>□□□□□□□□□ □□□□□□ □□</a:t>
            </a:r>
            <a:r>
              <a:rPr lang="en-US" dirty="0"/>
              <a:t>□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3115" y="571865"/>
            <a:ext cx="2509020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val="41897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Latin-1 Western European</a:t>
            </a:r>
          </a:p>
          <a:p>
            <a:r>
              <a:rPr lang="en-US" dirty="0" smtClean="0"/>
              <a:t>Latin-2 Central European</a:t>
            </a:r>
          </a:p>
          <a:p>
            <a:r>
              <a:rPr lang="en-US" dirty="0" smtClean="0"/>
              <a:t>Latin-3 South European</a:t>
            </a:r>
          </a:p>
          <a:p>
            <a:r>
              <a:rPr lang="en-US" dirty="0" smtClean="0"/>
              <a:t>Latin-4 North European</a:t>
            </a:r>
          </a:p>
          <a:p>
            <a:r>
              <a:rPr lang="en-US" dirty="0" smtClean="0"/>
              <a:t>Latin/Cyrillic</a:t>
            </a:r>
          </a:p>
          <a:p>
            <a:r>
              <a:rPr lang="en-US" dirty="0" smtClean="0"/>
              <a:t>Latin/Arabic</a:t>
            </a:r>
          </a:p>
          <a:p>
            <a:r>
              <a:rPr lang="en-US" dirty="0" smtClean="0"/>
              <a:t>Latin/Greek</a:t>
            </a:r>
          </a:p>
          <a:p>
            <a:r>
              <a:rPr lang="en-US" dirty="0" smtClean="0"/>
              <a:t>Latin/Hebrew</a:t>
            </a:r>
          </a:p>
          <a:p>
            <a:r>
              <a:rPr lang="en-US" dirty="0" smtClean="0"/>
              <a:t>Latin-5 Turkish</a:t>
            </a:r>
          </a:p>
          <a:p>
            <a:r>
              <a:rPr lang="en-US" dirty="0" smtClean="0"/>
              <a:t>Latin-6 Nordic</a:t>
            </a:r>
          </a:p>
          <a:p>
            <a:r>
              <a:rPr lang="en-US" dirty="0" smtClean="0"/>
              <a:t>Latin/Thai</a:t>
            </a:r>
          </a:p>
          <a:p>
            <a:r>
              <a:rPr lang="en-US" dirty="0" smtClean="0"/>
              <a:t>Latin-7 Baltic Rim</a:t>
            </a:r>
          </a:p>
          <a:p>
            <a:r>
              <a:rPr lang="en-US" dirty="0" smtClean="0"/>
              <a:t>Latin-8 Celtic</a:t>
            </a:r>
          </a:p>
          <a:p>
            <a:r>
              <a:rPr lang="en-US" dirty="0" smtClean="0"/>
              <a:t>Latin-9 (revision of Latin-1)</a:t>
            </a:r>
          </a:p>
          <a:p>
            <a:r>
              <a:rPr lang="en-US" dirty="0" smtClean="0"/>
              <a:t>Latin-10 South-Eastern European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"ä"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sv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-SE"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pl-PL" dirty="0">
                <a:highlight>
                  <a:srgbClr val="141414"/>
                </a:highlight>
                <a:latin typeface="Anonymous" panose="02000409000000000000" pitchFamily="49" charset="0"/>
              </a:rPr>
              <a:t>// Output: a b z </a:t>
            </a:r>
            <a:r>
              <a:rPr lang="pl-PL" dirty="0">
                <a:solidFill>
                  <a:schemeClr val="accent6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ä</a:t>
            </a:r>
            <a:endParaRPr lang="en-US" dirty="0" smtClean="0">
              <a:solidFill>
                <a:schemeClr val="accent6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382000" cy="970450"/>
          </a:xfrm>
        </p:spPr>
        <p:txBody>
          <a:bodyPr/>
          <a:lstStyle/>
          <a:p>
            <a:r>
              <a:rPr lang="en-US" dirty="0" smtClean="0"/>
              <a:t>Unicode Collation using 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Text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lowercase_a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'a'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uppercase_a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toupper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lowercase_a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Standard Library manipulation functions (like </a:t>
            </a:r>
            <a:r>
              <a:rPr lang="en-US" dirty="0" err="1" smtClean="0"/>
              <a:t>toupper</a:t>
            </a:r>
            <a:r>
              <a:rPr lang="en-US" dirty="0" smtClean="0"/>
              <a:t>) are code unit based</a:t>
            </a:r>
          </a:p>
          <a:p>
            <a:r>
              <a:rPr lang="en-US" dirty="0" smtClean="0"/>
              <a:t>But Unicode text manipulation does not work well with this model</a:t>
            </a:r>
          </a:p>
          <a:p>
            <a:r>
              <a:rPr lang="en-US" dirty="0" smtClean="0"/>
              <a:t>Consider ß in German:  the uppercase form is SS, which is two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 the classification functions are unusable…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isspace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isalpha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template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typename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isalnum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/>
              <a:t>…except possibly for UTF-32 (char32_t).</a:t>
            </a:r>
          </a:p>
        </p:txBody>
      </p:sp>
    </p:spTree>
    <p:extLst>
      <p:ext uri="{BB962C8B-B14F-4D97-AF65-F5344CB8AC3E}">
        <p14:creationId xmlns:p14="http://schemas.microsoft.com/office/powerpoint/2010/main" val="7057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Conversions using &lt;</a:t>
            </a:r>
            <a:r>
              <a:rPr lang="en-US" dirty="0" err="1" smtClean="0"/>
              <a:t>codecvt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wstring_convert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codecvt_utf8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utf32_converter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utf32_converter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from_bytes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Conversions using &lt;</a:t>
            </a:r>
            <a:r>
              <a:rPr lang="en-US" dirty="0" err="1" smtClean="0"/>
              <a:t>codecvt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Write UTF-8 data with BOM: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ofstream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"text.txt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xef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xbb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xbf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\x31\x41\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xcc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\x88\xf0\x9f\x8d\xb8"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Read the UTF8 file, skipping BOM: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basic_ifstream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"text.txt"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imbue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getloc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new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codecvt_utf8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0x10ffff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consume_header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hex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 31 41 308 1f378</a:t>
            </a:r>
          </a:p>
        </p:txBody>
      </p:sp>
    </p:spTree>
    <p:extLst>
      <p:ext uri="{BB962C8B-B14F-4D97-AF65-F5344CB8AC3E}">
        <p14:creationId xmlns:p14="http://schemas.microsoft.com/office/powerpoint/2010/main" val="3984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International Components for Unicode (ICU)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Components for 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set of features—probably everything you’d ever need</a:t>
            </a:r>
          </a:p>
          <a:p>
            <a:r>
              <a:rPr lang="en-US" dirty="0"/>
              <a:t>Very widely-used, so it’s well-tested </a:t>
            </a:r>
            <a:r>
              <a:rPr lang="en-US" dirty="0" smtClean="0"/>
              <a:t>in a lot of real-world software</a:t>
            </a:r>
          </a:p>
          <a:p>
            <a:r>
              <a:rPr lang="en-US" dirty="0" smtClean="0"/>
              <a:t>Runs on many platforms; has </a:t>
            </a:r>
            <a:r>
              <a:rPr lang="en-US" smtClean="0"/>
              <a:t>permissive license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has its own string type, </a:t>
            </a:r>
            <a:r>
              <a:rPr lang="en-US" dirty="0" err="1" smtClean="0"/>
              <a:t>UnicodeString</a:t>
            </a:r>
            <a:r>
              <a:rPr lang="en-US" dirty="0" smtClean="0"/>
              <a:t>, which uses UTF-16</a:t>
            </a:r>
          </a:p>
          <a:p>
            <a:r>
              <a:rPr lang="en-US" dirty="0" smtClean="0"/>
              <a:t>It doesn’t work well with other string types (like </a:t>
            </a:r>
            <a:r>
              <a:rPr lang="en-US" dirty="0" err="1" smtClean="0"/>
              <a:t>std</a:t>
            </a:r>
            <a:r>
              <a:rPr lang="en-US" dirty="0" smtClean="0"/>
              <a:t>::string) in most contexts</a:t>
            </a:r>
          </a:p>
          <a:p>
            <a:r>
              <a:rPr lang="en-US" dirty="0" smtClean="0"/>
              <a:t>It’s not “modern C++” by any definition of that term</a:t>
            </a:r>
          </a:p>
          <a:p>
            <a:r>
              <a:rPr lang="en-US" dirty="0" smtClean="0"/>
              <a:t>Originally written for Java; ported to C++</a:t>
            </a:r>
          </a:p>
        </p:txBody>
      </p:sp>
    </p:spTree>
    <p:extLst>
      <p:ext uri="{BB962C8B-B14F-4D97-AF65-F5344CB8AC3E}">
        <p14:creationId xmlns:p14="http://schemas.microsoft.com/office/powerpoint/2010/main" val="1156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8859-1 (“Latin 1”)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¡¢£¤¥¦§¨©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ª«¬­®¯°±²³´µ¶·¸¹º»¼½¾¿</a:t>
            </a: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ÀÁÂÃÄÅÆÇÈÉÊËÌÍÎÏÐÑÒÓÔÕÖ×ØÙÚÛÜÝÞß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àáâãäåæçèéêëìíîïðñòóôõö÷øùúûüýþÿ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UChar32 and </a:t>
            </a:r>
            <a:r>
              <a:rPr lang="en-US" dirty="0" err="1" smtClean="0"/>
              <a:t>UChar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UTF-32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'♖'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UTF-16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'♖'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     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0xD83C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0xDF70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UTF-8 code units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rook_utf8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4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"♖"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U+2656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sv-SE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sv-SE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5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sv-SE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"🍰"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sv-SE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sv-SE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UnicodeString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static_cast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'🍰'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3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0xD83C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0xDF70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sv-SE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sv-SE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</a:t>
            </a:r>
            <a:r>
              <a:rPr lang="sv-SE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5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]{</a:t>
            </a:r>
            <a:r>
              <a:rPr lang="sv-SE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sv-SE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"🍰"</a:t>
            </a:r>
            <a:r>
              <a:rPr lang="sv-SE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sv-SE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cake_1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cake_utf32s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1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cake_3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cake_utf8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UnicodeString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compare, </a:t>
            </a:r>
            <a:r>
              <a:rPr lang="en-US" dirty="0" err="1" smtClean="0"/>
              <a:t>compareCodePointOrder</a:t>
            </a:r>
            <a:r>
              <a:rPr lang="en-US" dirty="0" smtClean="0"/>
              <a:t>, </a:t>
            </a:r>
            <a:r>
              <a:rPr lang="en-US" dirty="0" err="1" smtClean="0"/>
              <a:t>caseCompare</a:t>
            </a:r>
            <a:endParaRPr lang="en-US" dirty="0" smtClean="0"/>
          </a:p>
          <a:p>
            <a:r>
              <a:rPr lang="en-US" dirty="0" smtClean="0"/>
              <a:t>length, countChar32</a:t>
            </a:r>
          </a:p>
          <a:p>
            <a:r>
              <a:rPr lang="en-US" dirty="0" err="1" smtClean="0"/>
              <a:t>startsWith</a:t>
            </a:r>
            <a:r>
              <a:rPr lang="en-US" dirty="0" smtClean="0"/>
              <a:t>, </a:t>
            </a:r>
            <a:r>
              <a:rPr lang="en-US" dirty="0" err="1" smtClean="0"/>
              <a:t>endsWith</a:t>
            </a:r>
            <a:r>
              <a:rPr lang="en-US" dirty="0" smtClean="0"/>
              <a:t>, </a:t>
            </a:r>
            <a:r>
              <a:rPr lang="en-US" dirty="0" err="1" smtClean="0"/>
              <a:t>indexOf</a:t>
            </a:r>
            <a:r>
              <a:rPr lang="en-US" dirty="0" smtClean="0"/>
              <a:t>, </a:t>
            </a:r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/>
              <a:t>append, insert, replace, </a:t>
            </a:r>
            <a:r>
              <a:rPr lang="en-US" dirty="0" err="1"/>
              <a:t>findAndReplace</a:t>
            </a:r>
            <a:r>
              <a:rPr lang="en-US" dirty="0"/>
              <a:t>, reverse</a:t>
            </a:r>
          </a:p>
          <a:p>
            <a:r>
              <a:rPr lang="en-US" dirty="0" err="1"/>
              <a:t>padLeading</a:t>
            </a:r>
            <a:r>
              <a:rPr lang="en-US" dirty="0"/>
              <a:t>, pad, </a:t>
            </a:r>
            <a:r>
              <a:rPr lang="en-US" dirty="0" err="1"/>
              <a:t>padTrailing</a:t>
            </a:r>
            <a:endParaRPr lang="en-US" dirty="0"/>
          </a:p>
          <a:p>
            <a:r>
              <a:rPr lang="en-US" dirty="0" err="1"/>
              <a:t>toUpper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 smtClean="0"/>
              <a:t>toTitle</a:t>
            </a:r>
            <a:endParaRPr lang="en-US" dirty="0"/>
          </a:p>
          <a:p>
            <a:r>
              <a:rPr lang="en-US" dirty="0" smtClean="0"/>
              <a:t>toUTF8String, toUTF32</a:t>
            </a:r>
          </a:p>
        </p:txBody>
      </p:sp>
    </p:spTree>
    <p:extLst>
      <p:ext uri="{BB962C8B-B14F-4D97-AF65-F5344CB8AC3E}">
        <p14:creationId xmlns:p14="http://schemas.microsoft.com/office/powerpoint/2010/main" val="6195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Normalizer2</a:t>
            </a:r>
            <a:r>
              <a:rPr lang="pt-B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pt-BR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</a:t>
            </a:r>
            <a:r>
              <a:rPr lang="pt-B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pt-BR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pt-BR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{*</a:t>
            </a:r>
            <a:r>
              <a:rPr lang="pt-BR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icu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pt-B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Normalizer2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pt-BR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getInstance</a:t>
            </a:r>
            <a:r>
              <a:rPr lang="pt-B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endParaRPr lang="pt-BR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nullptr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nfc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UNORM2_COMPOSE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U+0041 U+0308 (Latin Capital Letter A, Combining Diaeresis)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"\u0041\u0308"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bool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is_normalized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isNormalized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result{}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normalizer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source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U+00C4 (Latin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Capital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Letter A with Diaeresis)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unique_ptr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createInstance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z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UCollationResult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z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UErrorCode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U_ZERO_ERROR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unique_ptr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RegexMatcher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new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RegexMatcher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u8R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"(\p{Number})"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status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UnicodeString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fromUTF8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"Ⅻ⅝"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while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matcher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-&gt;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Handle match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r>
              <a:rPr lang="en-US" dirty="0" smtClean="0"/>
              <a:t> and </a:t>
            </a:r>
            <a:r>
              <a:rPr lang="en-US" dirty="0" err="1" smtClean="0"/>
              <a:t>Boost.Regex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Boost 1.48</a:t>
            </a:r>
          </a:p>
          <a:p>
            <a:r>
              <a:rPr lang="en-US" dirty="0" smtClean="0"/>
              <a:t>A modern C++ API that can use various </a:t>
            </a:r>
            <a:r>
              <a:rPr lang="en-US" dirty="0" err="1" smtClean="0"/>
              <a:t>backends</a:t>
            </a:r>
            <a:r>
              <a:rPr lang="en-US" dirty="0" smtClean="0"/>
              <a:t> (with varying levels of feature support)</a:t>
            </a:r>
          </a:p>
          <a:p>
            <a:pPr lvl="1"/>
            <a:r>
              <a:rPr lang="en-US" dirty="0" smtClean="0"/>
              <a:t>ICU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(C++ Standard Library, plus workarounds for common bugs)</a:t>
            </a:r>
          </a:p>
          <a:p>
            <a:pPr lvl="1"/>
            <a:r>
              <a:rPr lang="en-US" dirty="0" err="1" smtClean="0"/>
              <a:t>posix</a:t>
            </a:r>
            <a:endParaRPr lang="en-US" dirty="0" smtClean="0"/>
          </a:p>
          <a:p>
            <a:pPr lvl="1"/>
            <a:r>
              <a:rPr lang="en-US" dirty="0" err="1" smtClean="0"/>
              <a:t>winapi</a:t>
            </a:r>
            <a:endParaRPr lang="en-US" dirty="0" smtClean="0"/>
          </a:p>
          <a:p>
            <a:r>
              <a:rPr lang="en-US" dirty="0" smtClean="0"/>
              <a:t>Not nearly as feature-filled as ICU, but supports most commonly used features</a:t>
            </a:r>
          </a:p>
        </p:txBody>
      </p:sp>
    </p:spTree>
    <p:extLst>
      <p:ext uri="{BB962C8B-B14F-4D97-AF65-F5344CB8AC3E}">
        <p14:creationId xmlns:p14="http://schemas.microsoft.com/office/powerpoint/2010/main" val="2018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generator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generate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"en-US.UTF-8"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9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Latin Capital Letter A With Diaeresis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u00C4"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"A\u0308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a_decomp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norm_nfd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b_comp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normalize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norm_nfc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082BD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assert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a_decomp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082BD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assert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b_comp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0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ISO/IEC 8859-5 (“Latin/Cyrillic”)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ЁЂЃЄЅІЇЈЉЊЋЎЏАБВГДЕЖЗИЙКЛМНОП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РСТУФХЦЧШЩЪЫЬЭЮЯабвгдежзийклмноп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рстуфхцчшщъыьэюя№ёђѓєѕіїјљњћќ§ўџ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accented_a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"A\u0308"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int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result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use_facet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&gt;&gt;(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.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collator_base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primary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accented_a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typedef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set_t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set_t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comparator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collator_base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primary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1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 Comparison Levels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Supports all five Unicode comparison levels:</a:t>
            </a:r>
          </a:p>
          <a:p>
            <a:r>
              <a:rPr lang="en-US" dirty="0" smtClean="0"/>
              <a:t>L1 (Primary):  		Ignores case and accents; compares base characters only</a:t>
            </a:r>
          </a:p>
          <a:p>
            <a:r>
              <a:rPr lang="en-US" dirty="0" smtClean="0"/>
              <a:t>L2 (Secondary):  	Ignores case but considers accents</a:t>
            </a:r>
          </a:p>
          <a:p>
            <a:r>
              <a:rPr lang="en-US" dirty="0" smtClean="0"/>
              <a:t>L3 (Tertiary):  		Considers both case and accents</a:t>
            </a:r>
          </a:p>
          <a:p>
            <a:r>
              <a:rPr lang="en-US" dirty="0" smtClean="0"/>
              <a:t>L4 (Quaternary):	Considers case, accents, and punctuation</a:t>
            </a:r>
          </a:p>
          <a:p>
            <a:r>
              <a:rPr lang="en-US" dirty="0" smtClean="0"/>
              <a:t>Ln (Identical):	Considers case, accents, and punctuation; requires identical code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u16string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char16_t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char32_t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utf_to_utf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smtClean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3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az-Cyrl-AZ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             А   л   л   о</a:t>
            </a:r>
            <a:endParaRPr lang="az-Cyrl-AZ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"\xB0\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xDB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\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xDE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utf8_s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to_utf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"ISO-8859-5"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string-based case manipulation (</a:t>
            </a:r>
            <a:r>
              <a:rPr lang="en-US" dirty="0" err="1" smtClean="0"/>
              <a:t>to_upper</a:t>
            </a:r>
            <a:r>
              <a:rPr lang="en-US" dirty="0" smtClean="0"/>
              <a:t>, </a:t>
            </a:r>
            <a:r>
              <a:rPr lang="en-US" dirty="0" err="1" smtClean="0"/>
              <a:t>to_lower</a:t>
            </a:r>
            <a:r>
              <a:rPr lang="en-US" dirty="0" smtClean="0"/>
              <a:t>, </a:t>
            </a:r>
            <a:r>
              <a:rPr lang="en-US" dirty="0" err="1" smtClean="0"/>
              <a:t>to_title</a:t>
            </a:r>
            <a:r>
              <a:rPr lang="en-US" dirty="0" smtClean="0"/>
              <a:t>, </a:t>
            </a:r>
            <a:r>
              <a:rPr lang="en-US" dirty="0" err="1" smtClean="0"/>
              <a:t>fold_case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namespace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boundary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segment_index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character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byte_length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               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8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text_length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distance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map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u32regex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make_u32regex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u8R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"(\p{Number})"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"Ⅻ⅝"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typedef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u32regex_token_iterator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&lt;...&gt;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first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boost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make_u32regex_token_iterator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subject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iterator_type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first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!=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last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++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Process matches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Proposals for 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N3336: Adapting Standard Library Strings and I/O to a Unicode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r>
              <a:rPr lang="en-US" dirty="0" smtClean="0"/>
              <a:t>www.open-std.org/jtc1/sc22/wg21/docs/papers/2012/n3336.html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Retrofit some new features onto existing Standard Library stuff</a:t>
            </a:r>
          </a:p>
          <a:p>
            <a:r>
              <a:rPr lang="en-US" dirty="0" smtClean="0"/>
              <a:t>New overloads of </a:t>
            </a:r>
            <a:r>
              <a:rPr lang="en-US" dirty="0" err="1" smtClean="0"/>
              <a:t>basic_string</a:t>
            </a:r>
            <a:r>
              <a:rPr lang="en-US" dirty="0" smtClean="0"/>
              <a:t> constructors, operator=, etc., to do encoding conversions</a:t>
            </a:r>
          </a:p>
          <a:p>
            <a:r>
              <a:rPr lang="en-US" dirty="0"/>
              <a:t>N</a:t>
            </a:r>
            <a:r>
              <a:rPr lang="en-US" dirty="0" smtClean="0"/>
              <a:t>ew overloads of formatted I/O operators for I/O streams to handle different string types</a:t>
            </a:r>
          </a:p>
          <a:p>
            <a:r>
              <a:rPr lang="en-US" dirty="0"/>
              <a:t>N</a:t>
            </a:r>
            <a:r>
              <a:rPr lang="en-US" dirty="0" smtClean="0"/>
              <a:t>ew encoding conversion iterators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382000" cy="970450"/>
          </a:xfrm>
        </p:spPr>
        <p:txBody>
          <a:bodyPr/>
          <a:lstStyle/>
          <a:p>
            <a:r>
              <a:rPr lang="en-US" dirty="0" smtClean="0"/>
              <a:t>N3572: Unicode Support in 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www.open-std.org/jtc1/sc22/wg21/docs/papers/2013/n3572.html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Proposes new Unicode-aware functionality for the Standard Library</a:t>
            </a:r>
          </a:p>
          <a:p>
            <a:r>
              <a:rPr lang="en-US" dirty="0" smtClean="0"/>
              <a:t>A new </a:t>
            </a:r>
            <a:r>
              <a:rPr lang="en-US" dirty="0" err="1" smtClean="0"/>
              <a:t>encoded_string</a:t>
            </a:r>
            <a:r>
              <a:rPr lang="en-US" dirty="0" smtClean="0"/>
              <a:t> type that supports various Unicode and other encodings</a:t>
            </a:r>
          </a:p>
          <a:p>
            <a:pPr lvl="1"/>
            <a:r>
              <a:rPr lang="en-US" sz="1800" dirty="0" smtClean="0"/>
              <a:t>Provides a slimmed-down </a:t>
            </a:r>
            <a:r>
              <a:rPr lang="en-US" sz="1800" dirty="0" err="1" smtClean="0"/>
              <a:t>std</a:t>
            </a:r>
            <a:r>
              <a:rPr lang="en-US" sz="1800" dirty="0" smtClean="0"/>
              <a:t>::string-like interface</a:t>
            </a:r>
          </a:p>
          <a:p>
            <a:pPr lvl="1"/>
            <a:r>
              <a:rPr lang="en-US" sz="1800" dirty="0" smtClean="0"/>
              <a:t>All operations are on code points, not code units</a:t>
            </a:r>
          </a:p>
          <a:p>
            <a:pPr lvl="1"/>
            <a:r>
              <a:rPr lang="en-US" sz="1800" dirty="0" smtClean="0"/>
              <a:t>Including iteration, size(), </a:t>
            </a:r>
            <a:r>
              <a:rPr lang="en-US" sz="1800" dirty="0" err="1" smtClean="0"/>
              <a:t>push_back</a:t>
            </a:r>
            <a:r>
              <a:rPr lang="en-US" sz="1800" dirty="0" smtClean="0"/>
              <a:t>(), etc.</a:t>
            </a:r>
          </a:p>
          <a:p>
            <a:pPr lvl="1"/>
            <a:r>
              <a:rPr lang="en-US" sz="1800" dirty="0" smtClean="0"/>
              <a:t>Iterators are bidirectional only</a:t>
            </a:r>
          </a:p>
          <a:p>
            <a:pPr lvl="1"/>
            <a:r>
              <a:rPr lang="en-US" sz="1800" dirty="0" smtClean="0"/>
              <a:t>Operators to support mixing/matching different </a:t>
            </a:r>
            <a:r>
              <a:rPr lang="en-US" sz="1800" dirty="0" err="1" smtClean="0"/>
              <a:t>encoded_string</a:t>
            </a:r>
            <a:r>
              <a:rPr lang="en-US" sz="1800" dirty="0" smtClean="0"/>
              <a:t> specializations</a:t>
            </a:r>
          </a:p>
          <a:p>
            <a:pPr lvl="1"/>
            <a:r>
              <a:rPr lang="en-US" sz="1800" dirty="0" smtClean="0"/>
              <a:t>Hashing and comparison produce correct results for canonically equivalent strings</a:t>
            </a:r>
          </a:p>
        </p:txBody>
      </p:sp>
    </p:spTree>
    <p:extLst>
      <p:ext uri="{BB962C8B-B14F-4D97-AF65-F5344CB8AC3E}">
        <p14:creationId xmlns:p14="http://schemas.microsoft.com/office/powerpoint/2010/main" val="2197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8859-5 (“Latin/Cyrillic”)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А    л    л    о   \0</a:t>
            </a: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↓    ↓    ↓    ↓    ↓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B0   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2905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r>
              <a:rPr lang="en-US" b="1" dirty="0" smtClean="0"/>
              <a:t>Unicode Explained</a:t>
            </a:r>
            <a:r>
              <a:rPr lang="en-US" dirty="0" smtClean="0"/>
              <a:t>, by </a:t>
            </a:r>
            <a:r>
              <a:rPr lang="en-US" dirty="0" err="1" smtClean="0"/>
              <a:t>Jukka</a:t>
            </a:r>
            <a:r>
              <a:rPr lang="en-US" dirty="0" smtClean="0"/>
              <a:t> K. </a:t>
            </a:r>
            <a:r>
              <a:rPr lang="en-US" dirty="0" err="1" smtClean="0"/>
              <a:t>Korpela</a:t>
            </a:r>
            <a:r>
              <a:rPr lang="en-US" dirty="0"/>
              <a:t>:  http://</a:t>
            </a:r>
            <a:r>
              <a:rPr lang="en-US" dirty="0" smtClean="0"/>
              <a:t>shop.oreilly.com/product/9780596101213.do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Unicode </a:t>
            </a:r>
            <a:r>
              <a:rPr lang="en-US" b="1" dirty="0" smtClean="0"/>
              <a:t>Standard:  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www.unicode.org/standard/standard.html</a:t>
            </a:r>
            <a:endParaRPr lang="en-US" dirty="0"/>
          </a:p>
          <a:p>
            <a:r>
              <a:rPr lang="en-US" b="1" dirty="0" smtClean="0"/>
              <a:t>International Components for Unicode (</a:t>
            </a:r>
            <a:r>
              <a:rPr lang="en-US" b="1" dirty="0"/>
              <a:t>ICU):  </a:t>
            </a:r>
            <a:r>
              <a:rPr lang="en-US" dirty="0"/>
              <a:t>http://site.icu-project.org</a:t>
            </a:r>
            <a:r>
              <a:rPr lang="en-US" dirty="0" smtClean="0"/>
              <a:t>/</a:t>
            </a:r>
          </a:p>
          <a:p>
            <a:r>
              <a:rPr lang="en-US" b="1" dirty="0" err="1" smtClean="0"/>
              <a:t>Boost.Locale</a:t>
            </a:r>
            <a:r>
              <a:rPr lang="en-US" dirty="0"/>
              <a:t>:  http://</a:t>
            </a:r>
            <a:r>
              <a:rPr lang="en-US" dirty="0" smtClean="0"/>
              <a:t>www.boost.org/doc/libs/1_55_0/libs/locale/doc/html/index.html</a:t>
            </a:r>
          </a:p>
          <a:p>
            <a:r>
              <a:rPr lang="en-US" b="1" dirty="0" err="1" smtClean="0"/>
              <a:t>Boost.Nowide</a:t>
            </a:r>
            <a:r>
              <a:rPr lang="en-US" b="1" dirty="0"/>
              <a:t>:  </a:t>
            </a:r>
            <a:r>
              <a:rPr lang="en-US" dirty="0"/>
              <a:t>http://cppcms.com/files/nowide/html</a:t>
            </a:r>
            <a:r>
              <a:rPr lang="en-US" dirty="0" smtClean="0"/>
              <a:t>/ (not part of Boost…yet?)</a:t>
            </a:r>
            <a:endParaRPr lang="en-US" dirty="0"/>
          </a:p>
          <a:p>
            <a:r>
              <a:rPr lang="en-US" b="1" dirty="0" smtClean="0"/>
              <a:t>http</a:t>
            </a:r>
            <a:r>
              <a:rPr lang="en-US" b="1" dirty="0"/>
              <a:t>://www.utf8everywhere.org</a:t>
            </a:r>
            <a:r>
              <a:rPr lang="en-US" b="1" dirty="0" smtClean="0"/>
              <a:t>/</a:t>
            </a:r>
          </a:p>
          <a:p>
            <a:r>
              <a:rPr lang="en-US" b="1" dirty="0" smtClean="0"/>
              <a:t>“Should UTF-16 be considered harmful</a:t>
            </a:r>
            <a:r>
              <a:rPr lang="en-US" b="1" dirty="0"/>
              <a:t>?” </a:t>
            </a:r>
            <a:r>
              <a:rPr lang="en-US" dirty="0"/>
              <a:t>http://programmers.stackexchange.com/q/102205/206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74002" y="217309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+mj-lt"/>
              </a:rPr>
              <a:t>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6470" y="141763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U+1F4D6 (OPEN BOOK)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2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0" dirty="0" smtClean="0"/>
              <a:t>🙋</a:t>
            </a:r>
            <a:endParaRPr lang="en-US" sz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402793" y="6369269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U+1F64B (HAPPY </a:t>
            </a:r>
            <a:r>
              <a:rPr lang="en-US" b="1" dirty="0"/>
              <a:t>PERSON RAISING ONE </a:t>
            </a:r>
            <a:r>
              <a:rPr lang="en-US" b="1" dirty="0" smtClean="0"/>
              <a:t>HAND)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8498709" cy="46357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0" dirty="0" smtClean="0"/>
              <a:t>\0</a:t>
            </a:r>
            <a:endParaRPr lang="en-US" sz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402793" y="6369269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U+0000 (HAPPY </a:t>
            </a:r>
            <a:r>
              <a:rPr lang="en-US" b="1" dirty="0"/>
              <a:t>PERSON RAISING ONE </a:t>
            </a:r>
            <a:r>
              <a:rPr lang="en-US" b="1" dirty="0" smtClean="0"/>
              <a:t>HAND?)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Support in C90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Support in C90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wchar_t</a:t>
            </a:r>
            <a:endParaRPr lang="en-US" dirty="0" smtClean="0"/>
          </a:p>
          <a:p>
            <a:r>
              <a:rPr lang="en-US" dirty="0" err="1" smtClean="0"/>
              <a:t>mbtowc</a:t>
            </a:r>
            <a:r>
              <a:rPr lang="en-US" dirty="0" smtClean="0"/>
              <a:t>, </a:t>
            </a:r>
            <a:r>
              <a:rPr lang="en-US" dirty="0" err="1" smtClean="0"/>
              <a:t>wctomb</a:t>
            </a:r>
            <a:endParaRPr lang="en-US" dirty="0" smtClean="0"/>
          </a:p>
          <a:p>
            <a:r>
              <a:rPr lang="en-US" dirty="0" err="1" smtClean="0"/>
              <a:t>mbstowcs</a:t>
            </a:r>
            <a:r>
              <a:rPr lang="en-US" dirty="0" smtClean="0"/>
              <a:t>, </a:t>
            </a:r>
            <a:r>
              <a:rPr lang="en-US" dirty="0" err="1" smtClean="0"/>
              <a:t>wcstombs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Support in C99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wchar_t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mbtowc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wctomb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mbstowcs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wcstombs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 err="1" smtClean="0"/>
              <a:t>wchar_t</a:t>
            </a:r>
            <a:r>
              <a:rPr lang="en-US" dirty="0" smtClean="0"/>
              <a:t>-equivalents for many I/O and string handling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Support in C11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code unit types:  char16_t and char32_t</a:t>
            </a:r>
          </a:p>
          <a:p>
            <a:pPr lvl="1"/>
            <a:r>
              <a:rPr lang="en-US" dirty="0" smtClean="0"/>
              <a:t>Actual encoding is implementation-defined</a:t>
            </a:r>
          </a:p>
          <a:p>
            <a:pPr lvl="1"/>
            <a:r>
              <a:rPr lang="en-US" dirty="0" smtClean="0"/>
              <a:t>__STDC_UTF_16__ and __STDC_UTF_32__</a:t>
            </a:r>
          </a:p>
          <a:p>
            <a:pPr marL="342900" lvl="1" indent="-342900"/>
            <a:r>
              <a:rPr lang="en-US" dirty="0" smtClean="0"/>
              <a:t>New string literal prefixes:  </a:t>
            </a:r>
            <a:r>
              <a:rPr lang="en-US" dirty="0" err="1"/>
              <a:t>u”Hello</a:t>
            </a:r>
            <a:r>
              <a:rPr lang="en-US" dirty="0"/>
              <a:t>!” and </a:t>
            </a:r>
            <a:r>
              <a:rPr lang="en-US" dirty="0" err="1" smtClean="0"/>
              <a:t>U”Hello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uchar.h</a:t>
            </a:r>
            <a:r>
              <a:rPr lang="en-US" dirty="0" smtClean="0"/>
              <a:t>&gt;:  mbrtoc16, c16rtomb, mbrtoc32, c32rtomb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mbrtoc32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setlocale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082BD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LC_CTYPE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en_US.UTF-8"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utf8_c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"\U0001f378"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B91AF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char32_t 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utf32_c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mbstate_t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mbrtoc32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utf32_c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utf8_c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"0x%8x\n"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utf32_c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mbrtoc32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082BD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LC_CTYPE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"en_US.UTF-8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utf8_c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"\U0001f378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utf16_c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mbstate_t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mbrtoc16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utf16_c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utf8_c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mbrtoc16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utf16_c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utf8_c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B1686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b-NO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9224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"0x%4x 0x%4x\n"</a:t>
            </a:r>
            <a:r>
              <a:rPr lang="nb-NO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nb-NO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utf16_c</a:t>
            </a:r>
            <a:r>
              <a:rPr lang="nb-NO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b-NO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nb-NO" dirty="0">
                <a:solidFill>
                  <a:srgbClr val="F1F2F3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b-NO" dirty="0">
                <a:solidFill>
                  <a:srgbClr val="C8C8C8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utf16_c</a:t>
            </a:r>
            <a:r>
              <a:rPr lang="nb-NO" dirty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b-NO" dirty="0">
                <a:solidFill>
                  <a:srgbClr val="FFCD22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b-NO" dirty="0" smtClean="0">
                <a:solidFill>
                  <a:srgbClr val="E8E2B7"/>
                </a:solidFill>
                <a:highlight>
                  <a:srgbClr val="141414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nb-NO" dirty="0">
              <a:solidFill>
                <a:srgbClr val="F1F2F3"/>
              </a:solidFill>
              <a:highlight>
                <a:srgbClr val="141414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ISO/IEC 8859-5 (“Latin/Cyrillic”)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B0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00</a:t>
            </a:r>
          </a:p>
          <a:p>
            <a:pPr marL="0" indent="0" algn="ctr">
              <a:buNone/>
            </a:pP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↓    ↓    ↓    ↓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А    л    л    о   \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Have to be Careful…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B0 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DB   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   00</a:t>
            </a:r>
          </a:p>
          <a:p>
            <a:pPr marL="0" indent="0" algn="ctr">
              <a:buNone/>
            </a:pP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↓    ↓    ↓    ↓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 °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Ϋ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Ϋ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ή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az-Cyrl-AZ" sz="46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Single-Byte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nice properties…</a:t>
            </a:r>
          </a:p>
          <a:p>
            <a:pPr lvl="1"/>
            <a:r>
              <a:rPr lang="en-US" dirty="0" smtClean="0"/>
              <a:t>Each character is the same size</a:t>
            </a:r>
          </a:p>
          <a:p>
            <a:pPr lvl="1"/>
            <a:r>
              <a:rPr lang="en-US" dirty="0" smtClean="0"/>
              <a:t>The encodings are compact</a:t>
            </a:r>
          </a:p>
          <a:p>
            <a:pPr lvl="1"/>
            <a:r>
              <a:rPr lang="en-US" dirty="0" smtClean="0"/>
              <a:t>String operations are generally straightforward</a:t>
            </a:r>
          </a:p>
          <a:p>
            <a:r>
              <a:rPr lang="en-US" dirty="0" smtClean="0"/>
              <a:t>…but there aren’t enough code points to represent all characters</a:t>
            </a:r>
          </a:p>
          <a:p>
            <a:pPr lvl="1"/>
            <a:r>
              <a:rPr lang="en-US" dirty="0" smtClean="0"/>
              <a:t>Different encodings can be used for different sets of characters…</a:t>
            </a:r>
          </a:p>
          <a:p>
            <a:pPr lvl="1"/>
            <a:r>
              <a:rPr lang="en-US" dirty="0" smtClean="0"/>
              <a:t>…but this doesn’t work for all languages,</a:t>
            </a:r>
          </a:p>
          <a:p>
            <a:pPr lvl="1"/>
            <a:r>
              <a:rPr lang="en-US" dirty="0" smtClean="0"/>
              <a:t>…and it makes text interchange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Variable-Length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characters are representable using a single byte; others require two bytes</a:t>
            </a:r>
          </a:p>
          <a:p>
            <a:r>
              <a:rPr lang="en-US" dirty="0" smtClean="0"/>
              <a:t>Two-byte characters consist of a lead byte and a trail byte</a:t>
            </a:r>
          </a:p>
          <a:p>
            <a:pPr lvl="1"/>
            <a:r>
              <a:rPr lang="en-US" dirty="0" smtClean="0"/>
              <a:t>The lead byte will always have the high bit set; the trail byte may have any value</a:t>
            </a:r>
          </a:p>
          <a:p>
            <a:r>
              <a:rPr lang="en-US" dirty="0" smtClean="0"/>
              <a:t>Starts from 7-bit ASCII, with a couple of substitutions (replaces \ with ¥ and ~ with ‾)</a:t>
            </a:r>
          </a:p>
          <a:p>
            <a:r>
              <a:rPr lang="en-US" dirty="0" smtClean="0"/>
              <a:t>The encoding form is very complex due to overlap</a:t>
            </a:r>
          </a:p>
        </p:txBody>
      </p:sp>
    </p:spTree>
    <p:extLst>
      <p:ext uri="{BB962C8B-B14F-4D97-AF65-F5344CB8AC3E}">
        <p14:creationId xmlns:p14="http://schemas.microsoft.com/office/powerpoint/2010/main" val="21873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3317" y="2222500"/>
            <a:ext cx="7585364" cy="4635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66050" y="1853168"/>
            <a:ext cx="422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http://en.wikipedia.org/wiki/Shift_JIS</a:t>
            </a:r>
          </a:p>
        </p:txBody>
      </p:sp>
    </p:spTree>
    <p:extLst>
      <p:ext uri="{BB962C8B-B14F-4D97-AF65-F5344CB8AC3E}">
        <p14:creationId xmlns:p14="http://schemas.microsoft.com/office/powerpoint/2010/main" val="36738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in C++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84113"/>
          </a:xfrm>
        </p:spPr>
        <p:txBody>
          <a:bodyPr>
            <a:normAutofit/>
          </a:bodyPr>
          <a:lstStyle/>
          <a:p>
            <a:r>
              <a:rPr lang="en-US" dirty="0" smtClean="0"/>
              <a:t>James McNellis (@</a:t>
            </a:r>
            <a:r>
              <a:rPr lang="en-US" dirty="0" err="1" smtClean="0"/>
              <a:t>JamesMcNellis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Senior Software Development Engineer</a:t>
            </a:r>
          </a:p>
          <a:p>
            <a:r>
              <a:rPr lang="en-US" dirty="0" smtClean="0"/>
              <a:t>Microsoft Visual C++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23115" y="571865"/>
            <a:ext cx="2892138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☃</a:t>
            </a:r>
          </a:p>
        </p:txBody>
      </p:sp>
    </p:spTree>
    <p:extLst>
      <p:ext uri="{BB962C8B-B14F-4D97-AF65-F5344CB8AC3E}">
        <p14:creationId xmlns:p14="http://schemas.microsoft.com/office/powerpoint/2010/main" val="392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44    → D 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(Latin Capital D)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84 44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(Cyrillic Capital De)</a:t>
            </a:r>
            <a:endParaRPr lang="en-US" sz="4600" dirty="0" smtClean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84 84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(Cyrillic Capital </a:t>
            </a:r>
            <a:r>
              <a:rPr lang="en-US" sz="4600" dirty="0" err="1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</a:t>
            </a:r>
            <a:r>
              <a:rPr lang="en-US" sz="4600" dirty="0" smtClean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95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44  </a:t>
            </a:r>
            <a:r>
              <a:rPr lang="en-US" sz="4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84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  </a:t>
            </a:r>
            <a:r>
              <a:rPr lang="en-US" sz="4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84  84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84  44</a:t>
            </a:r>
          </a:p>
          <a:p>
            <a:pPr marL="0" indent="0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↓   </a:t>
            </a:r>
            <a:r>
              <a:rPr lang="en-US" sz="4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       </a:t>
            </a:r>
            <a:r>
              <a:rPr lang="en-US" sz="4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   </a:t>
            </a:r>
            <a:r>
              <a:rPr lang="en-US" sz="46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az-Cyrl-AZ" sz="46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az-Cyrl-AZ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84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84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  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84  84  84  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 …</a:t>
            </a:r>
          </a:p>
          <a:p>
            <a:pPr marL="0" indent="0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4800" dirty="0" smtClean="0">
                <a:solidFill>
                  <a:schemeClr val="accent3"/>
                </a:solidFill>
              </a:rPr>
              <a:t>↑</a:t>
            </a:r>
            <a:endParaRPr lang="en-US" sz="46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p</a:t>
            </a:r>
            <a:endParaRPr lang="en-US" sz="46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Shift-JIS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this is just one technique; there are others</a:t>
            </a:r>
          </a:p>
          <a:p>
            <a:r>
              <a:rPr lang="en-US" dirty="0" smtClean="0"/>
              <a:t>E.g., using escape sequences to switch between “working sets” of characters</a:t>
            </a:r>
          </a:p>
          <a:p>
            <a:pPr lvl="1"/>
            <a:r>
              <a:rPr lang="en-US" dirty="0" smtClean="0"/>
              <a:t>See, for example, ISO/IEC 2022</a:t>
            </a:r>
          </a:p>
        </p:txBody>
      </p:sp>
    </p:spTree>
    <p:extLst>
      <p:ext uri="{BB962C8B-B14F-4D97-AF65-F5344CB8AC3E}">
        <p14:creationId xmlns:p14="http://schemas.microsoft.com/office/powerpoint/2010/main" val="1158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Multi-Byte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Substantially expanded code space</a:t>
            </a:r>
          </a:p>
          <a:p>
            <a:pPr lvl="1"/>
            <a:r>
              <a:rPr lang="en-US" sz="1800" dirty="0" smtClean="0"/>
              <a:t>With two bytes, up to 32,896 characters theoretically representable…</a:t>
            </a:r>
          </a:p>
          <a:p>
            <a:pPr lvl="1"/>
            <a:r>
              <a:rPr lang="en-US" sz="1800" dirty="0" smtClean="0"/>
              <a:t>…though real-world encodings tend to have lower limits</a:t>
            </a:r>
          </a:p>
          <a:p>
            <a:r>
              <a:rPr lang="en-US" dirty="0" smtClean="0"/>
              <a:t>Some byte-oriented string operations still work, e.g. </a:t>
            </a:r>
            <a:r>
              <a:rPr lang="en-US" dirty="0" err="1" smtClean="0"/>
              <a:t>strcpy</a:t>
            </a:r>
            <a:endParaRPr lang="en-US" dirty="0" smtClean="0"/>
          </a:p>
          <a:p>
            <a:r>
              <a:rPr lang="en-US" dirty="0" smtClean="0"/>
              <a:t>Many disadvantages: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omplex to parse (though it does depend on the particular encoding)</a:t>
            </a:r>
          </a:p>
          <a:p>
            <a:pPr lvl="1"/>
            <a:r>
              <a:rPr lang="en-US" sz="1800" dirty="0" smtClean="0"/>
              <a:t>Some common string operations require a linear scan over the string</a:t>
            </a:r>
          </a:p>
          <a:p>
            <a:pPr lvl="1"/>
            <a:r>
              <a:rPr lang="en-US" sz="1800" dirty="0" smtClean="0"/>
              <a:t>Many simple string operations become difficult or require special APIs</a:t>
            </a:r>
          </a:p>
          <a:p>
            <a:pPr lvl="1"/>
            <a:r>
              <a:rPr lang="en-US" sz="1800" dirty="0" smtClean="0"/>
              <a:t>Still have the problem that there are many different encoding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8337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Character Encoding to Rule Them All…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Universal</a:t>
            </a:r>
            <a:r>
              <a:rPr lang="en-US" b="1" dirty="0"/>
              <a:t>:  </a:t>
            </a:r>
            <a:r>
              <a:rPr lang="en-US" dirty="0"/>
              <a:t>Must be able to represent all characters likely to be used in text interchange</a:t>
            </a:r>
          </a:p>
          <a:p>
            <a:r>
              <a:rPr lang="en-US" b="1" dirty="0"/>
              <a:t>Efficient:  </a:t>
            </a:r>
            <a:r>
              <a:rPr lang="en-US" dirty="0"/>
              <a:t>Plain text should be simple to parse</a:t>
            </a:r>
          </a:p>
          <a:p>
            <a:r>
              <a:rPr lang="en-US" b="1" dirty="0"/>
              <a:t>Unambiguous:  </a:t>
            </a:r>
            <a:r>
              <a:rPr lang="en-US" dirty="0"/>
              <a:t>Any given Unicode code point always represents the same character</a:t>
            </a:r>
          </a:p>
          <a:p>
            <a:endParaRPr lang="en-US" b="1" dirty="0"/>
          </a:p>
          <a:p>
            <a:r>
              <a:rPr lang="en-US" dirty="0"/>
              <a:t>A set of characters, not glyphs (so, not concerned with visual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0354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Each character is mapped to a 16-bit code point</a:t>
            </a:r>
          </a:p>
          <a:p>
            <a:pPr lvl="1"/>
            <a:r>
              <a:rPr lang="en-US" sz="1800" dirty="0" smtClean="0"/>
              <a:t>Up to 65,536 characters can be represented (in theory; fewer in practice)</a:t>
            </a:r>
          </a:p>
          <a:p>
            <a:r>
              <a:rPr lang="en-US" dirty="0" smtClean="0"/>
              <a:t>All </a:t>
            </a:r>
            <a:r>
              <a:rPr lang="en-US" dirty="0"/>
              <a:t>of the characters in ISO/IEC 8859-1 (“Latin- 1”) map to the same code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The UCS-2 encoding is used:  each code point is mapped to a single 16-bit code unit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6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1.0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 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U+0048 U+0065 U+006C </a:t>
            </a:r>
            <a:r>
              <a:rPr lang="en-US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U+006F U+0021 U+0000</a:t>
            </a:r>
          </a:p>
        </p:txBody>
      </p:sp>
    </p:spTree>
    <p:extLst>
      <p:ext uri="{BB962C8B-B14F-4D97-AF65-F5344CB8AC3E}">
        <p14:creationId xmlns:p14="http://schemas.microsoft.com/office/powerpoint/2010/main" val="26931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 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l 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  <a:p>
            <a:pPr marL="0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U+00</a:t>
            </a:r>
            <a:r>
              <a:rPr lang="en-US" sz="3300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6F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U+00</a:t>
            </a:r>
            <a:r>
              <a:rPr lang="en-US" sz="33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5518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there was Unicode…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1.0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X      </a:t>
            </a:r>
            <a:r>
              <a:rPr lang="el-GR" sz="3300" dirty="0">
                <a:latin typeface="Consolas" panose="020B0609020204030204" pitchFamily="49" charset="0"/>
                <a:cs typeface="Consolas" panose="020B0609020204030204" pitchFamily="49" charset="0"/>
              </a:rPr>
              <a:t>Δ  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Ж     </a:t>
            </a:r>
            <a:r>
              <a:rPr lang="ja-JP" alt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ヸ      </a:t>
            </a:r>
            <a:r>
              <a:rPr lang="mn-Mong-CN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ᠼ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     ☃</a:t>
            </a:r>
            <a:r>
              <a:rPr lang="mn-Mong-CN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ar-AE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ڳ</a:t>
            </a:r>
            <a:endParaRPr lang="en-US" sz="3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↓      ↓      ↓      ↓      </a:t>
            </a: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      ↓</a:t>
            </a:r>
          </a:p>
          <a:p>
            <a:pPr marL="0" indent="0">
              <a:buNone/>
            </a:pPr>
            <a:r>
              <a:rPr lang="en-US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U+0058 </a:t>
            </a:r>
            <a:r>
              <a:rPr lang="pt-BR" sz="3300" dirty="0">
                <a:latin typeface="Consolas" panose="020B0609020204030204" pitchFamily="49" charset="0"/>
                <a:cs typeface="Consolas" panose="020B0609020204030204" pitchFamily="49" charset="0"/>
              </a:rPr>
              <a:t>U+0394 U+0436 U+30F8 U+183C </a:t>
            </a:r>
            <a:r>
              <a:rPr lang="pt-BR" sz="3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U+2603 U+06B3</a:t>
            </a:r>
            <a:endParaRPr lang="en-US" sz="33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U+4800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U+6500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U+6C00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U+6C00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U+6F00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U+2100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ja-JP" alt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䠀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ja-JP" altLang="en-US" sz="3000" dirty="0"/>
              <a:t>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ja-JP" altLang="en-US" sz="3000" dirty="0">
                <a:solidFill>
                  <a:schemeClr val="accent5"/>
                </a:solidFill>
              </a:rPr>
              <a:t>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ja-JP" altLang="en-US" sz="3000" dirty="0"/>
              <a:t>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ja-JP" altLang="en-US" sz="3000" dirty="0">
                <a:solidFill>
                  <a:schemeClr val="accent5"/>
                </a:solidFill>
              </a:rPr>
              <a:t>漀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℀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 FF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00 48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00 65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6C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6F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00 21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FE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65 00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6C 00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6C 00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6F 00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21 00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sz="1800" dirty="0" smtClean="0"/>
              <a:t>A huge number of characters are representable</a:t>
            </a:r>
          </a:p>
          <a:p>
            <a:pPr lvl="1"/>
            <a:r>
              <a:rPr lang="en-US" sz="1800" dirty="0" smtClean="0"/>
              <a:t>Characters from different scripts are easily combinable in a single string</a:t>
            </a:r>
          </a:p>
          <a:p>
            <a:pPr lvl="1"/>
            <a:r>
              <a:rPr lang="en-US" sz="1800" dirty="0" smtClean="0"/>
              <a:t>Each code point is representable using a single code unit, so the encoding is simple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sz="1800" dirty="0" smtClean="0"/>
              <a:t>Multiple possible byte orderings, so byte order mark (BOM) is required for interchange</a:t>
            </a:r>
          </a:p>
          <a:p>
            <a:pPr lvl="1"/>
            <a:r>
              <a:rPr lang="en-US" sz="1800" dirty="0" smtClean="0"/>
              <a:t>Every character requires two bytes, so text for many languages require twice as much storage</a:t>
            </a:r>
          </a:p>
          <a:p>
            <a:pPr lvl="1"/>
            <a:r>
              <a:rPr lang="en-US" sz="1800" dirty="0" smtClean="0"/>
              <a:t>None of the byte-oriented string functions (like </a:t>
            </a:r>
            <a:r>
              <a:rPr lang="en-US" sz="1800" dirty="0" err="1" smtClean="0"/>
              <a:t>strcpy</a:t>
            </a:r>
            <a:r>
              <a:rPr lang="en-US" sz="1800" dirty="0" smtClean="0"/>
              <a:t>) work with UCS-2 strings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42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Space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309" y="2536031"/>
            <a:ext cx="7845382" cy="38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Space </a:t>
            </a:r>
            <a:r>
              <a:rPr lang="en-US" dirty="0"/>
              <a:t>U</a:t>
            </a:r>
            <a:r>
              <a:rPr lang="en-US" dirty="0" smtClean="0"/>
              <a:t>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“With over 30,000 unallocated character positions, the Unicode character encoding provides sufficient space for foreseeable future expansion.”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	– Unicode 1.0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42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Characters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634414"/>
              </p:ext>
            </p:extLst>
          </p:nvPr>
        </p:nvGraphicFramePr>
        <p:xfrm>
          <a:off x="819150" y="2222500"/>
          <a:ext cx="10553700" cy="454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23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Unicode Encodings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Single-Byte Encodings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Code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turns out we need to be able to encode more than 65,536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Unicode 2.0, the code space was expanded</a:t>
            </a:r>
          </a:p>
          <a:p>
            <a:pPr lvl="1"/>
            <a:r>
              <a:rPr lang="en-US" sz="1800" dirty="0" smtClean="0"/>
              <a:t>Total code points:  1,112,064 </a:t>
            </a:r>
          </a:p>
          <a:p>
            <a:pPr lvl="1"/>
            <a:r>
              <a:rPr lang="en-US" sz="1800" dirty="0" smtClean="0"/>
              <a:t>Maximum number of characters:  1,111,998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 can’t store that many distinct values using 16 bits, so the encoding has to change too</a:t>
            </a:r>
          </a:p>
          <a:p>
            <a:r>
              <a:rPr lang="en-US" dirty="0" smtClean="0"/>
              <a:t>If 16 bits isn’t enough space, how about 32 bits?</a:t>
            </a:r>
          </a:p>
        </p:txBody>
      </p:sp>
    </p:spTree>
    <p:extLst>
      <p:ext uri="{BB962C8B-B14F-4D97-AF65-F5344CB8AC3E}">
        <p14:creationId xmlns:p14="http://schemas.microsoft.com/office/powerpoint/2010/main" val="21948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00 00 00 48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00 00 00 69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00 00 00 21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FE FF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00 00 00 48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00 00 00 69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00 00 00 21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 00 00  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69 00 00 00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21 00 00 00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U+0021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3636511"/>
          </a:xfrm>
        </p:spPr>
        <p:txBody>
          <a:bodyPr>
            <a:normAutofit/>
          </a:bodyPr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 FE 00 00  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00 00 00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69 00 00 00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30 F4 0</a:t>
            </a:r>
            <a:r>
              <a:rPr lang="en-US" sz="3000" dirty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000" dirty="0">
              <a:solidFill>
                <a:srgbClr val="4BACC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U+FEFF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     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U+0065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U+1F430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en-US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↓            </a:t>
            </a:r>
            <a:r>
              <a:rPr lang="en-US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lvl="0" indent="0">
              <a:buClr>
                <a:srgbClr val="4F81BD"/>
              </a:buClr>
              <a:buNone/>
            </a:pP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pt-BR" sz="3000" dirty="0" smtClean="0">
                <a:solidFill>
                  <a:srgbClr val="4BAC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pt-BR" sz="3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       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🐰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sz="1800" dirty="0"/>
              <a:t>A huge number of characters are </a:t>
            </a:r>
            <a:r>
              <a:rPr lang="en-US" sz="1800" dirty="0" smtClean="0"/>
              <a:t>representable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/>
              <a:t>code point is representable using a single code unit, so the encoding is </a:t>
            </a:r>
            <a:r>
              <a:rPr lang="en-US" sz="1800" dirty="0" smtClean="0"/>
              <a:t>simple</a:t>
            </a:r>
          </a:p>
          <a:p>
            <a:pPr lvl="1"/>
            <a:r>
              <a:rPr lang="en-US" sz="1800" dirty="0" smtClean="0"/>
              <a:t>…this isn’t all that useful in most practical string usage; we’ll see why later…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1800" dirty="0"/>
              <a:t>Two possible byte orderings, so byte order mark (BOM) is required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Every character requires </a:t>
            </a:r>
            <a:r>
              <a:rPr lang="en-US" sz="1800" dirty="0" smtClean="0">
                <a:solidFill>
                  <a:schemeClr val="accent6"/>
                </a:solidFill>
              </a:rPr>
              <a:t>four bytes; wasting at least 11 bits per code point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/>
              <a:t>None of the byte-oriented string functions (like </a:t>
            </a:r>
            <a:r>
              <a:rPr lang="en-US" sz="1800" dirty="0" err="1"/>
              <a:t>strcpy</a:t>
            </a:r>
            <a:r>
              <a:rPr lang="en-US" sz="1800" dirty="0"/>
              <a:t>) work with </a:t>
            </a:r>
            <a:r>
              <a:rPr lang="en-US" sz="1800" dirty="0" smtClean="0"/>
              <a:t>UTF-32 strings</a:t>
            </a:r>
          </a:p>
          <a:p>
            <a:pPr lvl="1"/>
            <a:r>
              <a:rPr lang="en-US" sz="1800" dirty="0" smtClean="0"/>
              <a:t>Nothing that was written to work with UCS-2 works with UTF-32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15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92006"/>
              </p:ext>
            </p:extLst>
          </p:nvPr>
        </p:nvGraphicFramePr>
        <p:xfrm>
          <a:off x="135776" y="2648350"/>
          <a:ext cx="11920448" cy="403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</a:tblGrid>
              <a:tr h="8928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 of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 in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U+007F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U+07FF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U+08000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11110xxx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48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65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6C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6F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21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U+0048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U+0065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U+006C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U+006F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U+0021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  <a:endParaRPr lang="en-US" sz="3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marL="0" indent="0">
              <a:buNone/>
            </a:pP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e 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endParaRPr lang="en-US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58  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 94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D0 B6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 83 B8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E1 A0 BC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 9F 90 B0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pt-BR" sz="3000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↓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↓     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pt-BR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U+0058 </a:t>
            </a:r>
            <a:r>
              <a:rPr lang="pt-B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U+0394</a:t>
            </a:r>
            <a:r>
              <a:rPr lang="pt-BR" sz="3000" dirty="0">
                <a:latin typeface="Consolas" panose="020B0609020204030204" pitchFamily="49" charset="0"/>
                <a:cs typeface="Consolas" panose="020B0609020204030204" pitchFamily="49" charset="0"/>
              </a:rPr>
              <a:t> U+0436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U+30F8  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U+183C  </a:t>
            </a:r>
            <a:r>
              <a:rPr lang="pt-BR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U+1F430  </a:t>
            </a:r>
            <a:r>
              <a:rPr lang="pt-B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U+0000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↓     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↓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↓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pt-BR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X      </a:t>
            </a:r>
            <a:r>
              <a:rPr lang="el-GR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Δ </a:t>
            </a:r>
            <a:r>
              <a:rPr lang="el-GR" sz="3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000" dirty="0">
                <a:latin typeface="Consolas" panose="020B0609020204030204" pitchFamily="49" charset="0"/>
                <a:cs typeface="Consolas" panose="020B0609020204030204" pitchFamily="49" charset="0"/>
              </a:rPr>
              <a:t>Ж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az-Cyrl-AZ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3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ヸ</a:t>
            </a:r>
            <a:r>
              <a:rPr lang="ja-JP" alt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ja-JP" alt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mn-Mong-CN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ᠼ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200" dirty="0" smtClean="0">
                <a:solidFill>
                  <a:schemeClr val="accent5"/>
                </a:solidFill>
              </a:rPr>
              <a:t>🐰 </a:t>
            </a:r>
            <a:r>
              <a:rPr lang="en-US" sz="30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42103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574468"/>
              </p:ext>
            </p:extLst>
          </p:nvPr>
        </p:nvGraphicFramePr>
        <p:xfrm>
          <a:off x="135776" y="2648350"/>
          <a:ext cx="11920448" cy="403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  <a:gridCol w="1490056"/>
              </a:tblGrid>
              <a:tr h="8928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Bits of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Code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Bytes in Sequence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U+007F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U+0080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U+07FF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U+08000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784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U+10FFFF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110xxx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0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!"#$%&amp;'()*+,-./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:;&lt;=&gt;?</a:t>
            </a:r>
          </a:p>
          <a:p>
            <a:pPr marL="0" indent="0" algn="ctr">
              <a:buNone/>
            </a:pP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ABCDEFGHIJKLMNOPQRSTUVWXYZ[\]^_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abcdefghijklmnopqrstuvwxyz</a:t>
            </a:r>
            <a:r>
              <a:rPr lang="en-US" sz="4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{|}~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sz="1800" dirty="0" smtClean="0"/>
              <a:t>ASCII text has the same representation in UTF-8</a:t>
            </a:r>
          </a:p>
          <a:p>
            <a:pPr lvl="1"/>
            <a:r>
              <a:rPr lang="en-US" sz="1800" dirty="0" smtClean="0"/>
              <a:t>No byte order mark (BOM) is required, though there is an optional BOM (EF BB BF)</a:t>
            </a:r>
          </a:p>
          <a:p>
            <a:pPr lvl="1"/>
            <a:r>
              <a:rPr lang="en-US" sz="1800" dirty="0" smtClean="0"/>
              <a:t>Many byte-oriented string functions (</a:t>
            </a:r>
            <a:r>
              <a:rPr lang="en-US" sz="1800" dirty="0" err="1" smtClean="0"/>
              <a:t>strcpy</a:t>
            </a:r>
            <a:r>
              <a:rPr lang="en-US" sz="1800" dirty="0" smtClean="0"/>
              <a:t>, </a:t>
            </a:r>
            <a:r>
              <a:rPr lang="en-US" sz="1800" dirty="0" err="1" smtClean="0"/>
              <a:t>strcat</a:t>
            </a:r>
            <a:r>
              <a:rPr lang="en-US" sz="1800" dirty="0" smtClean="0"/>
              <a:t>, </a:t>
            </a:r>
            <a:r>
              <a:rPr lang="en-US" sz="1800" dirty="0" err="1" smtClean="0"/>
              <a:t>strlen</a:t>
            </a:r>
            <a:r>
              <a:rPr lang="en-US" sz="1800" dirty="0" smtClean="0"/>
              <a:t>, etc.) work with UTF-8 strings</a:t>
            </a:r>
          </a:p>
          <a:p>
            <a:pPr lvl="1"/>
            <a:r>
              <a:rPr lang="en-US" sz="1800" dirty="0" smtClean="0"/>
              <a:t>UTF-8 encoded text requires less storage than 16-bit and 32-bit encodings for most languages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1800" dirty="0" smtClean="0"/>
              <a:t>It’s a variable-width encoding</a:t>
            </a:r>
          </a:p>
          <a:p>
            <a:pPr lvl="1"/>
            <a:r>
              <a:rPr lang="en-US" sz="1800" dirty="0" smtClean="0"/>
              <a:t>Text for a few languages requires more storage than 16-bit encodings</a:t>
            </a:r>
          </a:p>
        </p:txBody>
      </p:sp>
    </p:spTree>
    <p:extLst>
      <p:ext uri="{BB962C8B-B14F-4D97-AF65-F5344CB8AC3E}">
        <p14:creationId xmlns:p14="http://schemas.microsoft.com/office/powerpoint/2010/main" val="13511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r>
              <a:rPr lang="en-US" dirty="0" smtClean="0"/>
              <a:t>UCS-2 is obsolete since it can’t encode all code points</a:t>
            </a:r>
          </a:p>
          <a:p>
            <a:pPr lvl="1"/>
            <a:r>
              <a:rPr lang="en-US" sz="1800" dirty="0" smtClean="0"/>
              <a:t>But many large systems and libraries were built using the 16-bit UCS-2 encoding</a:t>
            </a:r>
          </a:p>
          <a:p>
            <a:pPr lvl="1"/>
            <a:r>
              <a:rPr lang="en-US" sz="1800" dirty="0" smtClean="0"/>
              <a:t>UTF-16 supersedes UCS-2 and provides a 16-bit Unicode encoding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For code points in [U+0000, U+FFFF], UTF-16 is equivalent to UCS-2</a:t>
            </a:r>
          </a:p>
          <a:p>
            <a:pPr lvl="1"/>
            <a:r>
              <a:rPr lang="en-US" sz="1800" dirty="0"/>
              <a:t>V</a:t>
            </a:r>
            <a:r>
              <a:rPr lang="en-US" sz="1800" dirty="0" smtClean="0"/>
              <a:t>alid UCS-2 text is also valid UTF-16 text</a:t>
            </a:r>
          </a:p>
          <a:p>
            <a:pPr lvl="1"/>
            <a:r>
              <a:rPr lang="en-US" sz="1800" dirty="0" smtClean="0"/>
              <a:t>These are the most commonly used code points, called the Basic Multilingual Plane (BMP)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2,048 code points in [U+D800, U+DFFF] are reserved for UTF-16</a:t>
            </a:r>
          </a:p>
          <a:p>
            <a:pPr lvl="1"/>
            <a:r>
              <a:rPr lang="en-US" sz="1800" dirty="0" smtClean="0"/>
              <a:t>These are used to encode code points outside of the Basic Multilingual Plane</a:t>
            </a:r>
          </a:p>
          <a:p>
            <a:pPr lvl="1"/>
            <a:r>
              <a:rPr lang="en-US" sz="1800" dirty="0" smtClean="0"/>
              <a:t>Code points in [U+10000, U+10FFFF] encoded using surrogate pairs</a:t>
            </a:r>
          </a:p>
        </p:txBody>
      </p:sp>
    </p:spTree>
    <p:extLst>
      <p:ext uri="{BB962C8B-B14F-4D97-AF65-F5344CB8AC3E}">
        <p14:creationId xmlns:p14="http://schemas.microsoft.com/office/powerpoint/2010/main" val="571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encode code points in [U+10000, U+10FFFF]?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Subtract 0x010000 from the code point; this yields a 20 bit number in [0x0, 0xFFFFF]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Split the number in half, with the upper ten bits in one half; the lower ten bits in the second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upper ten bits are added to 0xD800 to form the lead surrogate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lower ten bits are added to 0xDC00 to form the trail surrogate</a:t>
            </a:r>
          </a:p>
        </p:txBody>
      </p:sp>
    </p:spTree>
    <p:extLst>
      <p:ext uri="{BB962C8B-B14F-4D97-AF65-F5344CB8AC3E}">
        <p14:creationId xmlns:p14="http://schemas.microsoft.com/office/powerpoint/2010/main" val="4035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8632" y="2368454"/>
            <a:ext cx="2212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0x1F378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- 0x10000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0x0F378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177" y="232228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🍸</a:t>
            </a:r>
            <a:endParaRPr lang="en-US" sz="14000" dirty="0"/>
          </a:p>
        </p:txBody>
      </p:sp>
      <p:sp>
        <p:nvSpPr>
          <p:cNvPr id="9" name="TextBox 8"/>
          <p:cNvSpPr txBox="1"/>
          <p:nvPr/>
        </p:nvSpPr>
        <p:spPr>
          <a:xfrm>
            <a:off x="4880224" y="3291784"/>
            <a:ext cx="50451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0b00001111001101111000</a:t>
            </a:r>
          </a:p>
          <a:p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0b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0000111100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1101111000</a:t>
            </a:r>
          </a:p>
          <a:p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↓</a:t>
            </a:r>
          </a:p>
          <a:p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0x003C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0x0378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0xD800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0xDC00</a:t>
            </a:r>
          </a:p>
          <a:p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0xD83C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0xDF78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80224" y="6101542"/>
            <a:ext cx="4779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65044" y="329178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06056" y="3325034"/>
            <a:ext cx="19960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Some level of compatibility with UCS-2 and systems designed to use a 16-bit encoding</a:t>
            </a:r>
          </a:p>
          <a:p>
            <a:pPr lvl="1"/>
            <a:r>
              <a:rPr lang="en-US" sz="1800" dirty="0" smtClean="0"/>
              <a:t>Text for a few languages is smaller in UTF-16 than in UTF-8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Multiple possible byte orderings, so byte order mark (BOM) is </a:t>
            </a:r>
            <a:r>
              <a:rPr lang="en-US" sz="1800" dirty="0" smtClean="0"/>
              <a:t>required  for interchange</a:t>
            </a:r>
            <a:endParaRPr lang="en-US" sz="1800" dirty="0"/>
          </a:p>
          <a:p>
            <a:pPr lvl="1"/>
            <a:r>
              <a:rPr lang="en-US" sz="1800" dirty="0"/>
              <a:t>Every character requires </a:t>
            </a:r>
            <a:r>
              <a:rPr lang="en-US" sz="1800" dirty="0" smtClean="0"/>
              <a:t>at least two bytes</a:t>
            </a:r>
          </a:p>
          <a:p>
            <a:pPr lvl="1"/>
            <a:r>
              <a:rPr lang="en-US" sz="1800" dirty="0" smtClean="0"/>
              <a:t>None </a:t>
            </a:r>
            <a:r>
              <a:rPr lang="en-US" sz="1800" dirty="0"/>
              <a:t>of the byte-oriented string functions (like </a:t>
            </a:r>
            <a:r>
              <a:rPr lang="en-US" sz="1800" dirty="0" err="1"/>
              <a:t>strcpy</a:t>
            </a:r>
            <a:r>
              <a:rPr lang="en-US" sz="1800" dirty="0"/>
              <a:t>) work with </a:t>
            </a:r>
            <a:r>
              <a:rPr lang="en-US" sz="1800" dirty="0" smtClean="0"/>
              <a:t>UTF-16 strings</a:t>
            </a:r>
          </a:p>
          <a:p>
            <a:pPr lvl="1"/>
            <a:r>
              <a:rPr lang="en-US" sz="1800" dirty="0" smtClean="0"/>
              <a:t>It’s a variable-width encoding, but it’s often misused as a fixed-width encoding</a:t>
            </a:r>
          </a:p>
          <a:p>
            <a:pPr lvl="1"/>
            <a:r>
              <a:rPr lang="en-US" sz="1800" dirty="0" smtClean="0"/>
              <a:t>Binary string comparison for UTF-16 produces different results than for UTF-8 and UTF-32</a:t>
            </a:r>
          </a:p>
        </p:txBody>
      </p:sp>
    </p:spTree>
    <p:extLst>
      <p:ext uri="{BB962C8B-B14F-4D97-AF65-F5344CB8AC3E}">
        <p14:creationId xmlns:p14="http://schemas.microsoft.com/office/powerpoint/2010/main" val="3733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UTF-8, UTF-16, UTF-32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UTF-8</a:t>
            </a:r>
          </a:p>
          <a:p>
            <a:pPr lvl="1"/>
            <a:r>
              <a:rPr lang="en-US" sz="1800" dirty="0" smtClean="0"/>
              <a:t>More compact than UTF-32; usually more compact than UTF-16</a:t>
            </a:r>
          </a:p>
          <a:p>
            <a:pPr lvl="1"/>
            <a:r>
              <a:rPr lang="en-US" sz="1800" dirty="0" smtClean="0"/>
              <a:t>It’s a variable width encoding, so it’s more complex</a:t>
            </a:r>
            <a:endParaRPr lang="en-US" sz="1800" dirty="0"/>
          </a:p>
          <a:p>
            <a:pPr lvl="1"/>
            <a:r>
              <a:rPr lang="en-US" sz="1800" dirty="0"/>
              <a:t>By far the most commonly used for storage and data </a:t>
            </a:r>
            <a:r>
              <a:rPr lang="en-US" sz="1800" dirty="0" smtClean="0"/>
              <a:t>transmission</a:t>
            </a:r>
          </a:p>
          <a:p>
            <a:pPr lvl="1"/>
            <a:r>
              <a:rPr lang="en-US" sz="1800" dirty="0" smtClean="0"/>
              <a:t>Dominant character encoding on the Internet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UTF-32</a:t>
            </a:r>
          </a:p>
          <a:p>
            <a:pPr lvl="1"/>
            <a:r>
              <a:rPr lang="en-US" sz="1800" dirty="0" smtClean="0"/>
              <a:t>Simple, fixed width encoding</a:t>
            </a:r>
          </a:p>
          <a:p>
            <a:pPr lvl="1"/>
            <a:r>
              <a:rPr lang="en-US" sz="1800" dirty="0" smtClean="0"/>
              <a:t>Lots of wasted space because of the large 32-bit code units</a:t>
            </a:r>
          </a:p>
        </p:txBody>
      </p:sp>
    </p:spTree>
    <p:extLst>
      <p:ext uri="{BB962C8B-B14F-4D97-AF65-F5344CB8AC3E}">
        <p14:creationId xmlns:p14="http://schemas.microsoft.com/office/powerpoint/2010/main" val="3173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UTF-8 vs. UTF-16 Text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pnb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1443     1204 119.85 % // Panjabi, Western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kor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67522    55332 122.03 % // Korean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mal    76590    60468 126.66 % // Malayalam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tel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2642     2080 127.02 % // Telugu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hin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455546   349438 130.37 % // Hindi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mar  1332509  1008604 132.11 % // Marathi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npi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  460      348 132.18 % // Nepali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ben    27733    20802 133.32 % // Bengali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san     1465     1094 133.91 % // Sanskrit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kat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29970    22344 134.13 % // Georgian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ain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  546      384 142.19 % // Ainu (Japan)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lao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  1576     1084 145.39 % // Lao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khm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22676    15348 147.75 % // Central Khmer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cmn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 1563663  1055924 148.08 % // Mandarin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yue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115488    77874 148.30 % // Yue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wuu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150945   101588 148.59 % // Wu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tha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18745    12610 148.65 % // Thai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lzh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  73285    48982 149.62 % // Literary Chinese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bod     3925     2622 149.69 % // Tibetan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jpn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  9778643  6524720 149.87 % // Japanese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A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ÀÁÂÃÄÅ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̈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  Ä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U+0308</a:t>
            </a:r>
            <a:endParaRPr lang="en-US" sz="3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483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    </a:t>
            </a:r>
            <a:r>
              <a:rPr lang="pt-BR" sz="4800" dirty="0">
                <a:latin typeface="Consolas" panose="020B0609020204030204" pitchFamily="49" charset="0"/>
                <a:cs typeface="Consolas" panose="020B0609020204030204" pitchFamily="49" charset="0"/>
              </a:rPr>
              <a:t>e    l    l    o    !   \0</a:t>
            </a:r>
          </a:p>
          <a:p>
            <a:pPr marL="0" indent="0"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↓    ↓    ↓    ↓    ↓    ↓    ↓</a:t>
            </a:r>
          </a:p>
          <a:p>
            <a:pPr marL="0" indent="0">
              <a:buNone/>
            </a:pP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48   65   6C   </a:t>
            </a:r>
            <a:r>
              <a:rPr lang="en-US" sz="4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6C</a:t>
            </a:r>
            <a:r>
              <a:rPr lang="en-US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6F   21   00</a:t>
            </a:r>
            <a:endParaRPr lang="en-US" sz="4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200" dirty="0" smtClean="0">
                <a:solidFill>
                  <a:schemeClr val="accent6"/>
                </a:solidFill>
              </a:rPr>
              <a:t>̃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smtClean="0">
                <a:solidFill>
                  <a:schemeClr val="accent1"/>
                </a:solidFill>
              </a:rPr>
              <a:t>̽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chemeClr val="accent6"/>
                </a:solidFill>
              </a:rPr>
              <a:t>̪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U+0065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87564"/>
          <a:stretch/>
        </p:blipFill>
        <p:spPr>
          <a:xfrm>
            <a:off x="9255960" y="2920443"/>
            <a:ext cx="739378" cy="16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3"/>
                </a:solidFill>
              </a:rPr>
              <a:t>̃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̽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solidFill>
                  <a:schemeClr val="accent6"/>
                </a:solidFill>
              </a:rPr>
              <a:t>̪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U+0065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̽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</a:rPr>
              <a:t>̃   </a:t>
            </a:r>
            <a:r>
              <a:rPr lang="en-US" sz="3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6"/>
                </a:solidFill>
              </a:rPr>
              <a:t>̪ 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→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U+0065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U+033D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U+032A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5519"/>
          <a:stretch/>
        </p:blipFill>
        <p:spPr>
          <a:xfrm>
            <a:off x="9350553" y="2321253"/>
            <a:ext cx="266412" cy="73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95254"/>
          <a:stretch/>
        </p:blipFill>
        <p:spPr>
          <a:xfrm>
            <a:off x="9350553" y="4090025"/>
            <a:ext cx="282178" cy="7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0000" y="1449147"/>
            <a:ext cx="11381999" cy="2971051"/>
          </a:xfrm>
        </p:spPr>
        <p:txBody>
          <a:bodyPr/>
          <a:lstStyle/>
          <a:p>
            <a:r>
              <a:rPr lang="en-US" dirty="0" smtClean="0"/>
              <a:t>Unicode Types in C++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05618" y="15766"/>
            <a:ext cx="3890809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0" dirty="0">
                <a:latin typeface="+mj-lt"/>
              </a:rPr>
              <a:t>◔_◔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8085" y="2092881"/>
            <a:ext cx="444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x U+25D4 (CIRCLE WITH UPPER RIGHT QUADRANT BLACK); ROLLING EYES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9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Code Unit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				</a:t>
            </a:r>
            <a:r>
              <a:rPr lang="en-US" sz="3000" b="1" dirty="0" smtClean="0"/>
              <a:t>Code Unit Type</a:t>
            </a:r>
          </a:p>
          <a:p>
            <a:r>
              <a:rPr lang="en-US" sz="3000" b="1" dirty="0" smtClean="0"/>
              <a:t>UTF-8</a:t>
            </a:r>
            <a:r>
              <a:rPr lang="en-US" sz="3000" dirty="0" smtClean="0"/>
              <a:t>	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sz="3000" b="1" dirty="0" smtClean="0"/>
              <a:t>UTF-16</a:t>
            </a:r>
            <a:r>
              <a:rPr lang="en-US" sz="3000" dirty="0" smtClean="0"/>
              <a:t>	  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char16_t</a:t>
            </a:r>
          </a:p>
          <a:p>
            <a:r>
              <a:rPr lang="en-US" sz="3000" b="1" dirty="0" smtClean="0"/>
              <a:t>UTF-32</a:t>
            </a:r>
            <a:r>
              <a:rPr lang="en-US" sz="3000" dirty="0" smtClean="0"/>
              <a:t>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char32_t	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String </a:t>
            </a:r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s-E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s-E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es-E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s-E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(a)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(b) == 12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(c)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(d) == 20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(e) == </a:t>
            </a:r>
            <a:r>
              <a:rPr lang="en-US" dirty="0" err="1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(f) == 40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Character Literals (Sort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'x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'☃'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'\U00000078'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'\U00002603'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char32_t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'\U0001F378'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Amazing C++ Unicode String Type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r>
              <a:rPr lang="en-US" dirty="0" smtClean="0"/>
              <a:t> specialization </a:t>
            </a:r>
            <a:r>
              <a:rPr lang="en-US" dirty="0" err="1" smtClean="0"/>
              <a:t>typedefs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					</a:t>
            </a:r>
            <a:r>
              <a:rPr lang="en-US" sz="3000" b="1" dirty="0" smtClean="0"/>
              <a:t>Code Unit Type			String Type</a:t>
            </a:r>
          </a:p>
          <a:p>
            <a:r>
              <a:rPr lang="en-US" sz="3000" b="1" dirty="0" smtClean="0"/>
              <a:t>UTF-8</a:t>
            </a:r>
            <a:r>
              <a:rPr lang="en-US" sz="3000" dirty="0" smtClean="0"/>
              <a:t>	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		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</a:p>
          <a:p>
            <a:r>
              <a:rPr lang="en-US" sz="3000" b="1" dirty="0" smtClean="0"/>
              <a:t>UTF-16</a:t>
            </a:r>
            <a:r>
              <a:rPr lang="en-US" sz="3000" dirty="0" smtClean="0"/>
              <a:t>	  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char16_t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::u16string</a:t>
            </a:r>
          </a:p>
          <a:p>
            <a:r>
              <a:rPr lang="en-US" sz="3000" b="1" dirty="0" smtClean="0"/>
              <a:t>UTF-32</a:t>
            </a:r>
            <a:r>
              <a:rPr lang="en-US" sz="3000" dirty="0" smtClean="0"/>
              <a:t>		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char32_t						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::u32string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nl-NL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nl-NL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nl-NL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nl-NL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nl-NL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u32string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nl-NL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nl-NL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nl-NL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"Hello, \u2603!"</a:t>
            </a:r>
            <a:r>
              <a:rPr lang="nl-NL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nl-NL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en-US" dirty="0" err="1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, 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!"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basic_string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r>
              <a:rPr lang="en-US" dirty="0" smtClean="0"/>
              <a:t>You must remember that it’s just a dumb sequence of code units</a:t>
            </a:r>
          </a:p>
          <a:p>
            <a:pPr lvl="1"/>
            <a:r>
              <a:rPr lang="en-US" sz="1800" dirty="0" smtClean="0"/>
              <a:t>NOT code </a:t>
            </a:r>
            <a:r>
              <a:rPr lang="en-US" sz="1800" dirty="0" smtClean="0"/>
              <a:t>points, characters, text elements, grapheme clusters, etc.</a:t>
            </a:r>
            <a:endParaRPr lang="en-US" sz="1800" dirty="0" smtClean="0"/>
          </a:p>
          <a:p>
            <a:r>
              <a:rPr lang="en-US" dirty="0" smtClean="0"/>
              <a:t>Iterators (using begin() and end()) iterate over code units</a:t>
            </a:r>
          </a:p>
          <a:p>
            <a:r>
              <a:rPr lang="en-US" dirty="0"/>
              <a:t>size() does not return the number of code points; it returns the number of code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Functions like front, back, operator[], </a:t>
            </a:r>
            <a:r>
              <a:rPr lang="en-US" dirty="0" err="1" smtClean="0"/>
              <a:t>push_back</a:t>
            </a:r>
            <a:r>
              <a:rPr lang="en-US" dirty="0" smtClean="0"/>
              <a:t>, find(</a:t>
            </a:r>
            <a:r>
              <a:rPr lang="en-US" dirty="0" err="1" smtClean="0"/>
              <a:t>CharT</a:t>
            </a:r>
            <a:r>
              <a:rPr lang="en-US" dirty="0" smtClean="0"/>
              <a:t>) overloads operate on code units</a:t>
            </a:r>
          </a:p>
        </p:txBody>
      </p:sp>
    </p:spTree>
    <p:extLst>
      <p:ext uri="{BB962C8B-B14F-4D97-AF65-F5344CB8AC3E}">
        <p14:creationId xmlns:p14="http://schemas.microsoft.com/office/powerpoint/2010/main" val="11635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7-bit character encoding</a:t>
            </a:r>
          </a:p>
          <a:p>
            <a:r>
              <a:rPr lang="en-US" dirty="0" smtClean="0"/>
              <a:t>32 control characters</a:t>
            </a:r>
          </a:p>
          <a:p>
            <a:r>
              <a:rPr lang="en-US" dirty="0" smtClean="0"/>
              <a:t>95 printable characters</a:t>
            </a:r>
          </a:p>
          <a:p>
            <a:r>
              <a:rPr lang="en-US" dirty="0" smtClean="0"/>
              <a:t>Near-ubiquitous, but often with substitutions or extensions</a:t>
            </a:r>
          </a:p>
          <a:p>
            <a:r>
              <a:rPr lang="en-US" dirty="0" smtClean="0"/>
              <a:t>Great for English; not so great for most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537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Wrong: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push_back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U+2603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char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const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[]{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"☃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U+2603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insert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snowman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u16string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"A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glass: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Wrong: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push_back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U+1F378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char16_t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fr-F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[]{</a:t>
            </a:r>
            <a:r>
              <a:rPr lang="fr-FR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u</a:t>
            </a:r>
            <a:r>
              <a:rPr lang="fr-FR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"🍸"</a:t>
            </a:r>
            <a:r>
              <a:rPr lang="fr-FR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U+1F378</a:t>
            </a:r>
            <a:endParaRPr lang="fr-FR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(),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begin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end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glass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u32string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 glass: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Right: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 err="1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 smtClean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push_back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(U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🍸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U+1F378</a:t>
            </a: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E8E2B7"/>
              </a:solidFill>
              <a:highlight>
                <a:srgbClr val="141414"/>
              </a:highlight>
              <a:latin typeface="Anonymous" panose="02000409000000000000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“Length”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000830" y="453837"/>
            <a:ext cx="4031873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>
                <a:latin typeface="+mj-lt"/>
              </a:rPr>
              <a:t>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8868" y="4978152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U+1F4CF (STRAIGHT RULER)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4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</a:p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↑↑↑↑↑</a:t>
            </a:r>
          </a:p>
          <a:p>
            <a:pPr mar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6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 algn="ctr">
              <a:buNone/>
            </a:pP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31       41     CC  88   F0 9F 8D B8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0031     0041     0308    D83C  DF78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00000031 00000041 00000308   0001F378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9F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10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16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9F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8D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0308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D83C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DF78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00000308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0001F378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Code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F0 9F 8D B8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0308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D83C  DF78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00000308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0001F378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Code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12192000" cy="46357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3000" dirty="0">
                <a:cs typeface="Consolas" panose="020B0609020204030204" pitchFamily="49" charset="0"/>
              </a:rPr>
              <a:t>1 </a:t>
            </a:r>
            <a:r>
              <a:rPr lang="en-US" sz="3000" dirty="0" smtClean="0">
                <a:cs typeface="Consolas" panose="020B0609020204030204" pitchFamily="49" charset="0"/>
              </a:rPr>
              <a:t>Ä </a:t>
            </a:r>
            <a:r>
              <a:rPr lang="en-US" sz="3000" dirty="0" smtClean="0"/>
              <a:t>🍸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      1               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 </a:t>
            </a:r>
            <a:r>
              <a:rPr lang="en-US" sz="3000" dirty="0" smtClean="0">
                <a:latin typeface="+mj-lt"/>
                <a:cs typeface="Consolas" panose="020B0609020204030204" pitchFamily="49" charset="0"/>
              </a:rPr>
              <a:t>               </a:t>
            </a:r>
            <a:r>
              <a:rPr lang="en-US" sz="3000" dirty="0" smtClean="0">
                <a:latin typeface="+mj-lt"/>
              </a:rPr>
              <a:t>¨                     </a:t>
            </a:r>
            <a:r>
              <a:rPr lang="en-US" sz="3000" dirty="0">
                <a:latin typeface="+mj-lt"/>
              </a:rPr>
              <a:t>🍸</a:t>
            </a:r>
            <a:endParaRPr lang="en-US" sz="3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U+0031   U+0041   U+0308     U+1F378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</a:t>
            </a:r>
            <a:r>
              <a:rPr lang="en-US" sz="3000" u="sng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41     CC  88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 9F 8D B8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UTF-16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0031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0308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D83C  DF78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UTF-32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00000031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00000041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00000308</a:t>
            </a: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0001F378        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Length:  Number of Text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code pages, e.g. CP437 (“Latin US”), CP737 (“Greek”)</a:t>
            </a:r>
          </a:p>
          <a:p>
            <a:r>
              <a:rPr lang="en-US" dirty="0" smtClean="0"/>
              <a:t>Mac OS Roman</a:t>
            </a:r>
          </a:p>
          <a:p>
            <a:r>
              <a:rPr lang="en-US" dirty="0" smtClean="0"/>
              <a:t>DEC Multinational Character Set</a:t>
            </a:r>
          </a:p>
          <a:p>
            <a:r>
              <a:rPr lang="en-US" dirty="0" smtClean="0"/>
              <a:t>ISO/IEC 8859</a:t>
            </a:r>
          </a:p>
          <a:p>
            <a:r>
              <a:rPr lang="en-US" dirty="0" smtClean="0"/>
              <a:t>…and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four possible meanings of “string length”</a:t>
            </a:r>
          </a:p>
          <a:p>
            <a:pPr lvl="1"/>
            <a:r>
              <a:rPr lang="en-US" dirty="0" smtClean="0"/>
              <a:t>Number of bytes</a:t>
            </a:r>
          </a:p>
          <a:p>
            <a:pPr lvl="1"/>
            <a:r>
              <a:rPr lang="en-US" dirty="0" smtClean="0"/>
              <a:t>Number of code units</a:t>
            </a:r>
          </a:p>
          <a:p>
            <a:pPr lvl="1"/>
            <a:r>
              <a:rPr lang="en-US" dirty="0" smtClean="0"/>
              <a:t>Number of code points</a:t>
            </a:r>
          </a:p>
          <a:p>
            <a:pPr lvl="1"/>
            <a:r>
              <a:rPr lang="en-US" dirty="0" smtClean="0"/>
              <a:t>Number of text elements</a:t>
            </a:r>
          </a:p>
          <a:p>
            <a:r>
              <a:rPr lang="en-US" dirty="0" smtClean="0"/>
              <a:t>The # of code points and the # of text elements is the same regardless of encoding</a:t>
            </a:r>
          </a:p>
          <a:p>
            <a:r>
              <a:rPr lang="en-US" dirty="0" smtClean="0"/>
              <a:t>For UTF-8, the # of bytes is the same as the # of code units</a:t>
            </a:r>
          </a:p>
          <a:p>
            <a:r>
              <a:rPr lang="en-US" dirty="0" smtClean="0"/>
              <a:t>For UTF-32, the # of code units is the same as the # of code points</a:t>
            </a:r>
          </a:p>
        </p:txBody>
      </p:sp>
    </p:spTree>
    <p:extLst>
      <p:ext uri="{BB962C8B-B14F-4D97-AF65-F5344CB8AC3E}">
        <p14:creationId xmlns:p14="http://schemas.microsoft.com/office/powerpoint/2010/main" val="21102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size_t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number_of_code_units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size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s)</a:t>
            </a: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Iterating over code units, not characters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“Equality”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07262" y="1449147"/>
            <a:ext cx="2295821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/>
              <a:t>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8347" y="5104497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U+2248 (ALMOST EQUAL TO)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3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Aspen!"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"Hello, Aspen!"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strings are equal.\n"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Representational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"1Ä🍸"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==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strings are equal.\n"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9600" dirty="0" smtClean="0">
                <a:latin typeface="+mj-lt"/>
                <a:cs typeface="Consolas" panose="020B0609020204030204" pitchFamily="49" charset="0"/>
              </a:rPr>
              <a:t>Ä</a:t>
            </a:r>
            <a:endParaRPr lang="en-US" sz="96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Capital Letter A; Combining Diaeresis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 </a:t>
            </a: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U+0308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A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  </a:t>
            </a:r>
            <a:r>
              <a:rPr lang="en-US" sz="3200" dirty="0" smtClean="0">
                <a:solidFill>
                  <a:srgbClr val="F79646"/>
                </a:solidFill>
                <a:latin typeface="+mj-lt"/>
              </a:rPr>
              <a:t>¨</a:t>
            </a:r>
            <a:endParaRPr lang="en-US" sz="30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Ä</a:t>
            </a:r>
            <a:endParaRPr lang="en-US" sz="3000" dirty="0">
              <a:solidFill>
                <a:srgbClr val="4F81BD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U+00C4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Latin Capital Letter A With Diaeresis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2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cs typeface="Consolas" panose="020B0609020204030204" pitchFamily="49" charset="0"/>
              </a:rPr>
              <a:t>A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Capital Letter A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cs typeface="Consolas" panose="020B0609020204030204" pitchFamily="49" charset="0"/>
              </a:rPr>
              <a:t>A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200" dirty="0">
                <a:solidFill>
                  <a:srgbClr val="4F81BD"/>
                </a:solidFill>
              </a:rPr>
              <a:t>Ａ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U+FF21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err="1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Fullwidth</a:t>
            </a:r>
            <a:r>
              <a:rPr lang="en-US" dirty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 Latin Capital Letter A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ﬁ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</a:t>
            </a: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Small Letter F; Latin Small Letter I</a:t>
            </a:r>
            <a:endParaRPr lang="en-US" dirty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U+0066 U+0069</a:t>
            </a:r>
            <a:endParaRPr lang="en-US" sz="3000" dirty="0">
              <a:solidFill>
                <a:srgbClr val="F7964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cs typeface="Consolas" panose="020B0609020204030204" pitchFamily="49" charset="0"/>
              </a:rPr>
              <a:t>f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+   </a:t>
            </a:r>
            <a:r>
              <a:rPr lang="en-US" sz="3000" dirty="0" err="1" smtClean="0">
                <a:solidFill>
                  <a:srgbClr val="F79646"/>
                </a:solidFill>
                <a:cs typeface="Consolas" panose="020B0609020204030204" pitchFamily="49" charset="0"/>
              </a:rPr>
              <a:t>i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ﬁ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U+FB01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Latin Small Ligature Fi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06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248791" cy="36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Ⅻ</a:t>
            </a:r>
            <a:endParaRPr lang="en-US" sz="9600" dirty="0"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7"/>
            <a:ext cx="6353503" cy="3638764"/>
          </a:xfrm>
        </p:spPr>
        <p:txBody>
          <a:bodyPr/>
          <a:lstStyle/>
          <a:p>
            <a:pPr marL="0" lvl="0" indent="0" algn="ctr">
              <a:buClr>
                <a:srgbClr val="4F81BD"/>
              </a:buClr>
              <a:buNone/>
            </a:pPr>
            <a:r>
              <a:rPr lang="en-US" dirty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Latin </a:t>
            </a: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Capital Letter X; Latin Capital Letter I (x2)</a:t>
            </a:r>
            <a:endParaRPr lang="en-US" dirty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U+0058 U+0049 </a:t>
            </a:r>
            <a:r>
              <a:rPr lang="en-US" sz="3000" dirty="0" err="1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U+0049</a:t>
            </a:r>
            <a:endParaRPr lang="en-US" sz="3000" dirty="0">
              <a:solidFill>
                <a:srgbClr val="F7964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F79646"/>
                </a:solidFill>
                <a:cs typeface="Consolas" panose="020B0609020204030204" pitchFamily="49" charset="0"/>
              </a:rPr>
              <a:t>X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+   </a:t>
            </a:r>
            <a:r>
              <a:rPr lang="en-US" sz="3000" dirty="0" smtClean="0">
                <a:solidFill>
                  <a:srgbClr val="F79646"/>
                </a:solidFill>
                <a:cs typeface="Consolas" panose="020B0609020204030204" pitchFamily="49" charset="0"/>
              </a:rPr>
              <a:t>I      +    I</a:t>
            </a:r>
            <a:endParaRPr lang="en-US" sz="3000" dirty="0">
              <a:solidFill>
                <a:prstClr val="white"/>
              </a:solidFill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Ⅻ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rgbClr val="4F81B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U+216B</a:t>
            </a:r>
            <a:endParaRPr lang="en-US" sz="3000" dirty="0">
              <a:solidFill>
                <a:srgbClr val="4F81B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4F81BD"/>
                </a:solidFill>
                <a:latin typeface="+mj-lt"/>
                <a:cs typeface="Consolas" panose="020B0609020204030204" pitchFamily="49" charset="0"/>
              </a:rPr>
              <a:t>Roman Numeral Twelve</a:t>
            </a:r>
            <a:endParaRPr lang="en-US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8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13" y="3249148"/>
            <a:ext cx="5945652" cy="3416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9821" y="2222286"/>
            <a:ext cx="6353503" cy="3642485"/>
          </a:xfrm>
        </p:spPr>
        <p:txBody>
          <a:bodyPr>
            <a:normAutofit/>
          </a:bodyPr>
          <a:lstStyle/>
          <a:p>
            <a:pPr marL="0" lvl="0" indent="0" algn="ctr">
              <a:buClr>
                <a:srgbClr val="4F81BD"/>
              </a:buClr>
              <a:buNone/>
            </a:pPr>
            <a:endParaRPr lang="en-US" dirty="0" smtClean="0">
              <a:solidFill>
                <a:srgbClr val="F79646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chemeClr val="accent1"/>
                </a:solidFill>
                <a:latin typeface="+mj-lt"/>
                <a:cs typeface="Consolas" panose="020B0609020204030204" pitchFamily="49" charset="0"/>
              </a:rPr>
              <a:t>Latin Capital Letter A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rgbClr val="F79646"/>
                </a:solidFill>
                <a:latin typeface="+mj-lt"/>
                <a:cs typeface="Consolas" panose="020B0609020204030204" pitchFamily="49" charset="0"/>
              </a:rPr>
              <a:t>Combining Equals Sign Below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dirty="0" smtClean="0">
                <a:solidFill>
                  <a:schemeClr val="accent3"/>
                </a:solidFill>
                <a:latin typeface="+mj-lt"/>
                <a:cs typeface="Consolas" panose="020B0609020204030204" pitchFamily="49" charset="0"/>
              </a:rPr>
              <a:t>Combining Circumflex Accent</a:t>
            </a:r>
          </a:p>
          <a:p>
            <a:pPr marL="0" lvl="0" indent="0" algn="ctr">
              <a:buClr>
                <a:srgbClr val="4F81BD"/>
              </a:buClr>
              <a:buNone/>
            </a:pPr>
            <a:endParaRPr lang="en-US" dirty="0" smtClean="0">
              <a:solidFill>
                <a:schemeClr val="accent3"/>
              </a:solidFill>
              <a:latin typeface="+mj-lt"/>
              <a:cs typeface="Consolas" panose="020B0609020204030204" pitchFamily="49" charset="0"/>
            </a:endParaRP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solidFill>
                  <a:srgbClr val="F7964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U+0347 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U+0302</a:t>
            </a:r>
          </a:p>
          <a:p>
            <a:pPr marL="0" lvl="0" indent="0" algn="ctr">
              <a:buClr>
                <a:srgbClr val="4F81BD"/>
              </a:buClr>
              <a:buNone/>
            </a:pPr>
            <a:r>
              <a:rPr lang="en-US" sz="3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U+0041</a:t>
            </a:r>
            <a:r>
              <a:rPr lang="en-US" sz="30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U+0302 </a:t>
            </a:r>
            <a:r>
              <a:rPr lang="en-US" sz="3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U+0347</a:t>
            </a:r>
          </a:p>
        </p:txBody>
      </p:sp>
    </p:spTree>
    <p:extLst>
      <p:ext uri="{BB962C8B-B14F-4D97-AF65-F5344CB8AC3E}">
        <p14:creationId xmlns:p14="http://schemas.microsoft.com/office/powerpoint/2010/main" val="37866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page 437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ÇüéâäàåçêëèïîìÄÅÉæÆôöòûùÿÖÜ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¢£¥₧ƒ</a:t>
            </a:r>
          </a:p>
          <a:p>
            <a:pPr marL="0" indent="0" algn="ctr">
              <a:buNone/>
            </a:pPr>
            <a:r>
              <a:rPr lang="en-US" sz="4600" dirty="0" err="1">
                <a:latin typeface="Consolas" panose="020B0609020204030204" pitchFamily="49" charset="0"/>
                <a:cs typeface="Consolas" panose="020B0609020204030204" pitchFamily="49" charset="0"/>
              </a:rPr>
              <a:t>áíóúñÑ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ªº¿⌐¬½¼¡«»░▒▓│┤╡╢╖╕╣║╗╝╜╛┐</a:t>
            </a:r>
          </a:p>
          <a:p>
            <a:pPr marL="0" indent="0" algn="ctr">
              <a:buNone/>
            </a:pP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└┴┬├─┼╞╟╚╔╩╦╠═╬╧╨╤╥╙╘╒╓╫╪┘┌█▄▌▐▀</a:t>
            </a:r>
          </a:p>
          <a:p>
            <a:pPr marL="0" indent="0" algn="ctr">
              <a:buNone/>
            </a:pP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α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ß</a:t>
            </a:r>
            <a:r>
              <a:rPr lang="el-GR" sz="4600" dirty="0">
                <a:latin typeface="Consolas" panose="020B0609020204030204" pitchFamily="49" charset="0"/>
                <a:cs typeface="Consolas" panose="020B0609020204030204" pitchFamily="49" charset="0"/>
              </a:rPr>
              <a:t>ΓπΣσµτΦΘΩδ∞φε∩≡±≥≤⌠⌡÷≈°∙·√</a:t>
            </a:r>
            <a:r>
              <a:rPr lang="en-US" sz="4600" dirty="0">
                <a:latin typeface="Consolas" panose="020B0609020204030204" pitchFamily="49" charset="0"/>
                <a:cs typeface="Consolas" panose="020B0609020204030204" pitchFamily="49" charset="0"/>
              </a:rPr>
              <a:t>ⁿ²■ </a:t>
            </a:r>
          </a:p>
        </p:txBody>
      </p:sp>
    </p:spTree>
    <p:extLst>
      <p:ext uri="{BB962C8B-B14F-4D97-AF65-F5344CB8AC3E}">
        <p14:creationId xmlns:p14="http://schemas.microsoft.com/office/powerpoint/2010/main" val="29655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Sequences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7004" y="6611779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Unicode 6.3 §2.12 </a:t>
            </a:r>
            <a:endParaRPr lang="en-US" sz="1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81462"/>
              </p:ext>
            </p:extLst>
          </p:nvPr>
        </p:nvGraphicFramePr>
        <p:xfrm>
          <a:off x="1696409" y="2222287"/>
          <a:ext cx="8799179" cy="438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" r:id="rId4" imgW="11758680" imgH="5866560" progId="">
                  <p:embed/>
                </p:oleObj>
              </mc:Choice>
              <mc:Fallback>
                <p:oleObj r:id="rId4" imgW="11758680" imgH="5866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6409" y="2222287"/>
                        <a:ext cx="8799179" cy="438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6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Normalization Forms</a:t>
            </a:r>
          </a:p>
          <a:p>
            <a:pPr lvl="1"/>
            <a:r>
              <a:rPr lang="en-US" sz="1800" b="1" dirty="0" smtClean="0"/>
              <a:t>NFC:  </a:t>
            </a:r>
            <a:r>
              <a:rPr lang="en-US" sz="1800" dirty="0" smtClean="0"/>
              <a:t>Canonical Composed</a:t>
            </a:r>
          </a:p>
          <a:p>
            <a:pPr lvl="1"/>
            <a:r>
              <a:rPr lang="en-US" sz="1800" b="1" dirty="0" smtClean="0"/>
              <a:t>NFD:  </a:t>
            </a:r>
            <a:r>
              <a:rPr lang="en-US" sz="1800" dirty="0" smtClean="0"/>
              <a:t>Canonical Decomposed</a:t>
            </a:r>
          </a:p>
          <a:p>
            <a:pPr lvl="1"/>
            <a:r>
              <a:rPr lang="en-US" sz="1800" b="1" dirty="0" smtClean="0"/>
              <a:t>NFKC:  </a:t>
            </a:r>
            <a:r>
              <a:rPr lang="en-US" sz="1800" dirty="0" smtClean="0"/>
              <a:t>Compatibility Composed</a:t>
            </a:r>
          </a:p>
          <a:p>
            <a:pPr lvl="1"/>
            <a:r>
              <a:rPr lang="en-US" sz="1800" b="1" dirty="0" smtClean="0"/>
              <a:t>NFKD:  </a:t>
            </a:r>
            <a:r>
              <a:rPr lang="en-US" sz="1800" dirty="0" smtClean="0"/>
              <a:t>Compatibility Decomposed</a:t>
            </a:r>
            <a:endParaRPr lang="en-US" dirty="0" smtClean="0"/>
          </a:p>
          <a:p>
            <a:r>
              <a:rPr lang="en-US" dirty="0" smtClean="0"/>
              <a:t>Normalization includes a well-defined ordering for combining marks</a:t>
            </a:r>
          </a:p>
        </p:txBody>
      </p:sp>
    </p:spTree>
    <p:extLst>
      <p:ext uri="{BB962C8B-B14F-4D97-AF65-F5344CB8AC3E}">
        <p14:creationId xmlns:p14="http://schemas.microsoft.com/office/powerpoint/2010/main" val="22027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Using 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1084254" cy="3636511"/>
          </a:xfrm>
        </p:spPr>
        <p:txBody>
          <a:bodyPr/>
          <a:lstStyle/>
          <a:p>
            <a:r>
              <a:rPr lang="en-US" dirty="0" smtClean="0"/>
              <a:t>[This slide intentionally left blank.]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22491" y="1449147"/>
            <a:ext cx="2515432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0" dirty="0" smtClean="0">
                <a:latin typeface="+mj-lt"/>
              </a:rPr>
              <a:t>&lt;</a:t>
            </a:r>
            <a:endParaRPr lang="en-US" sz="30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68415" y="5104497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U+003C (LESS-THAN SIGN)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31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 is ordered before b.\n"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"🐻"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u8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"🐳"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if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bear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whale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  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"the bear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is ordered before </a:t>
            </a:r>
            <a:r>
              <a:rPr lang="en-US" dirty="0" smtClean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the whale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.\n"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Alphabetize the strings...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strike="sngStrike" dirty="0" smtClean="0">
                <a:solidFill>
                  <a:srgbClr val="66747B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Alphabetize the strings...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smtClean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 smtClean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</a:t>
            </a:r>
            <a:r>
              <a:rPr lang="en-US" dirty="0" smtClean="0">
                <a:highlight>
                  <a:srgbClr val="141414"/>
                </a:highlight>
                <a:latin typeface="Anonymous" panose="02000409000000000000" pitchFamily="49" charset="0"/>
              </a:rPr>
              <a:t>Output: X </a:t>
            </a: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Y Z a b c</a:t>
            </a:r>
            <a:endParaRPr lang="en-US" dirty="0" smtClean="0"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"c"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"X"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"Y"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"en-US"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</a:t>
            </a:r>
            <a:r>
              <a:rPr lang="en-US" dirty="0" smtClean="0">
                <a:highlight>
                  <a:srgbClr val="141414"/>
                </a:highlight>
                <a:latin typeface="Anonymous" panose="02000409000000000000" pitchFamily="49" charset="0"/>
              </a:rPr>
              <a:t>a b c X Y Z</a:t>
            </a:r>
          </a:p>
        </p:txBody>
      </p:sp>
    </p:spTree>
    <p:extLst>
      <p:ext uri="{BB962C8B-B14F-4D97-AF65-F5344CB8AC3E}">
        <p14:creationId xmlns:p14="http://schemas.microsoft.com/office/powerpoint/2010/main" val="4068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vector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string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&gt;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"z"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"ä"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"b"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"a"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locale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{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"de-DE"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>
                <a:solidFill>
                  <a:srgbClr val="B168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sort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begin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</a:t>
            </a:r>
            <a:r>
              <a:rPr lang="en-US" dirty="0" err="1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.</a:t>
            </a:r>
            <a:r>
              <a:rPr lang="en-US" dirty="0" err="1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(),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en_us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);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for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(</a:t>
            </a:r>
            <a:r>
              <a:rPr lang="en-US" dirty="0">
                <a:solidFill>
                  <a:srgbClr val="93C76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auto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&amp;&amp;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B18C6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v) { </a:t>
            </a:r>
            <a:r>
              <a:rPr lang="en-US" dirty="0" err="1">
                <a:solidFill>
                  <a:srgbClr val="C6CACE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std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::</a:t>
            </a:r>
            <a:r>
              <a:rPr lang="en-US" dirty="0" err="1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cout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s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&lt;&lt;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FF9224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' '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;</a:t>
            </a:r>
            <a:r>
              <a:rPr lang="en-US" dirty="0">
                <a:solidFill>
                  <a:srgbClr val="F1F2F3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 </a:t>
            </a:r>
            <a:r>
              <a:rPr lang="en-US" dirty="0">
                <a:solidFill>
                  <a:srgbClr val="E8E2B7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}</a:t>
            </a: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1F2F3"/>
              </a:solidFill>
              <a:highlight>
                <a:srgbClr val="141414"/>
              </a:highlight>
              <a:latin typeface="Anonymous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// Output: a </a:t>
            </a:r>
            <a:r>
              <a:rPr lang="en-US" dirty="0">
                <a:solidFill>
                  <a:schemeClr val="accent6"/>
                </a:solidFill>
                <a:highlight>
                  <a:srgbClr val="141414"/>
                </a:highlight>
                <a:latin typeface="Anonymous" panose="02000409000000000000" pitchFamily="49" charset="0"/>
              </a:rPr>
              <a:t>ä</a:t>
            </a:r>
            <a:r>
              <a:rPr lang="en-US" dirty="0">
                <a:highlight>
                  <a:srgbClr val="141414"/>
                </a:highlight>
                <a:latin typeface="Anonymous" panose="02000409000000000000" pitchFamily="49" charset="0"/>
              </a:rPr>
              <a:t> b z</a:t>
            </a:r>
            <a:endParaRPr lang="en-US" dirty="0" smtClean="0">
              <a:highlight>
                <a:srgbClr val="141414"/>
              </a:highlight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8522</TotalTime>
  <Words>7423</Words>
  <Application>Microsoft Office PowerPoint</Application>
  <PresentationFormat>Widescreen</PresentationFormat>
  <Paragraphs>1503</Paragraphs>
  <Slides>139</Slides>
  <Notes>128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139</vt:i4>
      </vt:variant>
    </vt:vector>
  </HeadingPairs>
  <TitlesOfParts>
    <vt:vector size="147" baseType="lpstr">
      <vt:lpstr>ＭＳ ゴシック</vt:lpstr>
      <vt:lpstr>Anonymous</vt:lpstr>
      <vt:lpstr>Calibri</vt:lpstr>
      <vt:lpstr>Century Gothic</vt:lpstr>
      <vt:lpstr>Consolas</vt:lpstr>
      <vt:lpstr>Times New Roman</vt:lpstr>
      <vt:lpstr>Wingdings 2</vt:lpstr>
      <vt:lpstr>Quotable</vt:lpstr>
      <vt:lpstr>□□□□□□□ □□ □□□</vt:lpstr>
      <vt:lpstr>Unicode in C++</vt:lpstr>
      <vt:lpstr>Before there was Unicode…</vt:lpstr>
      <vt:lpstr>Single-Byte Encodings</vt:lpstr>
      <vt:lpstr>ASCII</vt:lpstr>
      <vt:lpstr>ASCII</vt:lpstr>
      <vt:lpstr>ASCII</vt:lpstr>
      <vt:lpstr>Extended ASCII</vt:lpstr>
      <vt:lpstr>Code page 437</vt:lpstr>
      <vt:lpstr>ISO/IEC 8859</vt:lpstr>
      <vt:lpstr>ISO/IEC 8859-1 (“Latin 1”)</vt:lpstr>
      <vt:lpstr>ISO/IEC 8859-5 (“Latin/Cyrillic”)</vt:lpstr>
      <vt:lpstr>ISO/IEC 8859-5 (“Latin/Cyrillic”)</vt:lpstr>
      <vt:lpstr>ISO/IEC 8859-5 (“Latin/Cyrillic”)</vt:lpstr>
      <vt:lpstr>But You Have to be Careful…</vt:lpstr>
      <vt:lpstr>Single-Byte Encodings</vt:lpstr>
      <vt:lpstr>Variable-Length Encodings</vt:lpstr>
      <vt:lpstr>Shift-JIS</vt:lpstr>
      <vt:lpstr>Shift-JIS</vt:lpstr>
      <vt:lpstr>Shift-JIS</vt:lpstr>
      <vt:lpstr>Shift-JIS</vt:lpstr>
      <vt:lpstr>Shift-JIS</vt:lpstr>
      <vt:lpstr>Shift-JIS</vt:lpstr>
      <vt:lpstr>Multi-Byte Encodings</vt:lpstr>
      <vt:lpstr>Unicode 1.0</vt:lpstr>
      <vt:lpstr>Unicode Design Goals</vt:lpstr>
      <vt:lpstr>Unicode 1.0</vt:lpstr>
      <vt:lpstr>Unicode 1.0</vt:lpstr>
      <vt:lpstr>Unicode 1.0</vt:lpstr>
      <vt:lpstr>Unicode 1.0</vt:lpstr>
      <vt:lpstr>UCS-2</vt:lpstr>
      <vt:lpstr>UCS-2</vt:lpstr>
      <vt:lpstr>UCS-2</vt:lpstr>
      <vt:lpstr>UCS-2</vt:lpstr>
      <vt:lpstr>UCS-2</vt:lpstr>
      <vt:lpstr>Code Space Usage</vt:lpstr>
      <vt:lpstr>Code Space Usage</vt:lpstr>
      <vt:lpstr>Number of Characters</vt:lpstr>
      <vt:lpstr>Unicode Encodings Today</vt:lpstr>
      <vt:lpstr>Expanding the Code Space</vt:lpstr>
      <vt:lpstr>UTF-32</vt:lpstr>
      <vt:lpstr>UTF-32</vt:lpstr>
      <vt:lpstr>UTF-32</vt:lpstr>
      <vt:lpstr>UTF-32</vt:lpstr>
      <vt:lpstr>UTF-32</vt:lpstr>
      <vt:lpstr>UTF-8</vt:lpstr>
      <vt:lpstr>UTF-8</vt:lpstr>
      <vt:lpstr>UTF-8</vt:lpstr>
      <vt:lpstr>UTF-8</vt:lpstr>
      <vt:lpstr>UTF-8</vt:lpstr>
      <vt:lpstr>UTF-16</vt:lpstr>
      <vt:lpstr>UTF-16</vt:lpstr>
      <vt:lpstr>UTF-16</vt:lpstr>
      <vt:lpstr>UTF-16</vt:lpstr>
      <vt:lpstr>UTF-8, UTF-16, UTF-32</vt:lpstr>
      <vt:lpstr>UTF-8 vs. UTF-16 Text Size</vt:lpstr>
      <vt:lpstr>Dynamic Composition</vt:lpstr>
      <vt:lpstr>Dynamic Composition</vt:lpstr>
      <vt:lpstr>Dynamic Composition</vt:lpstr>
      <vt:lpstr>Dynamic Composition</vt:lpstr>
      <vt:lpstr>Dynamic Composition</vt:lpstr>
      <vt:lpstr>Unicode Types in C++</vt:lpstr>
      <vt:lpstr>Unicode Code Unit Types</vt:lpstr>
      <vt:lpstr>Unicode String Literals</vt:lpstr>
      <vt:lpstr>Unicode Character Literals (Sort Of)</vt:lpstr>
      <vt:lpstr>The Amazing C++ Unicode String Type</vt:lpstr>
      <vt:lpstr>std::basic_string specialization typedefs</vt:lpstr>
      <vt:lpstr>std::basic_string</vt:lpstr>
      <vt:lpstr>std::basic_string</vt:lpstr>
      <vt:lpstr>std::basic_string</vt:lpstr>
      <vt:lpstr>std::basic_string</vt:lpstr>
      <vt:lpstr>std::basic_string</vt:lpstr>
      <vt:lpstr>“Length”</vt:lpstr>
      <vt:lpstr>String Length</vt:lpstr>
      <vt:lpstr>String Length</vt:lpstr>
      <vt:lpstr>String Length:  Number of Bytes</vt:lpstr>
      <vt:lpstr>String Length:  Number of Code Units</vt:lpstr>
      <vt:lpstr>String Length:  Number of Code Points</vt:lpstr>
      <vt:lpstr>String Length:  Number of Text Elements</vt:lpstr>
      <vt:lpstr>String Length</vt:lpstr>
      <vt:lpstr>String Length</vt:lpstr>
      <vt:lpstr>“Equality”</vt:lpstr>
      <vt:lpstr>Representational Equality</vt:lpstr>
      <vt:lpstr>Representational Equality</vt:lpstr>
      <vt:lpstr>Multiple Representations</vt:lpstr>
      <vt:lpstr>Multiple Representations</vt:lpstr>
      <vt:lpstr>Multiple Representations</vt:lpstr>
      <vt:lpstr>Multiple Representations</vt:lpstr>
      <vt:lpstr>Multiple Representations</vt:lpstr>
      <vt:lpstr>Equivalent Sequences</vt:lpstr>
      <vt:lpstr>Normalization</vt:lpstr>
      <vt:lpstr>Normalization Using the Standard Library</vt:lpstr>
      <vt:lpstr>Ordering</vt:lpstr>
      <vt:lpstr>Ordering</vt:lpstr>
      <vt:lpstr>Ordering</vt:lpstr>
      <vt:lpstr>Ordering</vt:lpstr>
      <vt:lpstr>Ordering</vt:lpstr>
      <vt:lpstr>String Collation</vt:lpstr>
      <vt:lpstr>String Collation</vt:lpstr>
      <vt:lpstr>String Collation</vt:lpstr>
      <vt:lpstr>Unicode Collation using the Standard Library</vt:lpstr>
      <vt:lpstr>Other Text Operations</vt:lpstr>
      <vt:lpstr>Text Manipulation</vt:lpstr>
      <vt:lpstr>Text Manipulation</vt:lpstr>
      <vt:lpstr>Text Manipulation</vt:lpstr>
      <vt:lpstr>Encoding Conversions using &lt;codecvt&gt;</vt:lpstr>
      <vt:lpstr>I/O Conversions using &lt;codecvt&gt;</vt:lpstr>
      <vt:lpstr>International Components for Unicode (ICU)</vt:lpstr>
      <vt:lpstr>International Components for Unicode</vt:lpstr>
      <vt:lpstr>UChar32 and UChar </vt:lpstr>
      <vt:lpstr>UnicodeString</vt:lpstr>
      <vt:lpstr>UnicodeString</vt:lpstr>
      <vt:lpstr>Normalization</vt:lpstr>
      <vt:lpstr>Collation</vt:lpstr>
      <vt:lpstr>Regular Expressions</vt:lpstr>
      <vt:lpstr>Boost.Locale and Boost.Regex</vt:lpstr>
      <vt:lpstr>Boost.Locale</vt:lpstr>
      <vt:lpstr>Boost.Locale</vt:lpstr>
      <vt:lpstr>Normalization</vt:lpstr>
      <vt:lpstr>Collation</vt:lpstr>
      <vt:lpstr>Collation Comparison Levels</vt:lpstr>
      <vt:lpstr>Conversions</vt:lpstr>
      <vt:lpstr>Conversions</vt:lpstr>
      <vt:lpstr>Text Manipulation</vt:lpstr>
      <vt:lpstr>Boundary Analysis</vt:lpstr>
      <vt:lpstr>Boost.Regex</vt:lpstr>
      <vt:lpstr>Proposals for Standardization</vt:lpstr>
      <vt:lpstr>N3336: Adapting Standard Library Strings and I/O to a Unicode World</vt:lpstr>
      <vt:lpstr>N3572: Unicode Support in the Standard Library</vt:lpstr>
      <vt:lpstr>Resources</vt:lpstr>
      <vt:lpstr>Questions?</vt:lpstr>
      <vt:lpstr>Questions?</vt:lpstr>
      <vt:lpstr>Unicode in C</vt:lpstr>
      <vt:lpstr>Unicode Support in C90</vt:lpstr>
      <vt:lpstr>Unicode Support in C90</vt:lpstr>
      <vt:lpstr>Unicode Support in C99</vt:lpstr>
      <vt:lpstr>Unicode Support in C11</vt:lpstr>
      <vt:lpstr>mbrtoc32</vt:lpstr>
      <vt:lpstr>mbrtoc32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 in C++</dc:title>
  <dc:creator>James McNellis</dc:creator>
  <cp:lastModifiedBy>James McNellis</cp:lastModifiedBy>
  <cp:revision>1255</cp:revision>
  <dcterms:created xsi:type="dcterms:W3CDTF">2014-05-09T04:42:34Z</dcterms:created>
  <dcterms:modified xsi:type="dcterms:W3CDTF">2014-05-15T18:31:18Z</dcterms:modified>
</cp:coreProperties>
</file>