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07" r:id="rId33"/>
    <p:sldId id="289" r:id="rId34"/>
    <p:sldId id="308" r:id="rId35"/>
    <p:sldId id="309" r:id="rId36"/>
    <p:sldId id="290" r:id="rId37"/>
    <p:sldId id="310" r:id="rId38"/>
    <p:sldId id="291" r:id="rId39"/>
    <p:sldId id="312" r:id="rId40"/>
    <p:sldId id="313" r:id="rId41"/>
    <p:sldId id="311" r:id="rId42"/>
    <p:sldId id="293" r:id="rId43"/>
    <p:sldId id="294" r:id="rId44"/>
    <p:sldId id="295" r:id="rId45"/>
    <p:sldId id="296" r:id="rId46"/>
    <p:sldId id="298" r:id="rId47"/>
    <p:sldId id="299" r:id="rId48"/>
    <p:sldId id="300" r:id="rId49"/>
    <p:sldId id="314" r:id="rId50"/>
    <p:sldId id="301" r:id="rId51"/>
    <p:sldId id="315" r:id="rId52"/>
    <p:sldId id="302" r:id="rId53"/>
    <p:sldId id="317" r:id="rId54"/>
    <p:sldId id="303" r:id="rId55"/>
    <p:sldId id="304" r:id="rId56"/>
    <p:sldId id="305" r:id="rId57"/>
    <p:sldId id="306" r:id="rId58"/>
  </p:sldIdLst>
  <p:sldSz cx="9902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3" d="100"/>
          <a:sy n="123" d="100"/>
        </p:scale>
        <p:origin x="-942" y="108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7952" y="1122365"/>
            <a:ext cx="7427711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7952" y="3602043"/>
            <a:ext cx="7427711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0874" y="365126"/>
            <a:ext cx="8541868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5" y="1709740"/>
            <a:ext cx="8541868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5" y="4589470"/>
            <a:ext cx="8541868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874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3705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365126"/>
            <a:ext cx="8541868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2" y="1778441"/>
            <a:ext cx="395882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2" y="2665383"/>
            <a:ext cx="395882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8" y="1778441"/>
            <a:ext cx="3978322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8" y="2665383"/>
            <a:ext cx="3978322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457201"/>
            <a:ext cx="3383531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6" y="457202"/>
            <a:ext cx="5013705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3" y="2057403"/>
            <a:ext cx="3383531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7275" y="365126"/>
            <a:ext cx="2135467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874" y="365126"/>
            <a:ext cx="6282606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874" y="365126"/>
            <a:ext cx="8541868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874" y="1825628"/>
            <a:ext cx="8541868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0874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0572" y="6356359"/>
            <a:ext cx="334247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4428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7570" y="4838065"/>
            <a:ext cx="8211820" cy="131953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随心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瑜掌馆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让年薪百万的CEO帮你做管理</a:t>
            </a:r>
          </a:p>
        </p:txBody>
      </p:sp>
      <p:pic>
        <p:nvPicPr>
          <p:cNvPr id="4" name="图片 3" descr="兰瑜伽金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05" y="2062480"/>
            <a:ext cx="1574800" cy="1898015"/>
          </a:xfrm>
          <a:prstGeom prst="rect">
            <a:avLst/>
          </a:prstGeom>
        </p:spPr>
      </p:pic>
      <p:pic>
        <p:nvPicPr>
          <p:cNvPr id="2" name="图片 1" descr="随心瑜掌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2004060"/>
            <a:ext cx="20828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05610" y="3145155"/>
            <a:ext cx="6903698" cy="3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他身价年薪百万，但是他愿意免费帮你做管理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他就是随心瑜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管理运营系统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——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瑜伽馆的管理运营大师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05610" y="2094230"/>
            <a:ext cx="7103110" cy="95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有，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05610" y="3427095"/>
            <a:ext cx="6899910" cy="3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管理的学术定义是：为了实现某种目的而进行的决策、计划、组织、指导、实施、控制的过程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教条，难以理解。</a:t>
            </a:r>
          </a:p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05610" y="2376170"/>
            <a:ext cx="7103110" cy="95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管理的定义：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668270" y="3364230"/>
            <a:ext cx="4406900" cy="246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管理瑜伽馆目的是什么？ 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能盈利。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能更多的盈利 → 更有效率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668270" y="2313305"/>
            <a:ext cx="4719320" cy="95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简化一下：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446530" y="2391410"/>
            <a:ext cx="727329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瑜伽馆管理的目的就是：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  以更快的效率达到更大的盈利。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52295" y="2910205"/>
            <a:ext cx="6625278" cy="324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大多数瑜伽馆对于会籍顾问的管理是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制定销售业绩，11月10万元，达到给奖金，达不到扣奖金。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这不叫管理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因为业绩达到与否只与运气和会籍顾问的能力有关，与老板无关，与老板的管理更是没有丝毫关系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90065" y="1953260"/>
            <a:ext cx="6507480" cy="1207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 smtClean="0">
                <a:latin typeface="文鼎CS大黑" panose="02010609010101010101" charset="0"/>
                <a:ea typeface="文鼎CS大黑" panose="02010609010101010101" charset="0"/>
                <a:sym typeface="+mn-ea"/>
              </a:rPr>
              <a:t>你现在</a:t>
            </a: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的管理达到目的了吗？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821180" y="2548890"/>
            <a:ext cx="6758305" cy="266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这种“不管过程”“ 只管结果”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的管理就是耍流氓！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762250" y="3442970"/>
            <a:ext cx="5583555" cy="194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管理的本质是管理人的行为！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通过这些行为管理达成目标。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700020" y="2486025"/>
            <a:ext cx="5095875" cy="120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管理的本质是什么？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178560" y="1821052"/>
            <a:ext cx="7761605" cy="413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管理的具体做法：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制定目标，标准，考核，奖惩，不断调整规范教练、会籍顾问等每个岗位员工的行为，来提高运营效率，达成目标，进而实现最大的盈利。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52295" y="2531110"/>
            <a:ext cx="6835775" cy="4233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馆主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：我管理员工行为了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我每周开会定了销售目标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，定了奖励方案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给员工做激励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，督促他们去发传单，常常过问业绩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但是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，员工不听话？或者员工阳奉阴违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问业绩？老板放心吧10万没问题，到月底只有3万业绩。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问理由？客户觉得贵，客户搬家了，客户出差了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下个月？下个月会比这个月更努力，放心吧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     ……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如此循环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90065" y="1621155"/>
            <a:ext cx="650748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现实困境：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103120" y="3879850"/>
            <a:ext cx="6835775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原因是你没有做对“管理”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040890" y="2766060"/>
            <a:ext cx="650748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为什么会陷入这样的困境？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/>
        </p:nvSpPr>
        <p:spPr>
          <a:xfrm>
            <a:off x="1257935" y="2827655"/>
            <a:ext cx="6993255" cy="309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       通过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互动提问，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展现瑜伽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馆管理中的现实困境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随心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瑜掌馆的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使用展示，给出解决这些困境的方法。让馆主脑中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对掌馆的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认知从一款刷卡上课的会员管理软件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到掌馆能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解决瑜伽馆一切管理“落地”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问题的工具。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学习掌馆的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使用，也就是学习瑜伽馆的实效管理方法。 这些经营管理思维必须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通过掌馆落地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，从而帮助馆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做好和业绩最相关的销售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，最困扰的员工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，同时提高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会员粘性和重复消费，实实在在的提升执行力，服务水平和销售业绩。</a:t>
            </a:r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3194685" y="1824355"/>
            <a:ext cx="3119755" cy="912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课程目标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52295" y="1762760"/>
            <a:ext cx="7180580" cy="50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你制定的目标没有根据，随口一定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你定的奖励是不是能达到目的，没有测算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你只给了目标没有给方法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你问业绩数，不问业绩细节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业绩没有进展的时候，除了加油，没有措施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月底没有完成，没有分析原因，更没有改进细则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结果：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永远在努力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，永远完不成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84045" y="3582035"/>
            <a:ext cx="6835775" cy="1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是对于会籍顾问10万元业绩达成的全过程的规划实施监督调整总结。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884045" y="2468245"/>
            <a:ext cx="650748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实效的管理什么样子：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837690" y="1883044"/>
            <a:ext cx="6710680" cy="386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要把业绩出处落在“客户名单”</a:t>
            </a:r>
            <a:r>
              <a:rPr lang="zh-CN" altLang="en-US" sz="3600" dirty="0" smtClean="0">
                <a:latin typeface="文鼎CS大黑" panose="02010609010101010101" charset="0"/>
                <a:ea typeface="文鼎CS大黑" panose="02010609010101010101" charset="0"/>
                <a:sym typeface="+mn-ea"/>
              </a:rPr>
              <a:t>上</a:t>
            </a:r>
            <a:endParaRPr lang="en-US" altLang="zh-CN" sz="3600" dirty="0" smtClean="0">
              <a:latin typeface="文鼎CS大黑" panose="02010609010101010101" charset="0"/>
              <a:ea typeface="文鼎CS大黑" panose="02010609010101010101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要列出本月10万的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业绩：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*从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哪位会员身上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*用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什么项目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*什么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时间点出</a:t>
            </a:r>
            <a:endParaRPr lang="zh-CN" altLang="en-US" sz="2200" dirty="0">
              <a:latin typeface="文鼎CS大黑" panose="02010609010101010101" charset="0"/>
              <a:ea typeface="文鼎CS大黑" panose="02010609010101010101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775460" y="1981835"/>
            <a:ext cx="6710045" cy="3858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客户A： 购买课程B      2万元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客户C:  购买会员卡D    3万元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………………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总计规划至少15万的业绩，选取其中最有把握的10万业绩作为本月工作重点和业绩目标，如果其中有无法成交的，再从5万后备名单中找出替代方案，把业绩补上。从而达成10万元的目标业绩。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84045" y="3597910"/>
            <a:ext cx="7086600" cy="202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有人会说这很简单，我也能列出来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如果你觉得很简单，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就说明你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还是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不懂管理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884045" y="2484120"/>
            <a:ext cx="650748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简单？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58314" y="2394489"/>
            <a:ext cx="7315943" cy="387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真正的管理是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你有多维度的数据支撑你预判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A会购买课程B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而不是你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“感觉”A会买B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真正的管理是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你有一系列促进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A购买课程B的行为，比如了解，沟通，项目铺垫，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快速耗卡等，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按计划实施在销售行为之前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真正的管理是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你有一系列达成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67%成交率（规划15万元成交10万以上）的行为，比如专业培训，销售演练等，按计划实施在销售行为之前。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58314" y="1605915"/>
            <a:ext cx="650748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真正的管理：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782664" y="2766060"/>
            <a:ext cx="8062886" cy="2383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如果你不知道需要做这些，不会做这些，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说明你真的不会管理。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354580" y="3597910"/>
            <a:ext cx="5487670" cy="225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用随心瑜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这位年薪百万的CEO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帮你进行最科学最有效的管理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354580" y="2484120"/>
            <a:ext cx="401447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怎么办？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58950" y="3268345"/>
            <a:ext cx="7430770" cy="3388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帮你运营，让每一个月的销售目标都能达成，而不是全靠运气的一个数字。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帮你规范员工的行为，让他们都能像一流员工一样工作；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帮你管理会员，了解并能引导会员的购买意愿。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帮你做决策，用什么做年底促销，促销力度应该是多大？明年的销售目标是多少？怎么实现？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………..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758950" y="2154555"/>
            <a:ext cx="4014470" cy="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核心应用：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2072005" y="3001010"/>
            <a:ext cx="5959475" cy="152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随心</a:t>
            </a:r>
            <a:r>
              <a:rPr lang="zh-CN" altLang="en-US" sz="3600" dirty="0" smtClean="0">
                <a:latin typeface="文鼎CS大黑" panose="02010609010101010101" charset="0"/>
                <a:ea typeface="文鼎CS大黑" panose="02010609010101010101" charset="0"/>
                <a:sym typeface="+mn-ea"/>
              </a:rPr>
              <a:t>瑜掌馆的</a:t>
            </a: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管理能力展示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2055495" y="3035300"/>
            <a:ext cx="5942965" cy="203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你的瑜伽馆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管理的？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你在管理中有什么困惑？</a:t>
            </a: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3467100" y="1986280"/>
            <a:ext cx="3119755" cy="912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互动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58950" y="2014220"/>
            <a:ext cx="6836410" cy="338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随心瑜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CEO，瑜伽馆的首席执行官，能够帮你完成六大核心部门的管理和执行工作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销售部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运营部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市场部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人力资源部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会员部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财务部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3389630" y="3597910"/>
            <a:ext cx="4954270" cy="210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制定并完成业绩目标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354580" y="2186305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销售部：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3389630" y="3597910"/>
            <a:ext cx="4954270" cy="210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363851" y="2186305"/>
            <a:ext cx="7167965" cy="1781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</a:rPr>
              <a:t>制定目标</a:t>
            </a:r>
            <a:r>
              <a:rPr lang="zh-CN" altLang="en-US" sz="3600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endParaRPr lang="en-US" altLang="zh-CN" sz="3600" dirty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微软雅黑" panose="020B0503020204020204" charset="-122"/>
              </a:rPr>
              <a:t>通过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现有资源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让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员工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“科学”“自发”制定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目标。</a:t>
            </a:r>
            <a:endParaRPr lang="zh-CN" altLang="en-US" sz="3600" dirty="0">
              <a:latin typeface="文鼎CS大黑" panose="02010609010101010101" charset="0"/>
              <a:ea typeface="文鼎CS大黑" panose="02010609010101010101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602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80089" y="1704814"/>
            <a:ext cx="7865842" cy="3456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1180"/>
              </a:lnSpc>
            </a:pP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b="1" dirty="0" err="1">
                <a:latin typeface="文鼎CS大黑" panose="02010609010101010101" charset="0"/>
                <a:ea typeface="文鼎CS大黑" panose="02010609010101010101" charset="0"/>
              </a:rPr>
              <a:t>潜在客资源</a:t>
            </a:r>
            <a:r>
              <a:rPr sz="14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文鼎CS大黑" panose="02010609010101010101" charset="0"/>
                <a:ea typeface="文鼎CS大黑" panose="02010609010101010101" charset="0"/>
              </a:rPr>
              <a:t>已登记潜在客画像：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消费能力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兴趣爱好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意向卡项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跟踪过程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跟踪进度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；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以前记录在纸上，丢失，难以标准化，难以检查，换顾问要重新开始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掌馆</a:t>
            </a:r>
            <a:r>
              <a:rPr sz="1400" dirty="0" err="1" smtClean="0">
                <a:latin typeface="文鼎CS大黑" panose="02010609010101010101" charset="0"/>
                <a:ea typeface="文鼎CS大黑" panose="02010609010101010101" charset="0"/>
              </a:rPr>
              <a:t>展示</a:t>
            </a:r>
            <a:r>
              <a:rPr sz="1400" dirty="0" err="1">
                <a:latin typeface="文鼎CS大黑" panose="02010609010101010101" charset="0"/>
                <a:ea typeface="文鼎CS大黑" panose="02010609010101010101" charset="0"/>
              </a:rPr>
              <a:t>：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访客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– *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新增访客详情《访客标签，跟踪进度（介绍的卡项和客户的反馈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）》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b="1" dirty="0" err="1">
                <a:latin typeface="文鼎CS大黑" panose="02010609010101010101" charset="0"/>
                <a:ea typeface="文鼎CS大黑" panose="02010609010101010101" charset="0"/>
              </a:rPr>
              <a:t>会员资源</a:t>
            </a:r>
            <a:r>
              <a:rPr sz="14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文鼎CS大黑" panose="02010609010101010101" charset="0"/>
                <a:ea typeface="文鼎CS大黑" panose="02010609010101010101" charset="0"/>
              </a:rPr>
              <a:t>客观数据：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练习频次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历史消费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多久未消费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多久未到馆练习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卡内余额或剩余时间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有无欠款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文鼎CS大黑" panose="02010609010101010101" charset="0"/>
                <a:ea typeface="文鼎CS大黑" panose="02010609010101010101" charset="0"/>
              </a:rPr>
              <a:t>会员画像：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消费能力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兴趣爱好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意向卡项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历史练习记录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掌馆</a:t>
            </a:r>
            <a:r>
              <a:rPr sz="1400" dirty="0" err="1" smtClean="0">
                <a:latin typeface="文鼎CS大黑" panose="02010609010101010101" charset="0"/>
                <a:ea typeface="文鼎CS大黑" panose="02010609010101010101" charset="0"/>
              </a:rPr>
              <a:t>展示</a:t>
            </a:r>
            <a:r>
              <a:rPr sz="1400" dirty="0" err="1">
                <a:latin typeface="文鼎CS大黑" panose="02010609010101010101" charset="0"/>
                <a:ea typeface="文鼎CS大黑" panose="02010609010101010101" charset="0"/>
              </a:rPr>
              <a:t>：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会员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会员详情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- *</a:t>
            </a: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新增会员画像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（标签）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筛选出最易成交的客户群体，作为本月目标客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154623" y="1805553"/>
            <a:ext cx="8075069" cy="349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1180"/>
              </a:lnSpc>
            </a:pPr>
            <a:r>
              <a:rPr sz="1400" b="1" dirty="0" err="1" smtClean="0">
                <a:latin typeface="文鼎CS大黑" panose="02010609010101010101" charset="0"/>
                <a:ea typeface="文鼎CS大黑" panose="02010609010101010101" charset="0"/>
              </a:rPr>
              <a:t>产品资源</a:t>
            </a:r>
            <a:r>
              <a:rPr sz="14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会员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潜客</a:t>
            </a: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的消费水平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，已挖掘的兴趣点制定同等方案和升级方案二择一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不要死守自己的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现有卡下昂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学会产品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卡项组合，定制方案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b="1" dirty="0" err="1">
                <a:latin typeface="文鼎CS大黑" panose="02010609010101010101" charset="0"/>
                <a:ea typeface="文鼎CS大黑" panose="02010609010101010101" charset="0"/>
              </a:rPr>
              <a:t>员工资源</a:t>
            </a:r>
            <a:r>
              <a:rPr sz="14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现状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瑜伽馆只在新客成交时有专属顾问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成为会员后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，不再由专人管理，全凭会籍顾问的自觉性服务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最终</a:t>
            </a: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成为没有服务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180"/>
              </a:lnSpc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方向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将潜在客资源和会员资源分配给员工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一个会籍顾问的服务边界可以因为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拓展到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200 人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sz="1400" dirty="0" err="1" smtClean="0">
                <a:latin typeface="微软雅黑" panose="020B0503020204020204" charset="-122"/>
                <a:ea typeface="微软雅黑" panose="020B0503020204020204" charset="-122"/>
              </a:rPr>
              <a:t>让优秀的会籍顾问服务优质的会员</a:t>
            </a: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44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154623" y="1805553"/>
            <a:ext cx="8075069" cy="349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1180"/>
              </a:lnSpc>
            </a:pPr>
            <a:r>
              <a:rPr lang="zh-CN" altLang="en-US" sz="1400" b="1" dirty="0" smtClean="0">
                <a:latin typeface="文鼎CS大黑" panose="02010609010101010101" charset="0"/>
                <a:ea typeface="文鼎CS大黑" panose="02010609010101010101" charset="0"/>
              </a:rPr>
              <a:t>资源分配：</a:t>
            </a:r>
            <a:endParaRPr lang="en-US" altLang="zh-CN" sz="1400" b="1" dirty="0" smtClean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ts val="1180"/>
              </a:lnSpc>
            </a:pPr>
            <a:endParaRPr lang="zh-CN" altLang="en-US" sz="1400" b="1" dirty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         把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潜在客资源和筛选后本月待成交会员，分配给会籍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顾问长期维护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制定业绩目标时，让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他们自己分析最能成交的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名单、方案、金额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         最终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定好总成交业绩目标，以及备选成交名单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180"/>
              </a:lnSpc>
            </a:pPr>
            <a:r>
              <a:rPr lang="en-US" altLang="zh-CN" sz="1400" dirty="0" smtClean="0">
                <a:latin typeface="文鼎CS大黑" panose="02010609010101010101" charset="0"/>
                <a:ea typeface="文鼎CS大黑" panose="02010609010101010101" charset="0"/>
              </a:rPr>
              <a:t>※</a:t>
            </a: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掌馆新增</a:t>
            </a:r>
            <a:r>
              <a:rPr lang="zh-CN" altLang="en-US" sz="1400" dirty="0">
                <a:latin typeface="文鼎CS大黑" panose="02010609010101010101" charset="0"/>
                <a:ea typeface="文鼎CS大黑" panose="02010609010101010101" charset="0"/>
              </a:rPr>
              <a:t>：行动计划：含本月目标客</a:t>
            </a:r>
            <a:r>
              <a:rPr lang="en-US" altLang="zh-CN" sz="1400" dirty="0">
                <a:latin typeface="文鼎CS大黑" panose="02010609010101010101" charset="0"/>
                <a:ea typeface="文鼎CS大黑" panose="02010609010101010101" charset="0"/>
              </a:rPr>
              <a:t>/</a:t>
            </a:r>
            <a:r>
              <a:rPr lang="zh-CN" altLang="en-US" sz="1400" dirty="0">
                <a:latin typeface="文鼎CS大黑" panose="02010609010101010101" charset="0"/>
                <a:ea typeface="文鼎CS大黑" panose="02010609010101010101" charset="0"/>
              </a:rPr>
              <a:t>目标项目</a:t>
            </a:r>
            <a:r>
              <a:rPr lang="en-US" altLang="zh-CN" sz="1400" dirty="0">
                <a:latin typeface="文鼎CS大黑" panose="02010609010101010101" charset="0"/>
                <a:ea typeface="文鼎CS大黑" panose="02010609010101010101" charset="0"/>
              </a:rPr>
              <a:t>/</a:t>
            </a:r>
            <a:r>
              <a:rPr lang="zh-CN" altLang="en-US" sz="1400" dirty="0">
                <a:latin typeface="文鼎CS大黑" panose="02010609010101010101" charset="0"/>
                <a:ea typeface="文鼎CS大黑" panose="02010609010101010101" charset="0"/>
              </a:rPr>
              <a:t>成交金额</a:t>
            </a: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 从</a:t>
            </a:r>
            <a:r>
              <a:rPr lang="zh-CN" altLang="en-US" sz="1400" dirty="0">
                <a:latin typeface="文鼎CS大黑" panose="02010609010101010101" charset="0"/>
                <a:ea typeface="文鼎CS大黑" panose="02010609010101010101" charset="0"/>
              </a:rPr>
              <a:t>访客和会员里选择后，添加进行动计划，在会员详情里跟踪</a:t>
            </a: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，</a:t>
            </a:r>
            <a:endParaRPr lang="en-US" altLang="zh-CN" sz="1400" dirty="0" smtClean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ts val="1180"/>
              </a:lnSpc>
            </a:pP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完成</a:t>
            </a:r>
            <a:r>
              <a:rPr lang="zh-CN" altLang="en-US" sz="1400" dirty="0">
                <a:latin typeface="文鼎CS大黑" panose="02010609010101010101" charset="0"/>
                <a:ea typeface="文鼎CS大黑" panose="02010609010101010101" charset="0"/>
              </a:rPr>
              <a:t>后点击完成，可区分已完成和</a:t>
            </a:r>
            <a:r>
              <a:rPr lang="zh-CN" altLang="en-US" sz="1400" dirty="0" smtClean="0">
                <a:latin typeface="文鼎CS大黑" panose="02010609010101010101" charset="0"/>
                <a:ea typeface="文鼎CS大黑" panose="02010609010101010101" charset="0"/>
              </a:rPr>
              <a:t>未完成及显示完成率。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14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77010" y="1811655"/>
            <a:ext cx="7197725" cy="4500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专业资源：</a:t>
            </a:r>
            <a:endParaRPr lang="en-US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培训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：本月主推卡项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产品组合的培训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专业话术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瑜伽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时发掘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需求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的话术</a:t>
            </a:r>
            <a:endParaRPr lang="en-US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铺垫卡项组合的话术</a:t>
            </a:r>
            <a:endParaRPr lang="en-US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销售话术</a:t>
            </a:r>
            <a:endParaRPr lang="en-US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反对点话术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  </a:t>
            </a:r>
          </a:p>
          <a:p>
            <a:pPr algn="l" fontAlgn="auto">
              <a:lnSpc>
                <a:spcPct val="150000"/>
              </a:lnSpc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新增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在学习中增加培训自料上传功能（文本版本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本店可见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（掌馆已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有：上传语音）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77010" y="1983783"/>
            <a:ext cx="7197725" cy="4328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销售目标的实施：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每天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拿出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开日会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分析今日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到店的目标客，工作重点（沟通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铺垫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压单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话术全程演练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回顾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昨日到店目标客，成交心得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未成交原因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改善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措施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未达成业绩目标的替代客方案。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客户数据，跟踪过程，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里一目了然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，喜好兴趣不会忘记，过程心得全程记录，针对性方案，不做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重复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无用功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876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758950" y="2844800"/>
            <a:ext cx="6836410" cy="255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每日跟进，每日总结，每日提高，必会成交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——机会只留给有准备和做实事的人。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77010" y="1701800"/>
            <a:ext cx="7684135" cy="50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sz="4200" b="1" dirty="0" err="1">
                <a:latin typeface="文鼎CS大黑" panose="02010609010101010101" charset="0"/>
                <a:ea typeface="文鼎CS大黑" panose="02010609010101010101" charset="0"/>
              </a:rPr>
              <a:t>运营部</a:t>
            </a:r>
            <a:r>
              <a:rPr sz="4200"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endParaRPr lang="en-US" sz="4200" b="1" dirty="0" smtClean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完成所有日常运营工作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让工作明确可检查</a:t>
            </a:r>
            <a:endParaRPr lang="en-US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到达确实按标准完成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工作的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42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2621280" y="3173730"/>
            <a:ext cx="5866130" cy="2871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所以，我开了瑜伽馆。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然后，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我，讨厌管理。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一个瑜伽馆老板的内心独白</a:t>
            </a: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722120" y="2142490"/>
            <a:ext cx="3119755" cy="912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我，热爱瑜伽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77010" y="1701800"/>
            <a:ext cx="7684135" cy="50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b="1" dirty="0" err="1" smtClean="0">
                <a:latin typeface="文鼎CS大黑" panose="02010609010101010101" charset="0"/>
                <a:ea typeface="文鼎CS大黑" panose="02010609010101010101" charset="0"/>
              </a:rPr>
              <a:t>现状</a:t>
            </a:r>
            <a:r>
              <a:rPr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endParaRPr lang="en-US" b="1" dirty="0" smtClean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每天一上班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会籍顾问不知道自己今天该做什么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上班就是浪费时间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，只是接待到店访客，成交全靠运气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掌馆：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“待办”告诉会籍顾问，你今天该做什么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用“待办”里的完成情况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告诉老板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会籍顾问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做的如何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360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77010" y="1701800"/>
            <a:ext cx="8062197" cy="50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文鼎CS大黑" panose="02010609010101010101" charset="0"/>
                <a:ea typeface="文鼎CS大黑" panose="02010609010101010101" charset="0"/>
              </a:rPr>
              <a:t>待办</a:t>
            </a:r>
            <a:r>
              <a:rPr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ct val="15000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潜在客户回访列表（潜在客户列表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预约提醒列表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（*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新增提醒功能，预约会员提前一天完成提醒列表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会员回访列表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（*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新增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 购买后和练习后的第2天发送 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练习和课后注意事项，或一阶段后的提升期注意事项，身体调理咨询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）  </a:t>
            </a:r>
          </a:p>
          <a:p>
            <a:pPr algn="l" fontAlgn="auto">
              <a:lnSpc>
                <a:spcPct val="15000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多天未上课提醒列表</a:t>
            </a:r>
            <a:endParaRPr sz="1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特殊日期提醒（生日、纪念日、节日、月经日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新增自己设置提醒日期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面对面沟通提醒（当天到店列表，每天必须对5位老会员做面对面沟通，给客户打标签</a:t>
            </a:r>
            <a:r>
              <a:rPr sz="13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</a:rPr>
              <a:t>老板设置的今日要务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300" dirty="0">
                <a:latin typeface="微软雅黑" panose="020B0503020204020204" charset="-122"/>
                <a:ea typeface="微软雅黑" panose="020B0503020204020204" charset="-122"/>
              </a:rPr>
              <a:t>行动</a:t>
            </a: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</a:rPr>
              <a:t>计划中要在今天服务的潜客</a:t>
            </a:r>
            <a:r>
              <a:rPr lang="en-US" altLang="zh-CN" sz="13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</a:rPr>
              <a:t>目标客</a:t>
            </a:r>
            <a:endParaRPr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3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210310" y="2280920"/>
            <a:ext cx="7541895" cy="3121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zh-CN" altLang="en-US" sz="3400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sz="3400" dirty="0" err="1" smtClean="0">
                <a:latin typeface="微软雅黑" panose="020B0503020204020204" charset="-122"/>
                <a:ea typeface="微软雅黑" panose="020B0503020204020204" charset="-122"/>
              </a:rPr>
              <a:t>让员工没有办法偷懒</a:t>
            </a:r>
            <a:r>
              <a:rPr sz="3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sz="3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该做的每一项工作都清晰的展现出来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，且工作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结果可查；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真正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做到管理员工的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行为！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长期坚持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，会大幅提高场馆的服务水平和客户粘性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354580" y="3597910"/>
            <a:ext cx="6506845" cy="216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有限资源下，吸引最多的新客进店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354580" y="2186305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市场部：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009775" y="3597910"/>
            <a:ext cx="6506845" cy="216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线上团购/自然进店/传单进店/老客转介绍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009775" y="2186305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新客渠道：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210310" y="2092960"/>
            <a:ext cx="7541895" cy="379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根据历史数据，选择每月重点工作的渠道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ct val="20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历史上，如果团购新客的进店量最大，先主推此项，运用购买线上营销推广位，同城活动等方式，加大线上客户到店。以历史同期新客数据为依据，以新客实际到店和成交数据的增长做测算，测算纳客成本。如果线上推广从爆发期到平台期，改变，会员转介绍方案推广，各种渠道依次测试，最终选择渠道成本最低的纳客方式最主推。或循环推广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869440" y="2437130"/>
            <a:ext cx="6882765" cy="29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 smtClean="0">
                <a:latin typeface="微软雅黑" panose="020B0503020204020204" charset="-122"/>
                <a:ea typeface="微软雅黑" panose="020B0503020204020204" charset="-122"/>
              </a:rPr>
              <a:t>进店方式成交率和成交额统计</a:t>
            </a:r>
            <a:endParaRPr 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（可在电脑端后台设置表格）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（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发卡中有渠道选择，访客中也应该有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038386" y="3112135"/>
            <a:ext cx="7982424" cy="2869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简单的教练上课，顾问业绩统计，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已经一目了然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管理里增加会籍顾问业绩排行榜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人力资源的核心工作是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考核员工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，激励高效员工，培训后进员工，淘汰负利员工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651635" y="1982470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  <a:sym typeface="+mn-ea"/>
              </a:rPr>
              <a:t>人力资源部：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301858" y="2224007"/>
            <a:ext cx="8233937" cy="326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对于会籍顾问</a:t>
            </a:r>
            <a:r>
              <a:rPr lang="zh-CN" altLang="en-US" sz="2000" b="1" dirty="0" smtClean="0">
                <a:latin typeface="文鼎CS大黑" panose="02010609010101010101" charset="0"/>
                <a:ea typeface="文鼎CS大黑" panose="02010609010101010101" charset="0"/>
              </a:rPr>
              <a:t>考核：</a:t>
            </a:r>
            <a:endParaRPr sz="2000" b="1" dirty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ct val="150000"/>
              </a:lnSpc>
            </a:pP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工作职责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“待办”中的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提醒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回访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服务记录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“行动计划”中的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业绩绝对值和目标完成率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都已经清晰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实时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展现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考核已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由掌馆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953146" y="1573078"/>
            <a:ext cx="8582649" cy="473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激励高效员工</a:t>
            </a:r>
            <a:r>
              <a:rPr lang="zh-CN" altLang="en-US" sz="2000"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工作职责和工作结果双优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金钱</a:t>
            </a:r>
            <a:r>
              <a:rPr sz="105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公开表扬</a:t>
            </a: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制造惊喜</a:t>
            </a:r>
            <a:r>
              <a:rPr sz="105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分享，树立榜样</a:t>
            </a:r>
            <a:r>
              <a:rPr sz="1050" dirty="0" smtClean="0">
                <a:latin typeface="微软雅黑" panose="020B0503020204020204" charset="-122"/>
                <a:ea typeface="微软雅黑" panose="020B0503020204020204" charset="-122"/>
              </a:rPr>
              <a:t>。（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中记录所有销售心得</a:t>
            </a: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，可以参照</a:t>
            </a:r>
            <a:r>
              <a:rPr sz="105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培训后进员工</a:t>
            </a:r>
            <a:r>
              <a:rPr lang="zh-CN" altLang="en-US" sz="2000"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完成工作职责，但成果不好的员工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根据他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</a:rPr>
              <a:t>掌馆中</a:t>
            </a: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记录的服务过程</a:t>
            </a: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，一对一谈话，找出问题所在</a:t>
            </a:r>
            <a:r>
              <a:rPr sz="105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专业不熟练，</a:t>
            </a: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话术不熟练等再培训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</a:rPr>
              <a:t>（掌馆的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</a:rPr>
              <a:t>学习）</a:t>
            </a:r>
            <a:r>
              <a:rPr sz="105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销售方案再调整，帮助其进步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淘汰负利员工</a:t>
            </a:r>
            <a:r>
              <a:rPr lang="zh-CN" altLang="en-US" sz="2000"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工作职责和工作成果都差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sz="1050" dirty="0" err="1">
                <a:latin typeface="微软雅黑" panose="020B0503020204020204" charset="-122"/>
                <a:ea typeface="微软雅黑" panose="020B0503020204020204" charset="-122"/>
              </a:rPr>
              <a:t>能力差且没有上进心的人，必须淘汰，</a:t>
            </a:r>
            <a:r>
              <a:rPr sz="1050" dirty="0" err="1" smtClean="0">
                <a:latin typeface="微软雅黑" panose="020B0503020204020204" charset="-122"/>
                <a:ea typeface="微软雅黑" panose="020B0503020204020204" charset="-122"/>
              </a:rPr>
              <a:t>否则影响其他员工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2451735" y="2877820"/>
            <a:ext cx="5659755" cy="153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你为什么讨厌管理？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743919" y="2131017"/>
            <a:ext cx="8949991" cy="3866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b="1" dirty="0" err="1">
                <a:latin typeface="微软雅黑" panose="020B0503020204020204" charset="-122"/>
                <a:ea typeface="微软雅黑" panose="020B0503020204020204" charset="-122"/>
              </a:rPr>
              <a:t>对于教练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中预约情况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，上课情况，成交能力，教练的工作成果非常清晰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b="1" dirty="0" err="1">
                <a:latin typeface="微软雅黑" panose="020B0503020204020204" charset="-122"/>
                <a:ea typeface="微软雅黑" panose="020B0503020204020204" charset="-122"/>
              </a:rPr>
              <a:t>受欢迎教练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单位时间内服务人数多的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：课程出勤率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b="1" dirty="0" err="1">
                <a:latin typeface="微软雅黑" panose="020B0503020204020204" charset="-122"/>
                <a:ea typeface="微软雅黑" panose="020B0503020204020204" charset="-122"/>
              </a:rPr>
              <a:t>盈利教练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因为这个课重复购买的会员卡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多的，或者协助成交多的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smtClean="0">
                <a:latin typeface="文鼎CS大黑" panose="02010609010101010101" charset="0"/>
                <a:ea typeface="文鼎CS大黑" panose="02010609010101010101" charset="0"/>
              </a:rPr>
              <a:t>（</a:t>
            </a:r>
            <a:r>
              <a:rPr lang="en-US" dirty="0">
                <a:latin typeface="文鼎CS大黑" panose="02010609010101010101" charset="0"/>
                <a:ea typeface="文鼎CS大黑" panose="02010609010101010101" charset="0"/>
              </a:rPr>
              <a:t>※</a:t>
            </a:r>
            <a:r>
              <a:rPr dirty="0" err="1">
                <a:latin typeface="文鼎CS大黑" panose="02010609010101010101" charset="0"/>
                <a:ea typeface="文鼎CS大黑" panose="02010609010101010101" charset="0"/>
              </a:rPr>
              <a:t>会员发卡中，</a:t>
            </a:r>
            <a:r>
              <a:rPr dirty="0" err="1" smtClean="0">
                <a:latin typeface="文鼎CS大黑" panose="02010609010101010101" charset="0"/>
                <a:ea typeface="文鼎CS大黑" panose="02010609010101010101" charset="0"/>
              </a:rPr>
              <a:t>除会籍顾问后增加</a:t>
            </a:r>
            <a:r>
              <a:rPr dirty="0" err="1">
                <a:latin typeface="文鼎CS大黑" panose="02010609010101010101" charset="0"/>
                <a:ea typeface="文鼎CS大黑" panose="02010609010101010101" charset="0"/>
              </a:rPr>
              <a:t>；协助教练</a:t>
            </a:r>
            <a:r>
              <a:rPr dirty="0">
                <a:latin typeface="文鼎CS大黑" panose="02010609010101010101" charset="0"/>
                <a:ea typeface="文鼎CS大黑" panose="02010609010101010101" charset="0"/>
              </a:rPr>
              <a:t>）</a:t>
            </a:r>
          </a:p>
          <a:p>
            <a:pPr algn="l" fontAlgn="auto">
              <a:lnSpc>
                <a:spcPct val="150000"/>
              </a:lnSpc>
            </a:pPr>
            <a:r>
              <a:rPr b="1" dirty="0" err="1">
                <a:latin typeface="微软雅黑" panose="020B0503020204020204" charset="-122"/>
                <a:ea typeface="微软雅黑" panose="020B0503020204020204" charset="-122"/>
              </a:rPr>
              <a:t>高耗卡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教练：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私教课程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等高消耗项目上课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多的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；即每月耗掉最多预售现金的教练。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743919" y="2131017"/>
            <a:ext cx="8949991" cy="341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瑜伽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馆需要的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不只是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最专业的教练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，还必须有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最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盈利的教练。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我们要做的是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淘汰不受欢迎的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教练，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把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受欢迎的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教练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最终转化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盈利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教练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高耗卡教练。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在管理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中或电脑端后台新增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教练的统计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，列出教练的绩效指标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本月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课次，客总人数，未来课程的预约数，上课人数的消费水平，协助成交的金额统计）</a:t>
            </a:r>
          </a:p>
          <a:p>
            <a:pPr algn="l" fontAlgn="auto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809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503337" y="2169763"/>
            <a:ext cx="7694907" cy="285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1980"/>
              </a:lnSpc>
            </a:pPr>
            <a:r>
              <a:rPr sz="3800" dirty="0" err="1">
                <a:latin typeface="文鼎CS大黑" panose="02010609010101010101" charset="0"/>
                <a:ea typeface="文鼎CS大黑" panose="02010609010101010101" charset="0"/>
              </a:rPr>
              <a:t>会员部：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提升会员粘性，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促进会员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二次消费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98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980"/>
              </a:lnSpc>
            </a:pPr>
            <a:r>
              <a:rPr sz="1700" dirty="0" err="1" smtClean="0">
                <a:latin typeface="微软雅黑" panose="020B0503020204020204" charset="-122"/>
                <a:ea typeface="微软雅黑" panose="020B0503020204020204" charset="-122"/>
              </a:rPr>
              <a:t>成为会员后才是服务的开始</a:t>
            </a:r>
            <a:endParaRPr 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980"/>
              </a:lnSpc>
            </a:pPr>
            <a:r>
              <a:rPr sz="1700" dirty="0" err="1" smtClean="0">
                <a:latin typeface="微软雅黑" panose="020B0503020204020204" charset="-122"/>
                <a:ea typeface="微软雅黑" panose="020B0503020204020204" charset="-122"/>
              </a:rPr>
              <a:t>老会员的二次开发远比新会员从引流到成交的过程容易的多</a:t>
            </a:r>
            <a:r>
              <a:rPr sz="17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980"/>
              </a:lnSpc>
            </a:pPr>
            <a:r>
              <a:rPr sz="1700" dirty="0" err="1" smtClean="0">
                <a:latin typeface="微软雅黑" panose="020B0503020204020204" charset="-122"/>
                <a:ea typeface="微软雅黑" panose="020B0503020204020204" charset="-122"/>
              </a:rPr>
              <a:t>一个瑜伽馆要长期健康的经营</a:t>
            </a:r>
            <a:r>
              <a:rPr sz="1700" dirty="0" err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700" dirty="0" err="1" smtClean="0">
                <a:latin typeface="微软雅黑" panose="020B0503020204020204" charset="-122"/>
                <a:ea typeface="微软雅黑" panose="020B0503020204020204" charset="-122"/>
              </a:rPr>
              <a:t>就必须做好老会员的二次消费</a:t>
            </a:r>
            <a:endParaRPr 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980"/>
              </a:lnSpc>
            </a:pPr>
            <a:r>
              <a:rPr lang="en-US" altLang="zh-CN" sz="17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sz="1700" dirty="0" err="1" smtClean="0">
                <a:latin typeface="微软雅黑" panose="020B0503020204020204" charset="-122"/>
                <a:ea typeface="微软雅黑" panose="020B0503020204020204" charset="-122"/>
              </a:rPr>
              <a:t>因为引流成本越来越高</a:t>
            </a:r>
            <a:r>
              <a:rPr sz="1700" dirty="0" err="1">
                <a:latin typeface="微软雅黑" panose="020B0503020204020204" charset="-122"/>
                <a:ea typeface="微软雅黑" panose="020B0503020204020204" charset="-122"/>
              </a:rPr>
              <a:t>，并且引流也是有上限的</a:t>
            </a:r>
            <a:r>
              <a:rPr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154625" y="1542080"/>
            <a:ext cx="8539286" cy="506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198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分配会籍顾问</a:t>
            </a:r>
            <a:r>
              <a:rPr sz="20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98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首先，必须为会员分配固定的会籍顾问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，“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长期定时服务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  <a:p>
            <a:pPr algn="l" fontAlgn="auto">
              <a:lnSpc>
                <a:spcPts val="198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上述运营中的服务必须每天做，</a:t>
            </a:r>
            <a:r>
              <a:rPr sz="1300" dirty="0" err="1" smtClean="0">
                <a:latin typeface="微软雅黑" panose="020B0503020204020204" charset="-122"/>
                <a:ea typeface="微软雅黑" panose="020B0503020204020204" charset="-122"/>
              </a:rPr>
              <a:t>每天</a:t>
            </a: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sz="1300" dirty="0" err="1" smtClean="0">
                <a:latin typeface="微软雅黑" panose="020B0503020204020204" charset="-122"/>
                <a:ea typeface="微软雅黑" panose="020B0503020204020204" charset="-122"/>
              </a:rPr>
              <a:t>检查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>
              <a:lnSpc>
                <a:spcPts val="1980"/>
              </a:lnSpc>
            </a:pPr>
            <a:r>
              <a:rPr sz="2000" b="1" dirty="0" err="1">
                <a:latin typeface="文鼎CS大黑" panose="02010609010101010101" charset="0"/>
                <a:ea typeface="文鼎CS大黑" panose="02010609010101010101" charset="0"/>
              </a:rPr>
              <a:t>会员画像</a:t>
            </a:r>
            <a:r>
              <a:rPr sz="2000" b="1" dirty="0">
                <a:latin typeface="文鼎CS大黑" panose="02010609010101010101" charset="0"/>
                <a:ea typeface="文鼎CS大黑" panose="02010609010101010101" charset="0"/>
              </a:rPr>
              <a:t>：</a:t>
            </a:r>
          </a:p>
          <a:p>
            <a:pPr algn="l" fontAlgn="auto">
              <a:lnSpc>
                <a:spcPts val="198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每次沟通后，必须填写会员标签，后台可以根据标签筛选客户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98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让每一次销售就像熟悉的朋友在沟通，不怕会籍顾问离职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980"/>
              </a:lnSpc>
            </a:pP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如果一个第一次接触的教练直接说“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你的肩膀需要多练习下这个动作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”，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被记住会带来感动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980"/>
              </a:lnSpc>
            </a:pPr>
            <a:r>
              <a:rPr sz="1300" dirty="0" err="1">
                <a:latin typeface="微软雅黑" panose="020B0503020204020204" charset="-122"/>
                <a:ea typeface="微软雅黑" panose="020B0503020204020204" charset="-122"/>
              </a:rPr>
              <a:t>大数据时代，了解会员，亲近会员，经营会员才能提高二次成交率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 fontAlgn="auto">
              <a:lnSpc>
                <a:spcPts val="1980"/>
              </a:lnSpc>
            </a:pPr>
            <a:r>
              <a:rPr sz="2000" b="1" dirty="0" err="1" smtClean="0">
                <a:latin typeface="文鼎CS大黑" panose="02010609010101010101" charset="0"/>
                <a:ea typeface="文鼎CS大黑" panose="02010609010101010101" charset="0"/>
              </a:rPr>
              <a:t>会员归属的调整机制</a:t>
            </a:r>
            <a:r>
              <a:rPr lang="zh-CN" altLang="en-US" sz="2000" b="1" dirty="0" smtClean="0">
                <a:latin typeface="文鼎CS大黑" panose="02010609010101010101" charset="0"/>
                <a:ea typeface="文鼎CS大黑" panose="02010609010101010101" charset="0"/>
              </a:rPr>
              <a:t>：</a:t>
            </a:r>
            <a:endParaRPr sz="2000" b="1" dirty="0">
              <a:latin typeface="文鼎CS大黑" panose="02010609010101010101" charset="0"/>
              <a:ea typeface="文鼎CS大黑" panose="02010609010101010101" charset="0"/>
            </a:endParaRPr>
          </a:p>
          <a:p>
            <a:pPr algn="l" fontAlgn="auto">
              <a:lnSpc>
                <a:spcPts val="1980"/>
              </a:lnSpc>
            </a:pPr>
            <a:r>
              <a:rPr sz="12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.半年未再消费，调整归属</a:t>
            </a:r>
          </a:p>
          <a:p>
            <a:pPr algn="l" fontAlgn="auto">
              <a:lnSpc>
                <a:spcPts val="1980"/>
              </a:lnSpc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2.3个月未到店，调整归属</a:t>
            </a:r>
          </a:p>
          <a:p>
            <a:pPr algn="l" fontAlgn="auto">
              <a:lnSpc>
                <a:spcPts val="1980"/>
              </a:lnSpc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3.优秀的会籍顾问给予优质的客户，有优先选择权。</a:t>
            </a:r>
          </a:p>
          <a:p>
            <a:pPr algn="l" fontAlgn="auto">
              <a:lnSpc>
                <a:spcPts val="1980"/>
              </a:lnSpc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后台分配可以批量调整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53643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354580" y="3597910"/>
            <a:ext cx="6506845" cy="216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财务指标的测算和指导决策</a:t>
            </a: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354580" y="2186305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财务部：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3360420" y="486410"/>
            <a:ext cx="5706745" cy="616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业绩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耗卡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本月客次（血液）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本月新会员数（新鲜血液）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盈利教练（多排课）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盈利会籍顾问（分配优质资源）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纳客成本（选择纳客渠道）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会员贡献率（找出优质会员，升级服务标准；在承载能力有限时，淘汰低消费会员）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卡项销售排行（卡项设置）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课程出勤排行（课程设置决策）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………………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278611" y="2845435"/>
            <a:ext cx="7645680" cy="313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提供科学管理的基础数据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，用于指导决策和管理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行动计划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确立科学目标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，并实时跟踪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通过“待办”标准化每一个人的每一项工作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手机端的使用场景，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又把管理行动实落地到每一个人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821815" y="1778635"/>
            <a:ext cx="4860925" cy="120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总结：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85775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526665" y="2751455"/>
            <a:ext cx="6334760" cy="301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随心瑜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掌馆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提供的是瑜伽馆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</a:pPr>
            <a:r>
              <a:rPr sz="3200" dirty="0" err="1" smtClean="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落地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3200" dirty="0" err="1" smtClean="0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460500" y="3242310"/>
            <a:ext cx="238379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面对员工：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4055110" y="1764983"/>
            <a:ext cx="4155440" cy="414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教练清高不配合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销售偷懒又耍滑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财务混乱搞不清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人员管理满头包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/>
        </p:nvSpPr>
        <p:spPr>
          <a:xfrm>
            <a:off x="1460500" y="3242310"/>
            <a:ext cx="238379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 dirty="0">
                <a:latin typeface="文鼎CS大黑" panose="02010609010101010101" charset="0"/>
                <a:ea typeface="文鼎CS大黑" panose="02010609010101010101" charset="0"/>
              </a:rPr>
              <a:t>面对</a:t>
            </a:r>
            <a:r>
              <a:rPr lang="zh-CN" altLang="en-US" sz="3600" dirty="0" smtClean="0">
                <a:latin typeface="文鼎CS大黑" panose="02010609010101010101" charset="0"/>
                <a:ea typeface="文鼎CS大黑" panose="02010609010101010101" charset="0"/>
              </a:rPr>
              <a:t>会员：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55110" y="1764983"/>
            <a:ext cx="4155440" cy="414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会员到底哪里去？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价格大战伤元气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会员很难说满意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重复消费不容易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1006475" y="3164205"/>
            <a:ext cx="3246120" cy="119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</a:rPr>
              <a:t>学习 → 放弃</a:t>
            </a: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4352925" y="1686878"/>
            <a:ext cx="4155440" cy="414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到处学习不落地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折腾几遍就放弃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管理到底该如何？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有没有人替我干？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随心瑜掌馆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635" y="469900"/>
            <a:ext cx="1016635" cy="10287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1327785" y="3145155"/>
            <a:ext cx="7384415" cy="3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有一位年薪百万的CEO，他懂财务，善运营，了解会员，也会培养员工，帮你解决所有的管理困惑，你愿意聘请他吗？</a:t>
            </a:r>
          </a:p>
          <a:p>
            <a:pPr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愿意，但是薪资太高了，还有其他办法吗？</a:t>
            </a: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327785" y="2094230"/>
            <a:ext cx="7103110" cy="95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3600">
                <a:latin typeface="文鼎CS大黑" panose="02010609010101010101" charset="0"/>
                <a:ea typeface="文鼎CS大黑" panose="02010609010101010101" charset="0"/>
                <a:sym typeface="+mn-ea"/>
              </a:rPr>
              <a:t>有，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1814</Words>
  <Application>Microsoft Office PowerPoint</Application>
  <PresentationFormat>自定义</PresentationFormat>
  <Paragraphs>275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兰瑜伽-市场部1</dc:creator>
  <cp:lastModifiedBy>ty</cp:lastModifiedBy>
  <cp:revision>32</cp:revision>
  <dcterms:created xsi:type="dcterms:W3CDTF">2016-07-01T01:53:00Z</dcterms:created>
  <dcterms:modified xsi:type="dcterms:W3CDTF">2016-12-07T17:57:02Z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