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81" r:id="rId4"/>
    <p:sldId id="279" r:id="rId5"/>
    <p:sldId id="280"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70" autoAdjust="0"/>
    <p:restoredTop sz="86477" autoAdjust="0"/>
  </p:normalViewPr>
  <p:slideViewPr>
    <p:cSldViewPr>
      <p:cViewPr varScale="1">
        <p:scale>
          <a:sx n="74" d="100"/>
          <a:sy n="74" d="100"/>
        </p:scale>
        <p:origin x="-1866" y="-108"/>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29/02/2016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print">
            <a:lum/>
          </a:blip>
          <a:srcRect/>
          <a:stretch>
            <a:fillRect l="-2000" r="-20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A2BC0-9B18-49B9-87E0-1752DF9C7939}" type="datetimeFigureOut">
              <a:rPr lang="pt-BR" smtClean="0"/>
              <a:pPr/>
              <a:t>29/02/2016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13B60-DF43-48DA-8F35-3CB62A1C5A94}"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7158" y="3071810"/>
            <a:ext cx="8229600" cy="1071562"/>
          </a:xfrm>
        </p:spPr>
        <p:txBody>
          <a:bodyPr>
            <a:noAutofit/>
          </a:bodyPr>
          <a:lstStyle/>
          <a:p>
            <a:r>
              <a:rPr lang="pt-BR" sz="8000" b="1" dirty="0" smtClean="0">
                <a:solidFill>
                  <a:schemeClr val="bg1"/>
                </a:solidFill>
              </a:rPr>
              <a:t>Gerência e Segurança de Redes </a:t>
            </a:r>
            <a:endParaRPr lang="pt-BR" sz="8000" dirty="0">
              <a:solidFill>
                <a:schemeClr val="bg1"/>
              </a:solidFill>
              <a:effectLst>
                <a:outerShdw blurRad="38100" dist="38100" dir="2700000" algn="tl">
                  <a:srgbClr val="000000">
                    <a:alpha val="43137"/>
                  </a:srgbClr>
                </a:outerShdw>
              </a:effectLst>
            </a:endParaRPr>
          </a:p>
        </p:txBody>
      </p:sp>
      <p:pic>
        <p:nvPicPr>
          <p:cNvPr id="4" name="Espaço Reservado para Conteúdo 3" descr="2235847541719224.jpg"/>
          <p:cNvPicPr>
            <a:picLocks noChangeAspect="1"/>
          </p:cNvPicPr>
          <p:nvPr/>
        </p:nvPicPr>
        <p:blipFill>
          <a:blip r:embed="rId3"/>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357158" y="6072206"/>
            <a:ext cx="6858048" cy="584775"/>
          </a:xfrm>
          <a:prstGeom prst="rect">
            <a:avLst/>
          </a:prstGeom>
          <a:noFill/>
        </p:spPr>
        <p:txBody>
          <a:bodyPr wrap="square" rtlCol="0">
            <a:spAutoFit/>
          </a:bodyPr>
          <a:lstStyle/>
          <a:p>
            <a:r>
              <a:rPr lang="pt-BR" sz="3200" b="1" dirty="0" smtClean="0">
                <a:solidFill>
                  <a:schemeClr val="bg1"/>
                </a:solidFill>
                <a:effectLst>
                  <a:outerShdw blurRad="38100" dist="38100" dir="2700000" algn="tl">
                    <a:srgbClr val="000000">
                      <a:alpha val="43137"/>
                    </a:srgbClr>
                  </a:outerShdw>
                </a:effectLst>
              </a:rPr>
              <a:t>Prof. Ederson da Costa</a:t>
            </a:r>
            <a:endParaRPr lang="pt-BR" sz="32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Informações de Gerência</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Gerentes e agentes podem trocar informações, mas não qualquer tipo de informação. As informações de gerência definem os dados que podem ser referenciados em operações do protocolo de gerência, isto é, dados sobre os quais gerente e agente conversam.</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10</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Gerência</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3900" b="1" dirty="0" smtClean="0">
                <a:solidFill>
                  <a:schemeClr val="bg1"/>
                </a:solidFill>
                <a:effectLst>
                  <a:outerShdw blurRad="38100" dist="38100" dir="2700000" algn="tl">
                    <a:srgbClr val="000000">
                      <a:alpha val="43137"/>
                    </a:srgbClr>
                  </a:outerShdw>
                </a:effectLst>
              </a:rPr>
              <a:t>Roteadores, comutadores</a:t>
            </a:r>
            <a:r>
              <a:rPr lang="pt-BR" sz="3900" b="1" dirty="0" smtClean="0">
                <a:solidFill>
                  <a:schemeClr val="bg1"/>
                </a:solidFill>
                <a:effectLst>
                  <a:outerShdw blurRad="38100" dist="38100" dir="2700000" algn="tl">
                    <a:srgbClr val="000000">
                      <a:alpha val="43137"/>
                    </a:srgbClr>
                  </a:outerShdw>
                </a:effectLst>
              </a:rPr>
              <a:t>, repetidores, impressoras, servidores e estações clientes. Todos estes equipamentos podem ter agentes instalados (idealmente terão). A estação de gerência deve obter informações de gerência destes agentes usando o protocolo SNMP.</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11</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023EB329-3741-4D57-B8DC-BFB204C9E541}" type="slidenum">
              <a:rPr lang="en-US" smtClean="0"/>
              <a:pPr/>
              <a:t>12</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Imagem 8" descr="Gerencia.png"/>
          <p:cNvPicPr>
            <a:picLocks noChangeAspect="1"/>
          </p:cNvPicPr>
          <p:nvPr/>
        </p:nvPicPr>
        <p:blipFill>
          <a:blip r:embed="rId4"/>
          <a:stretch>
            <a:fillRect/>
          </a:stretch>
        </p:blipFill>
        <p:spPr>
          <a:xfrm>
            <a:off x="642910" y="571480"/>
            <a:ext cx="6929486" cy="596125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SNMP</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A padronização de solução de gerência mais usada no mundo chama-se </a:t>
            </a:r>
            <a:r>
              <a:rPr lang="pt-BR" sz="4000" b="1" i="1" dirty="0" smtClean="0">
                <a:solidFill>
                  <a:schemeClr val="bg1"/>
                </a:solidFill>
                <a:effectLst>
                  <a:outerShdw blurRad="38100" dist="38100" dir="2700000" algn="tl">
                    <a:srgbClr val="000000">
                      <a:alpha val="43137"/>
                    </a:srgbClr>
                  </a:outerShdw>
                </a:effectLst>
              </a:rPr>
              <a:t>Internet - Standard Network Management Framework. Ela solução é mais conhecida como </a:t>
            </a:r>
            <a:r>
              <a:rPr lang="pt-BR" sz="4000" b="1" dirty="0" smtClean="0">
                <a:solidFill>
                  <a:schemeClr val="bg1"/>
                </a:solidFill>
                <a:effectLst>
                  <a:outerShdw blurRad="38100" dist="38100" dir="2700000" algn="tl">
                    <a:srgbClr val="000000">
                      <a:alpha val="43137"/>
                    </a:srgbClr>
                  </a:outerShdw>
                </a:effectLst>
              </a:rPr>
              <a:t>gerência SNMP. SNMP – </a:t>
            </a:r>
            <a:r>
              <a:rPr lang="pt-BR" sz="4000" b="1" i="1" dirty="0" err="1" smtClean="0">
                <a:solidFill>
                  <a:schemeClr val="bg1"/>
                </a:solidFill>
                <a:effectLst>
                  <a:outerShdw blurRad="38100" dist="38100" dir="2700000" algn="tl">
                    <a:srgbClr val="000000">
                      <a:alpha val="43137"/>
                    </a:srgbClr>
                  </a:outerShdw>
                </a:effectLst>
              </a:rPr>
              <a:t>Simple</a:t>
            </a:r>
            <a:r>
              <a:rPr lang="pt-BR" sz="4000" b="1" i="1" dirty="0" smtClean="0">
                <a:solidFill>
                  <a:schemeClr val="bg1"/>
                </a:solidFill>
                <a:effectLst>
                  <a:outerShdw blurRad="38100" dist="38100" dir="2700000" algn="tl">
                    <a:srgbClr val="000000">
                      <a:alpha val="43137"/>
                    </a:srgbClr>
                  </a:outerShdw>
                </a:effectLst>
              </a:rPr>
              <a:t> Network Management </a:t>
            </a:r>
            <a:r>
              <a:rPr lang="pt-BR" sz="4000" b="1" i="1" dirty="0" err="1" smtClean="0">
                <a:solidFill>
                  <a:schemeClr val="bg1"/>
                </a:solidFill>
                <a:effectLst>
                  <a:outerShdw blurRad="38100" dist="38100" dir="2700000" algn="tl">
                    <a:srgbClr val="000000">
                      <a:alpha val="43137"/>
                    </a:srgbClr>
                  </a:outerShdw>
                </a:effectLst>
              </a:rPr>
              <a:t>Protocol</a:t>
            </a:r>
            <a:r>
              <a:rPr lang="pt-BR" sz="4000" b="1" i="1" dirty="0" smtClean="0">
                <a:solidFill>
                  <a:schemeClr val="bg1"/>
                </a:solidFill>
                <a:effectLst>
                  <a:outerShdw blurRad="38100" dist="38100" dir="2700000" algn="tl">
                    <a:srgbClr val="000000">
                      <a:alpha val="43137"/>
                    </a:srgbClr>
                  </a:outerShdw>
                </a:effectLst>
              </a:rPr>
              <a:t> – é o protocolo de </a:t>
            </a:r>
            <a:r>
              <a:rPr lang="pt-BR" sz="4000" b="1" dirty="0" smtClean="0">
                <a:solidFill>
                  <a:schemeClr val="bg1"/>
                </a:solidFill>
                <a:effectLst>
                  <a:outerShdw blurRad="38100" dist="38100" dir="2700000" algn="tl">
                    <a:srgbClr val="000000">
                      <a:alpha val="43137"/>
                    </a:srgbClr>
                  </a:outerShdw>
                </a:effectLst>
              </a:rPr>
              <a:t>gerência deste padrão.</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13</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SNMP</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Este padrão descreve não apenas o protocolo de gerência, mas também um conjunto de regras que são usadas para definir as informações de gerência e um conjunto inicial de informações de gerência que já podem ser utilizadas</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14</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Análise de Erros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Através da estação de gerência podemos obter informações tais como: taxa de erros, estado operacional de enlaces e equipamentos, utilização de enlace, dentre outras. Tão importante quanto obter estas informações é saber interpretá-las.</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15</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Análise de Erros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Por exemplo, em um determinado momento, a estação de gerência informa que a taxa de erros de um certo enlace é 1%. Esta é uma taxa de erros aceitável? Para muitas informações de gerência estabelecemos valores limites. </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16</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Análise de Erros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Se o valor da informação obtida for maior que o limite estabelecido inferimos que algo anormal está ocorrendo na rede. Chamamos estes limites de limiares (</a:t>
            </a:r>
            <a:r>
              <a:rPr lang="pt-BR" sz="4000" b="1" i="1" dirty="0" err="1" smtClean="0">
                <a:solidFill>
                  <a:schemeClr val="bg1"/>
                </a:solidFill>
                <a:effectLst>
                  <a:outerShdw blurRad="38100" dist="38100" dir="2700000" algn="tl">
                    <a:srgbClr val="000000">
                      <a:alpha val="43137"/>
                    </a:srgbClr>
                  </a:outerShdw>
                </a:effectLst>
              </a:rPr>
              <a:t>thresholds</a:t>
            </a:r>
            <a:r>
              <a:rPr lang="pt-BR" sz="4000" b="1" i="1" dirty="0" smtClean="0">
                <a:solidFill>
                  <a:schemeClr val="bg1"/>
                </a:solidFill>
                <a:effectLst>
                  <a:outerShdw blurRad="38100" dist="38100" dir="2700000" algn="tl">
                    <a:srgbClr val="000000">
                      <a:alpha val="43137"/>
                    </a:srgbClr>
                  </a:outerShdw>
                </a:effectLst>
              </a:rPr>
              <a:t>).</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17</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Análise de Erros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214422"/>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Assim, quando dizemos que limiares foram excedidos, estamos querendo dizer que obtivemos valores de informações de gerência que não estão dentro da faixa de  normalidade e, portanto, são indicativos de  problemas. Limiares excedidos e outros eventos podem gerar alarmes na gerência.</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18</a:t>
            </a:fld>
            <a:endParaRPr lang="en-US" dirty="0"/>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Análise de Erros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 EX.: Quando a estação de gerência percebe que uma interface parou de operar, por exemplo, um alarme pode ser gerado.</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19</a:t>
            </a:fld>
            <a:endParaRPr lang="en-US" dirty="0"/>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Gerência e segurança de Redes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57200" y="1214422"/>
            <a:ext cx="8229600" cy="4525963"/>
          </a:xfrm>
        </p:spPr>
        <p:txBody>
          <a:bodyPr>
            <a:noAutofit/>
          </a:bodyPr>
          <a:lstStyle/>
          <a:p>
            <a:pPr algn="just"/>
            <a:r>
              <a:rPr lang="pt-BR" sz="3600" b="1" dirty="0" smtClean="0">
                <a:solidFill>
                  <a:schemeClr val="bg1"/>
                </a:solidFill>
                <a:effectLst>
                  <a:outerShdw blurRad="38100" dist="38100" dir="2700000" algn="tl">
                    <a:srgbClr val="000000">
                      <a:alpha val="43137"/>
                    </a:srgbClr>
                  </a:outerShdw>
                </a:effectLst>
              </a:rPr>
              <a:t>O objetivo da Gerência de Redes é monitorar e controlar os elementos da rede (sejam eles físicos ou lógicos), assegurando um certo nível de qualidade de serviço. </a:t>
            </a:r>
          </a:p>
          <a:p>
            <a:pPr algn="just"/>
            <a:r>
              <a:rPr lang="pt-BR" sz="3600" b="1" dirty="0" smtClean="0">
                <a:solidFill>
                  <a:schemeClr val="bg1"/>
                </a:solidFill>
                <a:effectLst>
                  <a:outerShdw blurRad="38100" dist="38100" dir="2700000" algn="tl">
                    <a:srgbClr val="000000">
                      <a:alpha val="43137"/>
                    </a:srgbClr>
                  </a:outerShdw>
                </a:effectLst>
              </a:rPr>
              <a:t>Para realizar esta tarefa, os gerentes de redes são geralmente auxiliados por um sistema de gerência de redes. </a:t>
            </a: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Outras Ferramentas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Além do sistema de gerência de redes, outras ferramentas nos auxiliam a gerenciar uma rede. Dentre elas encontram-se analisadores de protocolos e outras ferramentas mais simples como os comandos ping, </a:t>
            </a:r>
            <a:r>
              <a:rPr lang="pt-BR" sz="4000" b="1" dirty="0" err="1" smtClean="0">
                <a:solidFill>
                  <a:schemeClr val="bg1"/>
                </a:solidFill>
                <a:effectLst>
                  <a:outerShdw blurRad="38100" dist="38100" dir="2700000" algn="tl">
                    <a:srgbClr val="000000">
                      <a:alpha val="43137"/>
                    </a:srgbClr>
                  </a:outerShdw>
                </a:effectLst>
              </a:rPr>
              <a:t>traceroute</a:t>
            </a:r>
            <a:r>
              <a:rPr lang="pt-BR" sz="4000" b="1" dirty="0" smtClean="0">
                <a:solidFill>
                  <a:schemeClr val="bg1"/>
                </a:solidFill>
                <a:effectLst>
                  <a:outerShdw blurRad="38100" dist="38100" dir="2700000" algn="tl">
                    <a:srgbClr val="000000">
                      <a:alpha val="43137"/>
                    </a:srgbClr>
                  </a:outerShdw>
                </a:effectLst>
              </a:rPr>
              <a:t> e </a:t>
            </a:r>
            <a:r>
              <a:rPr lang="pt-BR" sz="4000" b="1" dirty="0" err="1" smtClean="0">
                <a:solidFill>
                  <a:schemeClr val="bg1"/>
                </a:solidFill>
                <a:effectLst>
                  <a:outerShdw blurRad="38100" dist="38100" dir="2700000" algn="tl">
                    <a:srgbClr val="000000">
                      <a:alpha val="43137"/>
                    </a:srgbClr>
                  </a:outerShdw>
                </a:effectLst>
              </a:rPr>
              <a:t>netstat</a:t>
            </a:r>
            <a:r>
              <a:rPr lang="pt-BR" sz="4000" b="1" dirty="0" smtClean="0">
                <a:solidFill>
                  <a:schemeClr val="bg1"/>
                </a:solidFill>
                <a:effectLst>
                  <a:outerShdw blurRad="38100" dist="38100" dir="2700000" algn="tl">
                    <a:srgbClr val="000000">
                      <a:alpha val="43137"/>
                    </a:srgbClr>
                  </a:outerShdw>
                </a:effectLst>
              </a:rPr>
              <a:t>, disponíveis sob vários sistemas operacionais.</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20</a:t>
            </a:fld>
            <a:endParaRPr lang="en-US" dirty="0"/>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285728"/>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Outras Ferramentas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071546"/>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Com os analisadores de protocolos podemos ver quais dados estão trafegando na rede. Eles nos permitem tirar um raio-X da rede, sendo, portanto, ferramentas importantes de gerência. Certas tarefas da gerência só podem ser realizadas com o auxílio de um analisador de protocolos.</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21</a:t>
            </a:fld>
            <a:endParaRPr lang="en-US" dirty="0"/>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285728"/>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Exercícios para fixação</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071546"/>
            <a:ext cx="8229600" cy="4525963"/>
          </a:xfrm>
        </p:spPr>
        <p:txBody>
          <a:bodyPr>
            <a:noAutofit/>
          </a:bodyPr>
          <a:lstStyle/>
          <a:p>
            <a:pPr algn="just">
              <a:buNone/>
            </a:pPr>
            <a:r>
              <a:rPr lang="pt-BR" sz="3600" b="1" dirty="0" smtClean="0">
                <a:solidFill>
                  <a:schemeClr val="bg1"/>
                </a:solidFill>
                <a:effectLst>
                  <a:outerShdw blurRad="38100" dist="38100" dir="2700000" algn="tl">
                    <a:srgbClr val="000000">
                      <a:alpha val="43137"/>
                    </a:srgbClr>
                  </a:outerShdw>
                </a:effectLst>
              </a:rPr>
              <a:t>1 – Conceito sobre Gerência de Redes;</a:t>
            </a:r>
          </a:p>
          <a:p>
            <a:pPr algn="just">
              <a:buNone/>
            </a:pPr>
            <a:r>
              <a:rPr lang="pt-BR" sz="3600" b="1" dirty="0" smtClean="0">
                <a:solidFill>
                  <a:schemeClr val="bg1"/>
                </a:solidFill>
                <a:effectLst>
                  <a:outerShdw blurRad="38100" dist="38100" dir="2700000" algn="tl">
                    <a:srgbClr val="000000">
                      <a:alpha val="43137"/>
                    </a:srgbClr>
                  </a:outerShdw>
                </a:effectLst>
                <a:latin typeface="Arial"/>
                <a:cs typeface="Arial"/>
              </a:rPr>
              <a:t>2 – Quais são os elementos de uma gerência de redes;</a:t>
            </a:r>
          </a:p>
          <a:p>
            <a:pPr algn="just">
              <a:buNone/>
            </a:pPr>
            <a:r>
              <a:rPr lang="pt-BR" sz="3600" b="1" dirty="0" smtClean="0">
                <a:solidFill>
                  <a:schemeClr val="bg1"/>
                </a:solidFill>
                <a:effectLst>
                  <a:outerShdw blurRad="38100" dist="38100" dir="2700000" algn="tl">
                    <a:srgbClr val="000000">
                      <a:alpha val="43137"/>
                    </a:srgbClr>
                  </a:outerShdw>
                </a:effectLst>
                <a:latin typeface="Arial"/>
                <a:cs typeface="Arial"/>
              </a:rPr>
              <a:t>3 – Defina elementos gerenciados;</a:t>
            </a:r>
          </a:p>
          <a:p>
            <a:pPr algn="just">
              <a:buNone/>
            </a:pPr>
            <a:r>
              <a:rPr lang="pt-BR" sz="3600" b="1" dirty="0" smtClean="0">
                <a:solidFill>
                  <a:schemeClr val="bg1"/>
                </a:solidFill>
                <a:effectLst>
                  <a:outerShdw blurRad="38100" dist="38100" dir="2700000" algn="tl">
                    <a:srgbClr val="000000">
                      <a:alpha val="43137"/>
                    </a:srgbClr>
                  </a:outerShdw>
                </a:effectLst>
                <a:latin typeface="Arial"/>
                <a:cs typeface="Arial"/>
              </a:rPr>
              <a:t>4 – Defina estações gerentes;</a:t>
            </a:r>
          </a:p>
          <a:p>
            <a:pPr algn="just">
              <a:buNone/>
            </a:pPr>
            <a:r>
              <a:rPr lang="pt-BR" sz="3600" b="1" dirty="0" smtClean="0">
                <a:solidFill>
                  <a:schemeClr val="bg1"/>
                </a:solidFill>
                <a:effectLst>
                  <a:outerShdw blurRad="38100" dist="38100" dir="2700000" algn="tl">
                    <a:srgbClr val="000000">
                      <a:alpha val="43137"/>
                    </a:srgbClr>
                  </a:outerShdw>
                </a:effectLst>
                <a:latin typeface="Arial"/>
                <a:cs typeface="Arial"/>
              </a:rPr>
              <a:t>5 – Defina informações de gerência;</a:t>
            </a:r>
          </a:p>
          <a:p>
            <a:pPr algn="just">
              <a:buNone/>
            </a:pPr>
            <a:r>
              <a:rPr lang="pt-BR" sz="3600" b="1" dirty="0" smtClean="0">
                <a:solidFill>
                  <a:schemeClr val="bg1"/>
                </a:solidFill>
                <a:effectLst>
                  <a:outerShdw blurRad="38100" dist="38100" dir="2700000" algn="tl">
                    <a:srgbClr val="000000">
                      <a:alpha val="43137"/>
                    </a:srgbClr>
                  </a:outerShdw>
                </a:effectLst>
                <a:latin typeface="Arial"/>
                <a:cs typeface="Arial"/>
              </a:rPr>
              <a:t>6 - Defina Protocolos de Gerência;</a:t>
            </a:r>
          </a:p>
          <a:p>
            <a:pPr algn="just">
              <a:buNone/>
            </a:pPr>
            <a:r>
              <a:rPr lang="pt-BR" sz="3600" b="1" dirty="0" smtClean="0">
                <a:solidFill>
                  <a:schemeClr val="bg1"/>
                </a:solidFill>
                <a:effectLst>
                  <a:outerShdw blurRad="38100" dist="38100" dir="2700000" algn="tl">
                    <a:srgbClr val="000000">
                      <a:alpha val="43137"/>
                    </a:srgbClr>
                  </a:outerShdw>
                </a:effectLst>
                <a:latin typeface="Arial"/>
                <a:cs typeface="Arial"/>
              </a:rPr>
              <a:t>7 – Defina SNMP.</a:t>
            </a: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22</a:t>
            </a:fld>
            <a:endParaRPr lang="en-US" dirty="0"/>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Gerência e segurança de Redes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57200" y="1214422"/>
            <a:ext cx="8229600" cy="4525963"/>
          </a:xfrm>
        </p:spPr>
        <p:txBody>
          <a:bodyPr>
            <a:noAutofit/>
          </a:bodyPr>
          <a:lstStyle/>
          <a:p>
            <a:pPr algn="just"/>
            <a:r>
              <a:rPr lang="pt-BR" sz="3600" b="1" dirty="0" smtClean="0">
                <a:solidFill>
                  <a:schemeClr val="bg1"/>
                </a:solidFill>
                <a:effectLst>
                  <a:outerShdw blurRad="38100" dist="38100" dir="2700000" algn="tl">
                    <a:srgbClr val="000000">
                      <a:alpha val="43137"/>
                    </a:srgbClr>
                  </a:outerShdw>
                </a:effectLst>
              </a:rPr>
              <a:t>Um sistema de gerência de rede pode ser definido como uma coleção de ferramentas integradas para a monitoração e controle da rede. </a:t>
            </a:r>
          </a:p>
          <a:p>
            <a:pPr algn="just"/>
            <a:r>
              <a:rPr lang="pt-BR" sz="3600" b="1" dirty="0" smtClean="0">
                <a:solidFill>
                  <a:schemeClr val="bg1"/>
                </a:solidFill>
                <a:effectLst>
                  <a:outerShdw blurRad="38100" dist="38100" dir="2700000" algn="tl">
                    <a:srgbClr val="000000">
                      <a:alpha val="43137"/>
                    </a:srgbClr>
                  </a:outerShdw>
                </a:effectLst>
              </a:rPr>
              <a:t>Este sistema oferece uma interface única, com informações sobre a rede e pode oferecer também um conjunto poderoso e amigável de comandos que são usados para executar quase todas as tarefas da gerência da rede [STALLINGS].</a:t>
            </a:r>
            <a:endParaRPr lang="pt-BR" sz="35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3</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4000" b="1" dirty="0" smtClean="0">
                <a:solidFill>
                  <a:schemeClr val="bg1"/>
                </a:solidFill>
                <a:effectLst>
                  <a:outerShdw blurRad="38100" dist="38100" dir="2700000" algn="tl">
                    <a:srgbClr val="000000">
                      <a:alpha val="43137"/>
                    </a:srgbClr>
                  </a:outerShdw>
                </a:effectLst>
              </a:rPr>
              <a:t>Gerência de Redes (SNMP)</a:t>
            </a:r>
            <a:endParaRPr lang="pt-BR" sz="4000" b="1" dirty="0">
              <a:solidFill>
                <a:schemeClr val="bg1"/>
              </a:solidFill>
              <a:effectLst>
                <a:outerShdw blurRad="38100" dist="38100" dir="2700000" algn="tl">
                  <a:srgbClr val="000000">
                    <a:alpha val="43137"/>
                  </a:srgbClr>
                </a:outerShdw>
              </a:effectLst>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4</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descr="D:\Documentos\Pessoal\Curso técnico em Redes de Computadores\Material\Slides\Gerência e Segurança de Redes\imagens\SNMP_Components.jpg"/>
          <p:cNvPicPr>
            <a:picLocks noChangeAspect="1" noChangeArrowheads="1"/>
          </p:cNvPicPr>
          <p:nvPr/>
        </p:nvPicPr>
        <p:blipFill>
          <a:blip r:embed="rId4"/>
          <a:srcRect/>
          <a:stretch>
            <a:fillRect/>
          </a:stretch>
        </p:blipFill>
        <p:spPr bwMode="auto">
          <a:xfrm>
            <a:off x="428596" y="1428736"/>
            <a:ext cx="8439844" cy="489105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Elementos da Gerencia de Redes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57200" y="1760557"/>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A arquitetura geral dos sistemas de gerência de redes apresenta quatro componentes básicos: elementos gerenciados, estações de gerência, protocolos de gerência e informações de gerência.</a:t>
            </a:r>
            <a:endParaRPr lang="pt-BR" sz="40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5</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Elementos Gerenciados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57200" y="1760557"/>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os elementos gerenciados possuem um </a:t>
            </a:r>
            <a:r>
              <a:rPr lang="pt-BR" sz="4000" b="1" i="1" dirty="0" smtClean="0">
                <a:solidFill>
                  <a:schemeClr val="bg1"/>
                </a:solidFill>
                <a:effectLst>
                  <a:outerShdw blurRad="38100" dist="38100" dir="2700000" algn="tl">
                    <a:srgbClr val="000000">
                      <a:alpha val="43137"/>
                    </a:srgbClr>
                  </a:outerShdw>
                </a:effectLst>
              </a:rPr>
              <a:t>software especial chamado </a:t>
            </a:r>
            <a:r>
              <a:rPr lang="pt-BR" sz="4000" b="1" dirty="0" smtClean="0">
                <a:solidFill>
                  <a:schemeClr val="bg1"/>
                </a:solidFill>
                <a:effectLst>
                  <a:outerShdw blurRad="38100" dist="38100" dir="2700000" algn="tl">
                    <a:srgbClr val="000000">
                      <a:alpha val="43137"/>
                    </a:srgbClr>
                  </a:outerShdw>
                </a:effectLst>
              </a:rPr>
              <a:t>agente. Este </a:t>
            </a:r>
            <a:r>
              <a:rPr lang="pt-BR" sz="4000" b="1" i="1" dirty="0" smtClean="0">
                <a:solidFill>
                  <a:schemeClr val="bg1"/>
                </a:solidFill>
                <a:effectLst>
                  <a:outerShdw blurRad="38100" dist="38100" dir="2700000" algn="tl">
                    <a:srgbClr val="000000">
                      <a:alpha val="43137"/>
                    </a:srgbClr>
                  </a:outerShdw>
                </a:effectLst>
              </a:rPr>
              <a:t>software permite que o equipamento seja monitorado e </a:t>
            </a:r>
            <a:r>
              <a:rPr lang="pt-BR" sz="4000" b="1" dirty="0" smtClean="0">
                <a:solidFill>
                  <a:schemeClr val="bg1"/>
                </a:solidFill>
                <a:effectLst>
                  <a:outerShdw blurRad="38100" dist="38100" dir="2700000" algn="tl">
                    <a:srgbClr val="000000">
                      <a:alpha val="43137"/>
                    </a:srgbClr>
                  </a:outerShdw>
                </a:effectLst>
              </a:rPr>
              <a:t>controlado através de uma ou mais estações de gerência;</a:t>
            </a:r>
            <a:endParaRPr lang="pt-BR" sz="40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6</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Gerentes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57200" y="1760557"/>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Em um sistema de gerência de redes deve haver pelo menos uma estação de gerência. Em sistemas de gerência distribuídos existem duas ou mais estações de gerência. Em sistemas centralizados – mais comuns – existe apenas uma. </a:t>
            </a:r>
            <a:endParaRPr lang="pt-BR" sz="40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7</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Gerentes</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3900" b="1" dirty="0" smtClean="0">
                <a:solidFill>
                  <a:schemeClr val="bg1"/>
                </a:solidFill>
                <a:effectLst>
                  <a:outerShdw blurRad="38100" dist="38100" dir="2700000" algn="tl">
                    <a:srgbClr val="000000">
                      <a:alpha val="43137"/>
                    </a:srgbClr>
                  </a:outerShdw>
                </a:effectLst>
              </a:rPr>
              <a:t>Chamamos de gerente o </a:t>
            </a:r>
            <a:r>
              <a:rPr lang="pt-BR" sz="3900" b="1" i="1" dirty="0" smtClean="0">
                <a:solidFill>
                  <a:schemeClr val="bg1"/>
                </a:solidFill>
                <a:effectLst>
                  <a:outerShdw blurRad="38100" dist="38100" dir="2700000" algn="tl">
                    <a:srgbClr val="000000">
                      <a:alpha val="43137"/>
                    </a:srgbClr>
                  </a:outerShdw>
                </a:effectLst>
              </a:rPr>
              <a:t>software da </a:t>
            </a:r>
            <a:r>
              <a:rPr lang="pt-BR" sz="3900" b="1" dirty="0" smtClean="0">
                <a:solidFill>
                  <a:schemeClr val="bg1"/>
                </a:solidFill>
                <a:effectLst>
                  <a:outerShdw blurRad="38100" dist="38100" dir="2700000" algn="tl">
                    <a:srgbClr val="000000">
                      <a:alpha val="43137"/>
                    </a:srgbClr>
                  </a:outerShdw>
                </a:effectLst>
              </a:rPr>
              <a:t>estação de gerência que conversa diretamente com os agentes nos elementos gerenciados, seja com o objetivo de monitorá-los, seja com o objetivo de controlá-los. A estação de gerência oferece uma interface através da qual usuários autorizados podem gerenciar a rede;</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8</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ítulo 2"/>
          <p:cNvSpPr>
            <a:spLocks noGrp="1"/>
          </p:cNvSpPr>
          <p:nvPr>
            <p:ph type="title"/>
          </p:nvPr>
        </p:nvSpPr>
        <p:spPr>
          <a:xfrm>
            <a:off x="428596" y="500042"/>
            <a:ext cx="8229600" cy="1143000"/>
          </a:xfrm>
        </p:spPr>
        <p:txBody>
          <a:bodyPr>
            <a:noAutofit/>
          </a:bodyPr>
          <a:lstStyle/>
          <a:p>
            <a:r>
              <a:rPr lang="pt-BR" sz="4000" b="1" u="sng" dirty="0" smtClean="0">
                <a:solidFill>
                  <a:schemeClr val="bg1"/>
                </a:solidFill>
                <a:effectLst>
                  <a:outerShdw blurRad="38100" dist="38100" dir="2700000" algn="tl">
                    <a:srgbClr val="000000">
                      <a:alpha val="43137"/>
                    </a:srgbClr>
                  </a:outerShdw>
                </a:effectLst>
              </a:rPr>
              <a:t>Protocolo de Gerência</a:t>
            </a:r>
            <a:endParaRPr lang="pt-BR" sz="4000" b="1" u="sng" dirty="0">
              <a:solidFill>
                <a:schemeClr val="bg1"/>
              </a:solidFill>
              <a:effectLst>
                <a:outerShdw blurRad="38100" dist="38100" dir="2700000" algn="tl">
                  <a:srgbClr val="000000">
                    <a:alpha val="43137"/>
                  </a:srgbClr>
                </a:outerShdw>
              </a:effectLst>
            </a:endParaRPr>
          </a:p>
        </p:txBody>
      </p:sp>
      <p:sp>
        <p:nvSpPr>
          <p:cNvPr id="5" name="Espaço Reservado para Conteúdo 4"/>
          <p:cNvSpPr>
            <a:spLocks noGrp="1"/>
          </p:cNvSpPr>
          <p:nvPr>
            <p:ph idx="1"/>
          </p:nvPr>
        </p:nvSpPr>
        <p:spPr>
          <a:xfrm>
            <a:off x="428596" y="1357298"/>
            <a:ext cx="8229600" cy="4525963"/>
          </a:xfrm>
        </p:spPr>
        <p:txBody>
          <a:bodyPr>
            <a:noAutofit/>
          </a:bodyPr>
          <a:lstStyle/>
          <a:p>
            <a:pPr algn="just"/>
            <a:r>
              <a:rPr lang="pt-BR" sz="4000" b="1" dirty="0" smtClean="0">
                <a:solidFill>
                  <a:schemeClr val="bg1"/>
                </a:solidFill>
                <a:effectLst>
                  <a:outerShdw blurRad="38100" dist="38100" dir="2700000" algn="tl">
                    <a:srgbClr val="000000">
                      <a:alpha val="43137"/>
                    </a:srgbClr>
                  </a:outerShdw>
                </a:effectLst>
              </a:rPr>
              <a:t>Para que a troca de informações entre gerente e agentes seja possível é necessário que eles falem o mesmo idioma. O idioma que eles falam é um protocolo de gerência. Este protocolo permite operações de monitoramento (leitura) e controle (escrita);</a:t>
            </a:r>
            <a:endParaRPr lang="pt-BR" sz="3900" b="1" dirty="0" smtClean="0">
              <a:solidFill>
                <a:schemeClr val="bg1"/>
              </a:solidFill>
              <a:effectLst>
                <a:outerShdw blurRad="38100" dist="38100" dir="2700000" algn="tl">
                  <a:srgbClr val="000000">
                    <a:alpha val="43137"/>
                  </a:srgbClr>
                </a:outerShdw>
              </a:effectLst>
              <a:latin typeface="Arial"/>
              <a:cs typeface="Arial"/>
            </a:endParaRPr>
          </a:p>
        </p:txBody>
      </p:sp>
      <p:sp>
        <p:nvSpPr>
          <p:cNvPr id="4" name="Espaço Reservado para Número de Slide 3"/>
          <p:cNvSpPr>
            <a:spLocks noGrp="1"/>
          </p:cNvSpPr>
          <p:nvPr>
            <p:ph type="sldNum" sz="quarter" idx="12"/>
          </p:nvPr>
        </p:nvSpPr>
        <p:spPr/>
        <p:txBody>
          <a:bodyPr/>
          <a:lstStyle/>
          <a:p>
            <a:fld id="{023EB329-3741-4D57-B8DC-BFB204C9E541}" type="slidenum">
              <a:rPr lang="en-US" smtClean="0"/>
              <a:pPr/>
              <a:t>9</a:t>
            </a:fld>
            <a:endParaRPr lang="en-US"/>
          </a:p>
        </p:txBody>
      </p:sp>
      <p:pic>
        <p:nvPicPr>
          <p:cNvPr id="6" name="Espaço Reservado para Conteúdo 3" descr="2235847541719224.jpg"/>
          <p:cNvPicPr>
            <a:picLocks noChangeAspect="1"/>
          </p:cNvPicPr>
          <p:nvPr/>
        </p:nvPicPr>
        <p:blipFill>
          <a:blip r:embed="rId3"/>
          <a:stretch>
            <a:fillRect/>
          </a:stretch>
        </p:blipFill>
        <p:spPr>
          <a:xfrm>
            <a:off x="7858148" y="-24"/>
            <a:ext cx="1285852" cy="964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882</Words>
  <Application>Microsoft Office PowerPoint</Application>
  <PresentationFormat>Apresentação na tela (4:3)</PresentationFormat>
  <Paragraphs>70</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Gerência e Segurança de Redes </vt:lpstr>
      <vt:lpstr>Gerência e segurança de Redes</vt:lpstr>
      <vt:lpstr>Gerência e segurança de Redes</vt:lpstr>
      <vt:lpstr>Gerência de Redes (SNMP)</vt:lpstr>
      <vt:lpstr>Elementos da Gerencia de Redes</vt:lpstr>
      <vt:lpstr>Elementos Gerenciados</vt:lpstr>
      <vt:lpstr>Gerentes</vt:lpstr>
      <vt:lpstr>Gerentes</vt:lpstr>
      <vt:lpstr>Protocolo de Gerência</vt:lpstr>
      <vt:lpstr>Informações de Gerência</vt:lpstr>
      <vt:lpstr>Gerência</vt:lpstr>
      <vt:lpstr>Apresentação do PowerPoint</vt:lpstr>
      <vt:lpstr>SNMP</vt:lpstr>
      <vt:lpstr>SNMP</vt:lpstr>
      <vt:lpstr>Análise de Erros</vt:lpstr>
      <vt:lpstr>Análise de Erros</vt:lpstr>
      <vt:lpstr>Análise de Erros</vt:lpstr>
      <vt:lpstr>Análise de Erros</vt:lpstr>
      <vt:lpstr>Análise de Erros</vt:lpstr>
      <vt:lpstr>Outras Ferramentas</vt:lpstr>
      <vt:lpstr>Outras Ferramentas</vt:lpstr>
      <vt:lpstr>Exercícios para fixação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Abrangência de Redes de Computadores</dc:title>
  <dc:creator>marciano1</dc:creator>
  <cp:lastModifiedBy>Ederson</cp:lastModifiedBy>
  <cp:revision>27</cp:revision>
  <dcterms:created xsi:type="dcterms:W3CDTF">2015-02-25T15:02:29Z</dcterms:created>
  <dcterms:modified xsi:type="dcterms:W3CDTF">2016-02-29T12:44:36Z</dcterms:modified>
</cp:coreProperties>
</file>