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6" r:id="rId2"/>
    <p:sldId id="326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6" r:id="rId12"/>
    <p:sldId id="350" r:id="rId13"/>
    <p:sldId id="351" r:id="rId14"/>
    <p:sldId id="353" r:id="rId15"/>
    <p:sldId id="355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41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2" autoAdjust="0"/>
    <p:restoredTop sz="94660"/>
  </p:normalViewPr>
  <p:slideViewPr>
    <p:cSldViewPr>
      <p:cViewPr varScale="1">
        <p:scale>
          <a:sx n="57" d="100"/>
          <a:sy n="57" d="100"/>
        </p:scale>
        <p:origin x="-3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C5318-2204-4ED2-99B9-B4C370E3DD26}" type="datetimeFigureOut">
              <a:rPr lang="pt-BR" smtClean="0"/>
              <a:pPr/>
              <a:t>01/06/2016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5E57B-EBE4-4C44-8E4D-CC261B002A4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46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01/06/2016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01/06/2016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01/06/2016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01/06/2016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01/06/2016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01/06/2016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01/06/2016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01/06/2016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01/06/2016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01/06/2016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01/06/2016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A2BC0-9B18-49B9-87E0-1752DF9C7939}" type="datetimeFigureOut">
              <a:rPr lang="pt-BR" smtClean="0"/>
              <a:pPr/>
              <a:t>01/06/2016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3071810"/>
            <a:ext cx="8229600" cy="1071562"/>
          </a:xfrm>
        </p:spPr>
        <p:txBody>
          <a:bodyPr>
            <a:noAutofit/>
          </a:bodyPr>
          <a:lstStyle/>
          <a:p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IPTABLES</a:t>
            </a:r>
            <a:endParaRPr lang="pt-BR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57158" y="6072206"/>
            <a:ext cx="6858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Ederson da Costa</a:t>
            </a:r>
            <a:endParaRPr lang="pt-B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34846" y="5623"/>
            <a:ext cx="8784976" cy="714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800" dirty="0" smtClean="0">
                <a:solidFill>
                  <a:schemeClr val="bg1"/>
                </a:solidFill>
              </a:rPr>
              <a:t>Adicionando IP no Servidor</a:t>
            </a:r>
          </a:p>
          <a:p>
            <a:r>
              <a:rPr lang="pt-BR" sz="3800" dirty="0" smtClean="0">
                <a:solidFill>
                  <a:schemeClr val="bg1"/>
                </a:solidFill>
              </a:rPr>
              <a:t>#</a:t>
            </a:r>
            <a:r>
              <a:rPr lang="pt-BR" sz="3800" dirty="0">
                <a:solidFill>
                  <a:schemeClr val="bg1"/>
                </a:solidFill>
              </a:rPr>
              <a:t>vim /</a:t>
            </a:r>
            <a:r>
              <a:rPr lang="pt-BR" sz="3800" dirty="0" err="1">
                <a:solidFill>
                  <a:schemeClr val="bg1"/>
                </a:solidFill>
              </a:rPr>
              <a:t>etc</a:t>
            </a:r>
            <a:r>
              <a:rPr lang="pt-BR" sz="3800" dirty="0">
                <a:solidFill>
                  <a:schemeClr val="bg1"/>
                </a:solidFill>
              </a:rPr>
              <a:t>/network/interfaces</a:t>
            </a:r>
          </a:p>
          <a:p>
            <a:r>
              <a:rPr lang="pt-BR" sz="3800" b="1" dirty="0">
                <a:solidFill>
                  <a:schemeClr val="bg1"/>
                </a:solidFill>
              </a:rPr>
              <a:t>&lt;i</a:t>
            </a:r>
            <a:r>
              <a:rPr lang="pt-BR" sz="3800" b="1" dirty="0" smtClean="0">
                <a:solidFill>
                  <a:schemeClr val="bg1"/>
                </a:solidFill>
              </a:rPr>
              <a:t>&gt;”</a:t>
            </a:r>
            <a:r>
              <a:rPr lang="pt-BR" sz="3800" b="1" dirty="0" err="1" smtClean="0">
                <a:solidFill>
                  <a:schemeClr val="bg1"/>
                </a:solidFill>
              </a:rPr>
              <a:t>insert</a:t>
            </a:r>
            <a:r>
              <a:rPr lang="pt-BR" sz="3800" b="1" dirty="0" smtClean="0">
                <a:solidFill>
                  <a:schemeClr val="bg1"/>
                </a:solidFill>
              </a:rPr>
              <a:t>””</a:t>
            </a:r>
            <a:endParaRPr lang="pt-BR" sz="3800" b="1" dirty="0">
              <a:solidFill>
                <a:schemeClr val="bg1"/>
              </a:solidFill>
            </a:endParaRPr>
          </a:p>
          <a:p>
            <a:r>
              <a:rPr lang="pt-BR" sz="3800" dirty="0" smtClean="0">
                <a:solidFill>
                  <a:schemeClr val="bg1"/>
                </a:solidFill>
              </a:rPr>
              <a:t>auto </a:t>
            </a:r>
            <a:r>
              <a:rPr lang="pt-BR" sz="3800" dirty="0" err="1">
                <a:solidFill>
                  <a:schemeClr val="bg1"/>
                </a:solidFill>
              </a:rPr>
              <a:t>lo</a:t>
            </a:r>
            <a:endParaRPr lang="pt-BR" sz="3800" dirty="0">
              <a:solidFill>
                <a:schemeClr val="bg1"/>
              </a:solidFill>
            </a:endParaRPr>
          </a:p>
          <a:p>
            <a:r>
              <a:rPr lang="pt-BR" sz="3800" dirty="0" err="1">
                <a:solidFill>
                  <a:schemeClr val="bg1"/>
                </a:solidFill>
              </a:rPr>
              <a:t>iface</a:t>
            </a:r>
            <a:r>
              <a:rPr lang="pt-BR" sz="3800" dirty="0">
                <a:solidFill>
                  <a:schemeClr val="bg1"/>
                </a:solidFill>
              </a:rPr>
              <a:t> </a:t>
            </a:r>
            <a:r>
              <a:rPr lang="pt-BR" sz="3800" dirty="0" err="1">
                <a:solidFill>
                  <a:schemeClr val="bg1"/>
                </a:solidFill>
              </a:rPr>
              <a:t>lo</a:t>
            </a:r>
            <a:r>
              <a:rPr lang="pt-BR" sz="3800" dirty="0">
                <a:solidFill>
                  <a:schemeClr val="bg1"/>
                </a:solidFill>
              </a:rPr>
              <a:t> </a:t>
            </a:r>
            <a:r>
              <a:rPr lang="pt-BR" sz="3800" dirty="0" err="1">
                <a:solidFill>
                  <a:schemeClr val="bg1"/>
                </a:solidFill>
              </a:rPr>
              <a:t>inet</a:t>
            </a:r>
            <a:r>
              <a:rPr lang="pt-BR" sz="3800" dirty="0">
                <a:solidFill>
                  <a:schemeClr val="bg1"/>
                </a:solidFill>
              </a:rPr>
              <a:t> </a:t>
            </a:r>
            <a:r>
              <a:rPr lang="pt-BR" sz="3800" dirty="0" err="1">
                <a:solidFill>
                  <a:schemeClr val="bg1"/>
                </a:solidFill>
              </a:rPr>
              <a:t>loopback</a:t>
            </a:r>
            <a:endParaRPr lang="pt-BR" sz="3800" dirty="0">
              <a:solidFill>
                <a:schemeClr val="bg1"/>
              </a:solidFill>
            </a:endParaRPr>
          </a:p>
          <a:p>
            <a:r>
              <a:rPr lang="pt-BR" sz="3800" dirty="0">
                <a:solidFill>
                  <a:schemeClr val="bg1"/>
                </a:solidFill>
              </a:rPr>
              <a:t># </a:t>
            </a:r>
            <a:r>
              <a:rPr lang="pt-BR" sz="3800" dirty="0" smtClean="0">
                <a:solidFill>
                  <a:schemeClr val="bg1"/>
                </a:solidFill>
              </a:rPr>
              <a:t>Rede primária</a:t>
            </a:r>
            <a:endParaRPr lang="pt-BR" sz="3800" dirty="0">
              <a:solidFill>
                <a:schemeClr val="bg1"/>
              </a:solidFill>
            </a:endParaRPr>
          </a:p>
          <a:p>
            <a:r>
              <a:rPr lang="pt-BR" sz="3800" dirty="0">
                <a:solidFill>
                  <a:schemeClr val="bg1"/>
                </a:solidFill>
              </a:rPr>
              <a:t>auto eth0</a:t>
            </a:r>
          </a:p>
          <a:p>
            <a:r>
              <a:rPr lang="pt-BR" sz="3800" dirty="0" err="1">
                <a:solidFill>
                  <a:schemeClr val="bg1"/>
                </a:solidFill>
              </a:rPr>
              <a:t>iface</a:t>
            </a:r>
            <a:r>
              <a:rPr lang="pt-BR" sz="3800" dirty="0">
                <a:solidFill>
                  <a:schemeClr val="bg1"/>
                </a:solidFill>
              </a:rPr>
              <a:t> eth0 </a:t>
            </a:r>
            <a:r>
              <a:rPr lang="pt-BR" sz="3800" dirty="0" err="1">
                <a:solidFill>
                  <a:schemeClr val="bg1"/>
                </a:solidFill>
              </a:rPr>
              <a:t>inet</a:t>
            </a:r>
            <a:r>
              <a:rPr lang="pt-BR" sz="3800" dirty="0">
                <a:solidFill>
                  <a:schemeClr val="bg1"/>
                </a:solidFill>
              </a:rPr>
              <a:t> </a:t>
            </a:r>
            <a:r>
              <a:rPr lang="pt-BR" sz="3800" dirty="0" err="1">
                <a:solidFill>
                  <a:schemeClr val="bg1"/>
                </a:solidFill>
              </a:rPr>
              <a:t>static</a:t>
            </a:r>
            <a:endParaRPr lang="pt-BR" sz="3800" dirty="0">
              <a:solidFill>
                <a:schemeClr val="bg1"/>
              </a:solidFill>
            </a:endParaRPr>
          </a:p>
          <a:p>
            <a:r>
              <a:rPr lang="pt-BR" sz="3800" dirty="0" err="1">
                <a:solidFill>
                  <a:schemeClr val="bg1"/>
                </a:solidFill>
              </a:rPr>
              <a:t>address</a:t>
            </a:r>
            <a:r>
              <a:rPr lang="pt-BR" sz="3800" dirty="0">
                <a:solidFill>
                  <a:schemeClr val="bg1"/>
                </a:solidFill>
              </a:rPr>
              <a:t> </a:t>
            </a:r>
            <a:r>
              <a:rPr lang="pt-BR" sz="3800" dirty="0" smtClean="0">
                <a:solidFill>
                  <a:schemeClr val="bg1"/>
                </a:solidFill>
              </a:rPr>
              <a:t>192.168.1.1</a:t>
            </a:r>
            <a:endParaRPr lang="pt-BR" sz="3800" dirty="0">
              <a:solidFill>
                <a:schemeClr val="bg1"/>
              </a:solidFill>
            </a:endParaRPr>
          </a:p>
          <a:p>
            <a:r>
              <a:rPr lang="pt-BR" sz="3800" dirty="0" err="1">
                <a:solidFill>
                  <a:schemeClr val="bg1"/>
                </a:solidFill>
              </a:rPr>
              <a:t>netmask</a:t>
            </a:r>
            <a:r>
              <a:rPr lang="pt-BR" sz="3800" dirty="0">
                <a:solidFill>
                  <a:schemeClr val="bg1"/>
                </a:solidFill>
              </a:rPr>
              <a:t> </a:t>
            </a:r>
            <a:r>
              <a:rPr lang="pt-BR" sz="3800" dirty="0" smtClean="0">
                <a:solidFill>
                  <a:schemeClr val="bg1"/>
                </a:solidFill>
              </a:rPr>
              <a:t>255.255.255.0</a:t>
            </a:r>
            <a:endParaRPr lang="pt-BR" sz="3800" dirty="0">
              <a:solidFill>
                <a:schemeClr val="bg1"/>
              </a:solidFill>
            </a:endParaRPr>
          </a:p>
          <a:p>
            <a:r>
              <a:rPr lang="pt-BR" sz="3800" dirty="0">
                <a:solidFill>
                  <a:schemeClr val="bg1"/>
                </a:solidFill>
              </a:rPr>
              <a:t>network </a:t>
            </a:r>
            <a:r>
              <a:rPr lang="pt-BR" sz="3800" dirty="0" smtClean="0">
                <a:solidFill>
                  <a:schemeClr val="bg1"/>
                </a:solidFill>
              </a:rPr>
              <a:t>192.168.1.0</a:t>
            </a:r>
            <a:endParaRPr lang="pt-BR" sz="3800" dirty="0">
              <a:solidFill>
                <a:schemeClr val="bg1"/>
              </a:solidFill>
            </a:endParaRPr>
          </a:p>
          <a:p>
            <a:r>
              <a:rPr lang="pt-BR" sz="3800" dirty="0">
                <a:solidFill>
                  <a:schemeClr val="bg1"/>
                </a:solidFill>
              </a:rPr>
              <a:t>broadcast </a:t>
            </a:r>
            <a:r>
              <a:rPr lang="pt-BR" sz="3800" dirty="0" smtClean="0">
                <a:solidFill>
                  <a:schemeClr val="bg1"/>
                </a:solidFill>
              </a:rPr>
              <a:t>192.168.1.255</a:t>
            </a:r>
            <a:endParaRPr lang="pt-BR" sz="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76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34846" y="5623"/>
            <a:ext cx="8784976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# </a:t>
            </a:r>
            <a:r>
              <a:rPr lang="pt-BR" sz="4000" b="1" dirty="0" err="1" smtClean="0">
                <a:solidFill>
                  <a:schemeClr val="bg1"/>
                </a:solidFill>
              </a:rPr>
              <a:t>cd</a:t>
            </a:r>
            <a:r>
              <a:rPr lang="pt-BR" sz="4000" b="1" dirty="0" smtClean="0">
                <a:solidFill>
                  <a:schemeClr val="bg1"/>
                </a:solidFill>
              </a:rPr>
              <a:t> /</a:t>
            </a:r>
            <a:endParaRPr lang="pt-BR" sz="4000" b="1" dirty="0">
              <a:solidFill>
                <a:schemeClr val="bg1"/>
              </a:solidFill>
            </a:endParaRPr>
          </a:p>
          <a:p>
            <a:r>
              <a:rPr lang="pt-BR" sz="4000" b="1" dirty="0">
                <a:solidFill>
                  <a:schemeClr val="bg1"/>
                </a:solidFill>
              </a:rPr>
              <a:t>#vim </a:t>
            </a:r>
            <a:r>
              <a:rPr lang="pt-BR" sz="4000" b="1" dirty="0" smtClean="0">
                <a:solidFill>
                  <a:schemeClr val="bg1"/>
                </a:solidFill>
              </a:rPr>
              <a:t>firewall.sh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“”’&lt;</a:t>
            </a:r>
            <a:r>
              <a:rPr lang="pt-BR" sz="4000" b="1" dirty="0">
                <a:solidFill>
                  <a:schemeClr val="bg1"/>
                </a:solidFill>
              </a:rPr>
              <a:t>i</a:t>
            </a:r>
            <a:r>
              <a:rPr lang="pt-BR" sz="4000" b="1" dirty="0" smtClean="0">
                <a:solidFill>
                  <a:schemeClr val="bg1"/>
                </a:solidFill>
              </a:rPr>
              <a:t>&gt; </a:t>
            </a:r>
            <a:r>
              <a:rPr lang="pt-BR" sz="4000" b="1" dirty="0" err="1" smtClean="0">
                <a:solidFill>
                  <a:schemeClr val="bg1"/>
                </a:solidFill>
              </a:rPr>
              <a:t>insert</a:t>
            </a:r>
            <a:r>
              <a:rPr lang="pt-BR" sz="4000" b="1" dirty="0" smtClean="0">
                <a:solidFill>
                  <a:schemeClr val="bg1"/>
                </a:solidFill>
              </a:rPr>
              <a:t>”””</a:t>
            </a:r>
          </a:p>
          <a:p>
            <a:endParaRPr lang="pt-BR" sz="3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" y="2813548"/>
            <a:ext cx="8977033" cy="3336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43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34846" y="5623"/>
            <a:ext cx="87849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Vamos carregar os módulos necessários para </a:t>
            </a:r>
            <a:r>
              <a:rPr lang="pt-BR" sz="4000" dirty="0" smtClean="0">
                <a:solidFill>
                  <a:schemeClr val="bg1"/>
                </a:solidFill>
              </a:rPr>
              <a:t>o bom </a:t>
            </a:r>
            <a:r>
              <a:rPr lang="pt-BR" sz="4000" dirty="0">
                <a:solidFill>
                  <a:schemeClr val="bg1"/>
                </a:solidFill>
              </a:rPr>
              <a:t>funcionamento do </a:t>
            </a:r>
            <a:r>
              <a:rPr lang="pt-BR" sz="4000" dirty="0" err="1">
                <a:solidFill>
                  <a:schemeClr val="bg1"/>
                </a:solidFill>
              </a:rPr>
              <a:t>iptables</a:t>
            </a:r>
            <a:r>
              <a:rPr lang="pt-BR" sz="4000" dirty="0">
                <a:solidFill>
                  <a:schemeClr val="bg1"/>
                </a:solidFill>
              </a:rPr>
              <a:t>;</a:t>
            </a:r>
            <a:endParaRPr lang="pt-BR" sz="3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47" y="1700808"/>
            <a:ext cx="7720774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605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99" y="571480"/>
            <a:ext cx="8637943" cy="6079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550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8606256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15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79512" y="1628800"/>
            <a:ext cx="8502812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600" dirty="0" smtClean="0">
                <a:solidFill>
                  <a:schemeClr val="bg1"/>
                </a:solidFill>
              </a:rPr>
              <a:t>Inserindo Regra de Liberação de </a:t>
            </a:r>
            <a:r>
              <a:rPr lang="pt-BR" sz="3600" dirty="0" err="1" smtClean="0">
                <a:solidFill>
                  <a:schemeClr val="bg1"/>
                </a:solidFill>
              </a:rPr>
              <a:t>Ping</a:t>
            </a:r>
            <a:r>
              <a:rPr lang="pt-BR" sz="3600" dirty="0" smtClean="0">
                <a:solidFill>
                  <a:schemeClr val="bg1"/>
                </a:solidFill>
              </a:rPr>
              <a:t> ICMP</a:t>
            </a:r>
          </a:p>
          <a:p>
            <a:pPr algn="just"/>
            <a:r>
              <a:rPr lang="pt-BR" sz="3500" u="sng" dirty="0" err="1" smtClean="0">
                <a:solidFill>
                  <a:schemeClr val="bg1"/>
                </a:solidFill>
              </a:rPr>
              <a:t>Iptables</a:t>
            </a:r>
            <a:r>
              <a:rPr lang="pt-BR" sz="3500" u="sng" dirty="0" smtClean="0">
                <a:solidFill>
                  <a:schemeClr val="bg1"/>
                </a:solidFill>
              </a:rPr>
              <a:t> –A INPUT –i eth0 –p </a:t>
            </a:r>
            <a:r>
              <a:rPr lang="pt-BR" sz="3500" u="sng" dirty="0" err="1" smtClean="0">
                <a:solidFill>
                  <a:schemeClr val="bg1"/>
                </a:solidFill>
              </a:rPr>
              <a:t>icmp</a:t>
            </a:r>
            <a:r>
              <a:rPr lang="pt-BR" sz="3500" u="sng" dirty="0" smtClean="0">
                <a:solidFill>
                  <a:schemeClr val="bg1"/>
                </a:solidFill>
              </a:rPr>
              <a:t> –j ACCEPT</a:t>
            </a:r>
          </a:p>
        </p:txBody>
      </p:sp>
    </p:spTree>
    <p:extLst>
      <p:ext uri="{BB962C8B-B14F-4D97-AF65-F5344CB8AC3E}">
        <p14:creationId xmlns:p14="http://schemas.microsoft.com/office/powerpoint/2010/main" val="1918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79512" y="1844824"/>
            <a:ext cx="85028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500" dirty="0" smtClean="0">
                <a:solidFill>
                  <a:schemeClr val="bg1"/>
                </a:solidFill>
              </a:rPr>
              <a:t>As regras sempre começam com </a:t>
            </a:r>
            <a:r>
              <a:rPr lang="pt-BR" sz="3500" dirty="0" err="1" smtClean="0">
                <a:solidFill>
                  <a:schemeClr val="bg1"/>
                </a:solidFill>
              </a:rPr>
              <a:t>iptables</a:t>
            </a:r>
            <a:endParaRPr lang="pt-BR" sz="3500" dirty="0" smtClean="0">
              <a:solidFill>
                <a:schemeClr val="bg1"/>
              </a:solidFill>
            </a:endParaRPr>
          </a:p>
          <a:p>
            <a:pPr algn="just"/>
            <a:r>
              <a:rPr lang="pt-BR" sz="3500" b="1" u="sng" dirty="0">
                <a:solidFill>
                  <a:schemeClr val="bg1"/>
                </a:solidFill>
              </a:rPr>
              <a:t>-A</a:t>
            </a:r>
            <a:r>
              <a:rPr lang="pt-BR" sz="3500" dirty="0">
                <a:solidFill>
                  <a:schemeClr val="bg1"/>
                </a:solidFill>
              </a:rPr>
              <a:t> </a:t>
            </a:r>
            <a:r>
              <a:rPr lang="pt-BR" sz="3500" dirty="0" smtClean="0">
                <a:solidFill>
                  <a:schemeClr val="bg1"/>
                </a:solidFill>
              </a:rPr>
              <a:t>= </a:t>
            </a:r>
            <a:r>
              <a:rPr lang="pt-BR" sz="3500" dirty="0" err="1" smtClean="0">
                <a:solidFill>
                  <a:schemeClr val="bg1"/>
                </a:solidFill>
              </a:rPr>
              <a:t>Append</a:t>
            </a:r>
            <a:r>
              <a:rPr lang="pt-BR" sz="3500" dirty="0" smtClean="0">
                <a:solidFill>
                  <a:schemeClr val="bg1"/>
                </a:solidFill>
              </a:rPr>
              <a:t> </a:t>
            </a:r>
            <a:r>
              <a:rPr lang="pt-BR" sz="3500" dirty="0">
                <a:solidFill>
                  <a:schemeClr val="bg1"/>
                </a:solidFill>
              </a:rPr>
              <a:t>(anexar). </a:t>
            </a:r>
            <a:r>
              <a:rPr lang="pt-BR" sz="3500" dirty="0" smtClean="0">
                <a:solidFill>
                  <a:schemeClr val="bg1"/>
                </a:solidFill>
              </a:rPr>
              <a:t>Adiciona nova regra, tem prioridade em cima do –P =</a:t>
            </a:r>
            <a:r>
              <a:rPr lang="pt-BR" sz="3500" dirty="0" err="1" smtClean="0">
                <a:solidFill>
                  <a:schemeClr val="bg1"/>
                </a:solidFill>
              </a:rPr>
              <a:t>policy</a:t>
            </a:r>
            <a:r>
              <a:rPr lang="pt-BR" sz="3500" dirty="0" smtClean="0">
                <a:solidFill>
                  <a:schemeClr val="bg1"/>
                </a:solidFill>
              </a:rPr>
              <a:t> (política) já definido acima.</a:t>
            </a:r>
          </a:p>
        </p:txBody>
      </p:sp>
    </p:spTree>
    <p:extLst>
      <p:ext uri="{BB962C8B-B14F-4D97-AF65-F5344CB8AC3E}">
        <p14:creationId xmlns:p14="http://schemas.microsoft.com/office/powerpoint/2010/main" val="137390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79512" y="571480"/>
            <a:ext cx="8502812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3500" u="sng" dirty="0" smtClean="0">
              <a:solidFill>
                <a:schemeClr val="bg1"/>
              </a:solidFill>
            </a:endParaRPr>
          </a:p>
          <a:p>
            <a:pPr algn="just"/>
            <a:r>
              <a:rPr lang="pt-BR" sz="3500" u="sng" dirty="0" smtClean="0">
                <a:solidFill>
                  <a:schemeClr val="bg1"/>
                </a:solidFill>
              </a:rPr>
              <a:t>INPUT</a:t>
            </a:r>
            <a:r>
              <a:rPr lang="pt-BR" sz="3500" dirty="0" smtClean="0">
                <a:solidFill>
                  <a:schemeClr val="bg1"/>
                </a:solidFill>
              </a:rPr>
              <a:t> -  Pacotes que entram na maquina filtro.</a:t>
            </a:r>
          </a:p>
          <a:p>
            <a:pPr algn="just"/>
            <a:r>
              <a:rPr lang="pt-BR" sz="3500" dirty="0" smtClean="0">
                <a:solidFill>
                  <a:schemeClr val="bg1"/>
                </a:solidFill>
              </a:rPr>
              <a:t>-i = Interface: qual- eth0, eth1?</a:t>
            </a:r>
          </a:p>
          <a:p>
            <a:pPr algn="just"/>
            <a:endParaRPr lang="pt-BR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0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79512" y="571480"/>
            <a:ext cx="8502812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600" dirty="0" smtClean="0">
                <a:solidFill>
                  <a:schemeClr val="bg1"/>
                </a:solidFill>
              </a:rPr>
              <a:t>PROTOCOLO</a:t>
            </a:r>
          </a:p>
          <a:p>
            <a:pPr algn="just"/>
            <a:r>
              <a:rPr lang="pt-BR" sz="3500" u="sng" dirty="0" smtClean="0">
                <a:solidFill>
                  <a:schemeClr val="bg1"/>
                </a:solidFill>
              </a:rPr>
              <a:t>-p </a:t>
            </a:r>
            <a:r>
              <a:rPr lang="pt-BR" sz="3500" dirty="0" smtClean="0">
                <a:solidFill>
                  <a:schemeClr val="bg1"/>
                </a:solidFill>
              </a:rPr>
              <a:t>= Protocolo qual? </a:t>
            </a:r>
            <a:r>
              <a:rPr lang="pt-BR" sz="3500" dirty="0" err="1" smtClean="0">
                <a:solidFill>
                  <a:schemeClr val="bg1"/>
                </a:solidFill>
              </a:rPr>
              <a:t>Icmp</a:t>
            </a:r>
            <a:r>
              <a:rPr lang="pt-BR" sz="3500" dirty="0" smtClean="0">
                <a:solidFill>
                  <a:schemeClr val="bg1"/>
                </a:solidFill>
              </a:rPr>
              <a:t> (</a:t>
            </a:r>
            <a:r>
              <a:rPr lang="pt-BR" sz="3500" dirty="0" err="1" smtClean="0">
                <a:solidFill>
                  <a:schemeClr val="bg1"/>
                </a:solidFill>
              </a:rPr>
              <a:t>Ping</a:t>
            </a:r>
            <a:r>
              <a:rPr lang="pt-BR" sz="3500" dirty="0" smtClean="0">
                <a:solidFill>
                  <a:schemeClr val="bg1"/>
                </a:solidFill>
              </a:rPr>
              <a:t>) ou derivado do </a:t>
            </a:r>
            <a:r>
              <a:rPr lang="pt-BR" sz="3500" dirty="0" err="1" smtClean="0">
                <a:solidFill>
                  <a:schemeClr val="bg1"/>
                </a:solidFill>
              </a:rPr>
              <a:t>tcp</a:t>
            </a:r>
            <a:r>
              <a:rPr lang="pt-BR" sz="35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pt-BR" sz="3500" u="sng" dirty="0">
              <a:solidFill>
                <a:schemeClr val="bg1"/>
              </a:solidFill>
            </a:endParaRPr>
          </a:p>
          <a:p>
            <a:pPr algn="just"/>
            <a:r>
              <a:rPr lang="pt-BR" sz="3500" u="sng" dirty="0" err="1" smtClean="0">
                <a:solidFill>
                  <a:schemeClr val="bg1"/>
                </a:solidFill>
              </a:rPr>
              <a:t>Ex</a:t>
            </a:r>
            <a:endParaRPr lang="pt-BR" sz="3500" u="sng" dirty="0" smtClean="0">
              <a:solidFill>
                <a:schemeClr val="bg1"/>
              </a:solidFill>
            </a:endParaRPr>
          </a:p>
          <a:p>
            <a:pPr algn="just"/>
            <a:r>
              <a:rPr lang="pt-BR" sz="3500" dirty="0" smtClean="0">
                <a:solidFill>
                  <a:schemeClr val="bg1"/>
                </a:solidFill>
              </a:rPr>
              <a:t>-p </a:t>
            </a:r>
            <a:r>
              <a:rPr lang="pt-BR" sz="3500" dirty="0" err="1" smtClean="0">
                <a:solidFill>
                  <a:schemeClr val="bg1"/>
                </a:solidFill>
              </a:rPr>
              <a:t>icmp</a:t>
            </a:r>
            <a:endParaRPr lang="pt-BR" sz="3500" dirty="0" smtClean="0">
              <a:solidFill>
                <a:schemeClr val="bg1"/>
              </a:solidFill>
            </a:endParaRPr>
          </a:p>
          <a:p>
            <a:pPr algn="just"/>
            <a:r>
              <a:rPr lang="pt-BR" sz="3500" dirty="0" smtClean="0">
                <a:solidFill>
                  <a:schemeClr val="bg1"/>
                </a:solidFill>
              </a:rPr>
              <a:t>-p </a:t>
            </a:r>
            <a:r>
              <a:rPr lang="pt-BR" sz="3500" dirty="0" err="1" smtClean="0">
                <a:solidFill>
                  <a:schemeClr val="bg1"/>
                </a:solidFill>
              </a:rPr>
              <a:t>tcp</a:t>
            </a:r>
            <a:endParaRPr lang="pt-BR" sz="3500" dirty="0" smtClean="0">
              <a:solidFill>
                <a:schemeClr val="bg1"/>
              </a:solidFill>
            </a:endParaRPr>
          </a:p>
          <a:p>
            <a:pPr algn="just"/>
            <a:r>
              <a:rPr lang="pt-BR" sz="3500" dirty="0" smtClean="0">
                <a:solidFill>
                  <a:schemeClr val="bg1"/>
                </a:solidFill>
              </a:rPr>
              <a:t>-p </a:t>
            </a:r>
            <a:r>
              <a:rPr lang="pt-BR" sz="3500" dirty="0" err="1" smtClean="0">
                <a:solidFill>
                  <a:schemeClr val="bg1"/>
                </a:solidFill>
              </a:rPr>
              <a:t>udp</a:t>
            </a:r>
            <a:endParaRPr lang="pt-BR" sz="3500" dirty="0" smtClean="0">
              <a:solidFill>
                <a:schemeClr val="bg1"/>
              </a:solidFill>
            </a:endParaRPr>
          </a:p>
          <a:p>
            <a:pPr algn="just"/>
            <a:endParaRPr lang="pt-BR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80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79512" y="571480"/>
            <a:ext cx="850281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500" u="sng" dirty="0" smtClean="0">
                <a:solidFill>
                  <a:schemeClr val="bg1"/>
                </a:solidFill>
              </a:rPr>
              <a:t>Qual a regra</a:t>
            </a:r>
          </a:p>
          <a:p>
            <a:pPr algn="just"/>
            <a:endParaRPr lang="pt-BR" sz="3500" u="sng" dirty="0">
              <a:solidFill>
                <a:schemeClr val="bg1"/>
              </a:solidFill>
            </a:endParaRPr>
          </a:p>
          <a:p>
            <a:pPr algn="just"/>
            <a:r>
              <a:rPr lang="pt-BR" sz="3500" u="sng" dirty="0" smtClean="0">
                <a:solidFill>
                  <a:schemeClr val="bg1"/>
                </a:solidFill>
              </a:rPr>
              <a:t>–j ACCEPT = </a:t>
            </a:r>
            <a:r>
              <a:rPr lang="pt-BR" sz="3500" dirty="0" smtClean="0">
                <a:solidFill>
                  <a:schemeClr val="bg1"/>
                </a:solidFill>
              </a:rPr>
              <a:t>Aceita o pacote</a:t>
            </a:r>
          </a:p>
          <a:p>
            <a:pPr algn="just"/>
            <a:r>
              <a:rPr lang="pt-BR" sz="3500" u="sng" dirty="0">
                <a:solidFill>
                  <a:schemeClr val="bg1"/>
                </a:solidFill>
              </a:rPr>
              <a:t>–j </a:t>
            </a:r>
            <a:r>
              <a:rPr lang="pt-BR" sz="3500" u="sng" dirty="0" smtClean="0">
                <a:solidFill>
                  <a:schemeClr val="bg1"/>
                </a:solidFill>
              </a:rPr>
              <a:t>DROP= </a:t>
            </a:r>
            <a:r>
              <a:rPr lang="pt-BR" sz="3500" dirty="0" smtClean="0">
                <a:solidFill>
                  <a:schemeClr val="bg1"/>
                </a:solidFill>
              </a:rPr>
              <a:t>Bloqueia o </a:t>
            </a:r>
            <a:r>
              <a:rPr lang="pt-BR" sz="3500" dirty="0">
                <a:solidFill>
                  <a:schemeClr val="bg1"/>
                </a:solidFill>
              </a:rPr>
              <a:t>pacote</a:t>
            </a:r>
          </a:p>
          <a:p>
            <a:pPr algn="just"/>
            <a:endParaRPr lang="pt-BR" sz="3500" dirty="0" smtClean="0">
              <a:solidFill>
                <a:schemeClr val="bg1"/>
              </a:solidFill>
            </a:endParaRPr>
          </a:p>
          <a:p>
            <a:pPr algn="just"/>
            <a:r>
              <a:rPr lang="pt-BR" sz="3500" dirty="0" smtClean="0">
                <a:solidFill>
                  <a:schemeClr val="bg1"/>
                </a:solidFill>
              </a:rPr>
              <a:t>Exemplo de bloqueio de IP</a:t>
            </a:r>
          </a:p>
          <a:p>
            <a:pPr algn="just"/>
            <a:endParaRPr lang="pt-BR" sz="3500" dirty="0" smtClean="0">
              <a:solidFill>
                <a:schemeClr val="bg1"/>
              </a:solidFill>
            </a:endParaRPr>
          </a:p>
          <a:p>
            <a:pPr algn="just"/>
            <a:r>
              <a:rPr lang="pt-BR" sz="3500" dirty="0" smtClean="0">
                <a:solidFill>
                  <a:schemeClr val="bg1"/>
                </a:solidFill>
              </a:rPr>
              <a:t> </a:t>
            </a:r>
            <a:r>
              <a:rPr lang="en-US" sz="3500" dirty="0" smtClean="0">
                <a:solidFill>
                  <a:schemeClr val="bg1"/>
                </a:solidFill>
              </a:rPr>
              <a:t>#</a:t>
            </a:r>
            <a:r>
              <a:rPr lang="en-US" sz="3500" dirty="0" err="1">
                <a:solidFill>
                  <a:schemeClr val="bg1"/>
                </a:solidFill>
              </a:rPr>
              <a:t>iptables</a:t>
            </a:r>
            <a:r>
              <a:rPr lang="en-US" sz="3500" dirty="0">
                <a:solidFill>
                  <a:schemeClr val="bg1"/>
                </a:solidFill>
              </a:rPr>
              <a:t> -A </a:t>
            </a:r>
            <a:r>
              <a:rPr lang="en-US" sz="3500" dirty="0" smtClean="0">
                <a:solidFill>
                  <a:schemeClr val="bg1"/>
                </a:solidFill>
              </a:rPr>
              <a:t>INPUT -s </a:t>
            </a:r>
            <a:r>
              <a:rPr lang="en-US" sz="3500" dirty="0">
                <a:solidFill>
                  <a:schemeClr val="bg1"/>
                </a:solidFill>
              </a:rPr>
              <a:t>10.0.0.1 -j DROP</a:t>
            </a:r>
            <a:endParaRPr lang="pt-BR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04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539552" y="836712"/>
            <a:ext cx="835824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FIREWALL - NETFILTER(IPTABLES)</a:t>
            </a:r>
          </a:p>
          <a:p>
            <a:endParaRPr lang="pt-BR" sz="4000" dirty="0" smtClean="0">
              <a:solidFill>
                <a:schemeClr val="bg1"/>
              </a:solidFill>
            </a:endParaRPr>
          </a:p>
          <a:p>
            <a:pPr algn="just"/>
            <a:r>
              <a:rPr lang="pt-BR" sz="4000" dirty="0" smtClean="0">
                <a:solidFill>
                  <a:schemeClr val="bg1"/>
                </a:solidFill>
              </a:rPr>
              <a:t>Poderosa ferramenta, versátil, e adaptável à qualquer empresa, e as variadas necessidades, tais como bloqueio de portas, serviços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251520" y="980728"/>
            <a:ext cx="8502812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600" dirty="0" smtClean="0">
                <a:solidFill>
                  <a:schemeClr val="bg1"/>
                </a:solidFill>
              </a:rPr>
              <a:t>Inserindo Regra de Liberação </a:t>
            </a:r>
            <a:r>
              <a:rPr lang="pt-BR" sz="3600" dirty="0" smtClean="0">
                <a:solidFill>
                  <a:schemeClr val="bg1"/>
                </a:solidFill>
              </a:rPr>
              <a:t>da porta web </a:t>
            </a:r>
            <a:endParaRPr lang="pt-BR" sz="3600" dirty="0" smtClean="0">
              <a:solidFill>
                <a:schemeClr val="bg1"/>
              </a:solidFill>
            </a:endParaRPr>
          </a:p>
          <a:p>
            <a:pPr algn="just"/>
            <a:r>
              <a:rPr lang="pt-BR" sz="3500" u="sng" dirty="0" err="1" smtClean="0">
                <a:solidFill>
                  <a:schemeClr val="bg1"/>
                </a:solidFill>
              </a:rPr>
              <a:t>Iptables</a:t>
            </a:r>
            <a:r>
              <a:rPr lang="pt-BR" sz="3500" u="sng" dirty="0" smtClean="0">
                <a:solidFill>
                  <a:schemeClr val="bg1"/>
                </a:solidFill>
              </a:rPr>
              <a:t> –A INPUT –i eth0 –p </a:t>
            </a:r>
            <a:r>
              <a:rPr lang="pt-BR" sz="3500" u="sng" dirty="0" err="1" smtClean="0">
                <a:solidFill>
                  <a:schemeClr val="bg1"/>
                </a:solidFill>
              </a:rPr>
              <a:t>tcp</a:t>
            </a:r>
            <a:r>
              <a:rPr lang="pt-BR" sz="3500" u="sng" dirty="0" smtClean="0">
                <a:solidFill>
                  <a:schemeClr val="bg1"/>
                </a:solidFill>
              </a:rPr>
              <a:t> --</a:t>
            </a:r>
            <a:r>
              <a:rPr lang="pt-BR" sz="3500" u="sng" dirty="0" err="1" smtClean="0">
                <a:solidFill>
                  <a:schemeClr val="bg1"/>
                </a:solidFill>
              </a:rPr>
              <a:t>dport</a:t>
            </a:r>
            <a:r>
              <a:rPr lang="pt-BR" sz="3500" u="sng" dirty="0" smtClean="0">
                <a:solidFill>
                  <a:schemeClr val="bg1"/>
                </a:solidFill>
              </a:rPr>
              <a:t> 80 –j ACCEPT</a:t>
            </a:r>
          </a:p>
          <a:p>
            <a:pPr algn="just"/>
            <a:endParaRPr lang="pt-BR" sz="3500" u="sng" dirty="0">
              <a:solidFill>
                <a:schemeClr val="bg1"/>
              </a:solidFill>
            </a:endParaRPr>
          </a:p>
          <a:p>
            <a:pPr algn="just"/>
            <a:r>
              <a:rPr lang="pt-BR" sz="3500" dirty="0" smtClean="0">
                <a:solidFill>
                  <a:schemeClr val="bg1"/>
                </a:solidFill>
              </a:rPr>
              <a:t>Aqui como o protocolo </a:t>
            </a:r>
            <a:r>
              <a:rPr lang="pt-BR" sz="3500" dirty="0" err="1" smtClean="0">
                <a:solidFill>
                  <a:schemeClr val="bg1"/>
                </a:solidFill>
              </a:rPr>
              <a:t>tcp</a:t>
            </a:r>
            <a:r>
              <a:rPr lang="pt-BR" sz="3500" dirty="0" smtClean="0">
                <a:solidFill>
                  <a:schemeClr val="bg1"/>
                </a:solidFill>
              </a:rPr>
              <a:t> é responsável por diversos serviços precisamos informar qual o serviço a ser executado (Qual Porta, no caso acima utilizamos a porta 80 referente ao nosso servidor web.</a:t>
            </a:r>
          </a:p>
        </p:txBody>
      </p:sp>
    </p:spTree>
    <p:extLst>
      <p:ext uri="{BB962C8B-B14F-4D97-AF65-F5344CB8AC3E}">
        <p14:creationId xmlns:p14="http://schemas.microsoft.com/office/powerpoint/2010/main" val="206369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251520" y="980728"/>
            <a:ext cx="8502812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600" dirty="0" smtClean="0">
                <a:solidFill>
                  <a:schemeClr val="bg1"/>
                </a:solidFill>
              </a:rPr>
              <a:t>LISTA DE ALGUMAS PORTAS</a:t>
            </a:r>
          </a:p>
          <a:p>
            <a:pPr algn="just"/>
            <a:endParaRPr lang="pt-BR" sz="3600" dirty="0">
              <a:solidFill>
                <a:schemeClr val="bg1"/>
              </a:solidFill>
            </a:endParaRPr>
          </a:p>
          <a:p>
            <a:pPr algn="just"/>
            <a:r>
              <a:rPr lang="pt-PT" sz="3600" dirty="0" smtClean="0">
                <a:solidFill>
                  <a:schemeClr val="bg1"/>
                </a:solidFill>
              </a:rPr>
              <a:t>25/TCP,UDP SMTP </a:t>
            </a:r>
            <a:r>
              <a:rPr lang="pt-PT" sz="3600" dirty="0">
                <a:solidFill>
                  <a:schemeClr val="bg1"/>
                </a:solidFill>
              </a:rPr>
              <a:t>(Simple Mail Transfer </a:t>
            </a:r>
            <a:r>
              <a:rPr lang="pt-PT" sz="3600" dirty="0" smtClean="0">
                <a:solidFill>
                  <a:schemeClr val="bg1"/>
                </a:solidFill>
              </a:rPr>
              <a:t>Protocol) </a:t>
            </a:r>
          </a:p>
          <a:p>
            <a:pPr algn="just"/>
            <a:r>
              <a:rPr lang="pt-PT" sz="3600" dirty="0" smtClean="0">
                <a:solidFill>
                  <a:schemeClr val="bg1"/>
                </a:solidFill>
              </a:rPr>
              <a:t>80/TCP HTTP </a:t>
            </a:r>
            <a:r>
              <a:rPr lang="pt-PT" sz="3600" dirty="0">
                <a:solidFill>
                  <a:schemeClr val="bg1"/>
                </a:solidFill>
              </a:rPr>
              <a:t>(HyperText Transfer </a:t>
            </a:r>
            <a:r>
              <a:rPr lang="pt-PT" sz="3600" dirty="0" smtClean="0">
                <a:solidFill>
                  <a:schemeClr val="bg1"/>
                </a:solidFill>
              </a:rPr>
              <a:t>Protocol).</a:t>
            </a:r>
          </a:p>
          <a:p>
            <a:pPr algn="just"/>
            <a:r>
              <a:rPr lang="pt-BR" sz="3500" dirty="0" smtClean="0">
                <a:solidFill>
                  <a:schemeClr val="bg1"/>
                </a:solidFill>
              </a:rPr>
              <a:t>21/TCP FTP (File </a:t>
            </a:r>
            <a:r>
              <a:rPr lang="pt-BR" sz="3500" dirty="0" err="1" smtClean="0">
                <a:solidFill>
                  <a:schemeClr val="bg1"/>
                </a:solidFill>
              </a:rPr>
              <a:t>Transfer</a:t>
            </a:r>
            <a:r>
              <a:rPr lang="pt-BR" sz="3500" dirty="0" smtClean="0">
                <a:solidFill>
                  <a:schemeClr val="bg1"/>
                </a:solidFill>
              </a:rPr>
              <a:t> Protocol – Data </a:t>
            </a:r>
            <a:r>
              <a:rPr lang="pt-BR" sz="3500" dirty="0" err="1" smtClean="0">
                <a:solidFill>
                  <a:schemeClr val="bg1"/>
                </a:solidFill>
              </a:rPr>
              <a:t>Port</a:t>
            </a:r>
            <a:r>
              <a:rPr lang="pt-BR" sz="3500" dirty="0" smtClean="0">
                <a:solidFill>
                  <a:schemeClr val="bg1"/>
                </a:solidFill>
              </a:rPr>
              <a:t>)</a:t>
            </a:r>
          </a:p>
          <a:p>
            <a:pPr algn="just"/>
            <a:r>
              <a:rPr lang="pt-BR" sz="3500" dirty="0" smtClean="0">
                <a:solidFill>
                  <a:schemeClr val="bg1"/>
                </a:solidFill>
              </a:rPr>
              <a:t>22/TCP FTP (File </a:t>
            </a:r>
            <a:r>
              <a:rPr lang="pt-BR" sz="3500" dirty="0" err="1" smtClean="0">
                <a:solidFill>
                  <a:schemeClr val="bg1"/>
                </a:solidFill>
              </a:rPr>
              <a:t>Transfer</a:t>
            </a:r>
            <a:r>
              <a:rPr lang="pt-BR" sz="3500" dirty="0" smtClean="0">
                <a:solidFill>
                  <a:schemeClr val="bg1"/>
                </a:solidFill>
              </a:rPr>
              <a:t> Protocol – </a:t>
            </a:r>
            <a:r>
              <a:rPr lang="pt-BR" sz="3500" dirty="0" err="1" smtClean="0">
                <a:solidFill>
                  <a:schemeClr val="bg1"/>
                </a:solidFill>
              </a:rPr>
              <a:t>Control</a:t>
            </a:r>
            <a:r>
              <a:rPr lang="pt-BR" sz="3500" dirty="0" smtClean="0">
                <a:solidFill>
                  <a:schemeClr val="bg1"/>
                </a:solidFill>
              </a:rPr>
              <a:t> </a:t>
            </a:r>
            <a:r>
              <a:rPr lang="pt-BR" sz="3500" dirty="0" err="1" smtClean="0">
                <a:solidFill>
                  <a:schemeClr val="bg1"/>
                </a:solidFill>
              </a:rPr>
              <a:t>Port</a:t>
            </a:r>
            <a:endParaRPr lang="pt-BR" sz="3500" dirty="0" smtClean="0">
              <a:solidFill>
                <a:schemeClr val="bg1"/>
              </a:solidFill>
            </a:endParaRPr>
          </a:p>
          <a:p>
            <a:pPr algn="just"/>
            <a:r>
              <a:rPr lang="pt-BR" sz="3500" dirty="0" smtClean="0">
                <a:solidFill>
                  <a:schemeClr val="bg1"/>
                </a:solidFill>
              </a:rPr>
              <a:t>65536 total </a:t>
            </a:r>
            <a:r>
              <a:rPr lang="pt-BR" sz="3500" smtClean="0">
                <a:solidFill>
                  <a:schemeClr val="bg1"/>
                </a:solidFill>
              </a:rPr>
              <a:t>de portas.</a:t>
            </a:r>
            <a:endParaRPr lang="pt-BR" sz="35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6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251520" y="980728"/>
            <a:ext cx="85028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600" dirty="0" smtClean="0">
                <a:solidFill>
                  <a:schemeClr val="bg1"/>
                </a:solidFill>
              </a:rPr>
              <a:t>Já ouviram falar de </a:t>
            </a:r>
            <a:r>
              <a:rPr lang="pt-BR" sz="3600" dirty="0" err="1" smtClean="0">
                <a:solidFill>
                  <a:schemeClr val="bg1"/>
                </a:solidFill>
              </a:rPr>
              <a:t>Request</a:t>
            </a:r>
            <a:r>
              <a:rPr lang="pt-BR" sz="3600" dirty="0" smtClean="0">
                <a:solidFill>
                  <a:schemeClr val="bg1"/>
                </a:solidFill>
              </a:rPr>
              <a:t> e </a:t>
            </a:r>
            <a:r>
              <a:rPr lang="pt-BR" sz="3600" dirty="0" smtClean="0">
                <a:solidFill>
                  <a:schemeClr val="bg1"/>
                </a:solidFill>
              </a:rPr>
              <a:t>Response </a:t>
            </a:r>
            <a:r>
              <a:rPr lang="pt-BR" sz="3600" dirty="0" smtClean="0">
                <a:solidFill>
                  <a:schemeClr val="bg1"/>
                </a:solidFill>
              </a:rPr>
              <a:t>em HTML?</a:t>
            </a:r>
          </a:p>
          <a:p>
            <a:pPr algn="just"/>
            <a:endParaRPr lang="pt-BR" sz="3600" dirty="0">
              <a:solidFill>
                <a:schemeClr val="bg1"/>
              </a:solidFill>
            </a:endParaRPr>
          </a:p>
          <a:p>
            <a:pPr algn="just"/>
            <a:r>
              <a:rPr lang="pt-BR" sz="3600" dirty="0" smtClean="0">
                <a:solidFill>
                  <a:schemeClr val="bg1"/>
                </a:solidFill>
              </a:rPr>
              <a:t>Pois é liberamos a entrada de dados e o retorno, é necessário criar regras para que o Firewall deixe esse pacote retornar.</a:t>
            </a:r>
            <a:endParaRPr lang="pt-BR" sz="35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4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251520" y="404664"/>
            <a:ext cx="85028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600" dirty="0" smtClean="0">
                <a:solidFill>
                  <a:schemeClr val="bg1"/>
                </a:solidFill>
              </a:rPr>
              <a:t>O </a:t>
            </a:r>
            <a:r>
              <a:rPr lang="pt-BR" sz="3600" dirty="0" err="1" smtClean="0">
                <a:solidFill>
                  <a:schemeClr val="bg1"/>
                </a:solidFill>
              </a:rPr>
              <a:t>Iptables</a:t>
            </a:r>
            <a:r>
              <a:rPr lang="pt-BR" sz="3600" dirty="0" smtClean="0">
                <a:solidFill>
                  <a:schemeClr val="bg1"/>
                </a:solidFill>
              </a:rPr>
              <a:t> possui uma regra baseada na conexão estabelecida. Ou seja se eu autorizei o pacote entrar no filtro, sua saída estará garantida.</a:t>
            </a:r>
            <a:endParaRPr lang="pt-BR" sz="3600" dirty="0">
              <a:solidFill>
                <a:schemeClr val="bg1"/>
              </a:solidFill>
            </a:endParaRPr>
          </a:p>
          <a:p>
            <a:r>
              <a:rPr lang="en-US" sz="3600" b="1" dirty="0" err="1">
                <a:solidFill>
                  <a:schemeClr val="bg1"/>
                </a:solidFill>
              </a:rPr>
              <a:t>iptables</a:t>
            </a:r>
            <a:r>
              <a:rPr lang="en-US" sz="3600" b="1" dirty="0">
                <a:solidFill>
                  <a:schemeClr val="bg1"/>
                </a:solidFill>
              </a:rPr>
              <a:t> -A INPUT -m state --state ESTABLISHED,RELATED -j </a:t>
            </a:r>
            <a:r>
              <a:rPr lang="en-US" sz="3600" b="1" dirty="0" smtClean="0">
                <a:solidFill>
                  <a:schemeClr val="bg1"/>
                </a:solidFill>
              </a:rPr>
              <a:t>ACCEPT</a:t>
            </a:r>
            <a:endParaRPr lang="pt-BR" sz="3600" b="1" dirty="0">
              <a:solidFill>
                <a:schemeClr val="bg1"/>
              </a:solidFill>
            </a:endParaRPr>
          </a:p>
          <a:p>
            <a:r>
              <a:rPr lang="en-US" sz="3600" b="1" dirty="0" err="1">
                <a:solidFill>
                  <a:schemeClr val="bg1"/>
                </a:solidFill>
              </a:rPr>
              <a:t>iptables</a:t>
            </a:r>
            <a:r>
              <a:rPr lang="en-US" sz="3600" b="1" dirty="0">
                <a:solidFill>
                  <a:schemeClr val="bg1"/>
                </a:solidFill>
              </a:rPr>
              <a:t> -A OUTPUT -m state --state ESTABLISHED,RELATED -j ACCEPT</a:t>
            </a:r>
          </a:p>
          <a:p>
            <a:r>
              <a:rPr lang="en-US" sz="3600" b="1" dirty="0" err="1">
                <a:solidFill>
                  <a:schemeClr val="bg1"/>
                </a:solidFill>
              </a:rPr>
              <a:t>iptables</a:t>
            </a:r>
            <a:r>
              <a:rPr lang="en-US" sz="3600" b="1" dirty="0">
                <a:solidFill>
                  <a:schemeClr val="bg1"/>
                </a:solidFill>
              </a:rPr>
              <a:t> -A FORWARD -m state --state ESTABLISHED,RELATED -j ACCEPT</a:t>
            </a:r>
            <a:endParaRPr lang="pt-BR" sz="35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10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504356"/>
              </p:ext>
            </p:extLst>
          </p:nvPr>
        </p:nvGraphicFramePr>
        <p:xfrm>
          <a:off x="395535" y="-99392"/>
          <a:ext cx="8208912" cy="6807808"/>
        </p:xfrm>
        <a:graphic>
          <a:graphicData uri="http://schemas.openxmlformats.org/drawingml/2006/table">
            <a:tbl>
              <a:tblPr/>
              <a:tblGrid>
                <a:gridCol w="2736304"/>
                <a:gridCol w="2736304"/>
                <a:gridCol w="2736304"/>
              </a:tblGrid>
              <a:tr h="309502">
                <a:tc>
                  <a:txBody>
                    <a:bodyPr/>
                    <a:lstStyle/>
                    <a:p>
                      <a:r>
                        <a:rPr lang="pt-BR" sz="2800" dirty="0">
                          <a:solidFill>
                            <a:schemeClr val="bg1"/>
                          </a:solidFill>
                        </a:rPr>
                        <a:t>Porta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>
                          <a:solidFill>
                            <a:schemeClr val="bg1"/>
                          </a:solidFill>
                        </a:rPr>
                        <a:t>TCP/UDP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 smtClean="0">
                          <a:solidFill>
                            <a:schemeClr val="bg1"/>
                          </a:solidFill>
                        </a:rPr>
                        <a:t>Serviço</a:t>
                      </a:r>
                      <a:endParaRPr lang="pt-BR" sz="2800" dirty="0">
                        <a:solidFill>
                          <a:schemeClr val="bg1"/>
                        </a:solidFill>
                      </a:endParaRP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502">
                <a:tc>
                  <a:txBody>
                    <a:bodyPr/>
                    <a:lstStyle/>
                    <a:p>
                      <a:r>
                        <a:rPr lang="pt-BR" sz="2800" dirty="0">
                          <a:solidFill>
                            <a:schemeClr val="bg1"/>
                          </a:solidFill>
                        </a:rPr>
                        <a:t>20 /21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>
                          <a:solidFill>
                            <a:schemeClr val="bg1"/>
                          </a:solidFill>
                        </a:rPr>
                        <a:t>TCP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>
                          <a:solidFill>
                            <a:schemeClr val="bg1"/>
                          </a:solidFill>
                        </a:rPr>
                        <a:t>FTP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502">
                <a:tc>
                  <a:txBody>
                    <a:bodyPr/>
                    <a:lstStyle/>
                    <a:p>
                      <a:r>
                        <a:rPr lang="pt-BR" sz="2800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solidFill>
                            <a:schemeClr val="bg1"/>
                          </a:solidFill>
                        </a:rPr>
                        <a:t>TCP/UDP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>
                          <a:solidFill>
                            <a:schemeClr val="bg1"/>
                          </a:solidFill>
                        </a:rPr>
                        <a:t>SSH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502">
                <a:tc>
                  <a:txBody>
                    <a:bodyPr/>
                    <a:lstStyle/>
                    <a:p>
                      <a:r>
                        <a:rPr lang="pt-BR" sz="2800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solidFill>
                            <a:schemeClr val="bg1"/>
                          </a:solidFill>
                        </a:rPr>
                        <a:t>TCP/UDP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>
                          <a:solidFill>
                            <a:schemeClr val="bg1"/>
                          </a:solidFill>
                        </a:rPr>
                        <a:t>TELNET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502">
                <a:tc>
                  <a:txBody>
                    <a:bodyPr/>
                    <a:lstStyle/>
                    <a:p>
                      <a:r>
                        <a:rPr lang="pt-BR" sz="280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solidFill>
                            <a:schemeClr val="bg1"/>
                          </a:solidFill>
                        </a:rPr>
                        <a:t>TCP/UDP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solidFill>
                            <a:schemeClr val="bg1"/>
                          </a:solidFill>
                        </a:rPr>
                        <a:t>SMTP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502">
                <a:tc>
                  <a:txBody>
                    <a:bodyPr/>
                    <a:lstStyle/>
                    <a:p>
                      <a:r>
                        <a:rPr lang="pt-BR" sz="2800">
                          <a:solidFill>
                            <a:schemeClr val="bg1"/>
                          </a:solidFill>
                        </a:rPr>
                        <a:t>53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solidFill>
                            <a:schemeClr val="bg1"/>
                          </a:solidFill>
                        </a:rPr>
                        <a:t>TCP/UDP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>
                          <a:solidFill>
                            <a:schemeClr val="bg1"/>
                          </a:solidFill>
                        </a:rPr>
                        <a:t>DNS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502">
                <a:tc>
                  <a:txBody>
                    <a:bodyPr/>
                    <a:lstStyle/>
                    <a:p>
                      <a:r>
                        <a:rPr lang="pt-BR" sz="2800" dirty="0">
                          <a:solidFill>
                            <a:schemeClr val="bg1"/>
                          </a:solidFill>
                        </a:rPr>
                        <a:t>67/68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>
                          <a:solidFill>
                            <a:schemeClr val="bg1"/>
                          </a:solidFill>
                        </a:rPr>
                        <a:t>UDP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solidFill>
                            <a:schemeClr val="bg1"/>
                          </a:solidFill>
                        </a:rPr>
                        <a:t>DHCP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502">
                <a:tc>
                  <a:txBody>
                    <a:bodyPr/>
                    <a:lstStyle/>
                    <a:p>
                      <a:r>
                        <a:rPr lang="pt-BR" sz="2800">
                          <a:solidFill>
                            <a:schemeClr val="bg1"/>
                          </a:solidFill>
                        </a:rPr>
                        <a:t>80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>
                          <a:solidFill>
                            <a:schemeClr val="bg1"/>
                          </a:solidFill>
                        </a:rPr>
                        <a:t>TCP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>
                          <a:solidFill>
                            <a:schemeClr val="bg1"/>
                          </a:solidFill>
                        </a:rPr>
                        <a:t>HTTP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502">
                <a:tc>
                  <a:txBody>
                    <a:bodyPr/>
                    <a:lstStyle/>
                    <a:p>
                      <a:r>
                        <a:rPr lang="pt-BR" sz="2800">
                          <a:solidFill>
                            <a:schemeClr val="bg1"/>
                          </a:solidFill>
                        </a:rPr>
                        <a:t>110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>
                          <a:solidFill>
                            <a:schemeClr val="bg1"/>
                          </a:solidFill>
                        </a:rPr>
                        <a:t>TCP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solidFill>
                            <a:schemeClr val="bg1"/>
                          </a:solidFill>
                        </a:rPr>
                        <a:t>POP3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502">
                <a:tc>
                  <a:txBody>
                    <a:bodyPr/>
                    <a:lstStyle/>
                    <a:p>
                      <a:r>
                        <a:rPr lang="pt-BR" sz="2800" dirty="0">
                          <a:solidFill>
                            <a:schemeClr val="bg1"/>
                          </a:solidFill>
                        </a:rPr>
                        <a:t>156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>
                          <a:solidFill>
                            <a:schemeClr val="bg1"/>
                          </a:solidFill>
                        </a:rPr>
                        <a:t>TCP/UDP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solidFill>
                            <a:schemeClr val="bg1"/>
                          </a:solidFill>
                        </a:rPr>
                        <a:t>SQL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502">
                <a:tc>
                  <a:txBody>
                    <a:bodyPr/>
                    <a:lstStyle/>
                    <a:p>
                      <a:r>
                        <a:rPr lang="pt-BR" sz="2800" dirty="0">
                          <a:solidFill>
                            <a:schemeClr val="bg1"/>
                          </a:solidFill>
                        </a:rPr>
                        <a:t>161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>
                          <a:solidFill>
                            <a:schemeClr val="bg1"/>
                          </a:solidFill>
                        </a:rPr>
                        <a:t>TCP/UDP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solidFill>
                            <a:schemeClr val="bg1"/>
                          </a:solidFill>
                        </a:rPr>
                        <a:t>SNMP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502">
                <a:tc>
                  <a:txBody>
                    <a:bodyPr/>
                    <a:lstStyle/>
                    <a:p>
                      <a:r>
                        <a:rPr lang="pt-BR" sz="2800" dirty="0">
                          <a:solidFill>
                            <a:schemeClr val="bg1"/>
                          </a:solidFill>
                        </a:rPr>
                        <a:t>443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solidFill>
                            <a:schemeClr val="bg1"/>
                          </a:solidFill>
                        </a:rPr>
                        <a:t>TCP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solidFill>
                            <a:schemeClr val="bg1"/>
                          </a:solidFill>
                        </a:rPr>
                        <a:t>HTTPS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502">
                <a:tc>
                  <a:txBody>
                    <a:bodyPr/>
                    <a:lstStyle/>
                    <a:p>
                      <a:r>
                        <a:rPr lang="pt-BR" sz="2800" dirty="0" smtClean="0">
                          <a:solidFill>
                            <a:schemeClr val="bg1"/>
                          </a:solidFill>
                        </a:rPr>
                        <a:t>5222/5223</a:t>
                      </a:r>
                      <a:endParaRPr lang="pt-BR" sz="2800" dirty="0">
                        <a:solidFill>
                          <a:schemeClr val="bg1"/>
                        </a:solidFill>
                      </a:endParaRP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>
                          <a:solidFill>
                            <a:schemeClr val="bg1"/>
                          </a:solidFill>
                        </a:rPr>
                        <a:t>TCP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 smtClean="0">
                          <a:solidFill>
                            <a:schemeClr val="bg1"/>
                          </a:solidFill>
                        </a:rPr>
                        <a:t>Whatsapp</a:t>
                      </a:r>
                      <a:endParaRPr lang="pt-BR" sz="2800" dirty="0">
                        <a:solidFill>
                          <a:schemeClr val="bg1"/>
                        </a:solidFill>
                      </a:endParaRP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502">
                <a:tc>
                  <a:txBody>
                    <a:bodyPr/>
                    <a:lstStyle/>
                    <a:p>
                      <a:r>
                        <a:rPr lang="pt-BR" sz="2800">
                          <a:solidFill>
                            <a:schemeClr val="bg1"/>
                          </a:solidFill>
                        </a:rPr>
                        <a:t>3128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 smtClean="0">
                          <a:solidFill>
                            <a:schemeClr val="bg1"/>
                          </a:solidFill>
                        </a:rPr>
                        <a:t>TCP</a:t>
                      </a:r>
                      <a:endParaRPr lang="pt-BR" sz="2800" dirty="0">
                        <a:solidFill>
                          <a:schemeClr val="bg1"/>
                        </a:solidFill>
                      </a:endParaRP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solidFill>
                            <a:schemeClr val="bg1"/>
                          </a:solidFill>
                        </a:rPr>
                        <a:t>SQUID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94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971600" y="571480"/>
            <a:ext cx="741682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dirty="0" smtClean="0">
                <a:solidFill>
                  <a:schemeClr val="bg1"/>
                </a:solidFill>
              </a:rPr>
              <a:t>Fonte:</a:t>
            </a:r>
          </a:p>
          <a:p>
            <a:r>
              <a:rPr lang="pt-BR" sz="4000" dirty="0" smtClean="0">
                <a:solidFill>
                  <a:schemeClr val="bg1"/>
                </a:solidFill>
              </a:rPr>
              <a:t>http</a:t>
            </a:r>
            <a:r>
              <a:rPr lang="pt-BR" sz="4000" dirty="0">
                <a:solidFill>
                  <a:schemeClr val="bg1"/>
                </a:solidFill>
              </a:rPr>
              <a:t>://www.infowester.com/firewall.php</a:t>
            </a:r>
          </a:p>
          <a:p>
            <a:r>
              <a:rPr lang="pt-BR" sz="4000" dirty="0" smtClean="0">
                <a:solidFill>
                  <a:schemeClr val="bg1"/>
                </a:solidFill>
              </a:rPr>
              <a:t>http</a:t>
            </a:r>
            <a:r>
              <a:rPr lang="pt-BR" sz="4000" dirty="0">
                <a:solidFill>
                  <a:schemeClr val="bg1"/>
                </a:solidFill>
              </a:rPr>
              <a:t>://pt.wikipedia.org/wiki/Firewall</a:t>
            </a:r>
          </a:p>
          <a:p>
            <a:r>
              <a:rPr lang="pt-BR" sz="4000" dirty="0">
                <a:solidFill>
                  <a:schemeClr val="bg1"/>
                </a:solidFill>
              </a:rPr>
              <a:t>w</a:t>
            </a:r>
            <a:r>
              <a:rPr lang="pt-BR" sz="4000" dirty="0" smtClean="0">
                <a:solidFill>
                  <a:schemeClr val="bg1"/>
                </a:solidFill>
              </a:rPr>
              <a:t>ww.inf.ufsc.br</a:t>
            </a:r>
            <a:r>
              <a:rPr lang="pt-BR" sz="4000" dirty="0">
                <a:solidFill>
                  <a:schemeClr val="bg1"/>
                </a:solidFill>
              </a:rPr>
              <a:t>/~</a:t>
            </a:r>
            <a:r>
              <a:rPr lang="pt-BR" sz="4000" dirty="0" err="1">
                <a:solidFill>
                  <a:schemeClr val="bg1"/>
                </a:solidFill>
              </a:rPr>
              <a:t>bosco</a:t>
            </a:r>
            <a:r>
              <a:rPr lang="pt-BR" sz="4000" dirty="0">
                <a:solidFill>
                  <a:schemeClr val="bg1"/>
                </a:solidFill>
              </a:rPr>
              <a:t>/ensino/ine5630/.../</a:t>
            </a:r>
            <a:r>
              <a:rPr lang="pt-BR" sz="4000" dirty="0" err="1">
                <a:solidFill>
                  <a:schemeClr val="bg1"/>
                </a:solidFill>
              </a:rPr>
              <a:t>Pensan</a:t>
            </a:r>
            <a:endParaRPr lang="pt-BR" sz="4000" dirty="0">
              <a:solidFill>
                <a:schemeClr val="bg1"/>
              </a:solidFill>
            </a:endParaRPr>
          </a:p>
          <a:p>
            <a:r>
              <a:rPr lang="pt-BR" sz="4000" dirty="0">
                <a:solidFill>
                  <a:schemeClr val="bg1"/>
                </a:solidFill>
              </a:rPr>
              <a:t>doFirewalls.ppt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338" y="0"/>
            <a:ext cx="174625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3338" y="15875"/>
            <a:ext cx="174625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AutoShape 4" descr="Expandir"/>
          <p:cNvSpPr>
            <a:spLocks noChangeAspect="1" noChangeArrowheads="1"/>
          </p:cNvSpPr>
          <p:nvPr/>
        </p:nvSpPr>
        <p:spPr bwMode="auto">
          <a:xfrm>
            <a:off x="76200" y="-185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5" descr="Recolher"/>
          <p:cNvSpPr>
            <a:spLocks noChangeAspect="1" noChangeArrowheads="1"/>
          </p:cNvSpPr>
          <p:nvPr/>
        </p:nvSpPr>
        <p:spPr bwMode="auto">
          <a:xfrm>
            <a:off x="228600" y="-185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3338" y="0"/>
            <a:ext cx="174625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-153378"/>
            <a:ext cx="12885" cy="3385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3327" tIns="-26979" rIns="-20631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200" b="1" i="0" u="none" strike="noStrike" cap="none" normalizeH="0" baseline="0" dirty="0" smtClean="0">
              <a:ln>
                <a:noFill/>
              </a:ln>
              <a:solidFill>
                <a:srgbClr val="505050"/>
              </a:solidFill>
              <a:effectLst/>
              <a:latin typeface="WOL_SB"/>
              <a:cs typeface="Arial" pitchFamily="34" charset="0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3338" y="15875"/>
            <a:ext cx="174625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AutoShape 11" descr="Expandir"/>
          <p:cNvSpPr>
            <a:spLocks noChangeAspect="1" noChangeArrowheads="1"/>
          </p:cNvSpPr>
          <p:nvPr/>
        </p:nvSpPr>
        <p:spPr bwMode="auto">
          <a:xfrm>
            <a:off x="76200" y="-185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AutoShape 12" descr="Recolher"/>
          <p:cNvSpPr>
            <a:spLocks noChangeAspect="1" noChangeArrowheads="1"/>
          </p:cNvSpPr>
          <p:nvPr/>
        </p:nvSpPr>
        <p:spPr bwMode="auto">
          <a:xfrm>
            <a:off x="228600" y="-185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72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251520" y="285740"/>
            <a:ext cx="864627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b="1" dirty="0">
                <a:solidFill>
                  <a:schemeClr val="bg1"/>
                </a:solidFill>
              </a:rPr>
              <a:t>CONCEITOS </a:t>
            </a:r>
            <a:r>
              <a:rPr lang="pt-BR" sz="4000" b="1" dirty="0" smtClean="0">
                <a:solidFill>
                  <a:schemeClr val="bg1"/>
                </a:solidFill>
              </a:rPr>
              <a:t>– CHAINS</a:t>
            </a:r>
          </a:p>
          <a:p>
            <a:pPr algn="just"/>
            <a:r>
              <a:rPr lang="pt-BR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</a:t>
            </a:r>
            <a:r>
              <a:rPr lang="pt-BR" sz="3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Chains</a:t>
            </a:r>
            <a:r>
              <a:rPr lang="pt-BR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são locais onde as regras do firewall definidas </a:t>
            </a:r>
            <a:r>
              <a:rPr lang="pt-BR" sz="3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pelo usuário </a:t>
            </a:r>
            <a:r>
              <a:rPr lang="pt-BR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são armazenadas para operação </a:t>
            </a:r>
            <a:r>
              <a:rPr lang="pt-BR" sz="3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firewall</a:t>
            </a:r>
            <a:r>
              <a:rPr lang="pt-BR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just"/>
            <a:r>
              <a:rPr lang="pt-BR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Existem dois tipos de </a:t>
            </a:r>
            <a:r>
              <a:rPr lang="pt-BR" sz="3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chains</a:t>
            </a:r>
            <a:r>
              <a:rPr lang="pt-BR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os embutidos (como os </a:t>
            </a:r>
            <a:r>
              <a:rPr lang="pt-BR" sz="3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chains</a:t>
            </a:r>
            <a:r>
              <a:rPr lang="pt-BR" sz="3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INPUT</a:t>
            </a:r>
            <a:r>
              <a:rPr lang="pt-BR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OUTPUT e FORWARD) e os criados pelo usuário</a:t>
            </a:r>
            <a:r>
              <a:rPr lang="pt-BR" sz="3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</a:t>
            </a:r>
            <a:r>
              <a:rPr lang="pt-BR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nomes dos </a:t>
            </a:r>
            <a:r>
              <a:rPr lang="pt-BR" sz="3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chains</a:t>
            </a:r>
            <a:r>
              <a:rPr lang="pt-BR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embutidos devem ser especificados </a:t>
            </a:r>
            <a:r>
              <a:rPr lang="pt-BR" sz="3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sempre em maiúsculas, ou </a:t>
            </a:r>
            <a:r>
              <a:rPr lang="pt-BR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seja, o </a:t>
            </a:r>
            <a:r>
              <a:rPr lang="pt-BR" sz="3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</a:t>
            </a:r>
            <a:r>
              <a:rPr lang="pt-BR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input é completamente diferente de INPUT).</a:t>
            </a:r>
          </a:p>
        </p:txBody>
      </p:sp>
    </p:spTree>
    <p:extLst>
      <p:ext uri="{BB962C8B-B14F-4D97-AF65-F5344CB8AC3E}">
        <p14:creationId xmlns:p14="http://schemas.microsoft.com/office/powerpoint/2010/main" val="17918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251520" y="285740"/>
            <a:ext cx="864627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FIREWALL – CHAINS NETFILTER</a:t>
            </a:r>
          </a:p>
          <a:p>
            <a:pPr algn="just"/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INPUT - Utilizada em pacotes que estão chegando ao host </a:t>
            </a: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algn="just"/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FORWARD - Utilizada para pacotes roteados pelo host </a:t>
            </a: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algn="just"/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OUTPUT - Utilizada para pacotes originados no host ;</a:t>
            </a:r>
            <a:endParaRPr lang="pt-BR" sz="3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313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251520" y="-99392"/>
            <a:ext cx="8646278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800" b="1" dirty="0">
                <a:solidFill>
                  <a:schemeClr val="bg1"/>
                </a:solidFill>
              </a:rPr>
              <a:t>CONCEITOS - REGRAS</a:t>
            </a:r>
          </a:p>
          <a:p>
            <a:pPr algn="just"/>
            <a:r>
              <a:rPr lang="pt-BR" sz="3800" dirty="0" smtClean="0">
                <a:solidFill>
                  <a:schemeClr val="bg1"/>
                </a:solidFill>
              </a:rPr>
              <a:t>As </a:t>
            </a:r>
            <a:r>
              <a:rPr lang="pt-BR" sz="3800" dirty="0">
                <a:solidFill>
                  <a:schemeClr val="bg1"/>
                </a:solidFill>
              </a:rPr>
              <a:t>regras são como comandos passados ao </a:t>
            </a:r>
            <a:r>
              <a:rPr lang="pt-BR" sz="3800" dirty="0" err="1">
                <a:solidFill>
                  <a:schemeClr val="bg1"/>
                </a:solidFill>
              </a:rPr>
              <a:t>iptables</a:t>
            </a:r>
            <a:r>
              <a:rPr lang="pt-BR" sz="3800" dirty="0">
                <a:solidFill>
                  <a:schemeClr val="bg1"/>
                </a:solidFill>
              </a:rPr>
              <a:t> para que </a:t>
            </a:r>
            <a:r>
              <a:rPr lang="pt-BR" sz="3800" dirty="0" smtClean="0">
                <a:solidFill>
                  <a:schemeClr val="bg1"/>
                </a:solidFill>
              </a:rPr>
              <a:t>ele realize </a:t>
            </a:r>
            <a:r>
              <a:rPr lang="pt-BR" sz="3800" dirty="0">
                <a:solidFill>
                  <a:schemeClr val="bg1"/>
                </a:solidFill>
              </a:rPr>
              <a:t>uma determinada ação (como bloquear ou deixar </a:t>
            </a:r>
            <a:r>
              <a:rPr lang="pt-BR" sz="3800" dirty="0" smtClean="0">
                <a:solidFill>
                  <a:schemeClr val="bg1"/>
                </a:solidFill>
              </a:rPr>
              <a:t>passar um </a:t>
            </a:r>
            <a:r>
              <a:rPr lang="pt-BR" sz="3800" dirty="0">
                <a:solidFill>
                  <a:schemeClr val="bg1"/>
                </a:solidFill>
              </a:rPr>
              <a:t>pacote) de acordo com o endereço/porta de </a:t>
            </a:r>
            <a:r>
              <a:rPr lang="pt-BR" sz="3800" dirty="0" smtClean="0">
                <a:solidFill>
                  <a:schemeClr val="bg1"/>
                </a:solidFill>
              </a:rPr>
              <a:t>origem/destino, interface </a:t>
            </a:r>
            <a:r>
              <a:rPr lang="pt-BR" sz="3800" dirty="0">
                <a:solidFill>
                  <a:schemeClr val="bg1"/>
                </a:solidFill>
              </a:rPr>
              <a:t>de origem/destino, etc</a:t>
            </a:r>
            <a:r>
              <a:rPr lang="pt-BR" sz="3800" dirty="0" smtClean="0">
                <a:solidFill>
                  <a:schemeClr val="bg1"/>
                </a:solidFill>
              </a:rPr>
              <a:t>.  </a:t>
            </a:r>
            <a:r>
              <a:rPr lang="pt-BR" sz="3800" dirty="0">
                <a:solidFill>
                  <a:schemeClr val="bg1"/>
                </a:solidFill>
              </a:rPr>
              <a:t>As regras são armazenadas dentro dos </a:t>
            </a:r>
            <a:r>
              <a:rPr lang="pt-BR" sz="3800" dirty="0" err="1">
                <a:solidFill>
                  <a:schemeClr val="bg1"/>
                </a:solidFill>
              </a:rPr>
              <a:t>chains</a:t>
            </a:r>
            <a:r>
              <a:rPr lang="pt-BR" sz="3800" dirty="0">
                <a:solidFill>
                  <a:schemeClr val="bg1"/>
                </a:solidFill>
              </a:rPr>
              <a:t> e processadas </a:t>
            </a:r>
            <a:r>
              <a:rPr lang="pt-BR" sz="3800" dirty="0" smtClean="0">
                <a:solidFill>
                  <a:schemeClr val="bg1"/>
                </a:solidFill>
              </a:rPr>
              <a:t>na ordem </a:t>
            </a:r>
            <a:r>
              <a:rPr lang="pt-BR" sz="3800" dirty="0">
                <a:solidFill>
                  <a:schemeClr val="bg1"/>
                </a:solidFill>
              </a:rPr>
              <a:t>que são inseridas</a:t>
            </a:r>
            <a:r>
              <a:rPr lang="pt-BR" sz="3800" dirty="0" smtClean="0">
                <a:solidFill>
                  <a:schemeClr val="bg1"/>
                </a:solidFill>
              </a:rPr>
              <a:t>. </a:t>
            </a:r>
            <a:r>
              <a:rPr lang="pt-BR" sz="3800" dirty="0">
                <a:solidFill>
                  <a:schemeClr val="bg1"/>
                </a:solidFill>
              </a:rPr>
              <a:t>As regras </a:t>
            </a:r>
            <a:r>
              <a:rPr lang="pt-BR" sz="3800" dirty="0" smtClean="0">
                <a:solidFill>
                  <a:schemeClr val="bg1"/>
                </a:solidFill>
              </a:rPr>
              <a:t>deverão </a:t>
            </a:r>
            <a:r>
              <a:rPr lang="pt-BR" sz="3800" dirty="0">
                <a:solidFill>
                  <a:schemeClr val="bg1"/>
                </a:solidFill>
              </a:rPr>
              <a:t>ser gravadas em um arquivo para </a:t>
            </a:r>
            <a:r>
              <a:rPr lang="pt-BR" sz="3800" dirty="0" smtClean="0">
                <a:solidFill>
                  <a:schemeClr val="bg1"/>
                </a:solidFill>
              </a:rPr>
              <a:t>serem carregadas </a:t>
            </a:r>
            <a:r>
              <a:rPr lang="pt-BR" sz="3800" dirty="0">
                <a:solidFill>
                  <a:schemeClr val="bg1"/>
                </a:solidFill>
              </a:rPr>
              <a:t>a cada inicialização.</a:t>
            </a:r>
            <a:endParaRPr lang="pt-BR" sz="3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805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251520" y="-99392"/>
            <a:ext cx="864627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b="1" dirty="0">
                <a:solidFill>
                  <a:schemeClr val="bg1"/>
                </a:solidFill>
              </a:rPr>
              <a:t>CONCEITOS - TABELAS</a:t>
            </a:r>
          </a:p>
          <a:p>
            <a:pPr algn="just"/>
            <a:r>
              <a:rPr lang="pt-BR" sz="4000" dirty="0">
                <a:solidFill>
                  <a:schemeClr val="bg1"/>
                </a:solidFill>
              </a:rPr>
              <a:t> Tabelas são os locais usados </a:t>
            </a:r>
            <a:r>
              <a:rPr lang="pt-BR" sz="4000" dirty="0" smtClean="0">
                <a:solidFill>
                  <a:schemeClr val="bg1"/>
                </a:solidFill>
              </a:rPr>
              <a:t>para armazenar </a:t>
            </a:r>
            <a:r>
              <a:rPr lang="pt-BR" sz="4000" dirty="0">
                <a:solidFill>
                  <a:schemeClr val="bg1"/>
                </a:solidFill>
              </a:rPr>
              <a:t>os </a:t>
            </a:r>
            <a:r>
              <a:rPr lang="pt-BR" sz="4000" dirty="0" err="1">
                <a:solidFill>
                  <a:schemeClr val="bg1"/>
                </a:solidFill>
              </a:rPr>
              <a:t>chains</a:t>
            </a:r>
            <a:r>
              <a:rPr lang="pt-BR" sz="4000" dirty="0">
                <a:solidFill>
                  <a:schemeClr val="bg1"/>
                </a:solidFill>
              </a:rPr>
              <a:t> e </a:t>
            </a:r>
            <a:r>
              <a:rPr lang="pt-BR" sz="4000" dirty="0" smtClean="0">
                <a:solidFill>
                  <a:schemeClr val="bg1"/>
                </a:solidFill>
              </a:rPr>
              <a:t>conjunto de </a:t>
            </a:r>
            <a:r>
              <a:rPr lang="pt-BR" sz="4000" dirty="0">
                <a:solidFill>
                  <a:schemeClr val="bg1"/>
                </a:solidFill>
              </a:rPr>
              <a:t>regras com uma </a:t>
            </a:r>
            <a:r>
              <a:rPr lang="pt-BR" sz="4000" dirty="0" smtClean="0">
                <a:solidFill>
                  <a:schemeClr val="bg1"/>
                </a:solidFill>
              </a:rPr>
              <a:t>determinada característica </a:t>
            </a:r>
            <a:r>
              <a:rPr lang="pt-BR" sz="4000" dirty="0">
                <a:solidFill>
                  <a:schemeClr val="bg1"/>
                </a:solidFill>
              </a:rPr>
              <a:t>em comum. </a:t>
            </a:r>
            <a:r>
              <a:rPr lang="pt-BR" sz="4000" dirty="0" smtClean="0">
                <a:solidFill>
                  <a:schemeClr val="bg1"/>
                </a:solidFill>
              </a:rPr>
              <a:t>As tabelas podem </a:t>
            </a:r>
            <a:r>
              <a:rPr lang="pt-BR" sz="4000" dirty="0">
                <a:solidFill>
                  <a:schemeClr val="bg1"/>
                </a:solidFill>
              </a:rPr>
              <a:t>ser referenciadas com a opção -t tabela.</a:t>
            </a:r>
            <a:endParaRPr lang="pt-BR" sz="3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905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251520" y="285740"/>
            <a:ext cx="878497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FIREWALL – TABELAS NETFILTER</a:t>
            </a:r>
          </a:p>
          <a:p>
            <a:r>
              <a:rPr lang="pt-BR" sz="4000" dirty="0">
                <a:solidFill>
                  <a:schemeClr val="bg1"/>
                </a:solidFill>
              </a:rPr>
              <a:t> </a:t>
            </a:r>
            <a:r>
              <a:rPr lang="pt-BR" sz="4000" dirty="0" smtClean="0">
                <a:solidFill>
                  <a:schemeClr val="bg1"/>
                </a:solidFill>
              </a:rPr>
              <a:t>*FILTER - INPUT</a:t>
            </a:r>
            <a:r>
              <a:rPr lang="pt-BR" sz="4000" dirty="0">
                <a:solidFill>
                  <a:schemeClr val="bg1"/>
                </a:solidFill>
              </a:rPr>
              <a:t>, FORWARD e OUTPUT;</a:t>
            </a:r>
          </a:p>
          <a:p>
            <a:r>
              <a:rPr lang="pt-BR" sz="4000" dirty="0">
                <a:solidFill>
                  <a:schemeClr val="bg1"/>
                </a:solidFill>
              </a:rPr>
              <a:t> </a:t>
            </a:r>
            <a:r>
              <a:rPr lang="pt-BR" sz="4000" dirty="0" smtClean="0">
                <a:solidFill>
                  <a:schemeClr val="bg1"/>
                </a:solidFill>
              </a:rPr>
              <a:t>*NAT - </a:t>
            </a:r>
            <a:r>
              <a:rPr lang="pt-BR" sz="4000" dirty="0">
                <a:solidFill>
                  <a:schemeClr val="bg1"/>
                </a:solidFill>
              </a:rPr>
              <a:t>Usada para pacotes que queiram criar uma </a:t>
            </a:r>
            <a:r>
              <a:rPr lang="pt-BR" sz="4000" dirty="0" smtClean="0">
                <a:solidFill>
                  <a:schemeClr val="bg1"/>
                </a:solidFill>
              </a:rPr>
              <a:t>nova conexão</a:t>
            </a:r>
            <a:r>
              <a:rPr lang="pt-BR" sz="4000" dirty="0">
                <a:solidFill>
                  <a:schemeClr val="bg1"/>
                </a:solidFill>
              </a:rPr>
              <a:t>, utilizada em um computador </a:t>
            </a:r>
            <a:r>
              <a:rPr lang="pt-BR" sz="4000" dirty="0" smtClean="0">
                <a:solidFill>
                  <a:schemeClr val="bg1"/>
                </a:solidFill>
              </a:rPr>
              <a:t>funcionando </a:t>
            </a:r>
            <a:r>
              <a:rPr lang="pt-BR" sz="4000" dirty="0">
                <a:solidFill>
                  <a:schemeClr val="bg1"/>
                </a:solidFill>
              </a:rPr>
              <a:t>como gateway ou roteador;</a:t>
            </a:r>
          </a:p>
          <a:p>
            <a:r>
              <a:rPr lang="pt-BR" sz="4000" dirty="0">
                <a:solidFill>
                  <a:schemeClr val="bg1"/>
                </a:solidFill>
              </a:rPr>
              <a:t> PREROUTING, OUTPUT e </a:t>
            </a:r>
            <a:r>
              <a:rPr lang="pt-BR" sz="4000" dirty="0" smtClean="0">
                <a:solidFill>
                  <a:schemeClr val="bg1"/>
                </a:solidFill>
              </a:rPr>
              <a:t>POSTROUTING</a:t>
            </a:r>
            <a:r>
              <a:rPr lang="pt-BR" sz="4000" dirty="0">
                <a:solidFill>
                  <a:schemeClr val="bg1"/>
                </a:solidFill>
              </a:rPr>
              <a:t>;</a:t>
            </a:r>
          </a:p>
          <a:p>
            <a:r>
              <a:rPr lang="pt-BR" sz="4000" dirty="0">
                <a:solidFill>
                  <a:schemeClr val="bg1"/>
                </a:solidFill>
              </a:rPr>
              <a:t> </a:t>
            </a:r>
            <a:r>
              <a:rPr lang="pt-BR" sz="4000" dirty="0" smtClean="0">
                <a:solidFill>
                  <a:schemeClr val="bg1"/>
                </a:solidFill>
              </a:rPr>
              <a:t>*MANGLE -  </a:t>
            </a:r>
            <a:r>
              <a:rPr lang="pt-BR" sz="4000" dirty="0">
                <a:solidFill>
                  <a:schemeClr val="bg1"/>
                </a:solidFill>
              </a:rPr>
              <a:t>Utilizada para alterações nos pacotes</a:t>
            </a:r>
            <a:r>
              <a:rPr lang="pt-BR" sz="4000" dirty="0" smtClean="0">
                <a:solidFill>
                  <a:schemeClr val="bg1"/>
                </a:solidFill>
              </a:rPr>
              <a:t>; </a:t>
            </a:r>
            <a:r>
              <a:rPr lang="en-US" sz="4000" dirty="0" smtClean="0">
                <a:solidFill>
                  <a:schemeClr val="bg1"/>
                </a:solidFill>
              </a:rPr>
              <a:t>PREROUTING</a:t>
            </a:r>
            <a:r>
              <a:rPr lang="en-US" sz="4000" dirty="0">
                <a:solidFill>
                  <a:schemeClr val="bg1"/>
                </a:solidFill>
              </a:rPr>
              <a:t>, OUTPUT, INPUT, FORWARD </a:t>
            </a:r>
            <a:r>
              <a:rPr lang="en-US" sz="4000" dirty="0" smtClean="0">
                <a:solidFill>
                  <a:schemeClr val="bg1"/>
                </a:solidFill>
              </a:rPr>
              <a:t>e</a:t>
            </a:r>
            <a:r>
              <a:rPr lang="pt-BR" sz="4000" dirty="0" smtClean="0">
                <a:solidFill>
                  <a:schemeClr val="bg1"/>
                </a:solidFill>
              </a:rPr>
              <a:t> </a:t>
            </a:r>
            <a:r>
              <a:rPr lang="pt-BR" sz="4000" dirty="0">
                <a:solidFill>
                  <a:schemeClr val="bg1"/>
                </a:solidFill>
              </a:rPr>
              <a:t>POSTROUTING</a:t>
            </a:r>
            <a:endParaRPr lang="pt-BR" sz="3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552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251520" y="285740"/>
            <a:ext cx="87849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FIREWALL – POLÍTICAS NETFILTER</a:t>
            </a:r>
          </a:p>
          <a:p>
            <a:r>
              <a:rPr lang="pt-BR" sz="4000" dirty="0">
                <a:solidFill>
                  <a:schemeClr val="bg1"/>
                </a:solidFill>
              </a:rPr>
              <a:t> </a:t>
            </a:r>
            <a:r>
              <a:rPr lang="pt-BR" sz="4000" dirty="0" smtClean="0">
                <a:solidFill>
                  <a:schemeClr val="bg1"/>
                </a:solidFill>
              </a:rPr>
              <a:t>Genéricas</a:t>
            </a:r>
          </a:p>
          <a:p>
            <a:endParaRPr lang="pt-BR" sz="4000" dirty="0">
              <a:solidFill>
                <a:schemeClr val="bg1"/>
              </a:solidFill>
            </a:endParaRPr>
          </a:p>
          <a:p>
            <a:r>
              <a:rPr lang="pt-BR" sz="4000" dirty="0">
                <a:solidFill>
                  <a:schemeClr val="bg1"/>
                </a:solidFill>
              </a:rPr>
              <a:t> ACCEPT - Deixa o pacote passar</a:t>
            </a:r>
            <a:r>
              <a:rPr lang="pt-BR" sz="4000" dirty="0" smtClean="0">
                <a:solidFill>
                  <a:schemeClr val="bg1"/>
                </a:solidFill>
              </a:rPr>
              <a:t>;</a:t>
            </a:r>
          </a:p>
          <a:p>
            <a:endParaRPr lang="pt-BR" sz="4000" dirty="0">
              <a:solidFill>
                <a:schemeClr val="bg1"/>
              </a:solidFill>
            </a:endParaRPr>
          </a:p>
          <a:p>
            <a:r>
              <a:rPr lang="pt-BR" sz="4000" dirty="0">
                <a:solidFill>
                  <a:schemeClr val="bg1"/>
                </a:solidFill>
              </a:rPr>
              <a:t> DROP - Descarta o pacote;</a:t>
            </a:r>
            <a:endParaRPr lang="pt-BR" sz="3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650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1691680" y="2721114"/>
            <a:ext cx="8784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Mãos a obra!!!!</a:t>
            </a:r>
            <a:endParaRPr lang="pt-BR" sz="3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875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785</Words>
  <Application>Microsoft Office PowerPoint</Application>
  <PresentationFormat>Apresentação na tela (4:3)</PresentationFormat>
  <Paragraphs>133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Tema do Office</vt:lpstr>
      <vt:lpstr>IPTABLES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Abrangência de Redes de Computadores</dc:title>
  <dc:creator>marciano1</dc:creator>
  <cp:lastModifiedBy>Ederson</cp:lastModifiedBy>
  <cp:revision>98</cp:revision>
  <dcterms:created xsi:type="dcterms:W3CDTF">2015-02-25T15:02:29Z</dcterms:created>
  <dcterms:modified xsi:type="dcterms:W3CDTF">2016-06-01T13:02:15Z</dcterms:modified>
</cp:coreProperties>
</file>