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76" r:id="rId2"/>
    <p:sldId id="326" r:id="rId3"/>
    <p:sldId id="342" r:id="rId4"/>
    <p:sldId id="366" r:id="rId5"/>
    <p:sldId id="367" r:id="rId6"/>
    <p:sldId id="368" r:id="rId7"/>
    <p:sldId id="369" r:id="rId8"/>
    <p:sldId id="370" r:id="rId9"/>
    <p:sldId id="371" r:id="rId10"/>
    <p:sldId id="372" r:id="rId11"/>
    <p:sldId id="373" r:id="rId12"/>
    <p:sldId id="374" r:id="rId13"/>
    <p:sldId id="375" r:id="rId14"/>
    <p:sldId id="376" r:id="rId15"/>
    <p:sldId id="377" r:id="rId16"/>
    <p:sldId id="341" r:id="rId17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92" autoAdjust="0"/>
    <p:restoredTop sz="94660"/>
  </p:normalViewPr>
  <p:slideViewPr>
    <p:cSldViewPr>
      <p:cViewPr varScale="1">
        <p:scale>
          <a:sx n="69" d="100"/>
          <a:sy n="69" d="100"/>
        </p:scale>
        <p:origin x="-142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CC5318-2204-4ED2-99B9-B4C370E3DD26}" type="datetimeFigureOut">
              <a:rPr lang="pt-BR" smtClean="0"/>
              <a:pPr/>
              <a:t>01/06/2016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65E57B-EBE4-4C44-8E4D-CC261B002A48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64461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A2BC0-9B18-49B9-87E0-1752DF9C7939}" type="datetimeFigureOut">
              <a:rPr lang="pt-BR" smtClean="0"/>
              <a:pPr/>
              <a:t>01/06/2016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3B60-DF43-48DA-8F35-3CB62A1C5A94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A2BC0-9B18-49B9-87E0-1752DF9C7939}" type="datetimeFigureOut">
              <a:rPr lang="pt-BR" smtClean="0"/>
              <a:pPr/>
              <a:t>01/06/2016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3B60-DF43-48DA-8F35-3CB62A1C5A94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A2BC0-9B18-49B9-87E0-1752DF9C7939}" type="datetimeFigureOut">
              <a:rPr lang="pt-BR" smtClean="0"/>
              <a:pPr/>
              <a:t>01/06/2016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3B60-DF43-48DA-8F35-3CB62A1C5A94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239000" cy="411163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600">
                <a:solidFill>
                  <a:srgbClr val="000000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pt-BR" dirty="0" smtClean="0"/>
          </a:p>
        </p:txBody>
      </p:sp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1500" baseline="0">
                <a:solidFill>
                  <a:srgbClr val="000000"/>
                </a:solidFill>
              </a:defRPr>
            </a:lvl1pPr>
            <a:lvl2pPr>
              <a:buFont typeface="Arial" pitchFamily="34" charset="0"/>
              <a:buChar char="»"/>
              <a:defRPr sz="1500">
                <a:solidFill>
                  <a:srgbClr val="000000"/>
                </a:solidFill>
              </a:defRPr>
            </a:lvl2pPr>
            <a:lvl3pPr>
              <a:buFont typeface="Wingdings" pitchFamily="2" charset="2"/>
              <a:buChar char="§"/>
              <a:defRPr sz="1500">
                <a:solidFill>
                  <a:srgbClr val="000000"/>
                </a:solidFill>
              </a:defRPr>
            </a:lvl3pPr>
            <a:lvl4pPr>
              <a:buFont typeface="Arial" pitchFamily="34" charset="0"/>
              <a:buChar char="•"/>
              <a:defRPr sz="1500">
                <a:solidFill>
                  <a:srgbClr val="000000"/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 algn="r">
              <a:defRPr sz="105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FCB85D53-6B24-4A19-98F3-6914137108A2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239000" cy="411163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600">
                <a:solidFill>
                  <a:srgbClr val="000000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pt-BR" dirty="0" smtClean="0"/>
          </a:p>
        </p:txBody>
      </p:sp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1500" baseline="0">
                <a:solidFill>
                  <a:srgbClr val="000000"/>
                </a:solidFill>
              </a:defRPr>
            </a:lvl1pPr>
            <a:lvl2pPr>
              <a:buFont typeface="Arial" pitchFamily="34" charset="0"/>
              <a:buChar char="»"/>
              <a:defRPr sz="1500">
                <a:solidFill>
                  <a:srgbClr val="000000"/>
                </a:solidFill>
              </a:defRPr>
            </a:lvl2pPr>
            <a:lvl3pPr>
              <a:buFont typeface="Wingdings" pitchFamily="2" charset="2"/>
              <a:buChar char="§"/>
              <a:defRPr sz="1500">
                <a:solidFill>
                  <a:srgbClr val="000000"/>
                </a:solidFill>
              </a:defRPr>
            </a:lvl3pPr>
            <a:lvl4pPr>
              <a:buFont typeface="Arial" pitchFamily="34" charset="0"/>
              <a:buChar char="•"/>
              <a:defRPr sz="1500">
                <a:solidFill>
                  <a:srgbClr val="000000"/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 algn="r">
              <a:defRPr sz="105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FCB85D53-6B24-4A19-98F3-6914137108A2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239000" cy="411163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600">
                <a:solidFill>
                  <a:srgbClr val="000000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pt-BR" dirty="0" smtClean="0"/>
          </a:p>
        </p:txBody>
      </p:sp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1500" baseline="0">
                <a:solidFill>
                  <a:srgbClr val="000000"/>
                </a:solidFill>
              </a:defRPr>
            </a:lvl1pPr>
            <a:lvl2pPr>
              <a:buFont typeface="Arial" pitchFamily="34" charset="0"/>
              <a:buChar char="»"/>
              <a:defRPr sz="1500">
                <a:solidFill>
                  <a:srgbClr val="000000"/>
                </a:solidFill>
              </a:defRPr>
            </a:lvl2pPr>
            <a:lvl3pPr>
              <a:buFont typeface="Wingdings" pitchFamily="2" charset="2"/>
              <a:buChar char="§"/>
              <a:defRPr sz="1500">
                <a:solidFill>
                  <a:srgbClr val="000000"/>
                </a:solidFill>
              </a:defRPr>
            </a:lvl3pPr>
            <a:lvl4pPr>
              <a:buFont typeface="Arial" pitchFamily="34" charset="0"/>
              <a:buChar char="•"/>
              <a:defRPr sz="1500">
                <a:solidFill>
                  <a:srgbClr val="000000"/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 algn="r">
              <a:defRPr sz="105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FCB85D53-6B24-4A19-98F3-6914137108A2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239000" cy="411163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600">
                <a:solidFill>
                  <a:srgbClr val="000000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pt-BR" dirty="0" smtClean="0"/>
          </a:p>
        </p:txBody>
      </p:sp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1500" baseline="0">
                <a:solidFill>
                  <a:srgbClr val="000000"/>
                </a:solidFill>
              </a:defRPr>
            </a:lvl1pPr>
            <a:lvl2pPr>
              <a:buFont typeface="Arial" pitchFamily="34" charset="0"/>
              <a:buChar char="»"/>
              <a:defRPr sz="1500">
                <a:solidFill>
                  <a:srgbClr val="000000"/>
                </a:solidFill>
              </a:defRPr>
            </a:lvl2pPr>
            <a:lvl3pPr>
              <a:buFont typeface="Wingdings" pitchFamily="2" charset="2"/>
              <a:buChar char="§"/>
              <a:defRPr sz="1500">
                <a:solidFill>
                  <a:srgbClr val="000000"/>
                </a:solidFill>
              </a:defRPr>
            </a:lvl3pPr>
            <a:lvl4pPr>
              <a:buFont typeface="Arial" pitchFamily="34" charset="0"/>
              <a:buChar char="•"/>
              <a:defRPr sz="1500">
                <a:solidFill>
                  <a:srgbClr val="000000"/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 algn="r">
              <a:defRPr sz="105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FCB85D53-6B24-4A19-98F3-6914137108A2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239000" cy="411163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600">
                <a:solidFill>
                  <a:srgbClr val="000000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pt-BR" dirty="0" smtClean="0"/>
          </a:p>
        </p:txBody>
      </p:sp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1500" baseline="0">
                <a:solidFill>
                  <a:srgbClr val="000000"/>
                </a:solidFill>
              </a:defRPr>
            </a:lvl1pPr>
            <a:lvl2pPr>
              <a:buFont typeface="Arial" pitchFamily="34" charset="0"/>
              <a:buChar char="»"/>
              <a:defRPr sz="1500">
                <a:solidFill>
                  <a:srgbClr val="000000"/>
                </a:solidFill>
              </a:defRPr>
            </a:lvl2pPr>
            <a:lvl3pPr>
              <a:buFont typeface="Wingdings" pitchFamily="2" charset="2"/>
              <a:buChar char="§"/>
              <a:defRPr sz="1500">
                <a:solidFill>
                  <a:srgbClr val="000000"/>
                </a:solidFill>
              </a:defRPr>
            </a:lvl3pPr>
            <a:lvl4pPr>
              <a:buFont typeface="Arial" pitchFamily="34" charset="0"/>
              <a:buChar char="•"/>
              <a:defRPr sz="1500">
                <a:solidFill>
                  <a:srgbClr val="000000"/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 algn="r">
              <a:defRPr sz="105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FCB85D53-6B24-4A19-98F3-6914137108A2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239000" cy="411163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600">
                <a:solidFill>
                  <a:srgbClr val="000000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pt-BR" dirty="0" smtClean="0"/>
          </a:p>
        </p:txBody>
      </p:sp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1500" baseline="0">
                <a:solidFill>
                  <a:srgbClr val="000000"/>
                </a:solidFill>
              </a:defRPr>
            </a:lvl1pPr>
            <a:lvl2pPr>
              <a:buFont typeface="Arial" pitchFamily="34" charset="0"/>
              <a:buChar char="»"/>
              <a:defRPr sz="1500">
                <a:solidFill>
                  <a:srgbClr val="000000"/>
                </a:solidFill>
              </a:defRPr>
            </a:lvl2pPr>
            <a:lvl3pPr>
              <a:buFont typeface="Wingdings" pitchFamily="2" charset="2"/>
              <a:buChar char="§"/>
              <a:defRPr sz="1500">
                <a:solidFill>
                  <a:srgbClr val="000000"/>
                </a:solidFill>
              </a:defRPr>
            </a:lvl3pPr>
            <a:lvl4pPr>
              <a:buFont typeface="Arial" pitchFamily="34" charset="0"/>
              <a:buChar char="•"/>
              <a:defRPr sz="1500">
                <a:solidFill>
                  <a:srgbClr val="000000"/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 algn="r">
              <a:defRPr sz="105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FCB85D53-6B24-4A19-98F3-6914137108A2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239000" cy="411163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600">
                <a:solidFill>
                  <a:srgbClr val="000000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pt-BR" dirty="0" smtClean="0"/>
          </a:p>
        </p:txBody>
      </p:sp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1500" baseline="0">
                <a:solidFill>
                  <a:srgbClr val="000000"/>
                </a:solidFill>
              </a:defRPr>
            </a:lvl1pPr>
            <a:lvl2pPr>
              <a:buFont typeface="Arial" pitchFamily="34" charset="0"/>
              <a:buChar char="»"/>
              <a:defRPr sz="1500">
                <a:solidFill>
                  <a:srgbClr val="000000"/>
                </a:solidFill>
              </a:defRPr>
            </a:lvl2pPr>
            <a:lvl3pPr>
              <a:buFont typeface="Wingdings" pitchFamily="2" charset="2"/>
              <a:buChar char="§"/>
              <a:defRPr sz="1500">
                <a:solidFill>
                  <a:srgbClr val="000000"/>
                </a:solidFill>
              </a:defRPr>
            </a:lvl3pPr>
            <a:lvl4pPr>
              <a:buFont typeface="Arial" pitchFamily="34" charset="0"/>
              <a:buChar char="•"/>
              <a:defRPr sz="1500">
                <a:solidFill>
                  <a:srgbClr val="000000"/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 algn="r">
              <a:defRPr sz="105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FCB85D53-6B24-4A19-98F3-6914137108A2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239000" cy="411163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600">
                <a:solidFill>
                  <a:srgbClr val="000000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pt-BR" dirty="0" smtClean="0"/>
          </a:p>
        </p:txBody>
      </p:sp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1500" baseline="0">
                <a:solidFill>
                  <a:srgbClr val="000000"/>
                </a:solidFill>
              </a:defRPr>
            </a:lvl1pPr>
            <a:lvl2pPr>
              <a:buFont typeface="Arial" pitchFamily="34" charset="0"/>
              <a:buChar char="»"/>
              <a:defRPr sz="1500">
                <a:solidFill>
                  <a:srgbClr val="000000"/>
                </a:solidFill>
              </a:defRPr>
            </a:lvl2pPr>
            <a:lvl3pPr>
              <a:buFont typeface="Wingdings" pitchFamily="2" charset="2"/>
              <a:buChar char="§"/>
              <a:defRPr sz="1500">
                <a:solidFill>
                  <a:srgbClr val="000000"/>
                </a:solidFill>
              </a:defRPr>
            </a:lvl3pPr>
            <a:lvl4pPr>
              <a:buFont typeface="Arial" pitchFamily="34" charset="0"/>
              <a:buChar char="•"/>
              <a:defRPr sz="1500">
                <a:solidFill>
                  <a:srgbClr val="000000"/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 algn="r">
              <a:defRPr sz="105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FCB85D53-6B24-4A19-98F3-6914137108A2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A2BC0-9B18-49B9-87E0-1752DF9C7939}" type="datetimeFigureOut">
              <a:rPr lang="pt-BR" smtClean="0"/>
              <a:pPr/>
              <a:t>01/06/2016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3B60-DF43-48DA-8F35-3CB62A1C5A94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239000" cy="411163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600">
                <a:solidFill>
                  <a:srgbClr val="000000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pt-BR" dirty="0" smtClean="0"/>
          </a:p>
        </p:txBody>
      </p:sp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1500" baseline="0">
                <a:solidFill>
                  <a:srgbClr val="000000"/>
                </a:solidFill>
              </a:defRPr>
            </a:lvl1pPr>
            <a:lvl2pPr>
              <a:buFont typeface="Arial" pitchFamily="34" charset="0"/>
              <a:buChar char="»"/>
              <a:defRPr sz="1500">
                <a:solidFill>
                  <a:srgbClr val="000000"/>
                </a:solidFill>
              </a:defRPr>
            </a:lvl2pPr>
            <a:lvl3pPr>
              <a:buFont typeface="Wingdings" pitchFamily="2" charset="2"/>
              <a:buChar char="§"/>
              <a:defRPr sz="1500">
                <a:solidFill>
                  <a:srgbClr val="000000"/>
                </a:solidFill>
              </a:defRPr>
            </a:lvl3pPr>
            <a:lvl4pPr>
              <a:buFont typeface="Arial" pitchFamily="34" charset="0"/>
              <a:buChar char="•"/>
              <a:defRPr sz="1500">
                <a:solidFill>
                  <a:srgbClr val="000000"/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 algn="r">
              <a:defRPr sz="105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FCB85D53-6B24-4A19-98F3-6914137108A2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239000" cy="411163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600">
                <a:solidFill>
                  <a:srgbClr val="000000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pt-BR" dirty="0" smtClean="0"/>
          </a:p>
        </p:txBody>
      </p:sp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1500" baseline="0">
                <a:solidFill>
                  <a:srgbClr val="000000"/>
                </a:solidFill>
              </a:defRPr>
            </a:lvl1pPr>
            <a:lvl2pPr>
              <a:buFont typeface="Arial" pitchFamily="34" charset="0"/>
              <a:buChar char="»"/>
              <a:defRPr sz="1500">
                <a:solidFill>
                  <a:srgbClr val="000000"/>
                </a:solidFill>
              </a:defRPr>
            </a:lvl2pPr>
            <a:lvl3pPr>
              <a:buFont typeface="Wingdings" pitchFamily="2" charset="2"/>
              <a:buChar char="§"/>
              <a:defRPr sz="1500">
                <a:solidFill>
                  <a:srgbClr val="000000"/>
                </a:solidFill>
              </a:defRPr>
            </a:lvl3pPr>
            <a:lvl4pPr>
              <a:buFont typeface="Arial" pitchFamily="34" charset="0"/>
              <a:buChar char="•"/>
              <a:defRPr sz="1500">
                <a:solidFill>
                  <a:srgbClr val="000000"/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 algn="r">
              <a:defRPr sz="105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FCB85D53-6B24-4A19-98F3-6914137108A2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239000" cy="411163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600">
                <a:solidFill>
                  <a:srgbClr val="000000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pt-BR" dirty="0" smtClean="0"/>
          </a:p>
        </p:txBody>
      </p:sp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1500" baseline="0">
                <a:solidFill>
                  <a:srgbClr val="000000"/>
                </a:solidFill>
              </a:defRPr>
            </a:lvl1pPr>
            <a:lvl2pPr>
              <a:buFont typeface="Arial" pitchFamily="34" charset="0"/>
              <a:buChar char="»"/>
              <a:defRPr sz="1500">
                <a:solidFill>
                  <a:srgbClr val="000000"/>
                </a:solidFill>
              </a:defRPr>
            </a:lvl2pPr>
            <a:lvl3pPr>
              <a:buFont typeface="Wingdings" pitchFamily="2" charset="2"/>
              <a:buChar char="§"/>
              <a:defRPr sz="1500">
                <a:solidFill>
                  <a:srgbClr val="000000"/>
                </a:solidFill>
              </a:defRPr>
            </a:lvl3pPr>
            <a:lvl4pPr>
              <a:buFont typeface="Arial" pitchFamily="34" charset="0"/>
              <a:buChar char="•"/>
              <a:defRPr sz="1500">
                <a:solidFill>
                  <a:srgbClr val="000000"/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 algn="r">
              <a:defRPr sz="105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FCB85D53-6B24-4A19-98F3-6914137108A2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239000" cy="411163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600">
                <a:solidFill>
                  <a:srgbClr val="000000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pt-BR" dirty="0" smtClean="0"/>
          </a:p>
        </p:txBody>
      </p:sp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1500" baseline="0">
                <a:solidFill>
                  <a:srgbClr val="000000"/>
                </a:solidFill>
              </a:defRPr>
            </a:lvl1pPr>
            <a:lvl2pPr>
              <a:buFont typeface="Arial" pitchFamily="34" charset="0"/>
              <a:buChar char="»"/>
              <a:defRPr sz="1500">
                <a:solidFill>
                  <a:srgbClr val="000000"/>
                </a:solidFill>
              </a:defRPr>
            </a:lvl2pPr>
            <a:lvl3pPr>
              <a:buFont typeface="Wingdings" pitchFamily="2" charset="2"/>
              <a:buChar char="§"/>
              <a:defRPr sz="1500">
                <a:solidFill>
                  <a:srgbClr val="000000"/>
                </a:solidFill>
              </a:defRPr>
            </a:lvl3pPr>
            <a:lvl4pPr>
              <a:buFont typeface="Arial" pitchFamily="34" charset="0"/>
              <a:buChar char="•"/>
              <a:defRPr sz="1500">
                <a:solidFill>
                  <a:srgbClr val="000000"/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 algn="r">
              <a:defRPr sz="105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FCB85D53-6B24-4A19-98F3-6914137108A2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239000" cy="411163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600">
                <a:solidFill>
                  <a:srgbClr val="000000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pt-BR" dirty="0" smtClean="0"/>
          </a:p>
        </p:txBody>
      </p:sp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1500" baseline="0">
                <a:solidFill>
                  <a:srgbClr val="000000"/>
                </a:solidFill>
              </a:defRPr>
            </a:lvl1pPr>
            <a:lvl2pPr>
              <a:buFont typeface="Arial" pitchFamily="34" charset="0"/>
              <a:buChar char="»"/>
              <a:defRPr sz="1500">
                <a:solidFill>
                  <a:srgbClr val="000000"/>
                </a:solidFill>
              </a:defRPr>
            </a:lvl2pPr>
            <a:lvl3pPr>
              <a:buFont typeface="Wingdings" pitchFamily="2" charset="2"/>
              <a:buChar char="§"/>
              <a:defRPr sz="1500">
                <a:solidFill>
                  <a:srgbClr val="000000"/>
                </a:solidFill>
              </a:defRPr>
            </a:lvl3pPr>
            <a:lvl4pPr>
              <a:buFont typeface="Arial" pitchFamily="34" charset="0"/>
              <a:buChar char="•"/>
              <a:defRPr sz="1500">
                <a:solidFill>
                  <a:srgbClr val="000000"/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 algn="r">
              <a:defRPr sz="105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FCB85D53-6B24-4A19-98F3-6914137108A2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239000" cy="411163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600">
                <a:solidFill>
                  <a:srgbClr val="000000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pt-BR" dirty="0" smtClean="0"/>
          </a:p>
        </p:txBody>
      </p:sp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1500" baseline="0">
                <a:solidFill>
                  <a:srgbClr val="000000"/>
                </a:solidFill>
              </a:defRPr>
            </a:lvl1pPr>
            <a:lvl2pPr>
              <a:buFont typeface="Arial" pitchFamily="34" charset="0"/>
              <a:buChar char="»"/>
              <a:defRPr sz="1500">
                <a:solidFill>
                  <a:srgbClr val="000000"/>
                </a:solidFill>
              </a:defRPr>
            </a:lvl2pPr>
            <a:lvl3pPr>
              <a:buFont typeface="Wingdings" pitchFamily="2" charset="2"/>
              <a:buChar char="§"/>
              <a:defRPr sz="1500">
                <a:solidFill>
                  <a:srgbClr val="000000"/>
                </a:solidFill>
              </a:defRPr>
            </a:lvl3pPr>
            <a:lvl4pPr>
              <a:buFont typeface="Arial" pitchFamily="34" charset="0"/>
              <a:buChar char="•"/>
              <a:defRPr sz="1500">
                <a:solidFill>
                  <a:srgbClr val="000000"/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 algn="r">
              <a:defRPr sz="105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FCB85D53-6B24-4A19-98F3-6914137108A2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239000" cy="411163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600">
                <a:solidFill>
                  <a:srgbClr val="000000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pt-BR" dirty="0" smtClean="0"/>
          </a:p>
        </p:txBody>
      </p:sp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1500" baseline="0">
                <a:solidFill>
                  <a:srgbClr val="000000"/>
                </a:solidFill>
              </a:defRPr>
            </a:lvl1pPr>
            <a:lvl2pPr>
              <a:buFont typeface="Arial" pitchFamily="34" charset="0"/>
              <a:buChar char="»"/>
              <a:defRPr sz="1500">
                <a:solidFill>
                  <a:srgbClr val="000000"/>
                </a:solidFill>
              </a:defRPr>
            </a:lvl2pPr>
            <a:lvl3pPr>
              <a:buFont typeface="Wingdings" pitchFamily="2" charset="2"/>
              <a:buChar char="§"/>
              <a:defRPr sz="1500">
                <a:solidFill>
                  <a:srgbClr val="000000"/>
                </a:solidFill>
              </a:defRPr>
            </a:lvl3pPr>
            <a:lvl4pPr>
              <a:buFont typeface="Arial" pitchFamily="34" charset="0"/>
              <a:buChar char="•"/>
              <a:defRPr sz="1500">
                <a:solidFill>
                  <a:srgbClr val="000000"/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 algn="r">
              <a:defRPr sz="105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FCB85D53-6B24-4A19-98F3-6914137108A2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239000" cy="411163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600">
                <a:solidFill>
                  <a:srgbClr val="000000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pt-BR" dirty="0" smtClean="0"/>
          </a:p>
        </p:txBody>
      </p:sp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1500" baseline="0">
                <a:solidFill>
                  <a:srgbClr val="000000"/>
                </a:solidFill>
              </a:defRPr>
            </a:lvl1pPr>
            <a:lvl2pPr>
              <a:buFont typeface="Arial" pitchFamily="34" charset="0"/>
              <a:buChar char="»"/>
              <a:defRPr sz="1500">
                <a:solidFill>
                  <a:srgbClr val="000000"/>
                </a:solidFill>
              </a:defRPr>
            </a:lvl2pPr>
            <a:lvl3pPr>
              <a:buFont typeface="Wingdings" pitchFamily="2" charset="2"/>
              <a:buChar char="§"/>
              <a:defRPr sz="1500">
                <a:solidFill>
                  <a:srgbClr val="000000"/>
                </a:solidFill>
              </a:defRPr>
            </a:lvl3pPr>
            <a:lvl4pPr>
              <a:buFont typeface="Arial" pitchFamily="34" charset="0"/>
              <a:buChar char="•"/>
              <a:defRPr sz="1500">
                <a:solidFill>
                  <a:srgbClr val="000000"/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 algn="r">
              <a:defRPr sz="105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FCB85D53-6B24-4A19-98F3-6914137108A2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239000" cy="411163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600">
                <a:solidFill>
                  <a:srgbClr val="000000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pt-BR" dirty="0" smtClean="0"/>
          </a:p>
        </p:txBody>
      </p:sp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1500" baseline="0">
                <a:solidFill>
                  <a:srgbClr val="000000"/>
                </a:solidFill>
              </a:defRPr>
            </a:lvl1pPr>
            <a:lvl2pPr>
              <a:buFont typeface="Arial" pitchFamily="34" charset="0"/>
              <a:buChar char="»"/>
              <a:defRPr sz="1500">
                <a:solidFill>
                  <a:srgbClr val="000000"/>
                </a:solidFill>
              </a:defRPr>
            </a:lvl2pPr>
            <a:lvl3pPr>
              <a:buFont typeface="Wingdings" pitchFamily="2" charset="2"/>
              <a:buChar char="§"/>
              <a:defRPr sz="1500">
                <a:solidFill>
                  <a:srgbClr val="000000"/>
                </a:solidFill>
              </a:defRPr>
            </a:lvl3pPr>
            <a:lvl4pPr>
              <a:buFont typeface="Arial" pitchFamily="34" charset="0"/>
              <a:buChar char="•"/>
              <a:defRPr sz="1500">
                <a:solidFill>
                  <a:srgbClr val="000000"/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 algn="r">
              <a:defRPr sz="105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FCB85D53-6B24-4A19-98F3-6914137108A2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A2BC0-9B18-49B9-87E0-1752DF9C7939}" type="datetimeFigureOut">
              <a:rPr lang="pt-BR" smtClean="0"/>
              <a:pPr/>
              <a:t>01/06/2016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3B60-DF43-48DA-8F35-3CB62A1C5A94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A2BC0-9B18-49B9-87E0-1752DF9C7939}" type="datetimeFigureOut">
              <a:rPr lang="pt-BR" smtClean="0"/>
              <a:pPr/>
              <a:t>01/06/2016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3B60-DF43-48DA-8F35-3CB62A1C5A94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A2BC0-9B18-49B9-87E0-1752DF9C7939}" type="datetimeFigureOut">
              <a:rPr lang="pt-BR" smtClean="0"/>
              <a:pPr/>
              <a:t>01/06/2016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3B60-DF43-48DA-8F35-3CB62A1C5A94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A2BC0-9B18-49B9-87E0-1752DF9C7939}" type="datetimeFigureOut">
              <a:rPr lang="pt-BR" smtClean="0"/>
              <a:pPr/>
              <a:t>01/06/2016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3B60-DF43-48DA-8F35-3CB62A1C5A94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A2BC0-9B18-49B9-87E0-1752DF9C7939}" type="datetimeFigureOut">
              <a:rPr lang="pt-BR" smtClean="0"/>
              <a:pPr/>
              <a:t>01/06/2016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3B60-DF43-48DA-8F35-3CB62A1C5A94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A2BC0-9B18-49B9-87E0-1752DF9C7939}" type="datetimeFigureOut">
              <a:rPr lang="pt-BR" smtClean="0"/>
              <a:pPr/>
              <a:t>01/06/2016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3B60-DF43-48DA-8F35-3CB62A1C5A94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A2BC0-9B18-49B9-87E0-1752DF9C7939}" type="datetimeFigureOut">
              <a:rPr lang="pt-BR" smtClean="0"/>
              <a:pPr/>
              <a:t>01/06/2016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3B60-DF43-48DA-8F35-3CB62A1C5A94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0" cstate="print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7A2BC0-9B18-49B9-87E0-1752DF9C7939}" type="datetimeFigureOut">
              <a:rPr lang="pt-BR" smtClean="0"/>
              <a:pPr/>
              <a:t>01/06/2016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213B60-DF43-48DA-8F35-3CB62A1C5A94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57158" y="3071810"/>
            <a:ext cx="8229600" cy="1071562"/>
          </a:xfrm>
        </p:spPr>
        <p:txBody>
          <a:bodyPr>
            <a:noAutofit/>
          </a:bodyPr>
          <a:lstStyle/>
          <a:p>
            <a:r>
              <a:rPr lang="pt-BR" sz="8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IDS / IPS</a:t>
            </a:r>
            <a:endParaRPr lang="pt-BR" sz="8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357158" y="6072206"/>
            <a:ext cx="68580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Prof. Ederson da Costa</a:t>
            </a:r>
            <a:endParaRPr lang="pt-BR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4338" name="Picture 2" descr="http://static.wixstatic.com/media/3f4dc5_acbfdd615f87475abd045b3fb75d1a0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20648" y="0"/>
            <a:ext cx="923352" cy="57148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http://static.wixstatic.com/media/3f4dc5_acbfdd615f87475abd045b3fb75d1a0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20648" y="0"/>
            <a:ext cx="923352" cy="571480"/>
          </a:xfrm>
          <a:prstGeom prst="rect">
            <a:avLst/>
          </a:prstGeom>
          <a:noFill/>
        </p:spPr>
      </p:pic>
      <p:sp>
        <p:nvSpPr>
          <p:cNvPr id="6" name="Retângulo 5"/>
          <p:cNvSpPr/>
          <p:nvPr/>
        </p:nvSpPr>
        <p:spPr>
          <a:xfrm>
            <a:off x="251520" y="14996"/>
            <a:ext cx="8646278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4000" dirty="0">
                <a:solidFill>
                  <a:schemeClr val="bg1"/>
                </a:solidFill>
              </a:rPr>
              <a:t>Tipos de IDS </a:t>
            </a:r>
            <a:br>
              <a:rPr lang="pt-BR" sz="4000" dirty="0">
                <a:solidFill>
                  <a:schemeClr val="bg1"/>
                </a:solidFill>
              </a:rPr>
            </a:br>
            <a:endParaRPr lang="pt-BR" sz="4000" dirty="0" smtClean="0">
              <a:solidFill>
                <a:schemeClr val="bg1"/>
              </a:solidFill>
            </a:endParaRPr>
          </a:p>
          <a:p>
            <a:pPr algn="just"/>
            <a:r>
              <a:rPr lang="pt-BR" sz="4000" b="1" dirty="0">
                <a:solidFill>
                  <a:schemeClr val="bg1"/>
                </a:solidFill>
              </a:rPr>
              <a:t>Network-</a:t>
            </a:r>
            <a:r>
              <a:rPr lang="pt-BR" sz="4000" b="1" dirty="0" err="1">
                <a:solidFill>
                  <a:schemeClr val="bg1"/>
                </a:solidFill>
              </a:rPr>
              <a:t>Based</a:t>
            </a:r>
            <a:r>
              <a:rPr lang="pt-BR" sz="4000" dirty="0">
                <a:solidFill>
                  <a:schemeClr val="bg1"/>
                </a:solidFill>
              </a:rPr>
              <a:t> </a:t>
            </a:r>
            <a:br>
              <a:rPr lang="pt-BR" sz="4000" dirty="0">
                <a:solidFill>
                  <a:schemeClr val="bg1"/>
                </a:solidFill>
              </a:rPr>
            </a:br>
            <a:r>
              <a:rPr lang="pt-BR" sz="4000" dirty="0">
                <a:solidFill>
                  <a:schemeClr val="bg1"/>
                </a:solidFill>
              </a:rPr>
              <a:t/>
            </a:r>
            <a:br>
              <a:rPr lang="pt-BR" sz="4000" dirty="0">
                <a:solidFill>
                  <a:schemeClr val="bg1"/>
                </a:solidFill>
              </a:rPr>
            </a:br>
            <a:r>
              <a:rPr lang="pt-BR" sz="4000" dirty="0">
                <a:solidFill>
                  <a:schemeClr val="bg1"/>
                </a:solidFill>
              </a:rPr>
              <a:t>Monitora o tráfego de rede em um seguimento particular da rede ou dispositivo e analisa a rede e atividade protocolo de aplicação para identificar atividades suspeitas.</a:t>
            </a:r>
            <a:endParaRPr lang="pt-BR" sz="4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67323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http://static.wixstatic.com/media/3f4dc5_acbfdd615f87475abd045b3fb75d1a0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20648" y="0"/>
            <a:ext cx="923352" cy="571480"/>
          </a:xfrm>
          <a:prstGeom prst="rect">
            <a:avLst/>
          </a:prstGeom>
          <a:noFill/>
        </p:spPr>
      </p:pic>
      <p:sp>
        <p:nvSpPr>
          <p:cNvPr id="6" name="Retângulo 5"/>
          <p:cNvSpPr/>
          <p:nvPr/>
        </p:nvSpPr>
        <p:spPr>
          <a:xfrm>
            <a:off x="251520" y="14996"/>
            <a:ext cx="8646278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4000" dirty="0">
                <a:solidFill>
                  <a:schemeClr val="bg1"/>
                </a:solidFill>
              </a:rPr>
              <a:t>Tipos de IDS </a:t>
            </a:r>
            <a:br>
              <a:rPr lang="pt-BR" sz="4000" dirty="0">
                <a:solidFill>
                  <a:schemeClr val="bg1"/>
                </a:solidFill>
              </a:rPr>
            </a:br>
            <a:endParaRPr lang="pt-BR" sz="4000" dirty="0" smtClean="0">
              <a:solidFill>
                <a:schemeClr val="bg1"/>
              </a:solidFill>
            </a:endParaRPr>
          </a:p>
          <a:p>
            <a:pPr algn="just"/>
            <a:r>
              <a:rPr lang="pt-BR" sz="4000" b="1" dirty="0">
                <a:solidFill>
                  <a:schemeClr val="bg1"/>
                </a:solidFill>
              </a:rPr>
              <a:t>Wireless</a:t>
            </a:r>
            <a:r>
              <a:rPr lang="pt-BR" sz="4000" dirty="0">
                <a:solidFill>
                  <a:schemeClr val="bg1"/>
                </a:solidFill>
              </a:rPr>
              <a:t> </a:t>
            </a:r>
            <a:br>
              <a:rPr lang="pt-BR" sz="4000" dirty="0">
                <a:solidFill>
                  <a:schemeClr val="bg1"/>
                </a:solidFill>
              </a:rPr>
            </a:br>
            <a:r>
              <a:rPr lang="pt-BR" sz="4000" dirty="0">
                <a:solidFill>
                  <a:schemeClr val="bg1"/>
                </a:solidFill>
              </a:rPr>
              <a:t/>
            </a:r>
            <a:br>
              <a:rPr lang="pt-BR" sz="4000" dirty="0">
                <a:solidFill>
                  <a:schemeClr val="bg1"/>
                </a:solidFill>
              </a:rPr>
            </a:br>
            <a:r>
              <a:rPr lang="pt-BR" sz="4000" dirty="0">
                <a:solidFill>
                  <a:schemeClr val="bg1"/>
                </a:solidFill>
              </a:rPr>
              <a:t>Empregado no monitoramento do tráfego e na análise de protocolos para identificar atividades suspeitas envolvendo os próprios protocolos.</a:t>
            </a:r>
            <a:endParaRPr lang="pt-BR" sz="4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54774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http://static.wixstatic.com/media/3f4dc5_acbfdd615f87475abd045b3fb75d1a0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20648" y="0"/>
            <a:ext cx="923352" cy="571480"/>
          </a:xfrm>
          <a:prstGeom prst="rect">
            <a:avLst/>
          </a:prstGeom>
          <a:noFill/>
        </p:spPr>
      </p:pic>
      <p:sp>
        <p:nvSpPr>
          <p:cNvPr id="6" name="Retângulo 5"/>
          <p:cNvSpPr/>
          <p:nvPr/>
        </p:nvSpPr>
        <p:spPr>
          <a:xfrm>
            <a:off x="251520" y="14996"/>
            <a:ext cx="8646278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4000" dirty="0">
                <a:solidFill>
                  <a:schemeClr val="bg1"/>
                </a:solidFill>
              </a:rPr>
              <a:t>Tipos de IDS </a:t>
            </a:r>
            <a:br>
              <a:rPr lang="pt-BR" sz="4000" dirty="0">
                <a:solidFill>
                  <a:schemeClr val="bg1"/>
                </a:solidFill>
              </a:rPr>
            </a:br>
            <a:endParaRPr lang="pt-BR" sz="4000" dirty="0" smtClean="0">
              <a:solidFill>
                <a:schemeClr val="bg1"/>
              </a:solidFill>
            </a:endParaRPr>
          </a:p>
          <a:p>
            <a:pPr algn="just"/>
            <a:r>
              <a:rPr lang="pt-BR" sz="4000" b="1" dirty="0">
                <a:solidFill>
                  <a:schemeClr val="bg1"/>
                </a:solidFill>
              </a:rPr>
              <a:t>Network </a:t>
            </a:r>
            <a:r>
              <a:rPr lang="pt-BR" sz="4000" b="1" dirty="0" err="1">
                <a:solidFill>
                  <a:schemeClr val="bg1"/>
                </a:solidFill>
              </a:rPr>
              <a:t>Behavior</a:t>
            </a:r>
            <a:r>
              <a:rPr lang="pt-BR" sz="4000" b="1" dirty="0">
                <a:solidFill>
                  <a:schemeClr val="bg1"/>
                </a:solidFill>
              </a:rPr>
              <a:t> </a:t>
            </a:r>
            <a:r>
              <a:rPr lang="pt-BR" sz="4000" b="1" dirty="0" err="1">
                <a:solidFill>
                  <a:schemeClr val="bg1"/>
                </a:solidFill>
              </a:rPr>
              <a:t>Analysis</a:t>
            </a:r>
            <a:r>
              <a:rPr lang="pt-BR" sz="4000" b="1" dirty="0">
                <a:solidFill>
                  <a:schemeClr val="bg1"/>
                </a:solidFill>
              </a:rPr>
              <a:t> (NBA)</a:t>
            </a:r>
            <a:r>
              <a:rPr lang="pt-BR" sz="4000" dirty="0">
                <a:solidFill>
                  <a:schemeClr val="bg1"/>
                </a:solidFill>
              </a:rPr>
              <a:t> </a:t>
            </a:r>
            <a:br>
              <a:rPr lang="pt-BR" sz="4000" dirty="0">
                <a:solidFill>
                  <a:schemeClr val="bg1"/>
                </a:solidFill>
              </a:rPr>
            </a:br>
            <a:r>
              <a:rPr lang="pt-BR" sz="4000" dirty="0">
                <a:solidFill>
                  <a:schemeClr val="bg1"/>
                </a:solidFill>
              </a:rPr>
              <a:t/>
            </a:r>
            <a:br>
              <a:rPr lang="pt-BR" sz="4000" dirty="0">
                <a:solidFill>
                  <a:schemeClr val="bg1"/>
                </a:solidFill>
              </a:rPr>
            </a:br>
            <a:r>
              <a:rPr lang="pt-BR" sz="4000" dirty="0">
                <a:solidFill>
                  <a:schemeClr val="bg1"/>
                </a:solidFill>
              </a:rPr>
              <a:t>Examina o trafego de rede em busca de ameaças que gerem padrões incomuns de fluxo de dados como ataques </a:t>
            </a:r>
            <a:r>
              <a:rPr lang="pt-BR" sz="4000" dirty="0" err="1">
                <a:solidFill>
                  <a:schemeClr val="bg1"/>
                </a:solidFill>
              </a:rPr>
              <a:t>DDos</a:t>
            </a:r>
            <a:r>
              <a:rPr lang="pt-BR" sz="4000" dirty="0">
                <a:solidFill>
                  <a:schemeClr val="bg1"/>
                </a:solidFill>
              </a:rPr>
              <a:t>, alguns tipos de malware, violações de privacidade.</a:t>
            </a:r>
            <a:endParaRPr lang="pt-BR" sz="4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34740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http://static.wixstatic.com/media/3f4dc5_acbfdd615f87475abd045b3fb75d1a0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20648" y="0"/>
            <a:ext cx="923352" cy="571480"/>
          </a:xfrm>
          <a:prstGeom prst="rect">
            <a:avLst/>
          </a:prstGeom>
          <a:noFill/>
        </p:spPr>
      </p:pic>
      <p:sp>
        <p:nvSpPr>
          <p:cNvPr id="6" name="Retângulo 5"/>
          <p:cNvSpPr/>
          <p:nvPr/>
        </p:nvSpPr>
        <p:spPr>
          <a:xfrm>
            <a:off x="251520" y="14996"/>
            <a:ext cx="8646278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4000" dirty="0">
                <a:solidFill>
                  <a:schemeClr val="bg1"/>
                </a:solidFill>
              </a:rPr>
              <a:t>Tipos de IDS </a:t>
            </a:r>
            <a:br>
              <a:rPr lang="pt-BR" sz="4000" dirty="0">
                <a:solidFill>
                  <a:schemeClr val="bg1"/>
                </a:solidFill>
              </a:rPr>
            </a:br>
            <a:endParaRPr lang="pt-BR" sz="4000" dirty="0" smtClean="0">
              <a:solidFill>
                <a:schemeClr val="bg1"/>
              </a:solidFill>
            </a:endParaRPr>
          </a:p>
          <a:p>
            <a:pPr algn="just"/>
            <a:r>
              <a:rPr lang="pt-BR" sz="4000" b="1" dirty="0">
                <a:solidFill>
                  <a:schemeClr val="bg1"/>
                </a:solidFill>
              </a:rPr>
              <a:t>Host-</a:t>
            </a:r>
            <a:r>
              <a:rPr lang="pt-BR" sz="4000" b="1" dirty="0" err="1">
                <a:solidFill>
                  <a:schemeClr val="bg1"/>
                </a:solidFill>
              </a:rPr>
              <a:t>Based</a:t>
            </a:r>
            <a:r>
              <a:rPr lang="pt-BR" sz="4000" dirty="0">
                <a:solidFill>
                  <a:schemeClr val="bg1"/>
                </a:solidFill>
              </a:rPr>
              <a:t> </a:t>
            </a:r>
            <a:br>
              <a:rPr lang="pt-BR" sz="4000" dirty="0">
                <a:solidFill>
                  <a:schemeClr val="bg1"/>
                </a:solidFill>
              </a:rPr>
            </a:br>
            <a:r>
              <a:rPr lang="pt-BR" sz="4000" dirty="0">
                <a:solidFill>
                  <a:schemeClr val="bg1"/>
                </a:solidFill>
              </a:rPr>
              <a:t/>
            </a:r>
            <a:br>
              <a:rPr lang="pt-BR" sz="4000" dirty="0">
                <a:solidFill>
                  <a:schemeClr val="bg1"/>
                </a:solidFill>
              </a:rPr>
            </a:br>
            <a:r>
              <a:rPr lang="pt-BR" sz="4000" dirty="0">
                <a:solidFill>
                  <a:schemeClr val="bg1"/>
                </a:solidFill>
              </a:rPr>
              <a:t>Monitora características de um único dispositivo e os eventos que acontecem com ele em busca de atividades suspeitas.</a:t>
            </a:r>
            <a:endParaRPr lang="pt-BR" sz="4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08169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http://static.wixstatic.com/media/3f4dc5_acbfdd615f87475abd045b3fb75d1a0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20648" y="0"/>
            <a:ext cx="923352" cy="571480"/>
          </a:xfrm>
          <a:prstGeom prst="rect">
            <a:avLst/>
          </a:prstGeom>
          <a:noFill/>
        </p:spPr>
      </p:pic>
      <p:sp>
        <p:nvSpPr>
          <p:cNvPr id="6" name="Retângulo 5"/>
          <p:cNvSpPr/>
          <p:nvPr/>
        </p:nvSpPr>
        <p:spPr>
          <a:xfrm>
            <a:off x="107504" y="14996"/>
            <a:ext cx="8928992" cy="11787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4000" dirty="0">
                <a:solidFill>
                  <a:schemeClr val="bg1"/>
                </a:solidFill>
              </a:rPr>
              <a:t>Principais IDS </a:t>
            </a:r>
            <a:r>
              <a:rPr lang="pt-BR" sz="4000" dirty="0" smtClean="0">
                <a:solidFill>
                  <a:schemeClr val="bg1"/>
                </a:solidFill>
              </a:rPr>
              <a:t>existentes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pt-BR" sz="4000" dirty="0" err="1" smtClean="0">
                <a:solidFill>
                  <a:schemeClr val="bg1"/>
                </a:solidFill>
              </a:rPr>
              <a:t>Snort</a:t>
            </a:r>
            <a:endParaRPr lang="pt-BR" sz="4000" dirty="0" smtClean="0">
              <a:solidFill>
                <a:schemeClr val="bg1"/>
              </a:solidFill>
            </a:endParaRPr>
          </a:p>
          <a:p>
            <a:pPr marL="571500" indent="-571500">
              <a:buFont typeface="Arial" pitchFamily="34" charset="0"/>
              <a:buChar char="•"/>
            </a:pPr>
            <a:r>
              <a:rPr lang="pt-BR" sz="4000" dirty="0">
                <a:solidFill>
                  <a:schemeClr val="bg1"/>
                </a:solidFill>
              </a:rPr>
              <a:t>http://</a:t>
            </a:r>
            <a:r>
              <a:rPr lang="pt-BR" sz="4000" dirty="0" smtClean="0">
                <a:solidFill>
                  <a:schemeClr val="bg1"/>
                </a:solidFill>
              </a:rPr>
              <a:t>www.snort.org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pt-BR" sz="4000" dirty="0" err="1" smtClean="0">
                <a:solidFill>
                  <a:schemeClr val="bg1"/>
                </a:solidFill>
              </a:rPr>
              <a:t>Opensource</a:t>
            </a:r>
            <a:endParaRPr lang="pt-BR" sz="4000" dirty="0" smtClean="0">
              <a:solidFill>
                <a:schemeClr val="bg1"/>
              </a:solidFill>
            </a:endParaRPr>
          </a:p>
          <a:p>
            <a:pPr marL="571500" indent="-571500">
              <a:buFont typeface="Arial" pitchFamily="34" charset="0"/>
              <a:buChar char="•"/>
            </a:pPr>
            <a:r>
              <a:rPr lang="pt-BR" sz="4000" dirty="0">
                <a:solidFill>
                  <a:schemeClr val="bg1"/>
                </a:solidFill>
              </a:rPr>
              <a:t>Baseado em rede</a:t>
            </a:r>
            <a:br>
              <a:rPr lang="pt-BR" sz="4000" dirty="0">
                <a:solidFill>
                  <a:schemeClr val="bg1"/>
                </a:solidFill>
              </a:rPr>
            </a:br>
            <a:r>
              <a:rPr lang="pt-BR" sz="4000" dirty="0">
                <a:solidFill>
                  <a:schemeClr val="bg1"/>
                </a:solidFill>
              </a:rPr>
              <a:t>Funciona tanto em ambientes Unix como em </a:t>
            </a:r>
            <a:r>
              <a:rPr lang="pt-BR" sz="4000" dirty="0" smtClean="0">
                <a:solidFill>
                  <a:schemeClr val="bg1"/>
                </a:solidFill>
              </a:rPr>
              <a:t>Windows.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pt-BR" sz="4000" dirty="0">
                <a:solidFill>
                  <a:schemeClr val="bg1"/>
                </a:solidFill>
              </a:rPr>
              <a:t>Capaz de detectar quando um ataque está sendo realizado</a:t>
            </a:r>
            <a:br>
              <a:rPr lang="pt-BR" sz="4000" dirty="0">
                <a:solidFill>
                  <a:schemeClr val="bg1"/>
                </a:solidFill>
              </a:rPr>
            </a:br>
            <a:r>
              <a:rPr lang="pt-BR" sz="4000" dirty="0" smtClean="0">
                <a:solidFill>
                  <a:schemeClr val="bg1"/>
                </a:solidFill>
              </a:rPr>
              <a:t>Capaz </a:t>
            </a:r>
            <a:r>
              <a:rPr lang="pt-BR" sz="4000" dirty="0">
                <a:solidFill>
                  <a:schemeClr val="bg1"/>
                </a:solidFill>
              </a:rPr>
              <a:t>de alterar </a:t>
            </a:r>
            <a:r>
              <a:rPr lang="pt-BR" sz="4000" dirty="0" smtClean="0">
                <a:solidFill>
                  <a:schemeClr val="bg1"/>
                </a:solidFill>
              </a:rPr>
              <a:t>suas configurações </a:t>
            </a:r>
            <a:r>
              <a:rPr lang="pt-BR" sz="4000" dirty="0">
                <a:solidFill>
                  <a:schemeClr val="bg1"/>
                </a:solidFill>
              </a:rPr>
              <a:t>baseadas no ataque, </a:t>
            </a:r>
            <a:r>
              <a:rPr lang="pt-BR" sz="4000" dirty="0" smtClean="0">
                <a:solidFill>
                  <a:schemeClr val="bg1"/>
                </a:solidFill>
              </a:rPr>
              <a:t>como </a:t>
            </a:r>
            <a:r>
              <a:rPr lang="pt-BR" sz="4000" dirty="0">
                <a:solidFill>
                  <a:schemeClr val="bg1"/>
                </a:solidFill>
              </a:rPr>
              <a:t>um </a:t>
            </a:r>
            <a:r>
              <a:rPr lang="pt-BR" sz="4000" dirty="0" smtClean="0">
                <a:solidFill>
                  <a:schemeClr val="bg1"/>
                </a:solidFill>
              </a:rPr>
              <a:t>IPS.</a:t>
            </a:r>
            <a:endParaRPr lang="pt-BR" sz="4000" dirty="0">
              <a:solidFill>
                <a:schemeClr val="bg1"/>
              </a:solidFill>
            </a:endParaRPr>
          </a:p>
          <a:p>
            <a:pPr algn="ctr"/>
            <a:endParaRPr lang="pt-BR" sz="4000" dirty="0" smtClean="0">
              <a:solidFill>
                <a:schemeClr val="bg1"/>
              </a:solidFill>
            </a:endParaRPr>
          </a:p>
          <a:p>
            <a:pPr algn="ctr"/>
            <a:endParaRPr lang="pt-BR" sz="4000" dirty="0">
              <a:solidFill>
                <a:schemeClr val="bg1"/>
              </a:solidFill>
            </a:endParaRPr>
          </a:p>
          <a:p>
            <a:pPr algn="ctr"/>
            <a:endParaRPr lang="pt-BR" sz="4000" dirty="0" smtClean="0">
              <a:solidFill>
                <a:schemeClr val="bg1"/>
              </a:solidFill>
            </a:endParaRPr>
          </a:p>
          <a:p>
            <a:pPr algn="ctr"/>
            <a:endParaRPr lang="pt-BR" sz="4000" dirty="0">
              <a:solidFill>
                <a:schemeClr val="bg1"/>
              </a:solidFill>
            </a:endParaRPr>
          </a:p>
          <a:p>
            <a:pPr algn="ctr"/>
            <a:endParaRPr lang="pt-BR" sz="4000" dirty="0" smtClean="0">
              <a:solidFill>
                <a:schemeClr val="bg1"/>
              </a:solidFill>
            </a:endParaRPr>
          </a:p>
          <a:p>
            <a:pPr algn="ctr"/>
            <a:endParaRPr lang="pt-BR" sz="4000" dirty="0">
              <a:solidFill>
                <a:schemeClr val="bg1"/>
              </a:solidFill>
            </a:endParaRPr>
          </a:p>
          <a:p>
            <a:pPr algn="ctr"/>
            <a:endParaRPr lang="pt-BR" sz="4000" dirty="0" smtClean="0">
              <a:solidFill>
                <a:schemeClr val="bg1"/>
              </a:solidFill>
            </a:endParaRPr>
          </a:p>
          <a:p>
            <a:pPr algn="ctr"/>
            <a:r>
              <a:rPr lang="pt-BR" sz="4000" dirty="0">
                <a:solidFill>
                  <a:schemeClr val="bg1"/>
                </a:solidFill>
              </a:rPr>
              <a:t> </a:t>
            </a:r>
            <a:endParaRPr lang="pt-BR" sz="4000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7174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http://static.wixstatic.com/media/3f4dc5_acbfdd615f87475abd045b3fb75d1a0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20648" y="0"/>
            <a:ext cx="923352" cy="571480"/>
          </a:xfrm>
          <a:prstGeom prst="rect">
            <a:avLst/>
          </a:prstGeom>
          <a:noFill/>
        </p:spPr>
      </p:pic>
      <p:sp>
        <p:nvSpPr>
          <p:cNvPr id="6" name="Retângulo 5"/>
          <p:cNvSpPr/>
          <p:nvPr/>
        </p:nvSpPr>
        <p:spPr>
          <a:xfrm>
            <a:off x="107504" y="14996"/>
            <a:ext cx="8928992" cy="7478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pt-BR" sz="4000" dirty="0" smtClean="0">
                <a:solidFill>
                  <a:schemeClr val="bg1"/>
                </a:solidFill>
              </a:rPr>
              <a:t>Sistemas </a:t>
            </a:r>
            <a:r>
              <a:rPr lang="pt-BR" sz="4000" dirty="0">
                <a:solidFill>
                  <a:schemeClr val="bg1"/>
                </a:solidFill>
              </a:rPr>
              <a:t>de detecção de intrusão são essenciais nas redes modernas. A facilidade de acesso a programas capazes de invadir tornam cada vez mais necessária a utilização de IDS. Mais do que isso, torna-se necessária a utilização de sistemas de prevenção, </a:t>
            </a:r>
            <a:r>
              <a:rPr lang="pt-BR" sz="4000" dirty="0" smtClean="0">
                <a:solidFill>
                  <a:schemeClr val="bg1"/>
                </a:solidFill>
              </a:rPr>
              <a:t>IPS</a:t>
            </a:r>
            <a:r>
              <a:rPr lang="pt-BR" sz="4000" dirty="0">
                <a:solidFill>
                  <a:schemeClr val="bg1"/>
                </a:solidFill>
              </a:rPr>
              <a:t>. Não basta mais apenas alertar sobre a presença de um intruso, a tecnologia é capaz de </a:t>
            </a:r>
            <a:r>
              <a:rPr lang="pt-BR" sz="4000" dirty="0" smtClean="0">
                <a:solidFill>
                  <a:schemeClr val="bg1"/>
                </a:solidFill>
              </a:rPr>
              <a:t>prevenir </a:t>
            </a:r>
            <a:r>
              <a:rPr lang="pt-BR" sz="4000" dirty="0">
                <a:solidFill>
                  <a:schemeClr val="bg1"/>
                </a:solidFill>
              </a:rPr>
              <a:t>e atuar em tempo real.</a:t>
            </a:r>
            <a:br>
              <a:rPr lang="pt-BR" sz="4000" dirty="0">
                <a:solidFill>
                  <a:schemeClr val="bg1"/>
                </a:solidFill>
              </a:rPr>
            </a:br>
            <a:endParaRPr lang="pt-BR" sz="4000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8619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http://static.wixstatic.com/media/3f4dc5_acbfdd615f87475abd045b3fb75d1a0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20648" y="0"/>
            <a:ext cx="923352" cy="571480"/>
          </a:xfrm>
          <a:prstGeom prst="rect">
            <a:avLst/>
          </a:prstGeom>
          <a:noFill/>
        </p:spPr>
      </p:pic>
      <p:sp>
        <p:nvSpPr>
          <p:cNvPr id="5" name="Retângulo 4"/>
          <p:cNvSpPr/>
          <p:nvPr/>
        </p:nvSpPr>
        <p:spPr>
          <a:xfrm>
            <a:off x="971600" y="571480"/>
            <a:ext cx="741682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4000" dirty="0" smtClean="0">
                <a:solidFill>
                  <a:schemeClr val="bg1"/>
                </a:solidFill>
              </a:rPr>
              <a:t>Fonte:</a:t>
            </a:r>
          </a:p>
          <a:p>
            <a:r>
              <a:rPr lang="pt-BR" sz="4000" dirty="0">
                <a:solidFill>
                  <a:schemeClr val="bg1"/>
                </a:solidFill>
              </a:rPr>
              <a:t>http://www.gta.ufrj.br/grad/12_1/ids/Concluso.html</a:t>
            </a:r>
            <a:endParaRPr lang="pt-BR" sz="4000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3338" y="0"/>
            <a:ext cx="174625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33338" y="15875"/>
            <a:ext cx="174625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8" name="AutoShape 4" descr="Expandir"/>
          <p:cNvSpPr>
            <a:spLocks noChangeAspect="1" noChangeArrowheads="1"/>
          </p:cNvSpPr>
          <p:nvPr/>
        </p:nvSpPr>
        <p:spPr bwMode="auto">
          <a:xfrm>
            <a:off x="76200" y="-18542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5" descr="Recolher"/>
          <p:cNvSpPr>
            <a:spLocks noChangeAspect="1" noChangeArrowheads="1"/>
          </p:cNvSpPr>
          <p:nvPr/>
        </p:nvSpPr>
        <p:spPr bwMode="auto">
          <a:xfrm>
            <a:off x="228600" y="-18542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33338" y="0"/>
            <a:ext cx="174625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0" y="-153378"/>
            <a:ext cx="12885" cy="33850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33327" tIns="-26979" rIns="-20631" bIns="179331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200" b="1" i="0" u="none" strike="noStrike" cap="none" normalizeH="0" baseline="0" dirty="0" smtClean="0">
              <a:ln>
                <a:noFill/>
              </a:ln>
              <a:solidFill>
                <a:srgbClr val="505050"/>
              </a:solidFill>
              <a:effectLst/>
              <a:latin typeface="WOL_SB"/>
              <a:cs typeface="Arial" pitchFamily="34" charset="0"/>
            </a:endParaRPr>
          </a:p>
        </p:txBody>
      </p:sp>
      <p:sp>
        <p:nvSpPr>
          <p:cNvPr id="13" name="Rectangle 14"/>
          <p:cNvSpPr>
            <a:spLocks noChangeArrowheads="1"/>
          </p:cNvSpPr>
          <p:nvPr/>
        </p:nvSpPr>
        <p:spPr bwMode="auto">
          <a:xfrm>
            <a:off x="33338" y="15875"/>
            <a:ext cx="174625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14" name="AutoShape 11" descr="Expandir"/>
          <p:cNvSpPr>
            <a:spLocks noChangeAspect="1" noChangeArrowheads="1"/>
          </p:cNvSpPr>
          <p:nvPr/>
        </p:nvSpPr>
        <p:spPr bwMode="auto">
          <a:xfrm>
            <a:off x="76200" y="-18542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5" name="AutoShape 12" descr="Recolher"/>
          <p:cNvSpPr>
            <a:spLocks noChangeAspect="1" noChangeArrowheads="1"/>
          </p:cNvSpPr>
          <p:nvPr/>
        </p:nvSpPr>
        <p:spPr bwMode="auto">
          <a:xfrm>
            <a:off x="228600" y="-18542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1727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http://static.wixstatic.com/media/3f4dc5_acbfdd615f87475abd045b3fb75d1a0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20648" y="0"/>
            <a:ext cx="923352" cy="571480"/>
          </a:xfrm>
          <a:prstGeom prst="rect">
            <a:avLst/>
          </a:prstGeom>
          <a:noFill/>
        </p:spPr>
      </p:pic>
      <p:sp>
        <p:nvSpPr>
          <p:cNvPr id="6" name="Retângulo 5"/>
          <p:cNvSpPr/>
          <p:nvPr/>
        </p:nvSpPr>
        <p:spPr>
          <a:xfrm>
            <a:off x="539552" y="836712"/>
            <a:ext cx="835824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4000" b="1" dirty="0" smtClean="0">
                <a:solidFill>
                  <a:schemeClr val="bg1"/>
                </a:solidFill>
              </a:rPr>
              <a:t>IDS</a:t>
            </a:r>
            <a:endParaRPr lang="pt-BR" sz="4000" b="1" dirty="0">
              <a:solidFill>
                <a:schemeClr val="bg1"/>
              </a:solidFill>
            </a:endParaRPr>
          </a:p>
          <a:p>
            <a:pPr algn="just"/>
            <a:r>
              <a:rPr lang="pt-BR" sz="4000" dirty="0">
                <a:solidFill>
                  <a:schemeClr val="bg1"/>
                </a:solidFill>
              </a:rPr>
              <a:t/>
            </a:r>
            <a:br>
              <a:rPr lang="pt-BR" sz="4000" dirty="0">
                <a:solidFill>
                  <a:schemeClr val="bg1"/>
                </a:solidFill>
              </a:rPr>
            </a:br>
            <a:r>
              <a:rPr lang="pt-BR" sz="4000" dirty="0">
                <a:solidFill>
                  <a:schemeClr val="bg1"/>
                </a:solidFill>
              </a:rPr>
              <a:t>Um Sistema de Detecção de Intrusão (Intrusion Detection System - IDS) é um software que automatiza o processo de detecção de intrusão</a:t>
            </a:r>
            <a:r>
              <a:rPr lang="pt-BR" sz="4000" dirty="0" smtClean="0">
                <a:solidFill>
                  <a:schemeClr val="bg1"/>
                </a:solidFill>
              </a:rPr>
              <a:t>.</a:t>
            </a:r>
            <a:endParaRPr lang="pt-BR" sz="4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http://static.wixstatic.com/media/3f4dc5_acbfdd615f87475abd045b3fb75d1a0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20648" y="0"/>
            <a:ext cx="923352" cy="571480"/>
          </a:xfrm>
          <a:prstGeom prst="rect">
            <a:avLst/>
          </a:prstGeom>
          <a:noFill/>
        </p:spPr>
      </p:pic>
      <p:sp>
        <p:nvSpPr>
          <p:cNvPr id="6" name="Retângulo 5"/>
          <p:cNvSpPr/>
          <p:nvPr/>
        </p:nvSpPr>
        <p:spPr>
          <a:xfrm>
            <a:off x="251520" y="285740"/>
            <a:ext cx="8646278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4000" b="1" dirty="0" smtClean="0">
                <a:solidFill>
                  <a:schemeClr val="bg1"/>
                </a:solidFill>
              </a:rPr>
              <a:t>IPS</a:t>
            </a:r>
          </a:p>
          <a:p>
            <a:pPr algn="just"/>
            <a:endParaRPr lang="pt-BR" sz="4000" b="1" dirty="0" smtClean="0">
              <a:solidFill>
                <a:schemeClr val="bg1"/>
              </a:solidFill>
            </a:endParaRPr>
          </a:p>
          <a:p>
            <a:pPr algn="just"/>
            <a:r>
              <a:rPr lang="pt-BR" sz="4000" dirty="0">
                <a:solidFill>
                  <a:schemeClr val="bg1"/>
                </a:solidFill>
              </a:rPr>
              <a:t>Um Sistema de Prevenção de Intrusão (Intrusion Prevention System - IPS) é um software de prevenção de intrusão. Tem a capacidade de impedir possíveis incidentes.</a:t>
            </a:r>
            <a:endParaRPr lang="pt-BR" sz="3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9187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http://static.wixstatic.com/media/3f4dc5_acbfdd615f87475abd045b3fb75d1a0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20648" y="0"/>
            <a:ext cx="923352" cy="571480"/>
          </a:xfrm>
          <a:prstGeom prst="rect">
            <a:avLst/>
          </a:prstGeom>
          <a:noFill/>
        </p:spPr>
      </p:pic>
      <p:sp>
        <p:nvSpPr>
          <p:cNvPr id="6" name="Retângulo 5"/>
          <p:cNvSpPr/>
          <p:nvPr/>
        </p:nvSpPr>
        <p:spPr>
          <a:xfrm>
            <a:off x="539552" y="836712"/>
            <a:ext cx="8358246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4000" b="1" dirty="0" smtClean="0">
                <a:solidFill>
                  <a:schemeClr val="bg1"/>
                </a:solidFill>
              </a:rPr>
              <a:t>IDS</a:t>
            </a:r>
            <a:r>
              <a:rPr lang="pt-BR" sz="4000" dirty="0">
                <a:solidFill>
                  <a:schemeClr val="bg1"/>
                </a:solidFill>
              </a:rPr>
              <a:t/>
            </a:r>
            <a:br>
              <a:rPr lang="pt-BR" sz="4000" dirty="0">
                <a:solidFill>
                  <a:schemeClr val="bg1"/>
                </a:solidFill>
              </a:rPr>
            </a:br>
            <a:r>
              <a:rPr lang="pt-BR" sz="4000" dirty="0">
                <a:solidFill>
                  <a:schemeClr val="bg1"/>
                </a:solidFill>
              </a:rPr>
              <a:t>Detecção de intrusão é </a:t>
            </a:r>
            <a:r>
              <a:rPr lang="pt-BR" sz="4000" dirty="0" smtClean="0">
                <a:solidFill>
                  <a:schemeClr val="bg1"/>
                </a:solidFill>
              </a:rPr>
              <a:t>o monitoramento </a:t>
            </a:r>
            <a:r>
              <a:rPr lang="pt-BR" sz="4000" dirty="0">
                <a:solidFill>
                  <a:schemeClr val="bg1"/>
                </a:solidFill>
              </a:rPr>
              <a:t>de eventos ocorrentes em um sistema ou rede de computadores, verificando-os em busca de sinais de possíveis incidentes, tais como violações às políticas de segurança de computadores ou às práticas comuns de segurança. </a:t>
            </a:r>
            <a:endParaRPr lang="pt-BR" sz="4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43246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http://static.wixstatic.com/media/3f4dc5_acbfdd615f87475abd045b3fb75d1a0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20648" y="0"/>
            <a:ext cx="923352" cy="571480"/>
          </a:xfrm>
          <a:prstGeom prst="rect">
            <a:avLst/>
          </a:prstGeom>
          <a:noFill/>
        </p:spPr>
      </p:pic>
      <p:sp>
        <p:nvSpPr>
          <p:cNvPr id="6" name="Retângulo 5"/>
          <p:cNvSpPr/>
          <p:nvPr/>
        </p:nvSpPr>
        <p:spPr>
          <a:xfrm>
            <a:off x="539552" y="836712"/>
            <a:ext cx="8358246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4000" b="1" dirty="0" smtClean="0">
                <a:solidFill>
                  <a:schemeClr val="bg1"/>
                </a:solidFill>
              </a:rPr>
              <a:t>IDS</a:t>
            </a:r>
            <a:r>
              <a:rPr lang="pt-BR" sz="4000" dirty="0">
                <a:solidFill>
                  <a:schemeClr val="bg1"/>
                </a:solidFill>
              </a:rPr>
              <a:t/>
            </a:r>
            <a:br>
              <a:rPr lang="pt-BR" sz="4000" dirty="0">
                <a:solidFill>
                  <a:schemeClr val="bg1"/>
                </a:solidFill>
              </a:rPr>
            </a:br>
            <a:r>
              <a:rPr lang="pt-BR" sz="4000" dirty="0">
                <a:solidFill>
                  <a:schemeClr val="bg1"/>
                </a:solidFill>
              </a:rPr>
              <a:t>Há várias causas para tais incidentes, como por exemplo malware, acesso não autorizado por parte de terceiros e uso mal intencionado de privilégios por parte de usuários autorizados, ou até mesmo a tentativa de obter privilégios adicionais. </a:t>
            </a:r>
            <a:endParaRPr lang="pt-BR" sz="4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43798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http://static.wixstatic.com/media/3f4dc5_acbfdd615f87475abd045b3fb75d1a0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20648" y="0"/>
            <a:ext cx="923352" cy="571480"/>
          </a:xfrm>
          <a:prstGeom prst="rect">
            <a:avLst/>
          </a:prstGeom>
          <a:noFill/>
        </p:spPr>
      </p:pic>
      <p:sp>
        <p:nvSpPr>
          <p:cNvPr id="6" name="Retângulo 5"/>
          <p:cNvSpPr/>
          <p:nvPr/>
        </p:nvSpPr>
        <p:spPr>
          <a:xfrm>
            <a:off x="539552" y="836712"/>
            <a:ext cx="8358246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4000" b="1" dirty="0" smtClean="0">
                <a:solidFill>
                  <a:schemeClr val="bg1"/>
                </a:solidFill>
              </a:rPr>
              <a:t>IDS</a:t>
            </a:r>
            <a:r>
              <a:rPr lang="pt-BR" sz="4000" dirty="0">
                <a:solidFill>
                  <a:schemeClr val="bg1"/>
                </a:solidFill>
              </a:rPr>
              <a:t/>
            </a:r>
            <a:br>
              <a:rPr lang="pt-BR" sz="4000" dirty="0">
                <a:solidFill>
                  <a:schemeClr val="bg1"/>
                </a:solidFill>
              </a:rPr>
            </a:br>
            <a:r>
              <a:rPr lang="pt-BR" sz="4000" dirty="0">
                <a:solidFill>
                  <a:schemeClr val="bg1"/>
                </a:solidFill>
              </a:rPr>
              <a:t>Esses incidentes citados são maliciosos, mas há outros que não são. Uma pessoa, por exemplo, pode cometer um engano e tentar acessar acidentalmente um sistema no qual ela não seja autorizada.</a:t>
            </a:r>
            <a:endParaRPr lang="pt-BR" sz="4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79038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http://static.wixstatic.com/media/3f4dc5_acbfdd615f87475abd045b3fb75d1a0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20648" y="0"/>
            <a:ext cx="923352" cy="571480"/>
          </a:xfrm>
          <a:prstGeom prst="rect">
            <a:avLst/>
          </a:prstGeom>
          <a:noFill/>
        </p:spPr>
      </p:pic>
      <p:sp>
        <p:nvSpPr>
          <p:cNvPr id="6" name="Retângulo 5"/>
          <p:cNvSpPr/>
          <p:nvPr/>
        </p:nvSpPr>
        <p:spPr>
          <a:xfrm>
            <a:off x="539552" y="93975"/>
            <a:ext cx="8358246" cy="6863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4000" b="1" dirty="0" smtClean="0">
                <a:solidFill>
                  <a:schemeClr val="bg1"/>
                </a:solidFill>
              </a:rPr>
              <a:t>IDS</a:t>
            </a:r>
            <a:r>
              <a:rPr lang="pt-BR" sz="4000" dirty="0">
                <a:solidFill>
                  <a:schemeClr val="bg1"/>
                </a:solidFill>
              </a:rPr>
              <a:t/>
            </a:r>
            <a:br>
              <a:rPr lang="pt-BR" sz="4000" dirty="0">
                <a:solidFill>
                  <a:schemeClr val="bg1"/>
                </a:solidFill>
              </a:rPr>
            </a:br>
            <a:r>
              <a:rPr lang="pt-BR" sz="4000" dirty="0">
                <a:solidFill>
                  <a:schemeClr val="bg1"/>
                </a:solidFill>
              </a:rPr>
              <a:t>Um IDS pode ainda ter diferentes tempos de resposta, uma vez que ele pode operar no dito tempo real, fazendo uso de consultas de assinaturas on-line ou pode necessitar fazer um processamento após terminadas as operações, método esse conhecido como batch , que é o mais comum em detecções por anomalias.</a:t>
            </a:r>
            <a:br>
              <a:rPr lang="pt-BR" sz="4000" dirty="0">
                <a:solidFill>
                  <a:schemeClr val="bg1"/>
                </a:solidFill>
              </a:rPr>
            </a:br>
            <a:endParaRPr lang="pt-BR" sz="4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26949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http://static.wixstatic.com/media/3f4dc5_acbfdd615f87475abd045b3fb75d1a0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20648" y="0"/>
            <a:ext cx="923352" cy="571480"/>
          </a:xfrm>
          <a:prstGeom prst="rect">
            <a:avLst/>
          </a:prstGeom>
          <a:noFill/>
        </p:spPr>
      </p:pic>
      <p:sp>
        <p:nvSpPr>
          <p:cNvPr id="6" name="Retângulo 5"/>
          <p:cNvSpPr/>
          <p:nvPr/>
        </p:nvSpPr>
        <p:spPr>
          <a:xfrm>
            <a:off x="251520" y="14996"/>
            <a:ext cx="8646278" cy="7478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4000" b="1" dirty="0" smtClean="0">
                <a:solidFill>
                  <a:schemeClr val="bg1"/>
                </a:solidFill>
              </a:rPr>
              <a:t>IDS</a:t>
            </a:r>
            <a:r>
              <a:rPr lang="pt-BR" sz="4000" dirty="0">
                <a:solidFill>
                  <a:schemeClr val="bg1"/>
                </a:solidFill>
              </a:rPr>
              <a:t/>
            </a:r>
            <a:br>
              <a:rPr lang="pt-BR" sz="4000" dirty="0">
                <a:solidFill>
                  <a:schemeClr val="bg1"/>
                </a:solidFill>
              </a:rPr>
            </a:br>
            <a:r>
              <a:rPr lang="pt-BR" sz="4000" dirty="0">
                <a:solidFill>
                  <a:schemeClr val="bg1"/>
                </a:solidFill>
              </a:rPr>
              <a:t>Tais operações podem, no entanto, levar a dois </a:t>
            </a:r>
            <a:r>
              <a:rPr lang="pt-BR" sz="4000" dirty="0" smtClean="0">
                <a:solidFill>
                  <a:schemeClr val="bg1"/>
                </a:solidFill>
              </a:rPr>
              <a:t>inconvenientes: </a:t>
            </a:r>
            <a:r>
              <a:rPr lang="pt-BR" sz="4000" dirty="0">
                <a:solidFill>
                  <a:schemeClr val="bg1"/>
                </a:solidFill>
              </a:rPr>
              <a:t>a emissão dos ditos falsos positivos e falsos negativos. O </a:t>
            </a:r>
            <a:r>
              <a:rPr lang="pt-BR" sz="4000" dirty="0" smtClean="0">
                <a:solidFill>
                  <a:schemeClr val="bg1"/>
                </a:solidFill>
              </a:rPr>
              <a:t>1º, </a:t>
            </a:r>
            <a:r>
              <a:rPr lang="pt-BR" sz="4000" dirty="0">
                <a:solidFill>
                  <a:schemeClr val="bg1"/>
                </a:solidFill>
              </a:rPr>
              <a:t>também conhecido como “falso alerta” é mais comum em situações onde, após o IDS detectar uma intrusão, ações com comportamentos semelhantes a esta acabarem também detectados como intrusões. </a:t>
            </a:r>
            <a:r>
              <a:rPr lang="pt-BR" sz="4000" dirty="0" smtClean="0">
                <a:solidFill>
                  <a:schemeClr val="bg1"/>
                </a:solidFill>
              </a:rPr>
              <a:t>Já o </a:t>
            </a:r>
            <a:r>
              <a:rPr lang="pt-BR" sz="4000" dirty="0">
                <a:solidFill>
                  <a:schemeClr val="bg1"/>
                </a:solidFill>
              </a:rPr>
              <a:t>falso negativo </a:t>
            </a:r>
            <a:r>
              <a:rPr lang="pt-BR" sz="4000" dirty="0" smtClean="0">
                <a:solidFill>
                  <a:schemeClr val="bg1"/>
                </a:solidFill>
              </a:rPr>
              <a:t>é </a:t>
            </a:r>
            <a:r>
              <a:rPr lang="pt-BR" sz="4000" dirty="0">
                <a:solidFill>
                  <a:schemeClr val="bg1"/>
                </a:solidFill>
              </a:rPr>
              <a:t>a intrusão bem sucedida.</a:t>
            </a:r>
            <a:r>
              <a:rPr lang="pt-BR" sz="4000" dirty="0"/>
              <a:t/>
            </a:r>
            <a:br>
              <a:rPr lang="pt-BR" sz="4000" dirty="0"/>
            </a:br>
            <a:endParaRPr lang="pt-BR" sz="4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00614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http://static.wixstatic.com/media/3f4dc5_acbfdd615f87475abd045b3fb75d1a0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20648" y="0"/>
            <a:ext cx="923352" cy="571480"/>
          </a:xfrm>
          <a:prstGeom prst="rect">
            <a:avLst/>
          </a:prstGeom>
          <a:noFill/>
        </p:spPr>
      </p:pic>
      <p:sp>
        <p:nvSpPr>
          <p:cNvPr id="6" name="Retângulo 5"/>
          <p:cNvSpPr/>
          <p:nvPr/>
        </p:nvSpPr>
        <p:spPr>
          <a:xfrm>
            <a:off x="251520" y="14996"/>
            <a:ext cx="8646278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4000" b="1" dirty="0" smtClean="0">
                <a:solidFill>
                  <a:schemeClr val="bg1"/>
                </a:solidFill>
              </a:rPr>
              <a:t>IDS</a:t>
            </a:r>
            <a:r>
              <a:rPr lang="pt-BR" sz="4000" dirty="0">
                <a:solidFill>
                  <a:schemeClr val="bg1"/>
                </a:solidFill>
              </a:rPr>
              <a:t/>
            </a:r>
            <a:br>
              <a:rPr lang="pt-BR" sz="4000" dirty="0">
                <a:solidFill>
                  <a:schemeClr val="bg1"/>
                </a:solidFill>
              </a:rPr>
            </a:br>
            <a:endParaRPr lang="pt-BR" sz="4000" dirty="0" smtClean="0">
              <a:solidFill>
                <a:schemeClr val="bg1"/>
              </a:solidFill>
            </a:endParaRPr>
          </a:p>
          <a:p>
            <a:pPr algn="just"/>
            <a:r>
              <a:rPr lang="pt-BR" sz="4000" dirty="0" smtClean="0">
                <a:solidFill>
                  <a:schemeClr val="bg1"/>
                </a:solidFill>
              </a:rPr>
              <a:t>Após </a:t>
            </a:r>
            <a:r>
              <a:rPr lang="pt-BR" sz="4000" dirty="0">
                <a:solidFill>
                  <a:schemeClr val="bg1"/>
                </a:solidFill>
              </a:rPr>
              <a:t>detectada uma intrusão, um IDS normalmente apresenta apenas um comportamento passivo de resposta, isto é, ele apenas alerta o usuário do ocorrido, no entanto, ele pode dar uma resposta ativa (uma solução) se configurado não como um IDS mas como um </a:t>
            </a:r>
            <a:r>
              <a:rPr lang="pt-BR" sz="4000" dirty="0" smtClean="0">
                <a:solidFill>
                  <a:schemeClr val="bg1"/>
                </a:solidFill>
              </a:rPr>
              <a:t>IPS</a:t>
            </a:r>
            <a:r>
              <a:rPr lang="pt-BR" sz="4000" dirty="0">
                <a:solidFill>
                  <a:schemeClr val="bg1"/>
                </a:solidFill>
              </a:rPr>
              <a:t>.</a:t>
            </a:r>
            <a:endParaRPr lang="pt-BR" sz="4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02636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1132</TotalTime>
  <Words>143</Words>
  <Application>Microsoft Office PowerPoint</Application>
  <PresentationFormat>Apresentação na tela (4:3)</PresentationFormat>
  <Paragraphs>39</Paragraphs>
  <Slides>16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17" baseType="lpstr">
      <vt:lpstr>Tema do Office</vt:lpstr>
      <vt:lpstr>IDS / IPS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Abrangência de Redes de Computadores</dc:title>
  <dc:creator>marciano1</dc:creator>
  <cp:lastModifiedBy>Ederson</cp:lastModifiedBy>
  <cp:revision>102</cp:revision>
  <dcterms:created xsi:type="dcterms:W3CDTF">2015-02-25T15:02:29Z</dcterms:created>
  <dcterms:modified xsi:type="dcterms:W3CDTF">2016-06-01T13:35:07Z</dcterms:modified>
</cp:coreProperties>
</file>