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80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8" r:id="rId13"/>
    <p:sldId id="307" r:id="rId14"/>
    <p:sldId id="309" r:id="rId15"/>
    <p:sldId id="310" r:id="rId16"/>
    <p:sldId id="311" r:id="rId17"/>
    <p:sldId id="312" r:id="rId18"/>
    <p:sldId id="313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2BC0-9B18-49B9-87E0-1752DF9C7939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4.bp.blogspot.com/-8lgCt_Tusu8/UxVAXbP7cYI/AAAAAAAAAzA/yyGSGsOnDJw/s1600/add_dipositivo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4.bp.blogspot.com/-sTS3ez4lvUY/UxVAYWkEPsI/AAAAAAAAAzQ/8vqqWTqQi3w/s1600/add_dispositivo_IP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1.bp.blogspot.com/-lywcr3snRco/UxVHgqV7s8I/AAAAAAAAA4U/Hsowh7VaaP4/s1600/adicionar_dispositivos_+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2.bp.blogspot.com/-FLvW6JxTiBA/UxVAY7jyp2I/AAAAAAAAAzk/KL0lleLNFIE/s1600/add_ping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4.bp.blogspot.com/-0VEYxj3ufAA/UxVAb6ntJYI/AAAAAAAAA0w/VswkZji8cs4/s1600/dispositivo_cadastrado.p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1.bp.blogspot.com/-jgHF3h5CKvo/UxVAZwqD9lI/AAAAAAAAA0E/MIJ1vFa4OHM/s1600/altera_nome_dispositivo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2.bp.blogspot.com/-VreYQePjXMc/UxVK9HmI48I/AAAAAAAAA4o/zkpQa9-1KkM/s1600/dispositivo_after_changed.p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3.bp.blogspot.com/-jBURm4UWYk0/UxVAk47iniI/AAAAAAAAA4E/V-biGQ6Wl1Y/s1600/transformando.p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2.bp.blogspot.com/-A5ZVd9Ptp_A/UxVAYbDasfI/AAAAAAAAAzI/xe1I_KWlXAk/s1600/THE_DUDE.pn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4.bp.blogspot.com/-K8uyUGqCnJ8/UxVAaXfcEMI/AAAAAAAAA0U/iaX8tcY6PJw/s1600/aparencia.p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://1.bp.blogspot.com/-qRICHqKgWeQ/UxVNACEMdoI/AAAAAAAAA40/yn8qvXsGP6M/s1600/alterando_imagens.p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://4.bp.blogspot.com/-tkNBJAA-E30/UxVPWbSvn3I/AAAAAAAAA5I/6jzoiIw_Nwk/s1600/snmp_2.pn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://2.bp.blogspot.com/-gT47Zo7XNpg/UxVQfityJuI/AAAAAAAAA5U/9Lsw04Vvdd0/s1600/select_snmp_profile.PNG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://1.bp.blogspot.com/-HxC3o9qGvLg/UxVAamhDLlI/AAAAAAAAA0c/d7EKGuczHKc/s1600/aparencia_hyper_V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://2.bp.blogspot.com/-u4vLYmgdSWM/UxVAe8MIUkI/AAAAAAAAA10/o_kJQ4XSYPI/s1600/etiqueta_propriedades.pn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://2.bp.blogspot.com/-6CNNtG6v98g/UxVSvNrN-4I/AAAAAAAAA5g/7qsFCAPwPlE/s1600/etiqueta_discos_detalhes.png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://3.bp.blogspot.com/-AoRwsyjUHUo/UxVAgudTa2I/AAAAAAAAA2c/qUrMeD3ooaU/s1600/oid_discos_detalhes.png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http://3.bp.blogspot.com/-0HMRrD9lxNw/UxVAbEeqNzI/AAAAAAAAA0k/T-1h-wqYryk/s1600/discos_hyper_V_detalhes.png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://2.bp.blogspot.com/-xULhVSQ2FqY/UxVAiehgjiI/AAAAAAAAA3M/HKo86-bcsgM/s1600/probes.png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://1.bp.blogspot.com/-JNYaVCxzF5Y/UxYyejxUm0I/AAAAAAAAA50/7swU19CuPfk/s1600/probe_memoria.png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hyperlink" Target="http://3.bp.blogspot.com/-uraJZmrZl3Y/UxVAhboqZzI/AAAAAAAAA2w/8ijhZFgJ2s8/s1600/probe_cpu.png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://1.bp.blogspot.com/-2dCTsSiU6MQ/UxVAYh5_UrI/AAAAAAAAAzc/NvNJCaKpzPE/s1600/add_function_disk.png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hyperlink" Target="http://4.bp.blogspot.com/-88SrkQVsODA/UxVAhfqn-XI/AAAAAAAAA20/NSdOg-i3zEk/s1600/probe_discos.pn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://4.bp.blogspot.com/-c0L8ieBK6sU/UxVAiGsdjLI/AAAAAAAAA3I/DoKIpUjeO6Y/s1600/probe_latencia_de_rede.png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http://2.bp.blogspot.com/-OsWojjXZA_g/UxVAhKIyhuI/AAAAAAAAA28/CvaiwhiX9BQ/s1600/probe_ICMP.png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hyperlink" Target="http://1.bp.blogspot.com/-eSJIIWmbkXM/UxY5auyPVeI/AAAAAAAAA6E/AjBA9sOc3E0/s1600/testador_memoria.PNG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hyperlink" Target="http://4.bp.blogspot.com/-CtxWFJOeOwU/UxVAkjGMQZI/AAAAAAAAA38/H7zgjs1W-KU/s1600/testador_processador.png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hyperlink" Target="http://3.bp.blogspot.com/-9zgT5QLkFAQ/UxVAjaWjVaI/AAAAAAAAA3g/uG58OvhywyA/s1600/testador_disco.png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hyperlink" Target="http://3.bp.blogspot.com/-37o6zI_O2mA/UxVAkQl0YYI/AAAAAAAAA30/ocQrFfHHj4M/s1600/testador_latencia_de_rede.png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hyperlink" Target="http://2.bp.blogspot.com/-GUcNTm6iV6I/UxVAkbwwkxI/AAAAAAAAA4I/AnyFBfLXFls/s1600/testador_ping.png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1.bp.blogspot.com/-9SNjVDuFweU/UxVAeeHFbgI/AAAAAAAAA1Y/898mKtIqyV0/s1600/escolha_lenguage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1.bp.blogspot.com/-CdMjBAQie8w/UxVAbYsgEoI/AAAAAAAAA0s/KK1OIfDP5H0/s1600/discover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2.bp.blogspot.com/-PHcsR8tguTM/UxZO_FTxsxI/AAAAAAAAA6U/Z8ZlIhIFyAM/s1600/dude_as_a_service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071810"/>
            <a:ext cx="8229600" cy="1071562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solidFill>
                  <a:schemeClr val="bg1"/>
                </a:solidFill>
              </a:rPr>
              <a:t>DUDE for Windows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357158" y="6072206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Ederson da Costa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4525963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Adicionando um novo dispositivo</a:t>
            </a:r>
          </a:p>
          <a:p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canto superior esquerdo do mapa local clique no sinal de +, em seguida clique em Dispositivo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pt-BR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m 6" descr="http://4.bp.blogspot.com/-8lgCt_Tusu8/UxVAXbP7cYI/AAAAAAAAAzA/yyGSGsOnDJw/s1600/add_dipositivo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3000372"/>
            <a:ext cx="771530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4525963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Insira o IP ou </a:t>
            </a:r>
            <a:r>
              <a:rPr lang="pt-BR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Hostname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Dispositivo e clique em avançar.</a:t>
            </a:r>
          </a:p>
          <a:p>
            <a:endParaRPr lang="pt-BR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m 7" descr="http://4.bp.blogspot.com/-sTS3ez4lvUY/UxVAYWkEPsI/AAAAAAAAAzQ/8vqqWTqQi3w/s1600/add_dispositivo_IP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571744"/>
            <a:ext cx="735811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4525963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Aqui devemos adicionar os serviços a serem monitorados, clique no sinal de </a:t>
            </a:r>
            <a:r>
              <a:rPr lang="pt-BR" sz="2800" b="1" dirty="0" smtClean="0">
                <a:solidFill>
                  <a:schemeClr val="bg1"/>
                </a:solidFill>
              </a:rPr>
              <a:t>+</a:t>
            </a:r>
          </a:p>
          <a:p>
            <a:endParaRPr lang="pt-BR" sz="2800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>
              <a:solidFill>
                <a:schemeClr val="bg1"/>
              </a:solidFill>
            </a:endParaRPr>
          </a:p>
          <a:p>
            <a:endParaRPr lang="pt-BR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m 6" descr="http://1.bp.blogspot.com/-lywcr3snRco/UxVHgqV7s8I/AAAAAAAAA4U/Hsowh7VaaP4/s1600/adicionar_dispositivos_+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2143116"/>
            <a:ext cx="735811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Adicione nesse primeiro momento apenas o testador Ping e clique em OK.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4525963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Adicione nesse primeiro momento apenas o Ping e OK.</a:t>
            </a:r>
          </a:p>
          <a:p>
            <a:endParaRPr lang="pt-BR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m 8" descr="http://2.bp.blogspot.com/-FLvW6JxTiBA/UxVAY7jyp2I/AAAAAAAAAzk/KL0lleLNFIE/s1600/add_ping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2143116"/>
            <a:ext cx="7643866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4525963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Dispositivo cadastrado.</a:t>
            </a:r>
          </a:p>
          <a:p>
            <a:endParaRPr lang="pt-BR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m 6" descr="http://4.bp.blogspot.com/-0VEYxj3ufAA/UxVAb6ntJYI/AAAAAAAAA0w/VswkZji8cs4/s1600/dispositivo_cadastrado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071678"/>
            <a:ext cx="728667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4525963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Clique 2 vezes sobre o dispositivo para entrar nas propriedades do mesmo. Altere o campo nome de IP para o nome do seu servidor ou serviço</a:t>
            </a:r>
            <a:r>
              <a:rPr lang="pt-BR" sz="2800" dirty="0" smtClean="0">
                <a:solidFill>
                  <a:schemeClr val="bg1"/>
                </a:solidFill>
              </a:rPr>
              <a:t>.</a:t>
            </a:r>
          </a:p>
          <a:p>
            <a:endParaRPr lang="pt-BR" sz="2800" dirty="0" smtClean="0">
              <a:solidFill>
                <a:schemeClr val="bg1"/>
              </a:solidFill>
            </a:endParaRPr>
          </a:p>
          <a:p>
            <a:endParaRPr lang="pt-BR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m 7" descr="http://1.bp.blogspot.com/-jgHF3h5CKvo/UxVAZwqD9lI/AAAAAAAAA0E/MIJ1vFa4OHM/s1600/altera_nome_dispositivo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2786058"/>
            <a:ext cx="757242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4525963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Dispositivo depois do nome alterado. </a:t>
            </a:r>
            <a:r>
              <a:rPr lang="pt-BR" sz="2800" dirty="0" smtClean="0"/>
              <a:t> </a:t>
            </a:r>
          </a:p>
          <a:p>
            <a:endParaRPr lang="pt-BR" sz="2800" dirty="0" smtClean="0">
              <a:solidFill>
                <a:schemeClr val="bg1"/>
              </a:solidFill>
            </a:endParaRPr>
          </a:p>
          <a:p>
            <a:endParaRPr lang="pt-BR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m 6" descr="http://2.bp.blogspot.com/-VreYQePjXMc/UxVK9HmI48I/AAAAAAAAA4o/zkpQa9-1KkM/s1600/dispositivo_after_changed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2143116"/>
            <a:ext cx="700092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4525963"/>
          </a:xfrm>
        </p:spPr>
        <p:txBody>
          <a:bodyPr>
            <a:noAutofit/>
          </a:bodyPr>
          <a:lstStyle/>
          <a:p>
            <a:pPr algn="just"/>
            <a:r>
              <a:rPr lang="pt-BR" sz="3300" b="1" dirty="0" smtClean="0">
                <a:solidFill>
                  <a:schemeClr val="bg1"/>
                </a:solidFill>
              </a:rPr>
              <a:t>Mudando a cara do dispositivo</a:t>
            </a:r>
            <a:endParaRPr lang="pt-BR" sz="3300" dirty="0" smtClean="0">
              <a:solidFill>
                <a:schemeClr val="bg1"/>
              </a:solidFill>
            </a:endParaRPr>
          </a:p>
          <a:p>
            <a:pPr algn="just"/>
            <a:r>
              <a:rPr lang="pt-BR" sz="3300" dirty="0" smtClean="0">
                <a:solidFill>
                  <a:schemeClr val="bg1"/>
                </a:solidFill>
              </a:rPr>
              <a:t>Agora vamos mudar a cara do dispositivo cadastrado, em nosso exemplo primeiramente vamos inserir um ícone qualquer que represente nosso servidor ou serviço e em seguida vamos inserir informações na etiqueta do dispositivo como consumo atual de CPU, Memória, Disco, informações detalhadas de partições de disco e hora de última atualização do display.</a:t>
            </a:r>
          </a:p>
          <a:p>
            <a:endParaRPr lang="pt-BR" sz="2800" dirty="0" smtClean="0">
              <a:solidFill>
                <a:schemeClr val="bg1"/>
              </a:solidFill>
            </a:endParaRPr>
          </a:p>
          <a:p>
            <a:endParaRPr lang="pt-BR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4033" name="Imagem 17" descr="http://3.bp.blogspot.com/-jBURm4UWYk0/UxVAk47iniI/AAAAAAAAA4E/V-biGQ6Wl1Y/s1600/transformando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2214554"/>
            <a:ext cx="8297391" cy="3500462"/>
          </a:xfrm>
          <a:prstGeom prst="rect">
            <a:avLst/>
          </a:prstGeom>
          <a:noFill/>
        </p:spPr>
      </p:pic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4525963"/>
          </a:xfrm>
        </p:spPr>
        <p:txBody>
          <a:bodyPr>
            <a:noAutofit/>
          </a:bodyPr>
          <a:lstStyle/>
          <a:p>
            <a:pPr algn="just"/>
            <a:r>
              <a:rPr lang="pt-BR" sz="3600" b="1" dirty="0" smtClean="0">
                <a:solidFill>
                  <a:schemeClr val="bg1"/>
                </a:solidFill>
              </a:rPr>
              <a:t>Atribuindo uma imagem ao dispositivo</a:t>
            </a:r>
            <a:endParaRPr lang="pt-BR" sz="3600" dirty="0" smtClean="0">
              <a:solidFill>
                <a:schemeClr val="bg1"/>
              </a:solidFill>
            </a:endParaRPr>
          </a:p>
          <a:p>
            <a:pPr algn="just"/>
            <a:r>
              <a:rPr lang="pt-BR" sz="3600" dirty="0" smtClean="0">
                <a:solidFill>
                  <a:schemeClr val="bg1"/>
                </a:solidFill>
              </a:rPr>
              <a:t>As imagens disponíveis pelo </a:t>
            </a:r>
            <a:r>
              <a:rPr lang="pt-BR" sz="3600" dirty="0" err="1" smtClean="0">
                <a:solidFill>
                  <a:schemeClr val="bg1"/>
                </a:solidFill>
              </a:rPr>
              <a:t>Dude</a:t>
            </a:r>
            <a:r>
              <a:rPr lang="pt-BR" sz="3600" dirty="0" smtClean="0">
                <a:solidFill>
                  <a:schemeClr val="bg1"/>
                </a:solidFill>
              </a:rPr>
              <a:t> por padrão são bem toscas! Por isso  podemos baixar algo melhor da internet e associar ao dispositivo. Você pode jogar na internet algo do tipo Server </a:t>
            </a:r>
            <a:r>
              <a:rPr lang="pt-BR" sz="3600" dirty="0" err="1" smtClean="0">
                <a:solidFill>
                  <a:schemeClr val="bg1"/>
                </a:solidFill>
              </a:rPr>
              <a:t>Icons</a:t>
            </a:r>
            <a:r>
              <a:rPr lang="pt-BR" sz="3600" dirty="0" smtClean="0">
                <a:solidFill>
                  <a:schemeClr val="bg1"/>
                </a:solidFill>
              </a:rPr>
              <a:t> e salva-las dentro do </a:t>
            </a:r>
            <a:r>
              <a:rPr lang="pt-BR" sz="3600" dirty="0" smtClean="0">
                <a:solidFill>
                  <a:schemeClr val="bg1"/>
                </a:solidFill>
              </a:rPr>
              <a:t>diretório:</a:t>
            </a:r>
          </a:p>
          <a:p>
            <a:pPr algn="just"/>
            <a:r>
              <a:rPr lang="pt-BR" sz="3600" b="1" dirty="0" smtClean="0">
                <a:solidFill>
                  <a:schemeClr val="bg1"/>
                </a:solidFill>
              </a:rPr>
              <a:t>C</a:t>
            </a:r>
            <a:r>
              <a:rPr lang="pt-BR" sz="3600" b="1" dirty="0" smtClean="0">
                <a:solidFill>
                  <a:schemeClr val="bg1"/>
                </a:solidFill>
              </a:rPr>
              <a:t>:\Program Files\</a:t>
            </a:r>
            <a:r>
              <a:rPr lang="pt-BR" sz="3600" b="1" dirty="0" err="1" smtClean="0">
                <a:solidFill>
                  <a:schemeClr val="bg1"/>
                </a:solidFill>
              </a:rPr>
              <a:t>Dude</a:t>
            </a:r>
            <a:r>
              <a:rPr lang="pt-BR" sz="3600" b="1" dirty="0" smtClean="0">
                <a:solidFill>
                  <a:schemeClr val="bg1"/>
                </a:solidFill>
              </a:rPr>
              <a:t>\data\files\</a:t>
            </a:r>
            <a:r>
              <a:rPr lang="pt-BR" sz="3600" b="1" dirty="0" err="1" smtClean="0">
                <a:solidFill>
                  <a:schemeClr val="bg1"/>
                </a:solidFill>
              </a:rPr>
              <a:t>images</a:t>
            </a:r>
            <a:r>
              <a:rPr lang="pt-BR" sz="3600" b="1" dirty="0" smtClean="0">
                <a:solidFill>
                  <a:schemeClr val="bg1"/>
                </a:solidFill>
              </a:rPr>
              <a:t> </a:t>
            </a: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err="1" smtClean="0">
                <a:solidFill>
                  <a:schemeClr val="bg1"/>
                </a:solidFill>
              </a:rPr>
              <a:t>The</a:t>
            </a:r>
            <a:r>
              <a:rPr lang="pt-BR" sz="4000" b="1" dirty="0" smtClean="0">
                <a:solidFill>
                  <a:schemeClr val="bg1"/>
                </a:solidFill>
              </a:rPr>
              <a:t> </a:t>
            </a:r>
            <a:r>
              <a:rPr lang="pt-BR" sz="4000" b="1" dirty="0" err="1" smtClean="0">
                <a:solidFill>
                  <a:schemeClr val="bg1"/>
                </a:solidFill>
              </a:rPr>
              <a:t>Dude</a:t>
            </a:r>
            <a:r>
              <a:rPr lang="pt-BR" sz="4000" b="1" dirty="0" smtClean="0">
                <a:solidFill>
                  <a:schemeClr val="bg1"/>
                </a:solidFill>
              </a:rPr>
              <a:t> para monitoramento de serviços e servidores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6746" y="-23"/>
            <a:ext cx="857254" cy="6429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m 7" descr="http://2.bp.blogspot.com/-A5ZVd9Ptp_A/UxVAYbDasfI/AAAAAAAAAzI/xe1I_KWlXAk/s1600/THE_DUDE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1571612"/>
            <a:ext cx="792961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4525963"/>
          </a:xfrm>
        </p:spPr>
        <p:txBody>
          <a:bodyPr>
            <a:noAutofit/>
          </a:bodyPr>
          <a:lstStyle/>
          <a:p>
            <a:pPr algn="just"/>
            <a:r>
              <a:rPr lang="pt-BR" sz="3600" dirty="0" smtClean="0">
                <a:solidFill>
                  <a:schemeClr val="bg1"/>
                </a:solidFill>
              </a:rPr>
              <a:t>Já com a imagem dentro do diretório, clique com o botão direito sobre o dispositivo e </a:t>
            </a:r>
            <a:r>
              <a:rPr lang="pt-BR" sz="3600" dirty="0" smtClean="0">
                <a:solidFill>
                  <a:schemeClr val="bg1"/>
                </a:solidFill>
              </a:rPr>
              <a:t>selecione </a:t>
            </a:r>
            <a:r>
              <a:rPr lang="pt-BR" sz="3600" dirty="0" smtClean="0">
                <a:solidFill>
                  <a:schemeClr val="bg1"/>
                </a:solidFill>
              </a:rPr>
              <a:t>aparência</a:t>
            </a:r>
            <a:r>
              <a:rPr lang="pt-BR" sz="36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m 7" descr="http://4.bp.blogspot.com/-K8uyUGqCnJ8/UxVAaXfcEMI/AAAAAAAAA0U/iaX8tcY6PJw/s1600/aparencia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3071810"/>
            <a:ext cx="6262083" cy="33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4525963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Selecione a guia imagem e siga a ordem da imagem abaixo para atribuir uma nova imagem ao dispositivo.</a:t>
            </a:r>
          </a:p>
          <a:p>
            <a:r>
              <a:rPr lang="pt-BR" sz="3600" dirty="0" smtClean="0">
                <a:solidFill>
                  <a:schemeClr val="bg1"/>
                </a:solidFill>
              </a:rPr>
              <a:t>Com o item 3 (Escala) você poderá ajustar o tamanho da imagem depois de adicionada.</a:t>
            </a:r>
          </a:p>
          <a:p>
            <a:pPr algn="just"/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m 7" descr="http://1.bp.blogspot.com/-qRICHqKgWeQ/UxVNACEMdoI/AAAAAAAAA40/yn8qvXsGP6M/s1600/alterando_imagens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2214554"/>
            <a:ext cx="771530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4525963"/>
          </a:xfrm>
        </p:spPr>
        <p:txBody>
          <a:bodyPr>
            <a:noAutofit/>
          </a:bodyPr>
          <a:lstStyle/>
          <a:p>
            <a:pPr algn="just"/>
            <a:r>
              <a:rPr lang="pt-BR" sz="3600" b="1" dirty="0" smtClean="0">
                <a:solidFill>
                  <a:schemeClr val="bg1"/>
                </a:solidFill>
              </a:rPr>
              <a:t>Exibindo consumo atual de CPU, Memória e Processador</a:t>
            </a:r>
            <a:endParaRPr lang="pt-BR" sz="3600" dirty="0" smtClean="0">
              <a:solidFill>
                <a:schemeClr val="bg1"/>
              </a:solidFill>
            </a:endParaRPr>
          </a:p>
          <a:p>
            <a:pPr algn="just"/>
            <a:r>
              <a:rPr lang="pt-BR" sz="3600" dirty="0" smtClean="0">
                <a:solidFill>
                  <a:schemeClr val="bg1"/>
                </a:solidFill>
              </a:rPr>
              <a:t>Iremos capturar as informações </a:t>
            </a:r>
            <a:r>
              <a:rPr lang="pt-BR" sz="3600" dirty="0" smtClean="0">
                <a:solidFill>
                  <a:schemeClr val="bg1"/>
                </a:solidFill>
              </a:rPr>
              <a:t>mais detalhadas de hardware e até mesmo de sistema ocorrem através do protocolo SNMP. Portanto para isso, devemos instalar e configurar no(s) dispositivo(s) que queremos monitorar a opção de serviço SNMP. </a:t>
            </a:r>
          </a:p>
          <a:p>
            <a:pPr algn="just"/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785794"/>
            <a:ext cx="8572560" cy="4525963"/>
          </a:xfrm>
        </p:spPr>
        <p:txBody>
          <a:bodyPr>
            <a:noAutofit/>
          </a:bodyPr>
          <a:lstStyle/>
          <a:p>
            <a:pPr algn="just"/>
            <a:r>
              <a:rPr lang="pt-BR" sz="3600" b="1" dirty="0" smtClean="0">
                <a:solidFill>
                  <a:schemeClr val="bg1"/>
                </a:solidFill>
              </a:rPr>
              <a:t>Ative o serviço SNMP no cliente:</a:t>
            </a:r>
          </a:p>
          <a:p>
            <a:pPr algn="just"/>
            <a:endParaRPr lang="pt-BR" sz="3600" dirty="0" smtClean="0">
              <a:solidFill>
                <a:schemeClr val="bg1"/>
              </a:solidFill>
            </a:endParaRPr>
          </a:p>
          <a:p>
            <a:pPr algn="just"/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0179" name="Picture 3" descr="D:\Desktop\ativando serviç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571612"/>
            <a:ext cx="7072362" cy="47904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785794"/>
            <a:ext cx="8572560" cy="4525963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Após instalação do serviço SNMP, vá nos serviços do Windows e procure pelo SNMP </a:t>
            </a:r>
            <a:r>
              <a:rPr lang="pt-BR" sz="3600" dirty="0" err="1" smtClean="0">
                <a:solidFill>
                  <a:schemeClr val="bg1"/>
                </a:solidFill>
              </a:rPr>
              <a:t>Service</a:t>
            </a:r>
            <a:r>
              <a:rPr lang="pt-BR" sz="3600" dirty="0" smtClean="0">
                <a:solidFill>
                  <a:schemeClr val="bg1"/>
                </a:solidFill>
              </a:rPr>
              <a:t>. Abra </a:t>
            </a:r>
            <a:r>
              <a:rPr lang="pt-BR" sz="3600" dirty="0" smtClean="0">
                <a:solidFill>
                  <a:schemeClr val="bg1"/>
                </a:solidFill>
              </a:rPr>
              <a:t>a guia </a:t>
            </a:r>
            <a:r>
              <a:rPr lang="pt-BR" sz="3600" dirty="0" err="1" smtClean="0">
                <a:solidFill>
                  <a:schemeClr val="bg1"/>
                </a:solidFill>
              </a:rPr>
              <a:t>security</a:t>
            </a:r>
            <a:r>
              <a:rPr lang="pt-BR" sz="3600" dirty="0" smtClean="0">
                <a:solidFill>
                  <a:schemeClr val="bg1"/>
                </a:solidFill>
              </a:rPr>
              <a:t> e adicione uma nova comunidade SNMP chamada DUDE somente como </a:t>
            </a:r>
            <a:r>
              <a:rPr lang="pt-BR" sz="3600" b="1" dirty="0" smtClean="0">
                <a:solidFill>
                  <a:schemeClr val="bg1"/>
                </a:solidFill>
              </a:rPr>
              <a:t>READ ONLY</a:t>
            </a:r>
            <a:r>
              <a:rPr lang="pt-BR" sz="3600" dirty="0" smtClean="0">
                <a:solidFill>
                  <a:schemeClr val="bg1"/>
                </a:solidFill>
              </a:rPr>
              <a:t>. </a:t>
            </a:r>
          </a:p>
          <a:p>
            <a:r>
              <a:rPr lang="pt-BR" sz="3600" dirty="0" smtClean="0">
                <a:solidFill>
                  <a:schemeClr val="bg1"/>
                </a:solidFill>
              </a:rPr>
              <a:t> </a:t>
            </a:r>
            <a:r>
              <a:rPr lang="pt-BR" sz="3600" dirty="0" smtClean="0">
                <a:solidFill>
                  <a:schemeClr val="bg1"/>
                </a:solidFill>
              </a:rPr>
              <a:t>Isso </a:t>
            </a:r>
            <a:r>
              <a:rPr lang="pt-BR" sz="3600" dirty="0" smtClean="0">
                <a:solidFill>
                  <a:schemeClr val="bg1"/>
                </a:solidFill>
              </a:rPr>
              <a:t>permitirá a máquina onde está instalado o </a:t>
            </a:r>
            <a:r>
              <a:rPr lang="pt-BR" sz="3600" dirty="0" err="1" smtClean="0">
                <a:solidFill>
                  <a:schemeClr val="bg1"/>
                </a:solidFill>
              </a:rPr>
              <a:t>Dude</a:t>
            </a:r>
            <a:r>
              <a:rPr lang="pt-BR" sz="3600" dirty="0" smtClean="0">
                <a:solidFill>
                  <a:schemeClr val="bg1"/>
                </a:solidFill>
              </a:rPr>
              <a:t> à conectar nesse servidor e coletar dados do hardware\sistema.</a:t>
            </a:r>
            <a:br>
              <a:rPr lang="pt-BR" sz="3600" dirty="0" smtClean="0">
                <a:solidFill>
                  <a:schemeClr val="bg1"/>
                </a:solidFill>
              </a:rPr>
            </a:br>
            <a:r>
              <a:rPr lang="pt-BR" sz="3600" i="1" dirty="0" err="1" smtClean="0">
                <a:solidFill>
                  <a:schemeClr val="bg1"/>
                </a:solidFill>
              </a:rPr>
              <a:t>Services</a:t>
            </a:r>
            <a:r>
              <a:rPr lang="pt-BR" sz="3600" i="1" dirty="0" smtClean="0">
                <a:solidFill>
                  <a:schemeClr val="bg1"/>
                </a:solidFill>
              </a:rPr>
              <a:t>.</a:t>
            </a:r>
            <a:r>
              <a:rPr lang="pt-BR" sz="3600" i="1" dirty="0" err="1" smtClean="0">
                <a:solidFill>
                  <a:schemeClr val="bg1"/>
                </a:solidFill>
              </a:rPr>
              <a:t>msc</a:t>
            </a:r>
            <a:endParaRPr lang="pt-BR" sz="3600" i="1" dirty="0" smtClean="0">
              <a:solidFill>
                <a:schemeClr val="bg1"/>
              </a:solidFill>
            </a:endParaRPr>
          </a:p>
          <a:p>
            <a:pPr algn="just"/>
            <a:endParaRPr lang="pt-BR" sz="3600" dirty="0" smtClean="0">
              <a:solidFill>
                <a:schemeClr val="bg1"/>
              </a:solidFill>
            </a:endParaRPr>
          </a:p>
          <a:p>
            <a:pPr algn="just"/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500174"/>
            <a:ext cx="8052275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785794"/>
            <a:ext cx="8572560" cy="4525963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Clicar 2 vezes sobre o dispositivo e seguir as etapas da imagem abaixo para incluir um novo perfil SNMP: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m 6" descr="http://4.bp.blogspot.com/-tkNBJAA-E30/UxVPWbSvn3I/AAAAAAAAA5I/6jzoiIw_Nwk/s1600/snmp_2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500306"/>
            <a:ext cx="764386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785794"/>
            <a:ext cx="8572560" cy="4525963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Selecionar o novo Perfil SNMP criado.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228" name="Imagem 23" descr="http://2.bp.blogspot.com/-gT47Zo7XNpg/UxVQfityJuI/AAAAAAAAA5U/9Lsw04Vvdd0/s1600/select_snmp_profile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2714620"/>
            <a:ext cx="7384602" cy="1643074"/>
          </a:xfrm>
          <a:prstGeom prst="rect">
            <a:avLst/>
          </a:prstGeom>
          <a:noFill/>
        </p:spPr>
      </p:pic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785794"/>
            <a:ext cx="8572560" cy="4525963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 </a:t>
            </a:r>
            <a:r>
              <a:rPr lang="pt-BR" sz="3600" b="1" dirty="0" smtClean="0">
                <a:solidFill>
                  <a:schemeClr val="bg1"/>
                </a:solidFill>
              </a:rPr>
              <a:t>Exibindo </a:t>
            </a:r>
            <a:r>
              <a:rPr lang="pt-BR" sz="3600" b="1" dirty="0" smtClean="0">
                <a:solidFill>
                  <a:schemeClr val="bg1"/>
                </a:solidFill>
              </a:rPr>
              <a:t>informações atualizadas de CPU, Memória e Disco do dispositivo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Botão direito no dispositivo &gt; Aparência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http://1.bp.blogspot.com/-HxC3o9qGvLg/UxVAamhDLlI/AAAAAAAAA0c/d7EKGuczHKc/s1600/aparencia_hyper_V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2857496"/>
            <a:ext cx="621510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sz="4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</a:t>
            </a:r>
            <a:r>
              <a:rPr lang="pt-BR" sz="4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ferramenta </a:t>
            </a:r>
            <a:r>
              <a:rPr lang="pt-BR" sz="4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r>
              <a:rPr lang="pt-BR" sz="4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permite monitorar seu ambiente de rede incluindo servidores, </a:t>
            </a:r>
            <a:r>
              <a:rPr lang="pt-BR" sz="42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switchs</a:t>
            </a:r>
            <a:r>
              <a:rPr lang="pt-BR" sz="4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roteadores e muitos mais.</a:t>
            </a:r>
            <a:endParaRPr lang="pt-BR" sz="4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785794"/>
            <a:ext cx="8572560" cy="4525963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 No campo etiqueta coloque o código abaixo e altere o intervalo de atualização da legenda para 30 segundos</a:t>
            </a:r>
          </a:p>
          <a:p>
            <a:r>
              <a:rPr lang="pt-BR" sz="3600" dirty="0" smtClean="0">
                <a:solidFill>
                  <a:schemeClr val="bg1"/>
                </a:solidFill>
              </a:rPr>
              <a:t> </a:t>
            </a:r>
            <a:r>
              <a:rPr lang="pt-BR" sz="3600" i="1" dirty="0" smtClean="0">
                <a:solidFill>
                  <a:schemeClr val="bg1"/>
                </a:solidFill>
              </a:rPr>
              <a:t>[</a:t>
            </a:r>
            <a:r>
              <a:rPr lang="pt-BR" sz="3600" i="1" dirty="0" smtClean="0">
                <a:solidFill>
                  <a:schemeClr val="bg1"/>
                </a:solidFill>
              </a:rPr>
              <a:t>Device.</a:t>
            </a:r>
            <a:r>
              <a:rPr lang="pt-BR" sz="3600" i="1" dirty="0" err="1" smtClean="0">
                <a:solidFill>
                  <a:schemeClr val="bg1"/>
                </a:solidFill>
              </a:rPr>
              <a:t>Name</a:t>
            </a:r>
            <a:r>
              <a:rPr lang="pt-BR" sz="3600" i="1" dirty="0" smtClean="0">
                <a:solidFill>
                  <a:schemeClr val="bg1"/>
                </a:solidFill>
              </a:rPr>
              <a:t>]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i="1" dirty="0" smtClean="0">
                <a:solidFill>
                  <a:schemeClr val="bg1"/>
                </a:solidFill>
              </a:rPr>
              <a:t>[device_performance()]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i="1" dirty="0" smtClean="0">
                <a:solidFill>
                  <a:schemeClr val="bg1"/>
                </a:solidFill>
              </a:rPr>
              <a:t>Ultima Atualização: [Time]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http://2.bp.blogspot.com/-u4vLYmgdSWM/UxVAe8MIUkI/AAAAAAAAA10/o_kJQ4XSYPI/s1600/etiqueta_propriedades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1785926"/>
            <a:ext cx="785818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785794"/>
            <a:ext cx="8572560" cy="4525963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 </a:t>
            </a:r>
            <a:r>
              <a:rPr lang="pt-BR" sz="3600" b="1" dirty="0" smtClean="0">
                <a:solidFill>
                  <a:schemeClr val="bg1"/>
                </a:solidFill>
              </a:rPr>
              <a:t>Exibindo informações atualizadas de volumes de disco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Abra novamente a opção aparência do </a:t>
            </a:r>
            <a:r>
              <a:rPr lang="pt-BR" sz="3600" dirty="0" err="1" smtClean="0">
                <a:solidFill>
                  <a:schemeClr val="bg1"/>
                </a:solidFill>
              </a:rPr>
              <a:t>dispositvo</a:t>
            </a:r>
            <a:r>
              <a:rPr lang="pt-BR" sz="3600" dirty="0" smtClean="0">
                <a:solidFill>
                  <a:schemeClr val="bg1"/>
                </a:solidFill>
              </a:rPr>
              <a:t> &gt; guia geral, insira o código abaixo no campo Etiqueta:</a:t>
            </a:r>
          </a:p>
          <a:p>
            <a:pPr>
              <a:buNone/>
            </a:pP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-239707"/>
            <a:ext cx="8572560" cy="4525963"/>
          </a:xfrm>
        </p:spPr>
        <p:txBody>
          <a:bodyPr>
            <a:noAutofit/>
          </a:bodyPr>
          <a:lstStyle/>
          <a:p>
            <a:endParaRPr lang="pt-BR" sz="3600" dirty="0" smtClean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[</a:t>
            </a:r>
            <a:r>
              <a:rPr lang="en-US" sz="3600" i="1" dirty="0" err="1" smtClean="0">
                <a:solidFill>
                  <a:schemeClr val="bg1"/>
                </a:solidFill>
              </a:rPr>
              <a:t>Device.Name</a:t>
            </a:r>
            <a:r>
              <a:rPr lang="en-US" sz="3600" i="1" dirty="0" smtClean="0">
                <a:solidFill>
                  <a:schemeClr val="bg1"/>
                </a:solidFill>
              </a:rPr>
              <a:t>]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[</a:t>
            </a:r>
            <a:r>
              <a:rPr lang="en-US" sz="3600" i="1" dirty="0" err="1" smtClean="0">
                <a:solidFill>
                  <a:schemeClr val="bg1"/>
                </a:solidFill>
              </a:rPr>
              <a:t>device_performance</a:t>
            </a:r>
            <a:r>
              <a:rPr lang="en-US" sz="3600" i="1" dirty="0" smtClean="0">
                <a:solidFill>
                  <a:schemeClr val="bg1"/>
                </a:solidFill>
              </a:rPr>
              <a:t>()] C:\ [round(((((</a:t>
            </a:r>
            <a:r>
              <a:rPr lang="en-US" sz="3600" i="1" dirty="0" err="1" smtClean="0">
                <a:solidFill>
                  <a:schemeClr val="bg1"/>
                </a:solidFill>
              </a:rPr>
              <a:t>oid</a:t>
            </a:r>
            <a:r>
              <a:rPr lang="en-US" sz="3600" i="1" dirty="0" smtClean="0">
                <a:solidFill>
                  <a:schemeClr val="bg1"/>
                </a:solidFill>
              </a:rPr>
              <a:t>("1.3.6.1.2.1.25.2.3.1.5.1")-</a:t>
            </a:r>
            <a:r>
              <a:rPr lang="en-US" sz="3600" i="1" dirty="0" err="1" smtClean="0">
                <a:solidFill>
                  <a:schemeClr val="bg1"/>
                </a:solidFill>
              </a:rPr>
              <a:t>oid</a:t>
            </a:r>
            <a:r>
              <a:rPr lang="en-US" sz="3600" i="1" dirty="0" smtClean="0">
                <a:solidFill>
                  <a:schemeClr val="bg1"/>
                </a:solidFill>
              </a:rPr>
              <a:t>("1.3.6.1.2.1.25.2.3.1.6.1"))*</a:t>
            </a:r>
            <a:r>
              <a:rPr lang="en-US" sz="3600" i="1" dirty="0" err="1" smtClean="0">
                <a:solidFill>
                  <a:schemeClr val="bg1"/>
                </a:solidFill>
              </a:rPr>
              <a:t>oid</a:t>
            </a:r>
            <a:r>
              <a:rPr lang="en-US" sz="3600" i="1" dirty="0" smtClean="0">
                <a:solidFill>
                  <a:schemeClr val="bg1"/>
                </a:solidFill>
              </a:rPr>
              <a:t>("1.3.6.1.2.1.25.2.3.1.4.1"))/1024)/1024)/1024)]GB free of [round(((</a:t>
            </a:r>
            <a:r>
              <a:rPr lang="en-US" sz="3600" i="1" dirty="0" err="1" smtClean="0">
                <a:solidFill>
                  <a:schemeClr val="bg1"/>
                </a:solidFill>
              </a:rPr>
              <a:t>oid</a:t>
            </a:r>
            <a:r>
              <a:rPr lang="en-US" sz="3600" i="1" dirty="0" smtClean="0">
                <a:solidFill>
                  <a:schemeClr val="bg1"/>
                </a:solidFill>
              </a:rPr>
              <a:t>("1.3.6.1.2.1.25.2.3.1.5.1")*</a:t>
            </a:r>
            <a:r>
              <a:rPr lang="en-US" sz="3600" i="1" dirty="0" err="1" smtClean="0">
                <a:solidFill>
                  <a:schemeClr val="bg1"/>
                </a:solidFill>
              </a:rPr>
              <a:t>oid</a:t>
            </a:r>
            <a:r>
              <a:rPr lang="en-US" sz="3600" i="1" dirty="0" smtClean="0">
                <a:solidFill>
                  <a:schemeClr val="bg1"/>
                </a:solidFill>
              </a:rPr>
              <a:t>("1.3.6.1.2.1.25.2.3.1.4.1")/1024)/1024)/1024)]</a:t>
            </a:r>
            <a:r>
              <a:rPr lang="en-US" sz="3600" i="1" dirty="0" smtClean="0">
                <a:solidFill>
                  <a:schemeClr val="bg1"/>
                </a:solidFill>
              </a:rPr>
              <a:t>GB</a:t>
            </a:r>
          </a:p>
          <a:p>
            <a:r>
              <a:rPr lang="pt-BR" sz="3600" i="1" dirty="0" smtClean="0">
                <a:solidFill>
                  <a:schemeClr val="bg1"/>
                </a:solidFill>
              </a:rPr>
              <a:t>[Device.</a:t>
            </a:r>
            <a:r>
              <a:rPr lang="pt-BR" sz="3600" i="1" dirty="0" err="1" smtClean="0">
                <a:solidFill>
                  <a:schemeClr val="bg1"/>
                </a:solidFill>
              </a:rPr>
              <a:t>ServicesDown</a:t>
            </a:r>
            <a:r>
              <a:rPr lang="pt-BR" sz="3600" i="1" dirty="0" smtClean="0">
                <a:solidFill>
                  <a:schemeClr val="bg1"/>
                </a:solidFill>
              </a:rPr>
              <a:t>]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 </a:t>
            </a:r>
            <a:r>
              <a:rPr lang="pt-BR" sz="3600" i="1" dirty="0" smtClean="0">
                <a:solidFill>
                  <a:schemeClr val="bg1"/>
                </a:solidFill>
              </a:rPr>
              <a:t>Ultima </a:t>
            </a:r>
            <a:r>
              <a:rPr lang="pt-BR" sz="3600" i="1" dirty="0" smtClean="0">
                <a:solidFill>
                  <a:schemeClr val="bg1"/>
                </a:solidFill>
              </a:rPr>
              <a:t>Atualização: [Time]</a:t>
            </a:r>
            <a:endParaRPr lang="pt-BR" sz="3600" dirty="0" smtClean="0">
              <a:solidFill>
                <a:schemeClr val="bg1"/>
              </a:solidFill>
            </a:endParaRPr>
          </a:p>
          <a:p>
            <a:endParaRPr lang="pt-BR" sz="3600" dirty="0" smtClean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 descr="http://2.bp.blogspot.com/-6CNNtG6v98g/UxVSvNrN-4I/AAAAAAAAA5g/7qsFCAPwPlE/s1600/etiqueta_discos_detalhes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1000108"/>
            <a:ext cx="828680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-239707"/>
            <a:ext cx="8572560" cy="4525963"/>
          </a:xfrm>
        </p:spPr>
        <p:txBody>
          <a:bodyPr>
            <a:noAutofit/>
          </a:bodyPr>
          <a:lstStyle/>
          <a:p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b="1" dirty="0" smtClean="0">
                <a:solidFill>
                  <a:schemeClr val="bg1"/>
                </a:solidFill>
              </a:rPr>
              <a:t>Obs.</a:t>
            </a:r>
            <a:r>
              <a:rPr lang="pt-BR" sz="3600" dirty="0" smtClean="0">
                <a:solidFill>
                  <a:schemeClr val="bg1"/>
                </a:solidFill>
              </a:rPr>
              <a:t> Os trechos do código destacados na imagem abaixo, representam as unidades de disco:</a:t>
            </a:r>
          </a:p>
          <a:p>
            <a:r>
              <a:rPr lang="pt-BR" sz="3600" dirty="0" smtClean="0">
                <a:solidFill>
                  <a:schemeClr val="bg1"/>
                </a:solidFill>
              </a:rPr>
              <a:t>Sendo 1 = C:\, 2=D:\, 4=E:\ e assim por diante</a:t>
            </a:r>
            <a:r>
              <a:rPr lang="pt-BR" sz="3600" dirty="0" smtClean="0">
                <a:solidFill>
                  <a:schemeClr val="bg1"/>
                </a:solidFill>
              </a:rPr>
              <a:t>.</a:t>
            </a:r>
            <a:r>
              <a:rPr lang="pt-BR" sz="3600" dirty="0" smtClean="0">
                <a:solidFill>
                  <a:schemeClr val="bg1"/>
                </a:solidFill>
              </a:rPr>
              <a:t> </a:t>
            </a:r>
          </a:p>
          <a:p>
            <a:r>
              <a:rPr lang="pt-BR" sz="3600" b="1" dirty="0" smtClean="0">
                <a:solidFill>
                  <a:schemeClr val="bg1"/>
                </a:solidFill>
              </a:rPr>
              <a:t>Exemplo destacado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m 7" descr="http://3.bp.blogspot.com/-AoRwsyjUHUo/UxVAgudTa2I/AAAAAAAAA2c/qUrMeD3ooaU/s1600/oid_discos_detalhes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4071942"/>
            <a:ext cx="778674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46045"/>
            <a:ext cx="8572560" cy="4525963"/>
          </a:xfrm>
        </p:spPr>
        <p:txBody>
          <a:bodyPr>
            <a:noAutofit/>
          </a:bodyPr>
          <a:lstStyle/>
          <a:p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Dispositivo depois de configurado para exibir detalhes dos volumes de disco.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http://3.bp.blogspot.com/-0HMRrD9lxNw/UxVAbEeqNzI/AAAAAAAAA0k/T-1h-wqYryk/s1600/discos_hyper_V_detalhes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85918" y="2000240"/>
            <a:ext cx="550072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928670"/>
            <a:ext cx="8858280" cy="4525963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Agora que já configuramos as informações que desejamos exibir em nosso dispositivo, o próximo passo será </a:t>
            </a:r>
            <a:r>
              <a:rPr lang="pt-BR" sz="3600" dirty="0" smtClean="0">
                <a:solidFill>
                  <a:schemeClr val="bg1"/>
                </a:solidFill>
              </a:rPr>
              <a:t>configurar os</a:t>
            </a:r>
            <a:r>
              <a:rPr lang="pt-BR" sz="3600" dirty="0" smtClean="0">
                <a:solidFill>
                  <a:schemeClr val="bg1"/>
                </a:solidFill>
              </a:rPr>
              <a:t> </a:t>
            </a:r>
            <a:r>
              <a:rPr lang="pt-BR" sz="3600" b="1" dirty="0" smtClean="0">
                <a:solidFill>
                  <a:schemeClr val="bg1"/>
                </a:solidFill>
              </a:rPr>
              <a:t>PROBES</a:t>
            </a:r>
            <a:r>
              <a:rPr lang="pt-BR" sz="3600" b="1" dirty="0" smtClean="0">
                <a:solidFill>
                  <a:schemeClr val="bg1"/>
                </a:solidFill>
              </a:rPr>
              <a:t> </a:t>
            </a:r>
            <a:r>
              <a:rPr lang="pt-BR" sz="3600" dirty="0" smtClean="0">
                <a:solidFill>
                  <a:schemeClr val="bg1"/>
                </a:solidFill>
              </a:rPr>
              <a:t>para esse dispositivo, que de fato serão os responsáveis por testar e monitorar serviços de nosso dispositivo.</a:t>
            </a:r>
          </a:p>
          <a:p>
            <a:r>
              <a:rPr lang="pt-BR" sz="3600" dirty="0" smtClean="0">
                <a:solidFill>
                  <a:schemeClr val="bg1"/>
                </a:solidFill>
              </a:rPr>
              <a:t> </a:t>
            </a:r>
            <a:r>
              <a:rPr lang="pt-BR" sz="3600" dirty="0" smtClean="0">
                <a:solidFill>
                  <a:schemeClr val="bg1"/>
                </a:solidFill>
              </a:rPr>
              <a:t>Em </a:t>
            </a:r>
            <a:r>
              <a:rPr lang="pt-BR" sz="3600" dirty="0" smtClean="0">
                <a:solidFill>
                  <a:schemeClr val="bg1"/>
                </a:solidFill>
              </a:rPr>
              <a:t>nosso exemplo, vamos monitorar os seguintes itens abaixo</a:t>
            </a:r>
            <a:r>
              <a:rPr lang="pt-BR" sz="3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pt-BR" sz="3600" dirty="0" smtClean="0">
                <a:solidFill>
                  <a:schemeClr val="bg1"/>
                </a:solidFill>
              </a:rPr>
              <a:t> </a:t>
            </a:r>
            <a:r>
              <a:rPr lang="pt-BR" sz="3600" dirty="0" smtClean="0">
                <a:solidFill>
                  <a:schemeClr val="bg1"/>
                </a:solidFill>
              </a:rPr>
              <a:t>· </a:t>
            </a:r>
            <a:r>
              <a:rPr lang="pt-BR" sz="3600" dirty="0" smtClean="0">
                <a:solidFill>
                  <a:schemeClr val="bg1"/>
                </a:solidFill>
              </a:rPr>
              <a:t>Memória </a:t>
            </a:r>
            <a:r>
              <a:rPr lang="pt-BR" sz="3600" dirty="0" smtClean="0">
                <a:solidFill>
                  <a:schemeClr val="bg1"/>
                </a:solidFill>
              </a:rPr>
              <a:t>RAM, Processador, Volume </a:t>
            </a:r>
            <a:r>
              <a:rPr lang="pt-BR" sz="3600" dirty="0" smtClean="0">
                <a:solidFill>
                  <a:schemeClr val="bg1"/>
                </a:solidFill>
              </a:rPr>
              <a:t>de Disco (C:) ou </a:t>
            </a:r>
            <a:r>
              <a:rPr lang="pt-BR" sz="3600" dirty="0" smtClean="0">
                <a:solidFill>
                  <a:schemeClr val="bg1"/>
                </a:solidFill>
              </a:rPr>
              <a:t>outros, Latência, Ping </a:t>
            </a:r>
            <a:r>
              <a:rPr lang="pt-BR" sz="3600" dirty="0" smtClean="0">
                <a:solidFill>
                  <a:schemeClr val="bg1"/>
                </a:solidFill>
              </a:rPr>
              <a:t>(ICMP)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928670"/>
            <a:ext cx="8858280" cy="4525963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Criando </a:t>
            </a:r>
            <a:r>
              <a:rPr lang="pt-BR" sz="3600" b="1" dirty="0" err="1" smtClean="0">
                <a:solidFill>
                  <a:schemeClr val="bg1"/>
                </a:solidFill>
              </a:rPr>
              <a:t>Probes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Acesse o Menu  </a:t>
            </a:r>
            <a:r>
              <a:rPr lang="pt-BR" sz="3600" dirty="0" err="1" smtClean="0">
                <a:solidFill>
                  <a:schemeClr val="bg1"/>
                </a:solidFill>
              </a:rPr>
              <a:t>Probes</a:t>
            </a:r>
            <a:r>
              <a:rPr lang="pt-BR" sz="3600" dirty="0" smtClean="0">
                <a:solidFill>
                  <a:schemeClr val="bg1"/>
                </a:solidFill>
              </a:rPr>
              <a:t>, botão </a:t>
            </a:r>
            <a:r>
              <a:rPr lang="pt-BR" sz="3600" b="1" dirty="0" smtClean="0">
                <a:solidFill>
                  <a:schemeClr val="bg1"/>
                </a:solidFill>
              </a:rPr>
              <a:t>+</a:t>
            </a:r>
          </a:p>
          <a:p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http://2.bp.blogspot.com/-xULhVSQ2FqY/UxVAiehgjiI/AAAAAAAAA3M/HKo86-bcsgM/s1600/probes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8926" y="2214554"/>
            <a:ext cx="3857652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928670"/>
            <a:ext cx="8858280" cy="4525963"/>
          </a:xfrm>
        </p:spPr>
        <p:txBody>
          <a:bodyPr>
            <a:noAutofit/>
          </a:bodyPr>
          <a:lstStyle/>
          <a:p>
            <a:pPr algn="just"/>
            <a:r>
              <a:rPr lang="pt-BR" sz="3600" b="1" dirty="0" err="1" smtClean="0">
                <a:solidFill>
                  <a:schemeClr val="bg1"/>
                </a:solidFill>
              </a:rPr>
              <a:t>Probe</a:t>
            </a:r>
            <a:r>
              <a:rPr lang="pt-BR" sz="3600" b="1" dirty="0" smtClean="0">
                <a:solidFill>
                  <a:schemeClr val="bg1"/>
                </a:solidFill>
              </a:rPr>
              <a:t> para testar consumo de memória </a:t>
            </a:r>
            <a:r>
              <a:rPr lang="pt-BR" sz="3600" b="1" dirty="0" smtClean="0">
                <a:solidFill>
                  <a:schemeClr val="bg1"/>
                </a:solidFill>
              </a:rPr>
              <a:t>RAM - </a:t>
            </a:r>
            <a:r>
              <a:rPr lang="pt-BR" sz="3600" dirty="0" smtClean="0">
                <a:solidFill>
                  <a:schemeClr val="bg1"/>
                </a:solidFill>
              </a:rPr>
              <a:t>Irá </a:t>
            </a:r>
            <a:r>
              <a:rPr lang="pt-BR" sz="3600" dirty="0" smtClean="0">
                <a:solidFill>
                  <a:schemeClr val="bg1"/>
                </a:solidFill>
              </a:rPr>
              <a:t>testar o consumo de memória RAM, </a:t>
            </a:r>
            <a:r>
              <a:rPr lang="pt-BR" sz="3600" dirty="0" smtClean="0">
                <a:solidFill>
                  <a:schemeClr val="bg1"/>
                </a:solidFill>
              </a:rPr>
              <a:t> se o consumo </a:t>
            </a:r>
            <a:r>
              <a:rPr lang="pt-BR" sz="3600" dirty="0" smtClean="0">
                <a:solidFill>
                  <a:schemeClr val="bg1"/>
                </a:solidFill>
              </a:rPr>
              <a:t>de memória </a:t>
            </a:r>
            <a:r>
              <a:rPr lang="pt-BR" sz="3600" dirty="0" err="1" smtClean="0">
                <a:solidFill>
                  <a:schemeClr val="bg1"/>
                </a:solidFill>
              </a:rPr>
              <a:t>Ram</a:t>
            </a:r>
            <a:r>
              <a:rPr lang="pt-BR" sz="3600" dirty="0" smtClean="0">
                <a:solidFill>
                  <a:schemeClr val="bg1"/>
                </a:solidFill>
              </a:rPr>
              <a:t> exceder </a:t>
            </a:r>
            <a:r>
              <a:rPr lang="pt-BR" sz="3600" dirty="0" smtClean="0">
                <a:solidFill>
                  <a:schemeClr val="bg1"/>
                </a:solidFill>
              </a:rPr>
              <a:t>90%, será disparado um </a:t>
            </a:r>
            <a:r>
              <a:rPr lang="pt-BR" sz="3600" dirty="0" smtClean="0">
                <a:solidFill>
                  <a:schemeClr val="bg1"/>
                </a:solidFill>
              </a:rPr>
              <a:t>alerta, claro </a:t>
            </a:r>
            <a:r>
              <a:rPr lang="pt-BR" sz="3600" dirty="0" smtClean="0">
                <a:solidFill>
                  <a:schemeClr val="bg1"/>
                </a:solidFill>
              </a:rPr>
              <a:t>que o valor de 90% é só um padrão que estou usando nesse artigo, mas você pode configurar o percentual de consumo de acordo com o seu ambiente. Basta alterar o valor 90 do campo </a:t>
            </a:r>
            <a:r>
              <a:rPr lang="pt-BR" sz="3600" b="1" dirty="0" smtClean="0">
                <a:solidFill>
                  <a:schemeClr val="bg1"/>
                </a:solidFill>
              </a:rPr>
              <a:t>Erro </a:t>
            </a:r>
            <a:r>
              <a:rPr lang="pt-BR" sz="3600" dirty="0" smtClean="0">
                <a:solidFill>
                  <a:schemeClr val="bg1"/>
                </a:solidFill>
              </a:rPr>
              <a:t>para qualquer outro valor de sua preferência</a:t>
            </a:r>
            <a:r>
              <a:rPr lang="pt-BR" sz="3600" dirty="0" smtClean="0">
                <a:solidFill>
                  <a:schemeClr val="bg1"/>
                </a:solidFill>
              </a:rPr>
              <a:t>.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vez instalado, o </a:t>
            </a:r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permite realizar um </a:t>
            </a:r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 sua rede para encontrar todos os dispositivos ao alcance de uma sub-rede especifica. Outras informações mais detalhadas, como informações sobre o disco, CPU, memória são capturadas através do Protocolo SNMP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928670"/>
            <a:ext cx="8858280" cy="4525963"/>
          </a:xfrm>
        </p:spPr>
        <p:txBody>
          <a:bodyPr>
            <a:noAutofit/>
          </a:bodyPr>
          <a:lstStyle/>
          <a:p>
            <a:r>
              <a:rPr lang="pt-BR" sz="3600" b="1" i="1" dirty="0" smtClean="0">
                <a:solidFill>
                  <a:schemeClr val="bg1"/>
                </a:solidFill>
              </a:rPr>
              <a:t>Obs.: A configuração de alertas </a:t>
            </a:r>
            <a:r>
              <a:rPr lang="pt-BR" sz="3600" b="1" i="1" dirty="0" smtClean="0">
                <a:solidFill>
                  <a:schemeClr val="bg1"/>
                </a:solidFill>
              </a:rPr>
              <a:t>veremos </a:t>
            </a:r>
            <a:r>
              <a:rPr lang="pt-BR" sz="3600" b="1" i="1" dirty="0" smtClean="0">
                <a:solidFill>
                  <a:schemeClr val="bg1"/>
                </a:solidFill>
              </a:rPr>
              <a:t>mais a frente)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 </a:t>
            </a:r>
            <a:r>
              <a:rPr lang="pt-BR" sz="3600" b="1" dirty="0" smtClean="0">
                <a:solidFill>
                  <a:schemeClr val="bg1"/>
                </a:solidFill>
              </a:rPr>
              <a:t>Nome</a:t>
            </a:r>
            <a:r>
              <a:rPr lang="pt-BR" sz="3600" b="1" dirty="0" smtClean="0">
                <a:solidFill>
                  <a:schemeClr val="bg1"/>
                </a:solidFill>
              </a:rPr>
              <a:t>:                </a:t>
            </a:r>
            <a:r>
              <a:rPr lang="pt-BR" sz="3600" i="1" dirty="0" smtClean="0">
                <a:solidFill>
                  <a:schemeClr val="bg1"/>
                </a:solidFill>
              </a:rPr>
              <a:t>ALERTA_CONSUMO_MEMORIA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b="1" dirty="0" smtClean="0">
                <a:solidFill>
                  <a:schemeClr val="bg1"/>
                </a:solidFill>
              </a:rPr>
              <a:t>Disponível:</a:t>
            </a:r>
            <a:r>
              <a:rPr lang="pt-BR" sz="3600" dirty="0" smtClean="0">
                <a:solidFill>
                  <a:schemeClr val="bg1"/>
                </a:solidFill>
              </a:rPr>
              <a:t>        </a:t>
            </a:r>
            <a:r>
              <a:rPr lang="pt-BR" sz="3600" i="1" dirty="0" err="1" smtClean="0">
                <a:solidFill>
                  <a:schemeClr val="bg1"/>
                </a:solidFill>
              </a:rPr>
              <a:t>if</a:t>
            </a:r>
            <a:r>
              <a:rPr lang="pt-BR" sz="3600" i="1" dirty="0" smtClean="0">
                <a:solidFill>
                  <a:schemeClr val="bg1"/>
                </a:solidFill>
              </a:rPr>
              <a:t>(</a:t>
            </a:r>
            <a:r>
              <a:rPr lang="pt-BR" sz="3600" i="1" dirty="0" err="1" smtClean="0">
                <a:solidFill>
                  <a:schemeClr val="bg1"/>
                </a:solidFill>
              </a:rPr>
              <a:t>mem_usage</a:t>
            </a:r>
            <a:r>
              <a:rPr lang="pt-BR" sz="3600" i="1" dirty="0" smtClean="0">
                <a:solidFill>
                  <a:schemeClr val="bg1"/>
                </a:solidFill>
              </a:rPr>
              <a:t>()&gt;0, 1, -1)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b="1" dirty="0" smtClean="0">
                <a:solidFill>
                  <a:schemeClr val="bg1"/>
                </a:solidFill>
              </a:rPr>
              <a:t>Erro:</a:t>
            </a:r>
            <a:r>
              <a:rPr lang="pt-BR" sz="3600" i="1" dirty="0" smtClean="0">
                <a:solidFill>
                  <a:schemeClr val="bg1"/>
                </a:solidFill>
              </a:rPr>
              <a:t>                  </a:t>
            </a:r>
            <a:r>
              <a:rPr lang="pt-BR" sz="3600" dirty="0" err="1" smtClean="0">
                <a:solidFill>
                  <a:schemeClr val="bg1"/>
                </a:solidFill>
              </a:rPr>
              <a:t>if</a:t>
            </a:r>
            <a:r>
              <a:rPr lang="pt-BR" sz="3600" dirty="0" smtClean="0">
                <a:solidFill>
                  <a:schemeClr val="bg1"/>
                </a:solidFill>
              </a:rPr>
              <a:t>(</a:t>
            </a:r>
            <a:r>
              <a:rPr lang="pt-BR" sz="3600" dirty="0" err="1" smtClean="0">
                <a:solidFill>
                  <a:schemeClr val="bg1"/>
                </a:solidFill>
              </a:rPr>
              <a:t>mem_usage</a:t>
            </a:r>
            <a:r>
              <a:rPr lang="pt-BR" sz="3600" dirty="0" smtClean="0">
                <a:solidFill>
                  <a:schemeClr val="bg1"/>
                </a:solidFill>
              </a:rPr>
              <a:t>()&lt;90, "", "Consumo de </a:t>
            </a:r>
            <a:r>
              <a:rPr lang="pt-BR" sz="3600" dirty="0" err="1" smtClean="0">
                <a:solidFill>
                  <a:schemeClr val="bg1"/>
                </a:solidFill>
              </a:rPr>
              <a:t>memoria</a:t>
            </a:r>
            <a:r>
              <a:rPr lang="pt-BR" sz="3600" dirty="0" smtClean="0">
                <a:solidFill>
                  <a:schemeClr val="bg1"/>
                </a:solidFill>
              </a:rPr>
              <a:t> RAM maior que 90%")</a:t>
            </a:r>
          </a:p>
          <a:p>
            <a:r>
              <a:rPr lang="pt-BR" sz="3600" b="1" dirty="0" smtClean="0">
                <a:solidFill>
                  <a:schemeClr val="bg1"/>
                </a:solidFill>
              </a:rPr>
              <a:t>Valor:                </a:t>
            </a:r>
            <a:r>
              <a:rPr lang="pt-BR" sz="3600" i="1" dirty="0" err="1" smtClean="0">
                <a:solidFill>
                  <a:schemeClr val="bg1"/>
                </a:solidFill>
              </a:rPr>
              <a:t>mem_usage</a:t>
            </a:r>
            <a:r>
              <a:rPr lang="pt-BR" sz="3600" i="1" dirty="0" smtClean="0">
                <a:solidFill>
                  <a:schemeClr val="bg1"/>
                </a:solidFill>
              </a:rPr>
              <a:t>()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 descr="http://1.bp.blogspot.com/-JNYaVCxzF5Y/UxYyejxUm0I/AAAAAAAAA50/7swU19CuPfk/s1600/probe_memoria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1285860"/>
            <a:ext cx="807249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928670"/>
            <a:ext cx="8858280" cy="4525963"/>
          </a:xfrm>
        </p:spPr>
        <p:txBody>
          <a:bodyPr>
            <a:noAutofit/>
          </a:bodyPr>
          <a:lstStyle/>
          <a:p>
            <a:r>
              <a:rPr lang="pt-BR" sz="3600" b="1" i="1" dirty="0" err="1" smtClean="0">
                <a:solidFill>
                  <a:schemeClr val="bg1"/>
                </a:solidFill>
              </a:rPr>
              <a:t>Probe</a:t>
            </a:r>
            <a:r>
              <a:rPr lang="pt-BR" sz="3600" b="1" i="1" dirty="0" smtClean="0">
                <a:solidFill>
                  <a:schemeClr val="bg1"/>
                </a:solidFill>
              </a:rPr>
              <a:t> uso do Processador:</a:t>
            </a:r>
          </a:p>
          <a:p>
            <a:r>
              <a:rPr lang="pt-BR" sz="3600" b="1" dirty="0" err="1" smtClean="0">
                <a:solidFill>
                  <a:schemeClr val="bg1"/>
                </a:solidFill>
              </a:rPr>
              <a:t>Probe</a:t>
            </a:r>
            <a:r>
              <a:rPr lang="pt-BR" sz="3600" b="1" dirty="0" smtClean="0">
                <a:solidFill>
                  <a:schemeClr val="bg1"/>
                </a:solidFill>
              </a:rPr>
              <a:t> para testar consumo de Processador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b="1" dirty="0" smtClean="0">
                <a:solidFill>
                  <a:schemeClr val="bg1"/>
                </a:solidFill>
              </a:rPr>
              <a:t>Nome:                 </a:t>
            </a:r>
            <a:r>
              <a:rPr lang="pt-BR" sz="3600" i="1" dirty="0" smtClean="0">
                <a:solidFill>
                  <a:schemeClr val="bg1"/>
                </a:solidFill>
              </a:rPr>
              <a:t>ALERTA_CONSUMO_PROCESSADOR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b="1" dirty="0" smtClean="0">
                <a:solidFill>
                  <a:schemeClr val="bg1"/>
                </a:solidFill>
              </a:rPr>
              <a:t>Disponível:</a:t>
            </a:r>
            <a:r>
              <a:rPr lang="pt-BR" sz="3600" dirty="0" smtClean="0">
                <a:solidFill>
                  <a:schemeClr val="bg1"/>
                </a:solidFill>
              </a:rPr>
              <a:t>         </a:t>
            </a:r>
            <a:r>
              <a:rPr lang="pt-BR" sz="3600" i="1" dirty="0" err="1" smtClean="0">
                <a:solidFill>
                  <a:schemeClr val="bg1"/>
                </a:solidFill>
              </a:rPr>
              <a:t>if</a:t>
            </a:r>
            <a:r>
              <a:rPr lang="pt-BR" sz="3600" i="1" dirty="0" smtClean="0">
                <a:solidFill>
                  <a:schemeClr val="bg1"/>
                </a:solidFill>
              </a:rPr>
              <a:t>(</a:t>
            </a:r>
            <a:r>
              <a:rPr lang="pt-BR" sz="3600" i="1" dirty="0" err="1" smtClean="0">
                <a:solidFill>
                  <a:schemeClr val="bg1"/>
                </a:solidFill>
              </a:rPr>
              <a:t>cpu_usage</a:t>
            </a:r>
            <a:r>
              <a:rPr lang="pt-BR" sz="3600" i="1" dirty="0" smtClean="0">
                <a:solidFill>
                  <a:schemeClr val="bg1"/>
                </a:solidFill>
              </a:rPr>
              <a:t>()&gt;0, 1, -1)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b="1" dirty="0" smtClean="0">
                <a:solidFill>
                  <a:schemeClr val="bg1"/>
                </a:solidFill>
              </a:rPr>
              <a:t>Erro:</a:t>
            </a:r>
            <a:r>
              <a:rPr lang="pt-BR" sz="3600" i="1" dirty="0" smtClean="0">
                <a:solidFill>
                  <a:schemeClr val="bg1"/>
                </a:solidFill>
              </a:rPr>
              <a:t>                   </a:t>
            </a:r>
            <a:r>
              <a:rPr lang="pt-BR" sz="3600" dirty="0" err="1" smtClean="0">
                <a:solidFill>
                  <a:schemeClr val="bg1"/>
                </a:solidFill>
              </a:rPr>
              <a:t>if</a:t>
            </a:r>
            <a:r>
              <a:rPr lang="pt-BR" sz="3600" dirty="0" smtClean="0">
                <a:solidFill>
                  <a:schemeClr val="bg1"/>
                </a:solidFill>
              </a:rPr>
              <a:t>(</a:t>
            </a:r>
            <a:r>
              <a:rPr lang="pt-BR" sz="3600" dirty="0" err="1" smtClean="0">
                <a:solidFill>
                  <a:schemeClr val="bg1"/>
                </a:solidFill>
              </a:rPr>
              <a:t>cpu_usage</a:t>
            </a:r>
            <a:r>
              <a:rPr lang="pt-BR" sz="3600" dirty="0" smtClean="0">
                <a:solidFill>
                  <a:schemeClr val="bg1"/>
                </a:solidFill>
              </a:rPr>
              <a:t>()&lt;85, "", "Consumo do Processador maior que 85%")</a:t>
            </a:r>
          </a:p>
          <a:p>
            <a:r>
              <a:rPr lang="pt-BR" sz="3600" b="1" dirty="0" smtClean="0">
                <a:solidFill>
                  <a:schemeClr val="bg1"/>
                </a:solidFill>
              </a:rPr>
              <a:t>Valor:                 </a:t>
            </a:r>
            <a:r>
              <a:rPr lang="pt-BR" sz="3600" i="1" dirty="0" err="1" smtClean="0">
                <a:solidFill>
                  <a:schemeClr val="bg1"/>
                </a:solidFill>
              </a:rPr>
              <a:t>cpu_usage</a:t>
            </a:r>
            <a:r>
              <a:rPr lang="pt-BR" sz="3600" i="1" dirty="0" smtClean="0">
                <a:solidFill>
                  <a:schemeClr val="bg1"/>
                </a:solidFill>
              </a:rPr>
              <a:t>()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b="1" dirty="0" smtClean="0">
                <a:solidFill>
                  <a:schemeClr val="bg1"/>
                </a:solidFill>
              </a:rPr>
              <a:t>Unidade:             </a:t>
            </a:r>
            <a:r>
              <a:rPr lang="pt-BR" sz="3600" i="1" dirty="0" smtClean="0">
                <a:solidFill>
                  <a:schemeClr val="bg1"/>
                </a:solidFill>
              </a:rPr>
              <a:t>%</a:t>
            </a:r>
            <a:endParaRPr lang="pt-BR" sz="3600" dirty="0" smtClean="0">
              <a:solidFill>
                <a:schemeClr val="bg1"/>
              </a:solidFill>
            </a:endParaRPr>
          </a:p>
          <a:p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 descr="http://3.bp.blogspot.com/-uraJZmrZl3Y/UxVAhboqZzI/AAAAAAAAA2w/8ijhZFgJ2s8/s1600/probe_cpu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1000108"/>
            <a:ext cx="8072494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928670"/>
            <a:ext cx="8858280" cy="4525963"/>
          </a:xfrm>
        </p:spPr>
        <p:txBody>
          <a:bodyPr>
            <a:noAutofit/>
          </a:bodyPr>
          <a:lstStyle/>
          <a:p>
            <a:r>
              <a:rPr lang="pt-BR" sz="3600" b="1" dirty="0" err="1" smtClean="0">
                <a:solidFill>
                  <a:schemeClr val="bg1"/>
                </a:solidFill>
              </a:rPr>
              <a:t>Probe</a:t>
            </a:r>
            <a:r>
              <a:rPr lang="pt-BR" sz="3600" b="1" dirty="0" smtClean="0">
                <a:solidFill>
                  <a:schemeClr val="bg1"/>
                </a:solidFill>
              </a:rPr>
              <a:t> para testar volumes de discos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Antes de criar um pobre para monitorar volumes de discos, devemos criar um função.</a:t>
            </a:r>
          </a:p>
          <a:p>
            <a:r>
              <a:rPr lang="pt-BR" sz="3600" dirty="0" smtClean="0">
                <a:solidFill>
                  <a:schemeClr val="bg1"/>
                </a:solidFill>
              </a:rPr>
              <a:t>Para isso, acesse o menu </a:t>
            </a:r>
            <a:r>
              <a:rPr lang="pt-BR" sz="3600" b="1" i="1" dirty="0" err="1" smtClean="0">
                <a:solidFill>
                  <a:schemeClr val="bg1"/>
                </a:solidFill>
              </a:rPr>
              <a:t>Function</a:t>
            </a:r>
            <a:r>
              <a:rPr lang="pt-BR" sz="3600" dirty="0" smtClean="0">
                <a:solidFill>
                  <a:schemeClr val="bg1"/>
                </a:solidFill>
              </a:rPr>
              <a:t> e depois adicione uma nova função com os parâmetros abaixo</a:t>
            </a:r>
            <a:r>
              <a:rPr lang="pt-BR" sz="3600" dirty="0" smtClean="0">
                <a:solidFill>
                  <a:schemeClr val="bg1"/>
                </a:solidFill>
              </a:rPr>
              <a:t>:</a:t>
            </a:r>
            <a:r>
              <a:rPr lang="pt-BR" sz="3600" dirty="0" smtClean="0">
                <a:solidFill>
                  <a:schemeClr val="bg1"/>
                </a:solidFill>
              </a:rPr>
              <a:t> 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928670"/>
            <a:ext cx="8858280" cy="4525963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Nome: </a:t>
            </a:r>
            <a:r>
              <a:rPr lang="pt-BR" sz="3600" i="1" dirty="0" smtClean="0">
                <a:solidFill>
                  <a:schemeClr val="bg1"/>
                </a:solidFill>
              </a:rPr>
              <a:t>driveC_SERVER01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 </a:t>
            </a:r>
            <a:r>
              <a:rPr lang="pt-BR" sz="3600" b="1" dirty="0" smtClean="0">
                <a:solidFill>
                  <a:schemeClr val="bg1"/>
                </a:solidFill>
              </a:rPr>
              <a:t>Descrição</a:t>
            </a:r>
            <a:r>
              <a:rPr lang="pt-BR" sz="3600" b="1" dirty="0" smtClean="0">
                <a:solidFill>
                  <a:schemeClr val="bg1"/>
                </a:solidFill>
              </a:rPr>
              <a:t>: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i="1" dirty="0" smtClean="0">
                <a:solidFill>
                  <a:schemeClr val="bg1"/>
                </a:solidFill>
              </a:rPr>
              <a:t>Alerta de consumo drive C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 </a:t>
            </a:r>
            <a:r>
              <a:rPr lang="en-US" sz="3600" b="1" dirty="0" err="1" smtClean="0">
                <a:solidFill>
                  <a:schemeClr val="bg1"/>
                </a:solidFill>
              </a:rPr>
              <a:t>Código</a:t>
            </a:r>
            <a:r>
              <a:rPr lang="en-US" sz="3600" b="1" dirty="0" smtClean="0">
                <a:solidFill>
                  <a:schemeClr val="bg1"/>
                </a:solidFill>
              </a:rPr>
              <a:t>: </a:t>
            </a:r>
            <a:r>
              <a:rPr lang="en-US" sz="3600" i="1" dirty="0" smtClean="0">
                <a:solidFill>
                  <a:schemeClr val="bg1"/>
                </a:solidFill>
              </a:rPr>
              <a:t>if(</a:t>
            </a:r>
            <a:r>
              <a:rPr lang="en-US" sz="3600" i="1" dirty="0" err="1" smtClean="0">
                <a:solidFill>
                  <a:schemeClr val="bg1"/>
                </a:solidFill>
              </a:rPr>
              <a:t>array_size</a:t>
            </a:r>
            <a:r>
              <a:rPr lang="en-US" sz="3600" i="1" dirty="0" smtClean="0">
                <a:solidFill>
                  <a:schemeClr val="bg1"/>
                </a:solidFill>
              </a:rPr>
              <a:t>(</a:t>
            </a:r>
            <a:r>
              <a:rPr lang="en-US" sz="3600" i="1" dirty="0" err="1" smtClean="0">
                <a:solidFill>
                  <a:schemeClr val="bg1"/>
                </a:solidFill>
              </a:rPr>
              <a:t>oid_column</a:t>
            </a:r>
            <a:r>
              <a:rPr lang="en-US" sz="3600" i="1" dirty="0" smtClean="0">
                <a:solidFill>
                  <a:schemeClr val="bg1"/>
                </a:solidFill>
              </a:rPr>
              <a:t>("1.3.6.1.2.1.25.2.3.1.6",10,5)),round((</a:t>
            </a:r>
            <a:r>
              <a:rPr lang="en-US" sz="3600" i="1" dirty="0" err="1" smtClean="0">
                <a:solidFill>
                  <a:schemeClr val="bg1"/>
                </a:solidFill>
              </a:rPr>
              <a:t>oid</a:t>
            </a:r>
            <a:r>
              <a:rPr lang="en-US" sz="3600" i="1" dirty="0" smtClean="0">
                <a:solidFill>
                  <a:schemeClr val="bg1"/>
                </a:solidFill>
              </a:rPr>
              <a:t>("1.3.6.1.2.1.25.2.3.1.6.1",10,5)/</a:t>
            </a:r>
            <a:r>
              <a:rPr lang="en-US" sz="3600" i="1" dirty="0" err="1" smtClean="0">
                <a:solidFill>
                  <a:schemeClr val="bg1"/>
                </a:solidFill>
              </a:rPr>
              <a:t>oid</a:t>
            </a:r>
            <a:r>
              <a:rPr lang="en-US" sz="3600" i="1" dirty="0" smtClean="0">
                <a:solidFill>
                  <a:schemeClr val="bg1"/>
                </a:solidFill>
              </a:rPr>
              <a:t>("1.3.6.1.2.1.25.2.3.1.5.1",10,5))*100),"False")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 descr="http://1.bp.blogspot.com/-2dCTsSiU6MQ/UxVAYh5_UrI/AAAAAAAAAzc/NvNJCaKpzPE/s1600/add_function_disk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1214422"/>
            <a:ext cx="807249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714356"/>
            <a:ext cx="8858280" cy="4525963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Criando </a:t>
            </a:r>
            <a:r>
              <a:rPr lang="pt-BR" sz="3600" b="1" dirty="0" err="1" smtClean="0">
                <a:solidFill>
                  <a:schemeClr val="bg1"/>
                </a:solidFill>
              </a:rPr>
              <a:t>Probe</a:t>
            </a:r>
            <a:r>
              <a:rPr lang="pt-BR" sz="3600" b="1" dirty="0" smtClean="0">
                <a:solidFill>
                  <a:schemeClr val="bg1"/>
                </a:solidFill>
              </a:rPr>
              <a:t> para testar volumes de discos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b="1" dirty="0" smtClean="0">
                <a:solidFill>
                  <a:schemeClr val="bg1"/>
                </a:solidFill>
              </a:rPr>
              <a:t>Nome:    </a:t>
            </a:r>
            <a:r>
              <a:rPr lang="pt-BR" sz="3600" i="1" dirty="0" smtClean="0">
                <a:solidFill>
                  <a:schemeClr val="bg1"/>
                </a:solidFill>
              </a:rPr>
              <a:t>ALERTA_DE_DISCO_SERVER01 </a:t>
            </a:r>
            <a:r>
              <a:rPr lang="pt-BR" sz="3600" i="1" dirty="0" smtClean="0">
                <a:solidFill>
                  <a:schemeClr val="bg1"/>
                </a:solidFill>
              </a:rPr>
              <a:t>(C:)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b="1" dirty="0" smtClean="0">
                <a:solidFill>
                  <a:schemeClr val="bg1"/>
                </a:solidFill>
              </a:rPr>
              <a:t>Disponível:</a:t>
            </a:r>
            <a:r>
              <a:rPr lang="pt-BR" sz="3600" dirty="0" smtClean="0">
                <a:solidFill>
                  <a:schemeClr val="bg1"/>
                </a:solidFill>
              </a:rPr>
              <a:t>   </a:t>
            </a:r>
            <a:r>
              <a:rPr lang="pt-BR" sz="3600" i="1" dirty="0" smtClean="0">
                <a:solidFill>
                  <a:schemeClr val="bg1"/>
                </a:solidFill>
              </a:rPr>
              <a:t>driveC_SERVER01()&lt;&gt;"</a:t>
            </a:r>
            <a:r>
              <a:rPr lang="pt-BR" sz="3600" i="1" dirty="0" err="1" smtClean="0">
                <a:solidFill>
                  <a:schemeClr val="bg1"/>
                </a:solidFill>
              </a:rPr>
              <a:t>False</a:t>
            </a:r>
            <a:r>
              <a:rPr lang="pt-BR" sz="3600" i="1" dirty="0" smtClean="0">
                <a:solidFill>
                  <a:schemeClr val="bg1"/>
                </a:solidFill>
              </a:rPr>
              <a:t>"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b="1" dirty="0" smtClean="0">
                <a:solidFill>
                  <a:schemeClr val="bg1"/>
                </a:solidFill>
              </a:rPr>
              <a:t>Erro:</a:t>
            </a:r>
            <a:r>
              <a:rPr lang="pt-BR" sz="3600" i="1" dirty="0" smtClean="0">
                <a:solidFill>
                  <a:schemeClr val="bg1"/>
                </a:solidFill>
              </a:rPr>
              <a:t>  </a:t>
            </a:r>
            <a:r>
              <a:rPr lang="pt-BR" sz="3600" dirty="0" err="1" smtClean="0">
                <a:solidFill>
                  <a:schemeClr val="bg1"/>
                </a:solidFill>
              </a:rPr>
              <a:t>if</a:t>
            </a:r>
            <a:r>
              <a:rPr lang="pt-BR" sz="3600" dirty="0" smtClean="0">
                <a:solidFill>
                  <a:schemeClr val="bg1"/>
                </a:solidFill>
              </a:rPr>
              <a:t>(driveC_SERVER01</a:t>
            </a:r>
            <a:r>
              <a:rPr lang="pt-BR" sz="3600" dirty="0" smtClean="0">
                <a:solidFill>
                  <a:schemeClr val="bg1"/>
                </a:solidFill>
              </a:rPr>
              <a:t>()&lt;&gt;"</a:t>
            </a:r>
            <a:r>
              <a:rPr lang="pt-BR" sz="3600" dirty="0" err="1" smtClean="0">
                <a:solidFill>
                  <a:schemeClr val="bg1"/>
                </a:solidFill>
              </a:rPr>
              <a:t>False</a:t>
            </a:r>
            <a:r>
              <a:rPr lang="pt-BR" sz="3600" dirty="0" smtClean="0">
                <a:solidFill>
                  <a:schemeClr val="bg1"/>
                </a:solidFill>
              </a:rPr>
              <a:t>",</a:t>
            </a:r>
            <a:r>
              <a:rPr lang="pt-BR" sz="3600" dirty="0" err="1" smtClean="0">
                <a:solidFill>
                  <a:schemeClr val="bg1"/>
                </a:solidFill>
              </a:rPr>
              <a:t>if</a:t>
            </a:r>
            <a:r>
              <a:rPr lang="pt-BR" sz="3600" dirty="0" smtClean="0">
                <a:solidFill>
                  <a:schemeClr val="bg1"/>
                </a:solidFill>
              </a:rPr>
              <a:t>(driveC_SERVER01() &lt; 90, "", </a:t>
            </a:r>
            <a:r>
              <a:rPr lang="pt-BR" sz="3600" dirty="0" err="1" smtClean="0">
                <a:solidFill>
                  <a:schemeClr val="bg1"/>
                </a:solidFill>
              </a:rPr>
              <a:t>concatenate</a:t>
            </a:r>
            <a:r>
              <a:rPr lang="pt-BR" sz="3600" dirty="0" smtClean="0">
                <a:solidFill>
                  <a:schemeClr val="bg1"/>
                </a:solidFill>
              </a:rPr>
              <a:t>("Alerta: Drive C = </a:t>
            </a:r>
            <a:r>
              <a:rPr lang="pt-BR" sz="3600" dirty="0" smtClean="0">
                <a:solidFill>
                  <a:schemeClr val="bg1"/>
                </a:solidFill>
              </a:rPr>
              <a:t>", driveC_SERVER01</a:t>
            </a:r>
            <a:r>
              <a:rPr lang="pt-BR" sz="3600" dirty="0" smtClean="0">
                <a:solidFill>
                  <a:schemeClr val="bg1"/>
                </a:solidFill>
              </a:rPr>
              <a:t>(), "%")), "O drive C: ultrapassou </a:t>
            </a:r>
            <a:r>
              <a:rPr lang="pt-BR" sz="3600" dirty="0" smtClean="0">
                <a:solidFill>
                  <a:schemeClr val="bg1"/>
                </a:solidFill>
              </a:rPr>
              <a:t>os </a:t>
            </a:r>
            <a:r>
              <a:rPr lang="pt-BR" sz="3600" dirty="0" smtClean="0">
                <a:solidFill>
                  <a:schemeClr val="bg1"/>
                </a:solidFill>
              </a:rPr>
              <a:t>90% de uso")</a:t>
            </a:r>
          </a:p>
          <a:p>
            <a:r>
              <a:rPr lang="pt-BR" sz="3600" b="1" dirty="0" smtClean="0">
                <a:solidFill>
                  <a:schemeClr val="bg1"/>
                </a:solidFill>
              </a:rPr>
              <a:t>Valor:   </a:t>
            </a:r>
            <a:r>
              <a:rPr lang="pt-BR" sz="3600" i="1" dirty="0" smtClean="0">
                <a:solidFill>
                  <a:schemeClr val="bg1"/>
                </a:solidFill>
              </a:rPr>
              <a:t>driveC_SERVER01</a:t>
            </a:r>
            <a:r>
              <a:rPr lang="pt-BR" sz="3600" i="1" dirty="0" smtClean="0">
                <a:solidFill>
                  <a:schemeClr val="bg1"/>
                </a:solidFill>
              </a:rPr>
              <a:t>()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b="1" dirty="0" smtClean="0">
                <a:solidFill>
                  <a:schemeClr val="bg1"/>
                </a:solidFill>
              </a:rPr>
              <a:t>Unidade:   </a:t>
            </a:r>
            <a:r>
              <a:rPr lang="pt-BR" sz="3600" i="1" dirty="0" smtClean="0">
                <a:solidFill>
                  <a:schemeClr val="bg1"/>
                </a:solidFill>
              </a:rPr>
              <a:t>%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 descr="http://4.bp.blogspot.com/-88SrkQVsODA/UxVAhfqn-XI/AAAAAAAAA20/NSdOg-i3zEk/s1600/probe_discos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1214422"/>
            <a:ext cx="757242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714356"/>
            <a:ext cx="8858280" cy="4525963"/>
          </a:xfrm>
        </p:spPr>
        <p:txBody>
          <a:bodyPr>
            <a:noAutofit/>
          </a:bodyPr>
          <a:lstStyle/>
          <a:p>
            <a:r>
              <a:rPr lang="pt-BR" sz="3300" b="1" dirty="0" err="1" smtClean="0">
                <a:solidFill>
                  <a:schemeClr val="bg1"/>
                </a:solidFill>
              </a:rPr>
              <a:t>Probe</a:t>
            </a:r>
            <a:r>
              <a:rPr lang="pt-BR" sz="3300" b="1" dirty="0" smtClean="0">
                <a:solidFill>
                  <a:schemeClr val="bg1"/>
                </a:solidFill>
              </a:rPr>
              <a:t> para Latência de Rede</a:t>
            </a:r>
            <a:endParaRPr lang="pt-BR" sz="3300" dirty="0" smtClean="0">
              <a:solidFill>
                <a:schemeClr val="bg1"/>
              </a:solidFill>
            </a:endParaRPr>
          </a:p>
          <a:p>
            <a:r>
              <a:rPr lang="pt-BR" sz="3300" dirty="0" smtClean="0">
                <a:solidFill>
                  <a:schemeClr val="bg1"/>
                </a:solidFill>
              </a:rPr>
              <a:t>Irá testar a Latência de Rede, se a latência ultrapassar 40 </a:t>
            </a:r>
            <a:r>
              <a:rPr lang="pt-BR" sz="3300" dirty="0" err="1" smtClean="0">
                <a:solidFill>
                  <a:schemeClr val="bg1"/>
                </a:solidFill>
              </a:rPr>
              <a:t>ms</a:t>
            </a:r>
            <a:r>
              <a:rPr lang="pt-BR" sz="3300" dirty="0" smtClean="0">
                <a:solidFill>
                  <a:schemeClr val="bg1"/>
                </a:solidFill>
              </a:rPr>
              <a:t> </a:t>
            </a:r>
            <a:r>
              <a:rPr lang="pt-BR" sz="3300" dirty="0" smtClean="0">
                <a:solidFill>
                  <a:schemeClr val="bg1"/>
                </a:solidFill>
              </a:rPr>
              <a:t>um alerta será disparado.</a:t>
            </a:r>
          </a:p>
          <a:p>
            <a:r>
              <a:rPr lang="pt-BR" sz="3300" dirty="0" smtClean="0">
                <a:solidFill>
                  <a:schemeClr val="bg1"/>
                </a:solidFill>
              </a:rPr>
              <a:t> </a:t>
            </a:r>
            <a:r>
              <a:rPr lang="pt-BR" sz="3300" b="1" dirty="0" smtClean="0">
                <a:solidFill>
                  <a:schemeClr val="bg1"/>
                </a:solidFill>
              </a:rPr>
              <a:t>Nome</a:t>
            </a:r>
            <a:r>
              <a:rPr lang="pt-BR" sz="3300" b="1" dirty="0" smtClean="0">
                <a:solidFill>
                  <a:schemeClr val="bg1"/>
                </a:solidFill>
              </a:rPr>
              <a:t>:  </a:t>
            </a:r>
            <a:r>
              <a:rPr lang="pt-BR" sz="3300" i="1" dirty="0" smtClean="0">
                <a:solidFill>
                  <a:schemeClr val="bg1"/>
                </a:solidFill>
              </a:rPr>
              <a:t>ALERTA_DE_LATENCIA_DE_REDE</a:t>
            </a:r>
            <a:endParaRPr lang="pt-BR" sz="3300" dirty="0" smtClean="0">
              <a:solidFill>
                <a:schemeClr val="bg1"/>
              </a:solidFill>
            </a:endParaRPr>
          </a:p>
          <a:p>
            <a:r>
              <a:rPr lang="en-US" sz="3300" b="1" dirty="0" err="1" smtClean="0">
                <a:solidFill>
                  <a:schemeClr val="bg1"/>
                </a:solidFill>
              </a:rPr>
              <a:t>Disponível</a:t>
            </a:r>
            <a:r>
              <a:rPr lang="en-US" sz="3300" b="1" dirty="0" smtClean="0">
                <a:solidFill>
                  <a:schemeClr val="bg1"/>
                </a:solidFill>
              </a:rPr>
              <a:t>:</a:t>
            </a:r>
            <a:r>
              <a:rPr lang="en-US" sz="3300" dirty="0" smtClean="0">
                <a:solidFill>
                  <a:schemeClr val="bg1"/>
                </a:solidFill>
              </a:rPr>
              <a:t> </a:t>
            </a:r>
            <a:r>
              <a:rPr lang="en-US" sz="3300" i="1" dirty="0" smtClean="0">
                <a:solidFill>
                  <a:schemeClr val="bg1"/>
                </a:solidFill>
              </a:rPr>
              <a:t>ping(</a:t>
            </a:r>
            <a:r>
              <a:rPr lang="en-US" sz="3300" i="1" dirty="0" err="1" smtClean="0">
                <a:solidFill>
                  <a:schemeClr val="bg1"/>
                </a:solidFill>
              </a:rPr>
              <a:t>device_property</a:t>
            </a:r>
            <a:r>
              <a:rPr lang="en-US" sz="3300" i="1" dirty="0" smtClean="0">
                <a:solidFill>
                  <a:schemeClr val="bg1"/>
                </a:solidFill>
              </a:rPr>
              <a:t>("</a:t>
            </a:r>
            <a:r>
              <a:rPr lang="en-US" sz="3300" i="1" dirty="0" err="1" smtClean="0">
                <a:solidFill>
                  <a:schemeClr val="bg1"/>
                </a:solidFill>
              </a:rPr>
              <a:t>FirstAddress</a:t>
            </a:r>
            <a:r>
              <a:rPr lang="en-US" sz="3300" i="1" dirty="0" smtClean="0">
                <a:solidFill>
                  <a:schemeClr val="bg1"/>
                </a:solidFill>
              </a:rPr>
              <a:t>")) &gt;= 0</a:t>
            </a:r>
            <a:endParaRPr lang="pt-BR" sz="3300" dirty="0" smtClean="0">
              <a:solidFill>
                <a:schemeClr val="bg1"/>
              </a:solidFill>
            </a:endParaRPr>
          </a:p>
          <a:p>
            <a:r>
              <a:rPr lang="en-US" sz="3300" b="1" dirty="0" err="1" smtClean="0">
                <a:solidFill>
                  <a:schemeClr val="bg1"/>
                </a:solidFill>
              </a:rPr>
              <a:t>Erro</a:t>
            </a:r>
            <a:r>
              <a:rPr lang="en-US" sz="3300" b="1" dirty="0" smtClean="0">
                <a:solidFill>
                  <a:schemeClr val="bg1"/>
                </a:solidFill>
              </a:rPr>
              <a:t>:</a:t>
            </a:r>
            <a:r>
              <a:rPr lang="en-US" sz="3300" i="1" dirty="0" smtClean="0">
                <a:solidFill>
                  <a:schemeClr val="bg1"/>
                </a:solidFill>
              </a:rPr>
              <a:t>   </a:t>
            </a:r>
            <a:r>
              <a:rPr lang="en-US" sz="3300" dirty="0" smtClean="0">
                <a:solidFill>
                  <a:schemeClr val="bg1"/>
                </a:solidFill>
              </a:rPr>
              <a:t>if(</a:t>
            </a:r>
            <a:r>
              <a:rPr lang="en-US" sz="3300" dirty="0" err="1" smtClean="0">
                <a:solidFill>
                  <a:schemeClr val="bg1"/>
                </a:solidFill>
              </a:rPr>
              <a:t>array_element</a:t>
            </a:r>
            <a:r>
              <a:rPr lang="en-US" sz="3300" dirty="0" smtClean="0">
                <a:solidFill>
                  <a:schemeClr val="bg1"/>
                </a:solidFill>
              </a:rPr>
              <a:t>(ping(</a:t>
            </a:r>
            <a:r>
              <a:rPr lang="en-US" sz="3300" dirty="0" err="1" smtClean="0">
                <a:solidFill>
                  <a:schemeClr val="bg1"/>
                </a:solidFill>
              </a:rPr>
              <a:t>device_property</a:t>
            </a:r>
            <a:r>
              <a:rPr lang="en-US" sz="3300" dirty="0" smtClean="0">
                <a:solidFill>
                  <a:schemeClr val="bg1"/>
                </a:solidFill>
              </a:rPr>
              <a:t>("</a:t>
            </a:r>
            <a:r>
              <a:rPr lang="en-US" sz="3300" dirty="0" err="1" smtClean="0">
                <a:solidFill>
                  <a:schemeClr val="bg1"/>
                </a:solidFill>
              </a:rPr>
              <a:t>FirstAddress</a:t>
            </a:r>
            <a:r>
              <a:rPr lang="en-US" sz="3300" dirty="0" smtClean="0">
                <a:solidFill>
                  <a:schemeClr val="bg1"/>
                </a:solidFill>
              </a:rPr>
              <a:t>")), 0) &lt;40 , "", "</a:t>
            </a:r>
            <a:r>
              <a:rPr lang="en-US" sz="3300" dirty="0" err="1" smtClean="0">
                <a:solidFill>
                  <a:schemeClr val="bg1"/>
                </a:solidFill>
              </a:rPr>
              <a:t>Latencia</a:t>
            </a:r>
            <a:r>
              <a:rPr lang="en-US" sz="3300" dirty="0" smtClean="0">
                <a:solidFill>
                  <a:schemeClr val="bg1"/>
                </a:solidFill>
              </a:rPr>
              <a:t> </a:t>
            </a:r>
            <a:r>
              <a:rPr lang="en-US" sz="3300" dirty="0" err="1" smtClean="0">
                <a:solidFill>
                  <a:schemeClr val="bg1"/>
                </a:solidFill>
              </a:rPr>
              <a:t>acima</a:t>
            </a:r>
            <a:r>
              <a:rPr lang="en-US" sz="3300" dirty="0" smtClean="0">
                <a:solidFill>
                  <a:schemeClr val="bg1"/>
                </a:solidFill>
              </a:rPr>
              <a:t> de 40ms")</a:t>
            </a:r>
            <a:endParaRPr lang="pt-BR" sz="3300" dirty="0" smtClean="0">
              <a:solidFill>
                <a:schemeClr val="bg1"/>
              </a:solidFill>
            </a:endParaRPr>
          </a:p>
          <a:p>
            <a:r>
              <a:rPr lang="en-US" sz="3300" b="1" dirty="0" smtClean="0">
                <a:solidFill>
                  <a:schemeClr val="bg1"/>
                </a:solidFill>
              </a:rPr>
              <a:t>Valor:  </a:t>
            </a:r>
            <a:r>
              <a:rPr lang="en-US" sz="3300" i="1" dirty="0" smtClean="0">
                <a:solidFill>
                  <a:schemeClr val="bg1"/>
                </a:solidFill>
              </a:rPr>
              <a:t>ping(</a:t>
            </a:r>
            <a:r>
              <a:rPr lang="en-US" sz="3300" i="1" dirty="0" err="1" smtClean="0">
                <a:solidFill>
                  <a:schemeClr val="bg1"/>
                </a:solidFill>
              </a:rPr>
              <a:t>device_property</a:t>
            </a:r>
            <a:r>
              <a:rPr lang="en-US" sz="3300" i="1" dirty="0" smtClean="0">
                <a:solidFill>
                  <a:schemeClr val="bg1"/>
                </a:solidFill>
              </a:rPr>
              <a:t>("</a:t>
            </a:r>
            <a:r>
              <a:rPr lang="en-US" sz="3300" i="1" dirty="0" err="1" smtClean="0">
                <a:solidFill>
                  <a:schemeClr val="bg1"/>
                </a:solidFill>
              </a:rPr>
              <a:t>FirstAddress</a:t>
            </a:r>
            <a:r>
              <a:rPr lang="en-US" sz="3300" i="1" dirty="0" smtClean="0">
                <a:solidFill>
                  <a:schemeClr val="bg1"/>
                </a:solidFill>
              </a:rPr>
              <a:t>"))</a:t>
            </a:r>
            <a:endParaRPr lang="pt-BR" sz="3300" dirty="0" smtClean="0">
              <a:solidFill>
                <a:schemeClr val="bg1"/>
              </a:solidFill>
            </a:endParaRPr>
          </a:p>
          <a:p>
            <a:r>
              <a:rPr lang="en-US" sz="3300" b="1" dirty="0" err="1" smtClean="0">
                <a:solidFill>
                  <a:schemeClr val="bg1"/>
                </a:solidFill>
              </a:rPr>
              <a:t>Unidade</a:t>
            </a:r>
            <a:r>
              <a:rPr lang="en-US" sz="3300" b="1" dirty="0" smtClean="0">
                <a:solidFill>
                  <a:schemeClr val="bg1"/>
                </a:solidFill>
              </a:rPr>
              <a:t>:           </a:t>
            </a:r>
            <a:r>
              <a:rPr lang="en-US" sz="3300" i="1" dirty="0" smtClean="0">
                <a:solidFill>
                  <a:schemeClr val="bg1"/>
                </a:solidFill>
              </a:rPr>
              <a:t>ms</a:t>
            </a:r>
            <a:endParaRPr lang="pt-BR" sz="33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760557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Faça o download da versão 4 do </a:t>
            </a:r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através no 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link:</a:t>
            </a:r>
          </a:p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://www.mikrotik.com/thedude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 descr="http://4.bp.blogspot.com/-c0L8ieBK6sU/UxVAiGsdjLI/AAAAAAAAA3I/DoKIpUjeO6Y/s1600/probe_latencia_de_rede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1142984"/>
            <a:ext cx="771530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714356"/>
            <a:ext cx="8858280" cy="4525963"/>
          </a:xfrm>
        </p:spPr>
        <p:txBody>
          <a:bodyPr>
            <a:noAutofit/>
          </a:bodyPr>
          <a:lstStyle/>
          <a:p>
            <a:r>
              <a:rPr lang="pt-BR" sz="3600" b="1" dirty="0" err="1" smtClean="0">
                <a:solidFill>
                  <a:schemeClr val="bg1"/>
                </a:solidFill>
              </a:rPr>
              <a:t>Probe</a:t>
            </a:r>
            <a:r>
              <a:rPr lang="pt-BR" sz="3600" b="1" dirty="0" smtClean="0">
                <a:solidFill>
                  <a:schemeClr val="bg1"/>
                </a:solidFill>
              </a:rPr>
              <a:t> para PING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b="1" dirty="0" smtClean="0">
                <a:solidFill>
                  <a:schemeClr val="bg1"/>
                </a:solidFill>
              </a:rPr>
              <a:t>Nome:                 </a:t>
            </a:r>
            <a:r>
              <a:rPr lang="pt-BR" sz="3600" i="1" dirty="0" smtClean="0">
                <a:solidFill>
                  <a:schemeClr val="bg1"/>
                </a:solidFill>
              </a:rPr>
              <a:t>ALERTA_PING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dirty="0" smtClean="0"/>
              <a:t> </a:t>
            </a: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m 7" descr="http://2.bp.blogspot.com/-OsWojjXZA_g/UxVAhKIyhuI/AAAAAAAAA28/CvaiwhiX9BQ/s1600/probe_ICMP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071678"/>
            <a:ext cx="714380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928670"/>
            <a:ext cx="8929718" cy="4525963"/>
          </a:xfrm>
        </p:spPr>
        <p:txBody>
          <a:bodyPr>
            <a:noAutofit/>
          </a:bodyPr>
          <a:lstStyle/>
          <a:p>
            <a:pPr algn="just"/>
            <a:r>
              <a:rPr lang="pt-BR" sz="3300" dirty="0" smtClean="0">
                <a:solidFill>
                  <a:schemeClr val="bg1"/>
                </a:solidFill>
              </a:rPr>
              <a:t>Com todos os </a:t>
            </a:r>
            <a:r>
              <a:rPr lang="pt-BR" sz="3300" dirty="0" err="1" smtClean="0">
                <a:solidFill>
                  <a:schemeClr val="bg1"/>
                </a:solidFill>
              </a:rPr>
              <a:t>Probres</a:t>
            </a:r>
            <a:r>
              <a:rPr lang="pt-BR" sz="3300" dirty="0" smtClean="0">
                <a:solidFill>
                  <a:schemeClr val="bg1"/>
                </a:solidFill>
              </a:rPr>
              <a:t> criados, agora vamos </a:t>
            </a:r>
            <a:r>
              <a:rPr lang="pt-BR" sz="3300" dirty="0" err="1" smtClean="0">
                <a:solidFill>
                  <a:schemeClr val="bg1"/>
                </a:solidFill>
              </a:rPr>
              <a:t>associa-los</a:t>
            </a:r>
            <a:r>
              <a:rPr lang="pt-BR" sz="3300" dirty="0" smtClean="0">
                <a:solidFill>
                  <a:schemeClr val="bg1"/>
                </a:solidFill>
              </a:rPr>
              <a:t> aos dispositivos que queremos </a:t>
            </a:r>
            <a:r>
              <a:rPr lang="pt-BR" sz="3300" dirty="0" smtClean="0">
                <a:solidFill>
                  <a:schemeClr val="bg1"/>
                </a:solidFill>
              </a:rPr>
              <a:t>monitorar, clique </a:t>
            </a:r>
            <a:r>
              <a:rPr lang="pt-BR" sz="3300" dirty="0" smtClean="0">
                <a:solidFill>
                  <a:schemeClr val="bg1"/>
                </a:solidFill>
              </a:rPr>
              <a:t>duas vezes sobre o dispositivo, guia serviços, no campo testador adicionar o </a:t>
            </a:r>
            <a:r>
              <a:rPr lang="pt-BR" sz="3300" dirty="0" err="1" smtClean="0">
                <a:solidFill>
                  <a:schemeClr val="bg1"/>
                </a:solidFill>
              </a:rPr>
              <a:t>Probe</a:t>
            </a:r>
            <a:r>
              <a:rPr lang="pt-BR" sz="3300" dirty="0" smtClean="0">
                <a:solidFill>
                  <a:schemeClr val="bg1"/>
                </a:solidFill>
              </a:rPr>
              <a:t> criado </a:t>
            </a:r>
            <a:r>
              <a:rPr lang="pt-BR" sz="3300" dirty="0" smtClean="0">
                <a:solidFill>
                  <a:schemeClr val="bg1"/>
                </a:solidFill>
              </a:rPr>
              <a:t>anteriormente, Mais </a:t>
            </a:r>
            <a:r>
              <a:rPr lang="pt-BR" sz="3300" dirty="0" smtClean="0">
                <a:solidFill>
                  <a:schemeClr val="bg1"/>
                </a:solidFill>
              </a:rPr>
              <a:t>abaixo temos os campos onde devemos configurar o tempo entre os testes, isso será o “gatilho” para notificação do </a:t>
            </a:r>
            <a:r>
              <a:rPr lang="pt-BR" sz="3300" dirty="0" smtClean="0">
                <a:solidFill>
                  <a:schemeClr val="bg1"/>
                </a:solidFill>
              </a:rPr>
              <a:t>serviço, em resumo </a:t>
            </a:r>
            <a:r>
              <a:rPr lang="pt-BR" sz="3300" dirty="0" smtClean="0">
                <a:solidFill>
                  <a:schemeClr val="bg1"/>
                </a:solidFill>
              </a:rPr>
              <a:t>esses números querem dizer que se o consumo de memória do dispositivo estiver acima dos 90% por mais de 1 minuto, será disparado um alerta.</a:t>
            </a:r>
            <a:endParaRPr lang="pt-BR" sz="33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Testador Memória RAM</a:t>
            </a:r>
          </a:p>
          <a:p>
            <a:endParaRPr lang="pt-BR" dirty="0"/>
          </a:p>
        </p:txBody>
      </p:sp>
      <p:pic>
        <p:nvPicPr>
          <p:cNvPr id="9" name="Imagem 8" descr="http://1.bp.blogspot.com/-eSJIIWmbkXM/UxY5auyPVeI/AAAAAAAAA6E/AjBA9sOc3E0/s1600/testador_memoria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428868"/>
            <a:ext cx="807249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Testador Processador</a:t>
            </a:r>
          </a:p>
          <a:p>
            <a:endParaRPr lang="pt-BR" dirty="0"/>
          </a:p>
        </p:txBody>
      </p:sp>
      <p:pic>
        <p:nvPicPr>
          <p:cNvPr id="61441" name="Imagem 37" descr="http://4.bp.blogspot.com/-CtxWFJOeOwU/UxVAkjGMQZI/AAAAAAAAA38/H7zgjs1W-KU/s1600/testador_processador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2571744"/>
            <a:ext cx="7696094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Testador Discos</a:t>
            </a:r>
          </a:p>
          <a:p>
            <a:endParaRPr lang="pt-BR" dirty="0"/>
          </a:p>
        </p:txBody>
      </p:sp>
      <p:pic>
        <p:nvPicPr>
          <p:cNvPr id="9" name="Imagem 8" descr="http://3.bp.blogspot.com/-9zgT5QLkFAQ/UxVAjaWjVaI/AAAAAAAAA3g/uG58OvhywyA/s1600/testador_disco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571744"/>
            <a:ext cx="778674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Testador Latência</a:t>
            </a:r>
          </a:p>
          <a:p>
            <a:endParaRPr lang="pt-BR" dirty="0"/>
          </a:p>
        </p:txBody>
      </p:sp>
      <p:pic>
        <p:nvPicPr>
          <p:cNvPr id="10" name="Imagem 9" descr="http://3.bp.blogspot.com/-37o6zI_O2mA/UxVAkQl0YYI/AAAAAAAAA30/ocQrFfHHj4M/s1600/testador_latencia_de_rede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357430"/>
            <a:ext cx="792961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Testador Ping</a:t>
            </a:r>
          </a:p>
          <a:p>
            <a:endParaRPr lang="pt-BR" dirty="0"/>
          </a:p>
        </p:txBody>
      </p:sp>
      <p:pic>
        <p:nvPicPr>
          <p:cNvPr id="9" name="Imagem 8" descr="http://2.bp.blogspot.com/-GUcNTm6iV6I/UxVAkbwwkxI/AAAAAAAAA4I/AnyFBfLXFls/s1600/testador_ping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285992"/>
            <a:ext cx="792961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Selecionar o novo Perfil SNMP criado.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Fonte:</a:t>
            </a:r>
          </a:p>
          <a:p>
            <a:r>
              <a:rPr lang="pt-BR" smtClean="0">
                <a:solidFill>
                  <a:schemeClr val="bg1"/>
                </a:solidFill>
              </a:rPr>
              <a:t>Mikrotik.com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760557"/>
            <a:ext cx="8229600" cy="4525963"/>
          </a:xfrm>
        </p:spPr>
        <p:txBody>
          <a:bodyPr>
            <a:no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Instalando o </a:t>
            </a:r>
            <a:r>
              <a:rPr lang="pt-BR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r>
              <a:rPr lang="pt-BR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(Executar, </a:t>
            </a:r>
            <a:r>
              <a:rPr lang="pt-BR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pt-BR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  <a:r>
              <a:rPr lang="pt-BR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pt-BR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  <a:r>
              <a:rPr lang="pt-BR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finish</a:t>
            </a:r>
            <a:r>
              <a:rPr lang="pt-BR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!!!)</a:t>
            </a:r>
          </a:p>
          <a:p>
            <a:r>
              <a:rPr lang="pt-BR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Depois de instalado, ao executar o </a:t>
            </a:r>
            <a:r>
              <a:rPr lang="pt-BR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r>
              <a:rPr lang="pt-BR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pela primeira vez, devemos escolher o idioma, em nosso exemplo estou trabalhando com </a:t>
            </a:r>
            <a:r>
              <a:rPr lang="pt-BR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Brazilian-portuguese</a:t>
            </a:r>
            <a:r>
              <a:rPr lang="pt-BR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Espaço Reservado para Conteúdo 6" descr="http://1.bp.blogspot.com/-9SNjVDuFweU/UxVAeeHFbgI/AAAAAAAAA1Y/898mKtIqyV0/s1600/escolha_lenguage.png">
            <a:hlinkClick r:id="rId4"/>
          </p:cNvPr>
          <p:cNvPicPr>
            <a:picLocks noGrp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285984" y="1571612"/>
            <a:ext cx="507209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1760557"/>
            <a:ext cx="8572560" cy="4525963"/>
          </a:xfrm>
        </p:spPr>
        <p:txBody>
          <a:bodyPr>
            <a:noAutofit/>
          </a:bodyPr>
          <a:lstStyle/>
          <a:p>
            <a:r>
              <a:rPr lang="pt-BR" sz="3000" dirty="0" smtClean="0">
                <a:solidFill>
                  <a:schemeClr val="bg1"/>
                </a:solidFill>
              </a:rPr>
              <a:t>Vamos cancelar a parte de descoberta pois vamos inserir os dispositivos manualmente.</a:t>
            </a:r>
            <a:endParaRPr lang="pt-BR" sz="30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m 6" descr="http://1.bp.blogspot.com/-CdMjBAQie8w/UxVAbYsgEoI/AAAAAAAAA0s/KK1OIfDP5H0/s1600/discover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2714620"/>
            <a:ext cx="728667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endParaRPr lang="pt-BR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4525963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Instalando o </a:t>
            </a:r>
            <a:r>
              <a:rPr lang="pt-BR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como serviço</a:t>
            </a:r>
          </a:p>
          <a:p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Habilite a aplicação para iniciar como serviço. Depois de configurado, dentro dos serviços do </a:t>
            </a:r>
            <a:r>
              <a:rPr lang="pt-BR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irá aparecer como </a:t>
            </a:r>
            <a:r>
              <a:rPr lang="pt-BR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Dude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m 7" descr="http://2.bp.blogspot.com/-PHcsR8tguTM/UxZO_FTxsxI/AAAAAAAAA6U/Z8ZlIhIFyAM/s1600/dude_as_a_service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286124"/>
            <a:ext cx="800105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1267</Words>
  <Application>Microsoft Office PowerPoint</Application>
  <PresentationFormat>Apresentação na tela (4:3)</PresentationFormat>
  <Paragraphs>259</Paragraphs>
  <Slides>58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59" baseType="lpstr">
      <vt:lpstr>Tema do Office</vt:lpstr>
      <vt:lpstr>DUDE for Windows</vt:lpstr>
      <vt:lpstr>The Dude para monitoramento de serviços e servidores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  <vt:lpstr>The Dude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Abrangência de Redes de Computadores</dc:title>
  <dc:creator>marciano1</dc:creator>
  <cp:lastModifiedBy>Positivo</cp:lastModifiedBy>
  <cp:revision>38</cp:revision>
  <dcterms:created xsi:type="dcterms:W3CDTF">2015-02-25T15:02:29Z</dcterms:created>
  <dcterms:modified xsi:type="dcterms:W3CDTF">2015-10-26T14:18:44Z</dcterms:modified>
</cp:coreProperties>
</file>