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6" r:id="rId2"/>
    <p:sldId id="277" r:id="rId3"/>
    <p:sldId id="278" r:id="rId4"/>
    <p:sldId id="279" r:id="rId5"/>
    <p:sldId id="302" r:id="rId6"/>
    <p:sldId id="303" r:id="rId7"/>
    <p:sldId id="304" r:id="rId8"/>
    <p:sldId id="305" r:id="rId9"/>
    <p:sldId id="307" r:id="rId10"/>
    <p:sldId id="306" r:id="rId11"/>
    <p:sldId id="308" r:id="rId12"/>
    <p:sldId id="309" r:id="rId13"/>
    <p:sldId id="310" r:id="rId14"/>
    <p:sldId id="311" r:id="rId15"/>
    <p:sldId id="312" r:id="rId16"/>
    <p:sldId id="313" r:id="rId17"/>
    <p:sldId id="314" r:id="rId18"/>
    <p:sldId id="315" r:id="rId19"/>
    <p:sldId id="316" r:id="rId20"/>
    <p:sldId id="317" r:id="rId21"/>
    <p:sldId id="318" r:id="rId22"/>
    <p:sldId id="320" r:id="rId23"/>
    <p:sldId id="321" r:id="rId24"/>
    <p:sldId id="322" r:id="rId25"/>
    <p:sldId id="323" r:id="rId26"/>
    <p:sldId id="324" r:id="rId27"/>
    <p:sldId id="325" r:id="rId28"/>
    <p:sldId id="333" r:id="rId29"/>
    <p:sldId id="326" r:id="rId30"/>
    <p:sldId id="327" r:id="rId31"/>
    <p:sldId id="328" r:id="rId32"/>
    <p:sldId id="329" r:id="rId33"/>
    <p:sldId id="330" r:id="rId34"/>
    <p:sldId id="331" r:id="rId35"/>
    <p:sldId id="332" r:id="rId3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CC5318-2204-4ED2-99B9-B4C370E3DD26}" type="datetimeFigureOut">
              <a:rPr lang="pt-BR" smtClean="0"/>
              <a:pPr/>
              <a:t>01/04/2019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65E57B-EBE4-4C44-8E4D-CC261B002A48}" type="slidenum">
              <a:rPr lang="pt-BR" smtClean="0"/>
              <a:pPr/>
              <a:t>‹nº›</a:t>
            </a:fld>
            <a:endParaRPr lang="pt-BR"/>
          </a:p>
        </p:txBody>
      </p:sp>
    </p:spTree>
    <p:extLst>
      <p:ext uri="{BB962C8B-B14F-4D97-AF65-F5344CB8AC3E}">
        <p14:creationId xmlns:p14="http://schemas.microsoft.com/office/powerpoint/2010/main" xmlns="" val="2706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12</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21</a:t>
            </a:fld>
            <a:endParaRPr 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22</a:t>
            </a:fld>
            <a:endParaRPr 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23</a:t>
            </a:fld>
            <a:endParaRPr 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24</a:t>
            </a:fld>
            <a:endParaRPr 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25</a:t>
            </a:fld>
            <a:endParaRPr 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26</a:t>
            </a:fld>
            <a:endParaRPr 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27</a:t>
            </a:fld>
            <a:endParaRPr 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28</a:t>
            </a:fld>
            <a:endParaRPr 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29</a:t>
            </a:fld>
            <a:endParaRPr 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30</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13</a:t>
            </a:fld>
            <a:endParaRPr lang="pt-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31</a:t>
            </a:fld>
            <a:endParaRPr lang="pt-B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32</a:t>
            </a:fld>
            <a:endParaRPr lang="pt-B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33</a:t>
            </a:fld>
            <a:endParaRPr lang="pt-B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34</a:t>
            </a:fld>
            <a:endParaRPr lang="pt-B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35</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14</a:t>
            </a:fld>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15</a:t>
            </a:fld>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16</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17</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18</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19</a:t>
            </a:fld>
            <a:endParaRPr lang="pt-B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C965E57B-EBE4-4C44-8E4D-CC261B002A48}" type="slidenum">
              <a:rPr lang="pt-BR" smtClean="0"/>
              <a:pPr/>
              <a:t>20</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Em branco">
    <p:spTree>
      <p:nvGrpSpPr>
        <p:cNvPr id="1" name=""/>
        <p:cNvGrpSpPr/>
        <p:nvPr/>
      </p:nvGrpSpPr>
      <p:grpSpPr>
        <a:xfrm>
          <a:off x="0" y="0"/>
          <a:ext cx="0" cy="0"/>
          <a:chOff x="0" y="0"/>
          <a:chExt cx="0" cy="0"/>
        </a:xfrm>
      </p:grpSpPr>
      <p:sp>
        <p:nvSpPr>
          <p:cNvPr id="5" name="Título 1"/>
          <p:cNvSpPr>
            <a:spLocks noGrp="1"/>
          </p:cNvSpPr>
          <p:nvPr>
            <p:ph type="title"/>
          </p:nvPr>
        </p:nvSpPr>
        <p:spPr>
          <a:xfrm>
            <a:off x="457200" y="152400"/>
            <a:ext cx="7239000" cy="411163"/>
          </a:xfrm>
          <a:prstGeom prst="rect">
            <a:avLst/>
          </a:prstGeo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600">
                <a:solidFill>
                  <a:srgbClr val="000000"/>
                </a:solidFill>
              </a:defRPr>
            </a:lvl1pPr>
          </a:lstStyle>
          <a:p>
            <a:r>
              <a:rPr lang="pt-BR" smtClean="0"/>
              <a:t>Clique para editar o estilo do título mestre</a:t>
            </a:r>
            <a:endParaRPr lang="pt-BR" dirty="0" smtClean="0"/>
          </a:p>
        </p:txBody>
      </p:sp>
      <p:sp>
        <p:nvSpPr>
          <p:cNvPr id="6" name="Espaço Reservado para Conteúdo 2"/>
          <p:cNvSpPr>
            <a:spLocks noGrp="1"/>
          </p:cNvSpPr>
          <p:nvPr>
            <p:ph idx="1"/>
          </p:nvPr>
        </p:nvSpPr>
        <p:spPr>
          <a:xfrm>
            <a:off x="457200" y="914400"/>
            <a:ext cx="8229600" cy="5211763"/>
          </a:xfrm>
          <a:prstGeom prst="rect">
            <a:avLst/>
          </a:prstGeom>
        </p:spPr>
        <p:txBody>
          <a:bodyPr/>
          <a:lstStyle>
            <a:lvl1pPr>
              <a:buFontTx/>
              <a:buNone/>
              <a:defRPr sz="1500" baseline="0">
                <a:solidFill>
                  <a:srgbClr val="000000"/>
                </a:solidFill>
              </a:defRPr>
            </a:lvl1pPr>
            <a:lvl2pPr>
              <a:buFont typeface="Arial" pitchFamily="34" charset="0"/>
              <a:buChar char="»"/>
              <a:defRPr sz="1500">
                <a:solidFill>
                  <a:srgbClr val="000000"/>
                </a:solidFill>
              </a:defRPr>
            </a:lvl2pPr>
            <a:lvl3pPr>
              <a:buFont typeface="Wingdings" pitchFamily="2" charset="2"/>
              <a:buChar char="§"/>
              <a:defRPr sz="1500">
                <a:solidFill>
                  <a:srgbClr val="000000"/>
                </a:solidFill>
              </a:defRPr>
            </a:lvl3pPr>
            <a:lvl4pPr>
              <a:buFont typeface="Arial" pitchFamily="34" charset="0"/>
              <a:buChar char="•"/>
              <a:defRPr sz="1500">
                <a:solidFill>
                  <a:srgbClr val="000000"/>
                </a:solidFill>
              </a:defRPr>
            </a:lvl4pPr>
            <a:lvl5pPr>
              <a:defRPr>
                <a:solidFill>
                  <a:schemeClr val="tx1">
                    <a:lumMod val="65000"/>
                    <a:lumOff val="35000"/>
                  </a:schemeClr>
                </a:solidFill>
              </a:defRPr>
            </a:lvl5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p:txBody>
      </p:sp>
      <p:sp>
        <p:nvSpPr>
          <p:cNvPr id="4" name="Rectangle 6"/>
          <p:cNvSpPr>
            <a:spLocks noGrp="1" noChangeArrowheads="1"/>
          </p:cNvSpPr>
          <p:nvPr>
            <p:ph type="sldNum" sz="quarter" idx="10"/>
          </p:nvPr>
        </p:nvSpPr>
        <p:spPr>
          <a:xfrm>
            <a:off x="6553200" y="6245225"/>
            <a:ext cx="2133600" cy="476250"/>
          </a:xfrm>
          <a:prstGeom prst="rect">
            <a:avLst/>
          </a:prstGeom>
        </p:spPr>
        <p:txBody>
          <a:bodyPr/>
          <a:lstStyle>
            <a:lvl1pPr algn="r">
              <a:defRPr sz="1050">
                <a:solidFill>
                  <a:srgbClr val="000000"/>
                </a:solidFill>
              </a:defRPr>
            </a:lvl1pPr>
          </a:lstStyle>
          <a:p>
            <a:pPr>
              <a:defRPr/>
            </a:pPr>
            <a:fld id="{FCB85D53-6B24-4A19-98F3-6914137108A2}" type="slidenum">
              <a:rPr lang="en-US"/>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A77A2BC0-9B18-49B9-87E0-1752DF9C7939}" type="datetimeFigureOut">
              <a:rPr lang="pt-BR" smtClean="0"/>
              <a:pPr/>
              <a:t>01/04/2019</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73213B60-DF43-48DA-8F35-3CB62A1C5A94}" type="slidenum">
              <a:rPr lang="pt-BR" smtClean="0"/>
              <a:pPr/>
              <a:t>‹nº›</a:t>
            </a:fld>
            <a:endParaRPr lang="pt-B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0" cstate="print">
            <a:lum/>
          </a:blip>
          <a:srcRect/>
          <a:stretch>
            <a:fillRect l="-2000" r="-2000"/>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A2BC0-9B18-49B9-87E0-1752DF9C7939}" type="datetimeFigureOut">
              <a:rPr lang="pt-BR" smtClean="0"/>
              <a:pPr/>
              <a:t>01/04/2019</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13B60-DF43-48DA-8F35-3CB62A1C5A94}" type="slidenum">
              <a:rPr lang="pt-BR" smtClean="0"/>
              <a:pPr/>
              <a:t>‹nº›</a:t>
            </a:fld>
            <a:endParaRPr lang="pt-B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357158" y="3071810"/>
            <a:ext cx="8229600" cy="1071562"/>
          </a:xfrm>
        </p:spPr>
        <p:txBody>
          <a:bodyPr>
            <a:noAutofit/>
          </a:bodyPr>
          <a:lstStyle/>
          <a:p>
            <a:r>
              <a:rPr lang="pt-BR" sz="8000" b="1" dirty="0" smtClean="0">
                <a:solidFill>
                  <a:schemeClr val="bg1"/>
                </a:solidFill>
                <a:effectLst>
                  <a:outerShdw blurRad="38100" dist="38100" dir="2700000" algn="tl">
                    <a:srgbClr val="000000">
                      <a:alpha val="43137"/>
                    </a:srgbClr>
                  </a:outerShdw>
                </a:effectLst>
              </a:rPr>
              <a:t>Ameaças, vulnerabilidades e ataques</a:t>
            </a:r>
            <a:endParaRPr lang="pt-BR" sz="8000" dirty="0">
              <a:solidFill>
                <a:schemeClr val="bg1"/>
              </a:solidFill>
              <a:effectLst>
                <a:outerShdw blurRad="38100" dist="38100" dir="2700000" algn="tl">
                  <a:srgbClr val="000000">
                    <a:alpha val="43137"/>
                  </a:srgbClr>
                </a:outerShdw>
              </a:effectLst>
            </a:endParaRPr>
          </a:p>
        </p:txBody>
      </p:sp>
      <p:sp>
        <p:nvSpPr>
          <p:cNvPr id="5" name="CaixaDeTexto 4"/>
          <p:cNvSpPr txBox="1"/>
          <p:nvPr/>
        </p:nvSpPr>
        <p:spPr>
          <a:xfrm>
            <a:off x="357158" y="6072206"/>
            <a:ext cx="6858048" cy="584775"/>
          </a:xfrm>
          <a:prstGeom prst="rect">
            <a:avLst/>
          </a:prstGeom>
          <a:noFill/>
        </p:spPr>
        <p:txBody>
          <a:bodyPr wrap="square" rtlCol="0">
            <a:spAutoFit/>
          </a:bodyPr>
          <a:lstStyle/>
          <a:p>
            <a:r>
              <a:rPr lang="pt-BR" sz="3200" b="1" dirty="0" smtClean="0">
                <a:solidFill>
                  <a:schemeClr val="bg1"/>
                </a:solidFill>
                <a:effectLst>
                  <a:outerShdw blurRad="38100" dist="38100" dir="2700000" algn="tl">
                    <a:srgbClr val="000000">
                      <a:alpha val="43137"/>
                    </a:srgbClr>
                  </a:outerShdw>
                </a:effectLst>
              </a:rPr>
              <a:t>Prof. Ederson da Costa</a:t>
            </a:r>
            <a:endParaRPr lang="pt-BR" sz="3200" b="1" dirty="0">
              <a:solidFill>
                <a:schemeClr val="bg1"/>
              </a:solidFill>
              <a:effectLst>
                <a:outerShdw blurRad="38100" dist="38100" dir="2700000" algn="tl">
                  <a:srgbClr val="000000">
                    <a:alpha val="43137"/>
                  </a:srgbClr>
                </a:outerShdw>
              </a:effectLst>
            </a:endParaRPr>
          </a:p>
        </p:txBody>
      </p:sp>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3785652"/>
          </a:xfrm>
          <a:prstGeom prst="rect">
            <a:avLst/>
          </a:prstGeom>
          <a:noFill/>
        </p:spPr>
        <p:txBody>
          <a:bodyPr wrap="square" rtlCol="0">
            <a:spAutoFit/>
          </a:bodyPr>
          <a:lstStyle/>
          <a:p>
            <a:pPr algn="just"/>
            <a:r>
              <a:rPr lang="pt-BR" sz="4000" dirty="0" smtClean="0">
                <a:solidFill>
                  <a:schemeClr val="bg1"/>
                </a:solidFill>
              </a:rPr>
              <a:t>Confidencialidade:</a:t>
            </a:r>
          </a:p>
          <a:p>
            <a:pPr algn="just"/>
            <a:r>
              <a:rPr lang="pt-BR" sz="4000" dirty="0" smtClean="0">
                <a:solidFill>
                  <a:schemeClr val="bg1"/>
                </a:solidFill>
              </a:rPr>
              <a:t>- trata-se da propriedade que limita o acesso a informação tão somente às entidades legítimas, ou seja, àquelas</a:t>
            </a:r>
          </a:p>
          <a:p>
            <a:pPr algn="just"/>
            <a:r>
              <a:rPr lang="pt-BR" sz="4000" dirty="0" smtClean="0">
                <a:solidFill>
                  <a:schemeClr val="bg1"/>
                </a:solidFill>
              </a:rPr>
              <a:t>autorizadas pelo proprietário da informação;</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3170099"/>
          </a:xfrm>
          <a:prstGeom prst="rect">
            <a:avLst/>
          </a:prstGeom>
          <a:noFill/>
        </p:spPr>
        <p:txBody>
          <a:bodyPr wrap="square" rtlCol="0">
            <a:spAutoFit/>
          </a:bodyPr>
          <a:lstStyle/>
          <a:p>
            <a:pPr algn="just"/>
            <a:r>
              <a:rPr lang="pt-BR" sz="4000" dirty="0" smtClean="0">
                <a:solidFill>
                  <a:schemeClr val="bg1"/>
                </a:solidFill>
              </a:rPr>
              <a:t>Autenticação</a:t>
            </a:r>
          </a:p>
          <a:p>
            <a:pPr algn="just"/>
            <a:r>
              <a:rPr lang="pt-BR" sz="4000" dirty="0" smtClean="0">
                <a:solidFill>
                  <a:schemeClr val="bg1"/>
                </a:solidFill>
              </a:rPr>
              <a:t>Capacidade de garantir que um usuário é quem alega ser.</a:t>
            </a:r>
          </a:p>
          <a:p>
            <a:pPr algn="just"/>
            <a:r>
              <a:rPr lang="pt-BR" sz="4000" dirty="0" smtClean="0">
                <a:solidFill>
                  <a:schemeClr val="bg1"/>
                </a:solidFill>
              </a:rPr>
              <a:t>Exemplo:</a:t>
            </a:r>
          </a:p>
          <a:p>
            <a:pPr algn="just"/>
            <a:r>
              <a:rPr lang="pt-BR" sz="4000" dirty="0" err="1" smtClean="0">
                <a:solidFill>
                  <a:schemeClr val="bg1"/>
                </a:solidFill>
              </a:rPr>
              <a:t>Login</a:t>
            </a:r>
            <a:r>
              <a:rPr lang="pt-BR" sz="4000" dirty="0" smtClean="0">
                <a:solidFill>
                  <a:schemeClr val="bg1"/>
                </a:solidFill>
              </a:rPr>
              <a:t> no sistema.</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4401205"/>
          </a:xfrm>
          <a:prstGeom prst="rect">
            <a:avLst/>
          </a:prstGeom>
          <a:noFill/>
        </p:spPr>
        <p:txBody>
          <a:bodyPr wrap="square" rtlCol="0">
            <a:spAutoFit/>
          </a:bodyPr>
          <a:lstStyle/>
          <a:p>
            <a:pPr algn="just"/>
            <a:r>
              <a:rPr lang="pt-BR" sz="4000" dirty="0" smtClean="0">
                <a:solidFill>
                  <a:schemeClr val="bg1"/>
                </a:solidFill>
              </a:rPr>
              <a:t>Não-repúdio</a:t>
            </a:r>
          </a:p>
          <a:p>
            <a:pPr algn="just"/>
            <a:r>
              <a:rPr lang="pt-BR" sz="4000" dirty="0" smtClean="0">
                <a:solidFill>
                  <a:schemeClr val="bg1"/>
                </a:solidFill>
              </a:rPr>
              <a:t>Trata- se da capacidade do sistema de provar que um usuário executou uma determinada ação.</a:t>
            </a:r>
          </a:p>
          <a:p>
            <a:pPr algn="just"/>
            <a:r>
              <a:rPr lang="pt-BR" sz="4000" dirty="0" smtClean="0">
                <a:solidFill>
                  <a:schemeClr val="bg1"/>
                </a:solidFill>
              </a:rPr>
              <a:t>Exemplo:</a:t>
            </a:r>
          </a:p>
          <a:p>
            <a:pPr algn="just"/>
            <a:r>
              <a:rPr lang="pt-BR" sz="4000" dirty="0" smtClean="0">
                <a:solidFill>
                  <a:schemeClr val="bg1"/>
                </a:solidFill>
              </a:rPr>
              <a:t>Assinatura digital e ou certificação digital.</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3170099"/>
          </a:xfrm>
          <a:prstGeom prst="rect">
            <a:avLst/>
          </a:prstGeom>
          <a:noFill/>
        </p:spPr>
        <p:txBody>
          <a:bodyPr wrap="square" rtlCol="0">
            <a:spAutoFit/>
          </a:bodyPr>
          <a:lstStyle/>
          <a:p>
            <a:r>
              <a:rPr lang="pt-BR" sz="4000" dirty="0" smtClean="0">
                <a:solidFill>
                  <a:schemeClr val="bg1"/>
                </a:solidFill>
              </a:rPr>
              <a:t>Legalidade</a:t>
            </a:r>
          </a:p>
          <a:p>
            <a:r>
              <a:rPr lang="pt-BR" sz="4000" dirty="0" smtClean="0">
                <a:solidFill>
                  <a:schemeClr val="bg1"/>
                </a:solidFill>
              </a:rPr>
              <a:t>Garantir que o ambiente esteja em concordância com a legislação.</a:t>
            </a:r>
          </a:p>
          <a:p>
            <a:r>
              <a:rPr lang="pt-BR" sz="4000" dirty="0" smtClean="0">
                <a:solidFill>
                  <a:schemeClr val="bg1"/>
                </a:solidFill>
              </a:rPr>
              <a:t>Exemplo:</a:t>
            </a:r>
          </a:p>
          <a:p>
            <a:r>
              <a:rPr lang="pt-BR" sz="4000" dirty="0" smtClean="0">
                <a:solidFill>
                  <a:schemeClr val="bg1"/>
                </a:solidFill>
              </a:rPr>
              <a:t>Pirataria de software.</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6709529"/>
          </a:xfrm>
          <a:prstGeom prst="rect">
            <a:avLst/>
          </a:prstGeom>
          <a:noFill/>
        </p:spPr>
        <p:txBody>
          <a:bodyPr wrap="square" rtlCol="0">
            <a:spAutoFit/>
          </a:bodyPr>
          <a:lstStyle/>
          <a:p>
            <a:r>
              <a:rPr lang="pt-BR" sz="3900" dirty="0" smtClean="0">
                <a:solidFill>
                  <a:schemeClr val="bg1"/>
                </a:solidFill>
              </a:rPr>
              <a:t>Privacidade</a:t>
            </a:r>
          </a:p>
          <a:p>
            <a:r>
              <a:rPr lang="pt-BR" sz="3900" dirty="0" smtClean="0">
                <a:solidFill>
                  <a:schemeClr val="bg1"/>
                </a:solidFill>
              </a:rPr>
              <a:t>Capacidade do sistema de manter o anonimato de um usuário, impossibilitando o relacionamento entre o usuário e suas ações.</a:t>
            </a:r>
          </a:p>
          <a:p>
            <a:pPr algn="just"/>
            <a:r>
              <a:rPr lang="pt-BR" sz="3900" dirty="0" smtClean="0">
                <a:solidFill>
                  <a:schemeClr val="bg1"/>
                </a:solidFill>
              </a:rPr>
              <a:t>Exemplo:</a:t>
            </a:r>
          </a:p>
          <a:p>
            <a:pPr algn="just"/>
            <a:r>
              <a:rPr lang="pt-BR" sz="3900" dirty="0" smtClean="0">
                <a:solidFill>
                  <a:schemeClr val="bg1"/>
                </a:solidFill>
              </a:rPr>
              <a:t>Sistema de voto de urna eletrônica: garantir que o usuário não tenha suas ações e ou dados monitorados sem prévia autorização e ou sem prévio conhecimento ou dele ou da empresa</a:t>
            </a:r>
            <a:r>
              <a:rPr lang="pt-BR" sz="4000" dirty="0" smtClean="0">
                <a:solidFill>
                  <a:schemeClr val="bg1"/>
                </a:solidFill>
              </a:rPr>
              <a:t>;</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4401205"/>
          </a:xfrm>
          <a:prstGeom prst="rect">
            <a:avLst/>
          </a:prstGeom>
          <a:noFill/>
        </p:spPr>
        <p:txBody>
          <a:bodyPr wrap="square" rtlCol="0">
            <a:spAutoFit/>
          </a:bodyPr>
          <a:lstStyle/>
          <a:p>
            <a:r>
              <a:rPr lang="pt-BR" sz="4000" dirty="0" smtClean="0">
                <a:solidFill>
                  <a:schemeClr val="bg1"/>
                </a:solidFill>
              </a:rPr>
              <a:t>Auditoria</a:t>
            </a:r>
          </a:p>
          <a:p>
            <a:r>
              <a:rPr lang="pt-BR" sz="4000" dirty="0" smtClean="0">
                <a:solidFill>
                  <a:schemeClr val="bg1"/>
                </a:solidFill>
              </a:rPr>
              <a:t>Capacidade do sistema de auditar tudo que for realizado pelos usuários, com o objetivo de detectar fraudes ou tentativas de ataque.</a:t>
            </a:r>
          </a:p>
          <a:p>
            <a:r>
              <a:rPr lang="pt-BR" sz="4000" dirty="0" smtClean="0">
                <a:solidFill>
                  <a:schemeClr val="bg1"/>
                </a:solidFill>
              </a:rPr>
              <a:t>Exemplo:</a:t>
            </a:r>
          </a:p>
          <a:p>
            <a:r>
              <a:rPr lang="pt-BR" sz="4000" dirty="0" smtClean="0">
                <a:solidFill>
                  <a:schemeClr val="bg1"/>
                </a:solidFill>
              </a:rPr>
              <a:t>Análise de Logs.</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5632311"/>
          </a:xfrm>
          <a:prstGeom prst="rect">
            <a:avLst/>
          </a:prstGeom>
          <a:noFill/>
        </p:spPr>
        <p:txBody>
          <a:bodyPr wrap="square" rtlCol="0">
            <a:spAutoFit/>
          </a:bodyPr>
          <a:lstStyle/>
          <a:p>
            <a:pPr algn="just"/>
            <a:r>
              <a:rPr lang="pt-BR" sz="4000" dirty="0" smtClean="0">
                <a:solidFill>
                  <a:schemeClr val="bg1"/>
                </a:solidFill>
              </a:rPr>
              <a:t>Ameaças à Segurança da Informação</a:t>
            </a:r>
          </a:p>
          <a:p>
            <a:pPr algn="just"/>
            <a:r>
              <a:rPr lang="pt-BR" sz="4000" dirty="0" smtClean="0">
                <a:solidFill>
                  <a:schemeClr val="bg1"/>
                </a:solidFill>
              </a:rPr>
              <a:t>As ameaças à segurança da informação são relacionadas diretamente à perda de qualquer uma de suas 3 características principais, que são:</a:t>
            </a:r>
          </a:p>
          <a:p>
            <a:pPr algn="just"/>
            <a:r>
              <a:rPr lang="pt-BR" sz="4000" dirty="0" smtClean="0">
                <a:solidFill>
                  <a:schemeClr val="bg1"/>
                </a:solidFill>
              </a:rPr>
              <a:t>- perda de disponibilidade;</a:t>
            </a:r>
          </a:p>
          <a:p>
            <a:pPr algn="just"/>
            <a:r>
              <a:rPr lang="pt-BR" sz="4000" dirty="0" smtClean="0">
                <a:solidFill>
                  <a:schemeClr val="bg1"/>
                </a:solidFill>
              </a:rPr>
              <a:t>- perda de integridade;</a:t>
            </a:r>
          </a:p>
          <a:p>
            <a:pPr algn="just"/>
            <a:r>
              <a:rPr lang="pt-BR" sz="4000" dirty="0" smtClean="0">
                <a:solidFill>
                  <a:schemeClr val="bg1"/>
                </a:solidFill>
              </a:rPr>
              <a:t>- perda de confidencialidade.</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355586"/>
          </a:xfrm>
          <a:prstGeom prst="rect">
            <a:avLst/>
          </a:prstGeom>
          <a:noFill/>
        </p:spPr>
        <p:txBody>
          <a:bodyPr wrap="square" rtlCol="0">
            <a:spAutoFit/>
          </a:bodyPr>
          <a:lstStyle/>
          <a:p>
            <a:pPr algn="just"/>
            <a:r>
              <a:rPr lang="pt-BR" sz="3700" b="1" dirty="0" smtClean="0">
                <a:solidFill>
                  <a:schemeClr val="bg1"/>
                </a:solidFill>
              </a:rPr>
              <a:t>Perda de Disponibilidade</a:t>
            </a:r>
          </a:p>
          <a:p>
            <a:pPr algn="just"/>
            <a:r>
              <a:rPr lang="pt-BR" sz="3700" b="1" dirty="0" smtClean="0">
                <a:solidFill>
                  <a:schemeClr val="bg1"/>
                </a:solidFill>
              </a:rPr>
              <a:t>Ocorre quando a informação deixa de estar acessível por quem necessita dela. Exemplo: Perda de comunicação com um sistema importante para a empresa, que aconteceu com a queda de um servidor ou de uma aplicação crítica de negócio, que apresentou uma falha devido a um erro causado por motivo interno ou externo ou por ação não autorizada de pessoas com ou sem má intenção.</a:t>
            </a:r>
            <a:endParaRPr lang="pt-BR" sz="37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247864"/>
          </a:xfrm>
          <a:prstGeom prst="rect">
            <a:avLst/>
          </a:prstGeom>
          <a:noFill/>
        </p:spPr>
        <p:txBody>
          <a:bodyPr wrap="square" rtlCol="0">
            <a:spAutoFit/>
          </a:bodyPr>
          <a:lstStyle/>
          <a:p>
            <a:pPr algn="just"/>
            <a:r>
              <a:rPr lang="pt-BR" sz="4000" b="1" dirty="0" smtClean="0">
                <a:solidFill>
                  <a:schemeClr val="bg1"/>
                </a:solidFill>
              </a:rPr>
              <a:t>Perda de Integridade</a:t>
            </a:r>
          </a:p>
          <a:p>
            <a:pPr algn="just"/>
            <a:r>
              <a:rPr lang="pt-BR" sz="4000" b="1" dirty="0" smtClean="0">
                <a:solidFill>
                  <a:schemeClr val="bg1"/>
                </a:solidFill>
              </a:rPr>
              <a:t>Ocorre quando uma determinada informação fica exposta a manuseio por uma pessoa não autorizada, que efetua alterações que sem aprovação não estando sob o controle do proprietário (corporativo ou privado) da informação.</a:t>
            </a:r>
          </a:p>
          <a:p>
            <a:pPr algn="just"/>
            <a:r>
              <a:rPr lang="pt-BR" sz="4000" b="1" dirty="0" smtClean="0">
                <a:solidFill>
                  <a:schemeClr val="bg1"/>
                </a:solidFill>
              </a:rPr>
              <a:t>Exemplo: Um compartilhamento aberto.</a:t>
            </a:r>
            <a:endParaRPr lang="pt-BR" sz="3800" b="1"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524863"/>
          </a:xfrm>
          <a:prstGeom prst="rect">
            <a:avLst/>
          </a:prstGeom>
          <a:noFill/>
        </p:spPr>
        <p:txBody>
          <a:bodyPr wrap="square" rtlCol="0">
            <a:spAutoFit/>
          </a:bodyPr>
          <a:lstStyle/>
          <a:p>
            <a:pPr algn="just"/>
            <a:r>
              <a:rPr lang="pt-BR" sz="3800" b="1" dirty="0" smtClean="0">
                <a:solidFill>
                  <a:schemeClr val="bg1"/>
                </a:solidFill>
              </a:rPr>
              <a:t>Motivações</a:t>
            </a:r>
          </a:p>
          <a:p>
            <a:pPr algn="just"/>
            <a:r>
              <a:rPr lang="pt-BR" sz="3800" b="1" dirty="0" smtClean="0">
                <a:solidFill>
                  <a:schemeClr val="bg1"/>
                </a:solidFill>
              </a:rPr>
              <a:t>No caso de ameaças à rede de computadores ou a um sistema computacional, podem vir de elementos maliciosos conhecidos como Hackers. Estas pessoas são motivadas para fazer esta ilegalidade por vários motivos, sendo que dentre os principais estão:</a:t>
            </a:r>
          </a:p>
          <a:p>
            <a:pPr algn="just"/>
            <a:r>
              <a:rPr lang="pt-BR" sz="3800" b="1" dirty="0" smtClean="0">
                <a:solidFill>
                  <a:schemeClr val="bg1"/>
                </a:solidFill>
              </a:rPr>
              <a:t> - curiosidade (?); - notoriedade; - auto-estima; - vingança; - ideologia (?); - e, principalmente, dinheiro.</a:t>
            </a:r>
            <a:endParaRPr lang="pt-BR" sz="3800" b="1"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474408" y="908720"/>
            <a:ext cx="8229600" cy="1071562"/>
          </a:xfrm>
        </p:spPr>
        <p:txBody>
          <a:bodyPr>
            <a:noAutofit/>
          </a:bodyPr>
          <a:lstStyle/>
          <a:p>
            <a:r>
              <a:rPr lang="pt-BR" sz="8000" b="1" dirty="0" smtClean="0">
                <a:solidFill>
                  <a:schemeClr val="bg1"/>
                </a:solidFill>
                <a:effectLst>
                  <a:outerShdw blurRad="38100" dist="38100" dir="2700000" algn="tl">
                    <a:srgbClr val="000000">
                      <a:alpha val="43137"/>
                    </a:srgbClr>
                  </a:outerShdw>
                </a:effectLst>
              </a:rPr>
              <a:t>Ameaças</a:t>
            </a:r>
            <a:endParaRPr lang="pt-BR" sz="8000" dirty="0">
              <a:solidFill>
                <a:schemeClr val="bg1"/>
              </a:solidFill>
              <a:effectLst>
                <a:outerShdw blurRad="38100" dist="38100" dir="2700000" algn="tl">
                  <a:srgbClr val="000000">
                    <a:alpha val="43137"/>
                  </a:srgbClr>
                </a:outerShdw>
              </a:effectLst>
            </a:endParaRPr>
          </a:p>
        </p:txBody>
      </p:sp>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pic>
        <p:nvPicPr>
          <p:cNvPr id="3" name="Imagem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123728" y="2177559"/>
            <a:ext cx="5616624" cy="3737608"/>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247864"/>
          </a:xfrm>
          <a:prstGeom prst="rect">
            <a:avLst/>
          </a:prstGeom>
          <a:noFill/>
        </p:spPr>
        <p:txBody>
          <a:bodyPr wrap="square" rtlCol="0">
            <a:spAutoFit/>
          </a:bodyPr>
          <a:lstStyle/>
          <a:p>
            <a:pPr algn="just"/>
            <a:r>
              <a:rPr lang="pt-BR" sz="4000" b="1" dirty="0" smtClean="0">
                <a:solidFill>
                  <a:schemeClr val="bg1"/>
                </a:solidFill>
              </a:rPr>
              <a:t>Pesquisa elaborada pelo </a:t>
            </a:r>
            <a:r>
              <a:rPr lang="pt-BR" sz="4000" b="1" dirty="0" err="1" smtClean="0">
                <a:solidFill>
                  <a:schemeClr val="bg1"/>
                </a:solidFill>
              </a:rPr>
              <a:t>Computer</a:t>
            </a:r>
            <a:r>
              <a:rPr lang="pt-BR" sz="4000" b="1" dirty="0" smtClean="0">
                <a:solidFill>
                  <a:schemeClr val="bg1"/>
                </a:solidFill>
              </a:rPr>
              <a:t> </a:t>
            </a:r>
            <a:r>
              <a:rPr lang="pt-BR" sz="4000" b="1" dirty="0" err="1" smtClean="0">
                <a:solidFill>
                  <a:schemeClr val="bg1"/>
                </a:solidFill>
              </a:rPr>
              <a:t>Security</a:t>
            </a:r>
            <a:r>
              <a:rPr lang="pt-BR" sz="4000" b="1" dirty="0" smtClean="0">
                <a:solidFill>
                  <a:schemeClr val="bg1"/>
                </a:solidFill>
              </a:rPr>
              <a:t> </a:t>
            </a:r>
            <a:r>
              <a:rPr lang="pt-BR" sz="4000" b="1" dirty="0" err="1" smtClean="0">
                <a:solidFill>
                  <a:schemeClr val="bg1"/>
                </a:solidFill>
              </a:rPr>
              <a:t>Institute</a:t>
            </a:r>
            <a:endParaRPr lang="pt-BR" sz="4000" b="1" dirty="0" smtClean="0">
              <a:solidFill>
                <a:schemeClr val="bg1"/>
              </a:solidFill>
            </a:endParaRPr>
          </a:p>
          <a:p>
            <a:pPr algn="just"/>
            <a:r>
              <a:rPr lang="pt-BR" sz="4000" b="1" dirty="0" smtClean="0">
                <a:solidFill>
                  <a:schemeClr val="bg1"/>
                </a:solidFill>
              </a:rPr>
              <a:t>(http://www.issa.org/):</a:t>
            </a:r>
          </a:p>
          <a:p>
            <a:pPr algn="just"/>
            <a:r>
              <a:rPr lang="pt-BR" sz="4000" b="1" dirty="0" smtClean="0">
                <a:solidFill>
                  <a:schemeClr val="bg1"/>
                </a:solidFill>
              </a:rPr>
              <a:t>- mais de 70% dos ataques partem de usuários legítimos</a:t>
            </a:r>
          </a:p>
          <a:p>
            <a:pPr algn="just"/>
            <a:r>
              <a:rPr lang="pt-BR" sz="4000" b="1" dirty="0" smtClean="0">
                <a:solidFill>
                  <a:schemeClr val="bg1"/>
                </a:solidFill>
              </a:rPr>
              <a:t>de sistemas de informação (</a:t>
            </a:r>
            <a:r>
              <a:rPr lang="pt-BR" sz="4000" b="1" dirty="0" err="1" smtClean="0">
                <a:solidFill>
                  <a:schemeClr val="bg1"/>
                </a:solidFill>
              </a:rPr>
              <a:t>Insiders</a:t>
            </a:r>
            <a:r>
              <a:rPr lang="pt-BR" sz="4000" b="1" dirty="0" smtClean="0">
                <a:solidFill>
                  <a:schemeClr val="bg1"/>
                </a:solidFill>
              </a:rPr>
              <a:t>);</a:t>
            </a:r>
          </a:p>
          <a:p>
            <a:pPr algn="just"/>
            <a:r>
              <a:rPr lang="pt-BR" sz="4000" b="1" dirty="0" smtClean="0">
                <a:solidFill>
                  <a:schemeClr val="bg1"/>
                </a:solidFill>
              </a:rPr>
              <a:t>- motiva corporações a investir largamente em controles de</a:t>
            </a:r>
          </a:p>
          <a:p>
            <a:pPr algn="just"/>
            <a:r>
              <a:rPr lang="pt-BR" sz="4000" b="1" dirty="0" smtClean="0">
                <a:solidFill>
                  <a:schemeClr val="bg1"/>
                </a:solidFill>
              </a:rPr>
              <a:t>segurança para seus ambientes corporativos (intranet).</a:t>
            </a:r>
            <a:endParaRPr lang="pt-BR" sz="3800" b="1"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524863"/>
          </a:xfrm>
          <a:prstGeom prst="rect">
            <a:avLst/>
          </a:prstGeom>
          <a:noFill/>
        </p:spPr>
        <p:txBody>
          <a:bodyPr wrap="square" rtlCol="0">
            <a:spAutoFit/>
          </a:bodyPr>
          <a:lstStyle/>
          <a:p>
            <a:pPr algn="just"/>
            <a:r>
              <a:rPr lang="pt-BR" sz="3700" b="1" dirty="0" smtClean="0">
                <a:solidFill>
                  <a:schemeClr val="bg1"/>
                </a:solidFill>
              </a:rPr>
              <a:t>O que é Segurança da Informação afinal?</a:t>
            </a:r>
          </a:p>
          <a:p>
            <a:pPr algn="just"/>
            <a:r>
              <a:rPr lang="pt-BR" sz="3700" b="1" dirty="0" smtClean="0">
                <a:solidFill>
                  <a:schemeClr val="bg1"/>
                </a:solidFill>
              </a:rPr>
              <a:t>Todos estes dados devem motivar o administrador a analisar o que é segurança computacional em seu ambiente. Qual o item mais importante para a segurança computacional na empresa: - firewalls? - backups? - </a:t>
            </a:r>
            <a:r>
              <a:rPr lang="pt-BR" sz="3700" b="1" dirty="0" err="1" smtClean="0">
                <a:solidFill>
                  <a:schemeClr val="bg1"/>
                </a:solidFill>
              </a:rPr>
              <a:t>anti-sniffers</a:t>
            </a:r>
            <a:r>
              <a:rPr lang="pt-BR" sz="3700" b="1" dirty="0" smtClean="0">
                <a:solidFill>
                  <a:schemeClr val="bg1"/>
                </a:solidFill>
              </a:rPr>
              <a:t>? - tunelamento e criptografia? - Análise de vulnerabilidades? - Sistema de Detecção de Intrusão? - </a:t>
            </a:r>
            <a:r>
              <a:rPr lang="pt-BR" sz="3700" b="1" dirty="0" err="1" smtClean="0">
                <a:solidFill>
                  <a:schemeClr val="bg1"/>
                </a:solidFill>
              </a:rPr>
              <a:t>Honey-pots</a:t>
            </a:r>
            <a:r>
              <a:rPr lang="pt-BR" sz="3700" b="1" dirty="0" smtClean="0">
                <a:solidFill>
                  <a:schemeClr val="bg1"/>
                </a:solidFill>
              </a:rPr>
              <a:t>?  Que outras medidas de segurança?</a:t>
            </a:r>
            <a:endParaRPr lang="pt-BR" sz="3700" b="1"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3571868" y="2500306"/>
            <a:ext cx="2786082" cy="846386"/>
          </a:xfrm>
          <a:prstGeom prst="rect">
            <a:avLst/>
          </a:prstGeom>
          <a:noFill/>
        </p:spPr>
        <p:txBody>
          <a:bodyPr wrap="square" rtlCol="0">
            <a:spAutoFit/>
          </a:bodyPr>
          <a:lstStyle/>
          <a:p>
            <a:pPr algn="just"/>
            <a:r>
              <a:rPr lang="pt-BR" sz="4900" dirty="0" smtClean="0">
                <a:solidFill>
                  <a:schemeClr val="bg1"/>
                </a:solidFill>
              </a:rPr>
              <a:t>ATAQUES</a:t>
            </a:r>
            <a:endParaRPr lang="pt-BR" sz="4900" b="1"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740307"/>
          </a:xfrm>
          <a:prstGeom prst="rect">
            <a:avLst/>
          </a:prstGeom>
          <a:noFill/>
        </p:spPr>
        <p:txBody>
          <a:bodyPr wrap="square" rtlCol="0">
            <a:spAutoFit/>
          </a:bodyPr>
          <a:lstStyle/>
          <a:p>
            <a:pPr algn="just"/>
            <a:r>
              <a:rPr lang="pt-BR" sz="3600" b="1" dirty="0" smtClean="0">
                <a:solidFill>
                  <a:schemeClr val="bg1"/>
                </a:solidFill>
              </a:rPr>
              <a:t>Ataques mais comuns:</a:t>
            </a:r>
          </a:p>
          <a:p>
            <a:pPr algn="just"/>
            <a:r>
              <a:rPr lang="pt-BR" sz="3600" dirty="0" err="1" smtClean="0">
                <a:solidFill>
                  <a:schemeClr val="bg1"/>
                </a:solidFill>
              </a:rPr>
              <a:t>Footprinting</a:t>
            </a:r>
            <a:r>
              <a:rPr lang="pt-BR" sz="3600" dirty="0" smtClean="0">
                <a:solidFill>
                  <a:schemeClr val="bg1"/>
                </a:solidFill>
              </a:rPr>
              <a:t>:</a:t>
            </a:r>
          </a:p>
          <a:p>
            <a:pPr algn="just"/>
            <a:r>
              <a:rPr lang="pt-BR" sz="3600" dirty="0" smtClean="0">
                <a:solidFill>
                  <a:schemeClr val="bg1"/>
                </a:solidFill>
              </a:rPr>
              <a:t>Por </a:t>
            </a:r>
            <a:r>
              <a:rPr lang="pt-BR" sz="3600" i="1" dirty="0" err="1" smtClean="0">
                <a:solidFill>
                  <a:schemeClr val="bg1"/>
                </a:solidFill>
              </a:rPr>
              <a:t>footprinting</a:t>
            </a:r>
            <a:r>
              <a:rPr lang="pt-BR" sz="3600" i="1" dirty="0" smtClean="0">
                <a:solidFill>
                  <a:schemeClr val="bg1"/>
                </a:solidFill>
              </a:rPr>
              <a:t> entende-se </a:t>
            </a:r>
            <a:r>
              <a:rPr lang="pt-BR" sz="3600" dirty="0" smtClean="0">
                <a:solidFill>
                  <a:schemeClr val="bg1"/>
                </a:solidFill>
              </a:rPr>
              <a:t>a tarefa de coletar informações sobre um sistema alvo. Essa coleta é feita por vias tradicionais e públicas, como uso do </a:t>
            </a:r>
            <a:r>
              <a:rPr lang="pt-BR" sz="3600" dirty="0" err="1" smtClean="0">
                <a:solidFill>
                  <a:schemeClr val="bg1"/>
                </a:solidFill>
              </a:rPr>
              <a:t>finger</a:t>
            </a:r>
            <a:r>
              <a:rPr lang="pt-BR" sz="3600" dirty="0" smtClean="0">
                <a:solidFill>
                  <a:schemeClr val="bg1"/>
                </a:solidFill>
              </a:rPr>
              <a:t>, leitura de </a:t>
            </a:r>
            <a:r>
              <a:rPr lang="pt-BR" sz="3600" i="1" dirty="0" smtClean="0">
                <a:solidFill>
                  <a:schemeClr val="bg1"/>
                </a:solidFill>
              </a:rPr>
              <a:t>páginas do site para obter dados interessantes, etc. </a:t>
            </a:r>
            <a:r>
              <a:rPr lang="pt-BR" sz="3600" dirty="0" smtClean="0">
                <a:solidFill>
                  <a:schemeClr val="bg1"/>
                </a:solidFill>
              </a:rPr>
              <a:t>Geralmente o invasor irá verificar quem é o responsável pela administração do sistema, uma vez que invadida a conta desse usuário é possível obter dados mais significativos.</a:t>
            </a:r>
            <a:endParaRPr lang="pt-BR" sz="3600" b="1" dirty="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740307"/>
          </a:xfrm>
          <a:prstGeom prst="rect">
            <a:avLst/>
          </a:prstGeom>
          <a:noFill/>
        </p:spPr>
        <p:txBody>
          <a:bodyPr wrap="square" rtlCol="0">
            <a:spAutoFit/>
          </a:bodyPr>
          <a:lstStyle/>
          <a:p>
            <a:pPr algn="just"/>
            <a:r>
              <a:rPr lang="pt-BR" sz="3600" b="1" dirty="0" smtClean="0">
                <a:solidFill>
                  <a:schemeClr val="bg1"/>
                </a:solidFill>
                <a:effectLst>
                  <a:outerShdw blurRad="38100" dist="38100" dir="2700000" algn="tl">
                    <a:srgbClr val="000000">
                      <a:alpha val="43137"/>
                    </a:srgbClr>
                  </a:outerShdw>
                </a:effectLst>
              </a:rPr>
              <a:t>Scanning: é um </a:t>
            </a:r>
            <a:r>
              <a:rPr lang="pt-BR" sz="3600" b="1" i="1" dirty="0" smtClean="0">
                <a:solidFill>
                  <a:schemeClr val="bg1"/>
                </a:solidFill>
                <a:effectLst>
                  <a:outerShdw blurRad="38100" dist="38100" dir="2700000" algn="tl">
                    <a:srgbClr val="000000">
                      <a:alpha val="43137"/>
                    </a:srgbClr>
                  </a:outerShdw>
                </a:effectLst>
              </a:rPr>
              <a:t>utilitário que verifica vulnerabilidades. </a:t>
            </a:r>
            <a:r>
              <a:rPr lang="pt-BR" sz="3600" b="1" dirty="0" smtClean="0">
                <a:solidFill>
                  <a:schemeClr val="bg1"/>
                </a:solidFill>
                <a:effectLst>
                  <a:outerShdw blurRad="38100" dist="38100" dir="2700000" algn="tl">
                    <a:srgbClr val="000000">
                      <a:alpha val="43137"/>
                    </a:srgbClr>
                  </a:outerShdw>
                </a:effectLst>
              </a:rPr>
              <a:t>Pode ser um </a:t>
            </a:r>
            <a:r>
              <a:rPr lang="pt-BR" sz="3600" b="1" i="1" dirty="0" smtClean="0">
                <a:solidFill>
                  <a:schemeClr val="bg1"/>
                </a:solidFill>
                <a:effectLst>
                  <a:outerShdw blurRad="38100" dist="38100" dir="2700000" algn="tl">
                    <a:srgbClr val="000000">
                      <a:alpha val="43137"/>
                    </a:srgbClr>
                  </a:outerShdw>
                </a:effectLst>
              </a:rPr>
              <a:t>scanner de sistema, quando checa </a:t>
            </a:r>
            <a:r>
              <a:rPr lang="pt-BR" sz="3600" b="1" dirty="0" smtClean="0">
                <a:solidFill>
                  <a:schemeClr val="bg1"/>
                </a:solidFill>
                <a:effectLst>
                  <a:outerShdw blurRad="38100" dist="38100" dir="2700000" algn="tl">
                    <a:srgbClr val="000000">
                      <a:alpha val="43137"/>
                    </a:srgbClr>
                  </a:outerShdw>
                </a:effectLst>
              </a:rPr>
              <a:t>vulnerabilidades na máquina local (erros no /</a:t>
            </a:r>
            <a:r>
              <a:rPr lang="pt-BR" sz="3600" b="1" dirty="0" err="1" smtClean="0">
                <a:solidFill>
                  <a:schemeClr val="bg1"/>
                </a:solidFill>
                <a:effectLst>
                  <a:outerShdw blurRad="38100" dist="38100" dir="2700000" algn="tl">
                    <a:srgbClr val="000000">
                      <a:alpha val="43137"/>
                    </a:srgbClr>
                  </a:outerShdw>
                </a:effectLst>
              </a:rPr>
              <a:t>etc</a:t>
            </a:r>
            <a:r>
              <a:rPr lang="pt-BR" sz="3600" b="1" dirty="0" smtClean="0">
                <a:solidFill>
                  <a:schemeClr val="bg1"/>
                </a:solidFill>
                <a:effectLst>
                  <a:outerShdw blurRad="38100" dist="38100" dir="2700000" algn="tl">
                    <a:srgbClr val="000000">
                      <a:alpha val="43137"/>
                    </a:srgbClr>
                  </a:outerShdw>
                </a:effectLst>
              </a:rPr>
              <a:t>/</a:t>
            </a:r>
            <a:r>
              <a:rPr lang="pt-BR" sz="3600" b="1" dirty="0" err="1" smtClean="0">
                <a:solidFill>
                  <a:schemeClr val="bg1"/>
                </a:solidFill>
                <a:effectLst>
                  <a:outerShdw blurRad="38100" dist="38100" dir="2700000" algn="tl">
                    <a:srgbClr val="000000">
                      <a:alpha val="43137"/>
                    </a:srgbClr>
                  </a:outerShdw>
                </a:effectLst>
              </a:rPr>
              <a:t>passwd</a:t>
            </a:r>
            <a:r>
              <a:rPr lang="pt-BR" sz="3600" b="1" dirty="0" smtClean="0">
                <a:solidFill>
                  <a:schemeClr val="bg1"/>
                </a:solidFill>
                <a:effectLst>
                  <a:outerShdw blurRad="38100" dist="38100" dir="2700000" algn="tl">
                    <a:srgbClr val="000000">
                      <a:alpha val="43137"/>
                    </a:srgbClr>
                  </a:outerShdw>
                </a:effectLst>
              </a:rPr>
              <a:t>, permissão incorreta de arquivos, etc.), ou pode ser um </a:t>
            </a:r>
            <a:r>
              <a:rPr lang="pt-BR" sz="3600" b="1" i="1" dirty="0" smtClean="0">
                <a:solidFill>
                  <a:schemeClr val="bg1"/>
                </a:solidFill>
                <a:effectLst>
                  <a:outerShdw blurRad="38100" dist="38100" dir="2700000" algn="tl">
                    <a:srgbClr val="000000">
                      <a:alpha val="43137"/>
                    </a:srgbClr>
                  </a:outerShdw>
                </a:effectLst>
              </a:rPr>
              <a:t>scanner de rede, quando faz varredura de portas de redes, </a:t>
            </a:r>
            <a:r>
              <a:rPr lang="pt-BR" sz="3600" b="1" dirty="0" smtClean="0">
                <a:solidFill>
                  <a:schemeClr val="bg1"/>
                </a:solidFill>
                <a:effectLst>
                  <a:outerShdw blurRad="38100" dist="38100" dir="2700000" algn="tl">
                    <a:srgbClr val="000000">
                      <a:alpha val="43137"/>
                    </a:srgbClr>
                  </a:outerShdw>
                </a:effectLst>
              </a:rPr>
              <a:t>verificando quais estão abertas e, principalmente, quais estão mais vulneráveis. O objetivo principal desse tipo de ataque é descobrir falhas de segurança devido a </a:t>
            </a:r>
            <a:r>
              <a:rPr lang="pt-BR" sz="3600" b="1" i="1" dirty="0" err="1" smtClean="0">
                <a:solidFill>
                  <a:schemeClr val="bg1"/>
                </a:solidFill>
                <a:effectLst>
                  <a:outerShdw blurRad="38100" dist="38100" dir="2700000" algn="tl">
                    <a:srgbClr val="000000">
                      <a:alpha val="43137"/>
                    </a:srgbClr>
                  </a:outerShdw>
                </a:effectLst>
              </a:rPr>
              <a:t>bugs</a:t>
            </a:r>
            <a:r>
              <a:rPr lang="pt-BR" sz="3600" b="1" i="1" dirty="0" smtClean="0">
                <a:solidFill>
                  <a:schemeClr val="bg1"/>
                </a:solidFill>
                <a:effectLst>
                  <a:outerShdw blurRad="38100" dist="38100" dir="2700000" algn="tl">
                    <a:srgbClr val="000000">
                      <a:alpha val="43137"/>
                    </a:srgbClr>
                  </a:outerShdw>
                </a:effectLst>
              </a:rPr>
              <a:t> em </a:t>
            </a:r>
            <a:r>
              <a:rPr lang="pt-BR" sz="3600" b="1" dirty="0" smtClean="0">
                <a:solidFill>
                  <a:schemeClr val="bg1"/>
                </a:solidFill>
                <a:effectLst>
                  <a:outerShdw blurRad="38100" dist="38100" dir="2700000" algn="tl">
                    <a:srgbClr val="000000">
                      <a:alpha val="43137"/>
                    </a:srgbClr>
                  </a:outerShdw>
                </a:effectLst>
              </a:rPr>
              <a:t>serviços de rede ou ausência de proteção.</a:t>
            </a:r>
            <a:endParaRPr lang="pt-BR" sz="3600" b="1"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740307"/>
          </a:xfrm>
          <a:prstGeom prst="rect">
            <a:avLst/>
          </a:prstGeom>
          <a:noFill/>
        </p:spPr>
        <p:txBody>
          <a:bodyPr wrap="square" rtlCol="0">
            <a:spAutoFit/>
          </a:bodyPr>
          <a:lstStyle/>
          <a:p>
            <a:r>
              <a:rPr lang="pt-BR" sz="3600" b="1" dirty="0" err="1" smtClean="0">
                <a:solidFill>
                  <a:schemeClr val="bg1"/>
                </a:solidFill>
              </a:rPr>
              <a:t>Sniffers</a:t>
            </a:r>
            <a:r>
              <a:rPr lang="pt-BR" sz="3600" b="1" dirty="0" smtClean="0">
                <a:solidFill>
                  <a:schemeClr val="bg1"/>
                </a:solidFill>
              </a:rPr>
              <a:t>:</a:t>
            </a:r>
          </a:p>
          <a:p>
            <a:pPr algn="just"/>
            <a:r>
              <a:rPr lang="pt-BR" sz="3600" b="1" dirty="0" smtClean="0">
                <a:solidFill>
                  <a:schemeClr val="bg1"/>
                </a:solidFill>
              </a:rPr>
              <a:t>Em uma rede física, e agora principalmente dentro de uma rede Wireless, onde é facilitada, um ataque muito utilizado é a espionagem eletrônica, com o uso de </a:t>
            </a:r>
            <a:r>
              <a:rPr lang="pt-BR" sz="3600" b="1" i="1" dirty="0" err="1" smtClean="0">
                <a:solidFill>
                  <a:schemeClr val="bg1"/>
                </a:solidFill>
              </a:rPr>
              <a:t>sniffer</a:t>
            </a:r>
            <a:r>
              <a:rPr lang="pt-BR" sz="3600" b="1" i="1" dirty="0" smtClean="0">
                <a:solidFill>
                  <a:schemeClr val="bg1"/>
                </a:solidFill>
              </a:rPr>
              <a:t>. </a:t>
            </a:r>
            <a:r>
              <a:rPr lang="pt-BR" sz="3600" b="1" dirty="0" smtClean="0">
                <a:solidFill>
                  <a:schemeClr val="bg1"/>
                </a:solidFill>
              </a:rPr>
              <a:t>É </a:t>
            </a:r>
            <a:r>
              <a:rPr lang="pt-BR" sz="3600" b="1" i="1" dirty="0" smtClean="0">
                <a:solidFill>
                  <a:schemeClr val="bg1"/>
                </a:solidFill>
              </a:rPr>
              <a:t>um aplicativo que fica “escutando” os </a:t>
            </a:r>
            <a:r>
              <a:rPr lang="pt-BR" sz="3600" b="1" dirty="0" smtClean="0">
                <a:solidFill>
                  <a:schemeClr val="bg1"/>
                </a:solidFill>
              </a:rPr>
              <a:t>pacotes de dados que trafegam por uma placa de rede. Esse ataque objetiva principalmente a captura de senhas de usuários internos, uma vez que isso facilita ao invasor a entrada no sistema para detecção de vulnerabilidades.</a:t>
            </a:r>
            <a:endParaRPr lang="pt-BR" sz="3600" b="1"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740307"/>
          </a:xfrm>
          <a:prstGeom prst="rect">
            <a:avLst/>
          </a:prstGeom>
          <a:noFill/>
        </p:spPr>
        <p:txBody>
          <a:bodyPr wrap="square" rtlCol="0">
            <a:spAutoFit/>
          </a:bodyPr>
          <a:lstStyle/>
          <a:p>
            <a:r>
              <a:rPr lang="pt-BR" sz="3600" b="1" dirty="0" err="1" smtClean="0">
                <a:solidFill>
                  <a:schemeClr val="bg1"/>
                </a:solidFill>
              </a:rPr>
              <a:t>Denial</a:t>
            </a:r>
            <a:r>
              <a:rPr lang="pt-BR" sz="3600" b="1" dirty="0" smtClean="0">
                <a:solidFill>
                  <a:schemeClr val="bg1"/>
                </a:solidFill>
              </a:rPr>
              <a:t> of </a:t>
            </a:r>
            <a:r>
              <a:rPr lang="pt-BR" sz="3600" b="1" dirty="0" err="1" smtClean="0">
                <a:solidFill>
                  <a:schemeClr val="bg1"/>
                </a:solidFill>
              </a:rPr>
              <a:t>Service</a:t>
            </a:r>
            <a:r>
              <a:rPr lang="pt-BR" sz="3600" b="1" dirty="0" smtClean="0">
                <a:solidFill>
                  <a:schemeClr val="bg1"/>
                </a:solidFill>
              </a:rPr>
              <a:t> (DoS) e </a:t>
            </a:r>
            <a:r>
              <a:rPr lang="pt-BR" sz="3600" b="1" dirty="0" err="1" smtClean="0">
                <a:solidFill>
                  <a:schemeClr val="bg1"/>
                </a:solidFill>
              </a:rPr>
              <a:t>DDos</a:t>
            </a:r>
            <a:r>
              <a:rPr lang="pt-BR" sz="3600" b="1" dirty="0" smtClean="0">
                <a:solidFill>
                  <a:schemeClr val="bg1"/>
                </a:solidFill>
              </a:rPr>
              <a:t>:</a:t>
            </a:r>
          </a:p>
          <a:p>
            <a:pPr algn="just"/>
            <a:r>
              <a:rPr lang="pt-BR" sz="3600" b="1" dirty="0" smtClean="0">
                <a:solidFill>
                  <a:schemeClr val="bg1"/>
                </a:solidFill>
              </a:rPr>
              <a:t>DoS é um ataque que busca derrubar um serviço ou mesmo um servidor inteiro. Ultimamente tem sido utilizado do </a:t>
            </a:r>
            <a:r>
              <a:rPr lang="pt-BR" sz="3600" b="1" dirty="0" err="1" smtClean="0">
                <a:solidFill>
                  <a:schemeClr val="bg1"/>
                </a:solidFill>
              </a:rPr>
              <a:t>DDoS</a:t>
            </a:r>
            <a:r>
              <a:rPr lang="pt-BR" sz="3600" b="1" dirty="0" smtClean="0">
                <a:solidFill>
                  <a:schemeClr val="bg1"/>
                </a:solidFill>
              </a:rPr>
              <a:t> (</a:t>
            </a:r>
            <a:r>
              <a:rPr lang="pt-BR" sz="3600" b="1" i="1" dirty="0" err="1" smtClean="0">
                <a:solidFill>
                  <a:schemeClr val="bg1"/>
                </a:solidFill>
              </a:rPr>
              <a:t>Distributed</a:t>
            </a:r>
            <a:r>
              <a:rPr lang="pt-BR" sz="3600" b="1" i="1" dirty="0" smtClean="0">
                <a:solidFill>
                  <a:schemeClr val="bg1"/>
                </a:solidFill>
              </a:rPr>
              <a:t> DoS), onde um atacante utiliza várias </a:t>
            </a:r>
            <a:r>
              <a:rPr lang="pt-BR" sz="3600" b="1" dirty="0" smtClean="0">
                <a:solidFill>
                  <a:schemeClr val="bg1"/>
                </a:solidFill>
              </a:rPr>
              <a:t>máquinas “zumbis” para enviar inúmeras requisições, ao mesmo tempo e de forma sincronizada, a um dado servidor. Isso acaba por ou consumir grande parte da largura de banda de rede ou sobrecarregar um dado </a:t>
            </a:r>
            <a:r>
              <a:rPr lang="pt-BR" sz="3600" b="1" i="1" dirty="0" err="1" smtClean="0">
                <a:solidFill>
                  <a:schemeClr val="bg1"/>
                </a:solidFill>
              </a:rPr>
              <a:t>daemon</a:t>
            </a:r>
            <a:r>
              <a:rPr lang="pt-BR" sz="3600" b="1" i="1" dirty="0" smtClean="0">
                <a:solidFill>
                  <a:schemeClr val="bg1"/>
                </a:solidFill>
              </a:rPr>
              <a:t>, derrubando-o.</a:t>
            </a:r>
            <a:endParaRPr lang="pt-BR" sz="3600" b="1"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46331"/>
          </a:xfrm>
          <a:prstGeom prst="rect">
            <a:avLst/>
          </a:prstGeom>
          <a:noFill/>
        </p:spPr>
        <p:txBody>
          <a:bodyPr wrap="square" rtlCol="0">
            <a:spAutoFit/>
          </a:bodyPr>
          <a:lstStyle/>
          <a:p>
            <a:r>
              <a:rPr lang="pt-BR" sz="3600" dirty="0" smtClean="0">
                <a:solidFill>
                  <a:schemeClr val="bg1"/>
                </a:solidFill>
              </a:rPr>
              <a:t>Cavalos de Tróia:</a:t>
            </a:r>
          </a:p>
        </p:txBody>
      </p:sp>
      <p:pic>
        <p:nvPicPr>
          <p:cNvPr id="2" name="Imagem 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647455" y="1196752"/>
            <a:ext cx="5832648" cy="450600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5632311"/>
          </a:xfrm>
          <a:prstGeom prst="rect">
            <a:avLst/>
          </a:prstGeom>
          <a:noFill/>
        </p:spPr>
        <p:txBody>
          <a:bodyPr wrap="square" rtlCol="0">
            <a:spAutoFit/>
          </a:bodyPr>
          <a:lstStyle/>
          <a:p>
            <a:r>
              <a:rPr lang="pt-BR" sz="3600" dirty="0" smtClean="0">
                <a:solidFill>
                  <a:schemeClr val="bg1"/>
                </a:solidFill>
              </a:rPr>
              <a:t>Cavalos de Tróia:</a:t>
            </a:r>
          </a:p>
          <a:p>
            <a:pPr algn="just"/>
            <a:r>
              <a:rPr lang="pt-BR" sz="3600" dirty="0" smtClean="0">
                <a:solidFill>
                  <a:schemeClr val="bg1"/>
                </a:solidFill>
              </a:rPr>
              <a:t>Um cavalo de tróia, ou </a:t>
            </a:r>
            <a:r>
              <a:rPr lang="pt-BR" sz="3600" i="1" dirty="0" err="1" smtClean="0">
                <a:solidFill>
                  <a:schemeClr val="bg1"/>
                </a:solidFill>
              </a:rPr>
              <a:t>trojan</a:t>
            </a:r>
            <a:r>
              <a:rPr lang="pt-BR" sz="3600" i="1" dirty="0" smtClean="0">
                <a:solidFill>
                  <a:schemeClr val="bg1"/>
                </a:solidFill>
              </a:rPr>
              <a:t> </a:t>
            </a:r>
            <a:r>
              <a:rPr lang="pt-BR" sz="3600" i="1" dirty="0" err="1" smtClean="0">
                <a:solidFill>
                  <a:schemeClr val="bg1"/>
                </a:solidFill>
              </a:rPr>
              <a:t>horse</a:t>
            </a:r>
            <a:r>
              <a:rPr lang="pt-BR" sz="3600" i="1" dirty="0" smtClean="0">
                <a:solidFill>
                  <a:schemeClr val="bg1"/>
                </a:solidFill>
              </a:rPr>
              <a:t> ou apenas </a:t>
            </a:r>
            <a:r>
              <a:rPr lang="pt-BR" sz="3600" i="1" dirty="0" err="1" smtClean="0">
                <a:solidFill>
                  <a:schemeClr val="bg1"/>
                </a:solidFill>
              </a:rPr>
              <a:t>trojan</a:t>
            </a:r>
            <a:r>
              <a:rPr lang="pt-BR" sz="3600" i="1" dirty="0" smtClean="0">
                <a:solidFill>
                  <a:schemeClr val="bg1"/>
                </a:solidFill>
              </a:rPr>
              <a:t> é um </a:t>
            </a:r>
            <a:r>
              <a:rPr lang="pt-BR" sz="3600" dirty="0" smtClean="0">
                <a:solidFill>
                  <a:schemeClr val="bg1"/>
                </a:solidFill>
              </a:rPr>
              <a:t>programa de computador alterado com finalidades ilícitas.</a:t>
            </a:r>
          </a:p>
          <a:p>
            <a:pPr algn="just"/>
            <a:r>
              <a:rPr lang="pt-BR" sz="3600" dirty="0" smtClean="0">
                <a:solidFill>
                  <a:schemeClr val="bg1"/>
                </a:solidFill>
              </a:rPr>
              <a:t>Por exemplo, um atacante poderia substituir o /</a:t>
            </a:r>
            <a:r>
              <a:rPr lang="pt-BR" sz="3600" dirty="0" err="1" smtClean="0">
                <a:solidFill>
                  <a:schemeClr val="bg1"/>
                </a:solidFill>
              </a:rPr>
              <a:t>bin</a:t>
            </a:r>
            <a:r>
              <a:rPr lang="pt-BR" sz="3600" dirty="0" smtClean="0">
                <a:solidFill>
                  <a:schemeClr val="bg1"/>
                </a:solidFill>
              </a:rPr>
              <a:t>/</a:t>
            </a:r>
            <a:r>
              <a:rPr lang="pt-BR" sz="3600" dirty="0" err="1" smtClean="0">
                <a:solidFill>
                  <a:schemeClr val="bg1"/>
                </a:solidFill>
              </a:rPr>
              <a:t>login</a:t>
            </a:r>
            <a:r>
              <a:rPr lang="pt-BR" sz="3600" dirty="0" smtClean="0">
                <a:solidFill>
                  <a:schemeClr val="bg1"/>
                </a:solidFill>
              </a:rPr>
              <a:t> para não só autenticar usuários, como também armazenar essas senhas em um arquivo oculto.</a:t>
            </a:r>
            <a:endParaRPr lang="pt-BR" sz="3600" b="1" dirty="0">
              <a:solidFill>
                <a:schemeClr val="bg1"/>
              </a:solidFill>
            </a:endParaRPr>
          </a:p>
        </p:txBody>
      </p:sp>
    </p:spTree>
    <p:extLst>
      <p:ext uri="{BB962C8B-B14F-4D97-AF65-F5344CB8AC3E}">
        <p14:creationId xmlns:p14="http://schemas.microsoft.com/office/powerpoint/2010/main" xmlns="" val="35543104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4524315"/>
          </a:xfrm>
          <a:prstGeom prst="rect">
            <a:avLst/>
          </a:prstGeom>
          <a:noFill/>
        </p:spPr>
        <p:txBody>
          <a:bodyPr wrap="square" rtlCol="0">
            <a:spAutoFit/>
          </a:bodyPr>
          <a:lstStyle/>
          <a:p>
            <a:pPr algn="just"/>
            <a:r>
              <a:rPr lang="pt-BR" sz="3600" dirty="0" smtClean="0">
                <a:solidFill>
                  <a:schemeClr val="bg1"/>
                </a:solidFill>
              </a:rPr>
              <a:t>Vírus:</a:t>
            </a:r>
          </a:p>
          <a:p>
            <a:pPr algn="just"/>
            <a:r>
              <a:rPr lang="pt-BR" sz="3600" dirty="0" smtClean="0">
                <a:solidFill>
                  <a:schemeClr val="bg1"/>
                </a:solidFill>
              </a:rPr>
              <a:t>Vírus são semelhantes a </a:t>
            </a:r>
            <a:r>
              <a:rPr lang="pt-BR" sz="3600" i="1" dirty="0" smtClean="0">
                <a:solidFill>
                  <a:schemeClr val="bg1"/>
                </a:solidFill>
              </a:rPr>
              <a:t>trojans, dado que efetua ação não </a:t>
            </a:r>
            <a:r>
              <a:rPr lang="pt-BR" sz="3600" dirty="0" smtClean="0">
                <a:solidFill>
                  <a:schemeClr val="bg1"/>
                </a:solidFill>
              </a:rPr>
              <a:t>desejada pelo usuário. Uma das diferenças reside no fato que o vírus, uma vez ativado, irá infectar outros arquivos locais. A grosso modo, vírus não podem infectar máquinas externas sem o auxílio de uma pessoa.</a:t>
            </a:r>
            <a:endParaRPr lang="pt-BR" sz="3600" b="1"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sp>
        <p:nvSpPr>
          <p:cNvPr id="5" name="CaixaDeTexto 4"/>
          <p:cNvSpPr txBox="1"/>
          <p:nvPr/>
        </p:nvSpPr>
        <p:spPr>
          <a:xfrm>
            <a:off x="357158" y="428604"/>
            <a:ext cx="8572560" cy="4401205"/>
          </a:xfrm>
          <a:prstGeom prst="rect">
            <a:avLst/>
          </a:prstGeom>
          <a:noFill/>
        </p:spPr>
        <p:txBody>
          <a:bodyPr wrap="square" rtlCol="0">
            <a:spAutoFit/>
          </a:bodyPr>
          <a:lstStyle/>
          <a:p>
            <a:pPr algn="just"/>
            <a:r>
              <a:rPr lang="pt-BR" sz="4000" b="1" dirty="0" smtClean="0">
                <a:solidFill>
                  <a:schemeClr val="bg1"/>
                </a:solidFill>
              </a:rPr>
              <a:t>Conceito</a:t>
            </a:r>
          </a:p>
          <a:p>
            <a:pPr algn="just"/>
            <a:r>
              <a:rPr lang="pt-BR" sz="4000" dirty="0" smtClean="0">
                <a:solidFill>
                  <a:schemeClr val="bg1"/>
                </a:solidFill>
              </a:rPr>
              <a:t>A segurança da Informação é alicerçada principalmente em três elementos em um ambiente computacional:</a:t>
            </a:r>
          </a:p>
          <a:p>
            <a:pPr algn="just"/>
            <a:r>
              <a:rPr lang="pt-BR" sz="4000" dirty="0" smtClean="0">
                <a:solidFill>
                  <a:schemeClr val="bg1"/>
                </a:solidFill>
              </a:rPr>
              <a:t>- Confiança (disponibilidade);</a:t>
            </a:r>
          </a:p>
          <a:p>
            <a:pPr algn="just"/>
            <a:r>
              <a:rPr lang="pt-BR" sz="4000" dirty="0" smtClean="0">
                <a:solidFill>
                  <a:schemeClr val="bg1"/>
                </a:solidFill>
              </a:rPr>
              <a:t>- Integridade;</a:t>
            </a:r>
          </a:p>
          <a:p>
            <a:pPr algn="just"/>
            <a:r>
              <a:rPr lang="pt-BR" sz="4000" dirty="0" smtClean="0">
                <a:solidFill>
                  <a:schemeClr val="bg1"/>
                </a:solidFill>
              </a:rPr>
              <a:t>- Confidencialidade.</a:t>
            </a:r>
            <a:endParaRPr lang="pt-BR" sz="4000" b="1" dirty="0" smtClean="0">
              <a:solidFill>
                <a:schemeClr val="bg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3416320"/>
          </a:xfrm>
          <a:prstGeom prst="rect">
            <a:avLst/>
          </a:prstGeom>
          <a:noFill/>
        </p:spPr>
        <p:txBody>
          <a:bodyPr wrap="square" rtlCol="0">
            <a:spAutoFit/>
          </a:bodyPr>
          <a:lstStyle/>
          <a:p>
            <a:r>
              <a:rPr lang="pt-BR" sz="3600" dirty="0" smtClean="0">
                <a:solidFill>
                  <a:schemeClr val="bg1"/>
                </a:solidFill>
              </a:rPr>
              <a:t>Vermes ou </a:t>
            </a:r>
            <a:r>
              <a:rPr lang="pt-BR" sz="3600" dirty="0" err="1" smtClean="0">
                <a:solidFill>
                  <a:schemeClr val="bg1"/>
                </a:solidFill>
              </a:rPr>
              <a:t>Worms</a:t>
            </a:r>
            <a:r>
              <a:rPr lang="pt-BR" sz="3600" dirty="0" smtClean="0">
                <a:solidFill>
                  <a:schemeClr val="bg1"/>
                </a:solidFill>
              </a:rPr>
              <a:t>:</a:t>
            </a:r>
          </a:p>
          <a:p>
            <a:pPr algn="just"/>
            <a:r>
              <a:rPr lang="pt-BR" sz="3600" dirty="0" smtClean="0">
                <a:solidFill>
                  <a:schemeClr val="bg1"/>
                </a:solidFill>
              </a:rPr>
              <a:t>Um verme é um programa que pode infectar tanto a máquina local, quanto máquinas remotas, geralmente utilizando falhas de protocolos, serviços ou aplicativos.</a:t>
            </a:r>
            <a:endParaRPr lang="pt-BR" sz="3600" b="1" dirty="0">
              <a:solidFill>
                <a:schemeClr val="bg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186309"/>
          </a:xfrm>
          <a:prstGeom prst="rect">
            <a:avLst/>
          </a:prstGeom>
          <a:noFill/>
        </p:spPr>
        <p:txBody>
          <a:bodyPr wrap="square" rtlCol="0">
            <a:spAutoFit/>
          </a:bodyPr>
          <a:lstStyle/>
          <a:p>
            <a:pPr algn="just"/>
            <a:r>
              <a:rPr lang="pt-BR" sz="3600" dirty="0" smtClean="0">
                <a:solidFill>
                  <a:schemeClr val="bg1"/>
                </a:solidFill>
              </a:rPr>
              <a:t>Ataques de Senhas:</a:t>
            </a:r>
          </a:p>
          <a:p>
            <a:pPr algn="just"/>
            <a:r>
              <a:rPr lang="pt-BR" sz="3600" dirty="0" smtClean="0">
                <a:solidFill>
                  <a:schemeClr val="bg1"/>
                </a:solidFill>
              </a:rPr>
              <a:t>Esse tipo de ataque consiste em tentar descobrir a senha de um ou mais usuários por força bruta ou usando técnicas heurísticas. Em geral, o invasor tenta obter uma cópia das senhas e efetuar um ataque de dicionário: utilizando variações de palavras em uma dada lista (o dicionário),</a:t>
            </a:r>
          </a:p>
          <a:p>
            <a:pPr algn="just"/>
            <a:r>
              <a:rPr lang="pt-BR" sz="3600" dirty="0" smtClean="0">
                <a:solidFill>
                  <a:schemeClr val="bg1"/>
                </a:solidFill>
              </a:rPr>
              <a:t>Tentasse confrontar a senha do usuário com essas variações até descobrir uma que permita o acesso.</a:t>
            </a:r>
            <a:endParaRPr lang="pt-BR" sz="3600" b="1"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186309"/>
          </a:xfrm>
          <a:prstGeom prst="rect">
            <a:avLst/>
          </a:prstGeom>
          <a:noFill/>
        </p:spPr>
        <p:txBody>
          <a:bodyPr wrap="square" rtlCol="0">
            <a:spAutoFit/>
          </a:bodyPr>
          <a:lstStyle/>
          <a:p>
            <a:pPr algn="just"/>
            <a:r>
              <a:rPr lang="pt-BR" sz="3600" i="1" dirty="0" err="1" smtClean="0">
                <a:solidFill>
                  <a:schemeClr val="bg1"/>
                </a:solidFill>
              </a:rPr>
              <a:t>Defacer</a:t>
            </a:r>
            <a:r>
              <a:rPr lang="pt-BR" sz="3600" dirty="0" smtClean="0">
                <a:solidFill>
                  <a:schemeClr val="bg1"/>
                </a:solidFill>
              </a:rPr>
              <a:t> (Desfigurar):</a:t>
            </a:r>
          </a:p>
          <a:p>
            <a:pPr algn="just"/>
            <a:r>
              <a:rPr lang="pt-BR" sz="3600" dirty="0" smtClean="0">
                <a:solidFill>
                  <a:schemeClr val="bg1"/>
                </a:solidFill>
              </a:rPr>
              <a:t>Técnica de alterar a página principal do site. Todo site tem uma página principal, do tipo, "Seja bem vindo ao meu site“.</a:t>
            </a:r>
          </a:p>
          <a:p>
            <a:pPr algn="just"/>
            <a:r>
              <a:rPr lang="pt-BR" sz="3600" dirty="0" smtClean="0">
                <a:solidFill>
                  <a:schemeClr val="bg1"/>
                </a:solidFill>
              </a:rPr>
              <a:t>O </a:t>
            </a:r>
            <a:r>
              <a:rPr lang="pt-BR" sz="3600" i="1" dirty="0" err="1" smtClean="0">
                <a:solidFill>
                  <a:schemeClr val="bg1"/>
                </a:solidFill>
              </a:rPr>
              <a:t>defacer</a:t>
            </a:r>
            <a:r>
              <a:rPr lang="pt-BR" sz="3600" dirty="0" smtClean="0">
                <a:solidFill>
                  <a:schemeClr val="bg1"/>
                </a:solidFill>
              </a:rPr>
              <a:t> simplesmente altera aquela página principal, incluindo uma desenvolvida por ele, na maioria das vezes,</a:t>
            </a:r>
          </a:p>
          <a:p>
            <a:pPr algn="just"/>
            <a:r>
              <a:rPr lang="pt-BR" sz="3600" dirty="0" smtClean="0">
                <a:solidFill>
                  <a:schemeClr val="bg1"/>
                </a:solidFill>
              </a:rPr>
              <a:t>com palavrões e xingando o administrador do servidor de burro e mais coisas do gênero.</a:t>
            </a:r>
          </a:p>
          <a:p>
            <a:pPr algn="just"/>
            <a:r>
              <a:rPr lang="pt-BR" sz="3600" dirty="0" smtClean="0">
                <a:solidFill>
                  <a:schemeClr val="bg1"/>
                </a:solidFill>
              </a:rPr>
              <a:t>Referência: http://www.zoneh.org</a:t>
            </a:r>
            <a:endParaRPr lang="pt-BR" sz="3600" b="1"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5632311"/>
          </a:xfrm>
          <a:prstGeom prst="rect">
            <a:avLst/>
          </a:prstGeom>
          <a:noFill/>
        </p:spPr>
        <p:txBody>
          <a:bodyPr wrap="square" rtlCol="0">
            <a:spAutoFit/>
          </a:bodyPr>
          <a:lstStyle/>
          <a:p>
            <a:pPr algn="just"/>
            <a:r>
              <a:rPr lang="pt-BR" sz="3600" dirty="0" err="1" smtClean="0">
                <a:solidFill>
                  <a:schemeClr val="bg1"/>
                </a:solidFill>
              </a:rPr>
              <a:t>Keylogger</a:t>
            </a:r>
            <a:r>
              <a:rPr lang="pt-BR" sz="3600" dirty="0" smtClean="0">
                <a:solidFill>
                  <a:schemeClr val="bg1"/>
                </a:solidFill>
              </a:rPr>
              <a:t> (registrador de teclado)</a:t>
            </a:r>
          </a:p>
          <a:p>
            <a:pPr algn="just"/>
            <a:r>
              <a:rPr lang="pt-BR" sz="3600" dirty="0" smtClean="0">
                <a:solidFill>
                  <a:schemeClr val="bg1"/>
                </a:solidFill>
              </a:rPr>
              <a:t>Programa do tipo spyware cuja finalidade é monitorar tudo o que a vítima digita, para  descobrir suas senhas de banco, números de cartão de crédito e afins e enviar ao seu criador. Ao serem executados, normalmente os </a:t>
            </a:r>
            <a:r>
              <a:rPr lang="pt-BR" sz="3600" dirty="0" err="1" smtClean="0">
                <a:solidFill>
                  <a:schemeClr val="bg1"/>
                </a:solidFill>
              </a:rPr>
              <a:t>keyloggers</a:t>
            </a:r>
            <a:r>
              <a:rPr lang="pt-BR" sz="3600" dirty="0" smtClean="0">
                <a:solidFill>
                  <a:schemeClr val="bg1"/>
                </a:solidFill>
              </a:rPr>
              <a:t> ficam escondidos no sistema operacional, sendo assim a vítima não tem como saber que está sendo monitorizada.</a:t>
            </a:r>
            <a:endParaRPr lang="pt-BR" sz="3600" b="1" dirty="0">
              <a:solidFill>
                <a:schemeClr val="bg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707886"/>
          </a:xfrm>
          <a:prstGeom prst="rect">
            <a:avLst/>
          </a:prstGeom>
          <a:noFill/>
        </p:spPr>
        <p:txBody>
          <a:bodyPr wrap="square" rtlCol="0">
            <a:spAutoFit/>
          </a:bodyPr>
          <a:lstStyle/>
          <a:p>
            <a:r>
              <a:rPr lang="pt-BR" sz="4000" dirty="0" smtClean="0">
                <a:solidFill>
                  <a:schemeClr val="bg1"/>
                </a:solidFill>
              </a:rPr>
              <a:t>Engenharia Social:</a:t>
            </a:r>
          </a:p>
        </p:txBody>
      </p:sp>
      <p:pic>
        <p:nvPicPr>
          <p:cNvPr id="2" name="Imagem 1"/>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2590925" y="967167"/>
            <a:ext cx="4176464" cy="535768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4"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358246" cy="6247864"/>
          </a:xfrm>
          <a:prstGeom prst="rect">
            <a:avLst/>
          </a:prstGeom>
          <a:noFill/>
        </p:spPr>
        <p:txBody>
          <a:bodyPr wrap="square" rtlCol="0">
            <a:spAutoFit/>
          </a:bodyPr>
          <a:lstStyle/>
          <a:p>
            <a:r>
              <a:rPr lang="pt-BR" sz="4000" dirty="0" smtClean="0">
                <a:solidFill>
                  <a:schemeClr val="bg1"/>
                </a:solidFill>
              </a:rPr>
              <a:t>Engenharia Social:</a:t>
            </a:r>
          </a:p>
          <a:p>
            <a:pPr algn="just"/>
            <a:r>
              <a:rPr lang="pt-BR" sz="4000" dirty="0" smtClean="0">
                <a:solidFill>
                  <a:schemeClr val="bg1"/>
                </a:solidFill>
              </a:rPr>
              <a:t>Método de ataque onde uma pessoa faz uso da persuasão, muitas vezes abusando da ingenuidade ou confiança do usuário, para obter informações que podem ser utilizadas para ter acesso não autorizado a computadores ou informações.</a:t>
            </a:r>
          </a:p>
          <a:p>
            <a:pPr algn="just"/>
            <a:r>
              <a:rPr lang="pt-BR" sz="4000" dirty="0" smtClean="0">
                <a:solidFill>
                  <a:schemeClr val="bg1"/>
                </a:solidFill>
              </a:rPr>
              <a:t>Livro: A arte de enganar – </a:t>
            </a:r>
            <a:r>
              <a:rPr lang="pt-BR" sz="4000" dirty="0" err="1" smtClean="0">
                <a:solidFill>
                  <a:schemeClr val="bg1"/>
                </a:solidFill>
              </a:rPr>
              <a:t>Mitnick</a:t>
            </a:r>
            <a:endParaRPr lang="pt-BR" sz="4000" dirty="0" smtClean="0">
              <a:solidFill>
                <a:schemeClr val="bg1"/>
              </a:solidFill>
            </a:endParaRPr>
          </a:p>
          <a:p>
            <a:pPr algn="just"/>
            <a:r>
              <a:rPr lang="pt-BR" sz="4000" dirty="0" smtClean="0">
                <a:solidFill>
                  <a:schemeClr val="bg1"/>
                </a:solidFill>
              </a:rPr>
              <a:t>Filme: Projeto </a:t>
            </a:r>
            <a:r>
              <a:rPr lang="pt-BR" sz="4000" dirty="0" err="1" smtClean="0">
                <a:solidFill>
                  <a:schemeClr val="bg1"/>
                </a:solidFill>
              </a:rPr>
              <a:t>Takedown</a:t>
            </a:r>
            <a:endParaRPr lang="pt-BR" sz="4000" b="1" dirty="0">
              <a:solidFill>
                <a:schemeClr val="bg1"/>
              </a:solidFill>
            </a:endParaRPr>
          </a:p>
        </p:txBody>
      </p:sp>
    </p:spTree>
    <p:extLst>
      <p:ext uri="{BB962C8B-B14F-4D97-AF65-F5344CB8AC3E}">
        <p14:creationId xmlns:p14="http://schemas.microsoft.com/office/powerpoint/2010/main" xmlns="" val="3332614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001056" cy="6247864"/>
          </a:xfrm>
          <a:prstGeom prst="rect">
            <a:avLst/>
          </a:prstGeom>
          <a:noFill/>
        </p:spPr>
        <p:txBody>
          <a:bodyPr wrap="square" rtlCol="0">
            <a:spAutoFit/>
          </a:bodyPr>
          <a:lstStyle/>
          <a:p>
            <a:pPr algn="just"/>
            <a:r>
              <a:rPr lang="pt-BR" sz="4000" dirty="0" smtClean="0">
                <a:solidFill>
                  <a:schemeClr val="bg1"/>
                </a:solidFill>
              </a:rPr>
              <a:t>Confiança (ou Disponibilidade):</a:t>
            </a:r>
          </a:p>
          <a:p>
            <a:pPr algn="just"/>
            <a:r>
              <a:rPr lang="pt-BR" sz="4000" dirty="0" smtClean="0">
                <a:solidFill>
                  <a:schemeClr val="bg1"/>
                </a:solidFill>
              </a:rPr>
              <a:t>- pode-se confiar na disponibilidade dos serviços?</a:t>
            </a:r>
          </a:p>
          <a:p>
            <a:pPr algn="just"/>
            <a:r>
              <a:rPr lang="pt-BR" sz="4000" dirty="0" smtClean="0">
                <a:solidFill>
                  <a:schemeClr val="bg1"/>
                </a:solidFill>
              </a:rPr>
              <a:t>- os dados armazenados estarão disponíveis quando forem necessários?</a:t>
            </a:r>
          </a:p>
          <a:p>
            <a:pPr algn="just"/>
            <a:r>
              <a:rPr lang="pt-BR" sz="4000" dirty="0" smtClean="0">
                <a:solidFill>
                  <a:schemeClr val="bg1"/>
                </a:solidFill>
              </a:rPr>
              <a:t>- os procedimentos de backups garantem que as informações armazenadas possam ser restaurados em caso de problemas?</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5632311"/>
          </a:xfrm>
          <a:prstGeom prst="rect">
            <a:avLst/>
          </a:prstGeom>
          <a:noFill/>
        </p:spPr>
        <p:txBody>
          <a:bodyPr wrap="square" rtlCol="0">
            <a:spAutoFit/>
          </a:bodyPr>
          <a:lstStyle/>
          <a:p>
            <a:pPr algn="just"/>
            <a:r>
              <a:rPr lang="pt-BR" sz="4000" dirty="0" smtClean="0">
                <a:solidFill>
                  <a:schemeClr val="bg1"/>
                </a:solidFill>
              </a:rPr>
              <a:t>Integridade:</a:t>
            </a:r>
          </a:p>
          <a:p>
            <a:pPr algn="just"/>
            <a:r>
              <a:rPr lang="pt-BR" sz="4000" dirty="0" smtClean="0">
                <a:solidFill>
                  <a:schemeClr val="bg1"/>
                </a:solidFill>
              </a:rPr>
              <a:t>- os dados recuperados são confiáveis (danos)?</a:t>
            </a:r>
          </a:p>
          <a:p>
            <a:pPr algn="just"/>
            <a:r>
              <a:rPr lang="pt-BR" sz="4000" dirty="0" smtClean="0">
                <a:solidFill>
                  <a:schemeClr val="bg1"/>
                </a:solidFill>
              </a:rPr>
              <a:t>- como garantir que as informações não foram alteradas na origem ou na sua transmissão?</a:t>
            </a:r>
          </a:p>
          <a:p>
            <a:pPr algn="just"/>
            <a:r>
              <a:rPr lang="pt-BR" sz="4000" dirty="0" smtClean="0">
                <a:solidFill>
                  <a:schemeClr val="bg1"/>
                </a:solidFill>
              </a:rPr>
              <a:t>- como garantir que o dados acessados são iguais aos que foram armazenados (alteração)?</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5016758"/>
          </a:xfrm>
          <a:prstGeom prst="rect">
            <a:avLst/>
          </a:prstGeom>
          <a:noFill/>
        </p:spPr>
        <p:txBody>
          <a:bodyPr wrap="square" rtlCol="0">
            <a:spAutoFit/>
          </a:bodyPr>
          <a:lstStyle/>
          <a:p>
            <a:pPr algn="just"/>
            <a:r>
              <a:rPr lang="pt-BR" sz="4000" dirty="0" smtClean="0">
                <a:solidFill>
                  <a:schemeClr val="bg1"/>
                </a:solidFill>
              </a:rPr>
              <a:t>Confidencialidade:</a:t>
            </a:r>
          </a:p>
          <a:p>
            <a:pPr algn="just"/>
            <a:r>
              <a:rPr lang="pt-BR" sz="4000" dirty="0" smtClean="0">
                <a:solidFill>
                  <a:schemeClr val="bg1"/>
                </a:solidFill>
              </a:rPr>
              <a:t>- como certificar que os dados só podem ser acessados por quem de direito?</a:t>
            </a:r>
          </a:p>
          <a:p>
            <a:pPr algn="just"/>
            <a:r>
              <a:rPr lang="pt-BR" sz="4000" dirty="0" smtClean="0">
                <a:solidFill>
                  <a:schemeClr val="bg1"/>
                </a:solidFill>
              </a:rPr>
              <a:t>- como garantir a privacidade dos usuários e dos dados?</a:t>
            </a:r>
          </a:p>
          <a:p>
            <a:pPr algn="just"/>
            <a:r>
              <a:rPr lang="pt-BR" sz="4000" dirty="0" smtClean="0">
                <a:solidFill>
                  <a:schemeClr val="bg1"/>
                </a:solidFill>
              </a:rPr>
              <a:t>- como impedir a interceptação e espionagem de informações?</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3785652"/>
          </a:xfrm>
          <a:prstGeom prst="rect">
            <a:avLst/>
          </a:prstGeom>
          <a:noFill/>
        </p:spPr>
        <p:txBody>
          <a:bodyPr wrap="square" rtlCol="0">
            <a:spAutoFit/>
          </a:bodyPr>
          <a:lstStyle/>
          <a:p>
            <a:pPr algn="just"/>
            <a:r>
              <a:rPr lang="pt-BR" sz="4000" dirty="0" smtClean="0">
                <a:solidFill>
                  <a:schemeClr val="bg1"/>
                </a:solidFill>
              </a:rPr>
              <a:t>Disponibilidade:</a:t>
            </a:r>
          </a:p>
          <a:p>
            <a:pPr algn="just"/>
            <a:r>
              <a:rPr lang="pt-BR" sz="4000" dirty="0" smtClean="0">
                <a:solidFill>
                  <a:schemeClr val="bg1"/>
                </a:solidFill>
              </a:rPr>
              <a:t>- propriedade que garante que a informação esteja sempre disponível para o uso legítimo, ou seja, por aqueles usuários autorizados pelo proprietário da informação.</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5632311"/>
          </a:xfrm>
          <a:prstGeom prst="rect">
            <a:avLst/>
          </a:prstGeom>
          <a:noFill/>
        </p:spPr>
        <p:txBody>
          <a:bodyPr wrap="square" rtlCol="0">
            <a:spAutoFit/>
          </a:bodyPr>
          <a:lstStyle/>
          <a:p>
            <a:pPr algn="just"/>
            <a:r>
              <a:rPr lang="pt-BR" sz="4000" dirty="0" smtClean="0">
                <a:solidFill>
                  <a:schemeClr val="bg1"/>
                </a:solidFill>
              </a:rPr>
              <a:t>Integridade:</a:t>
            </a:r>
          </a:p>
          <a:p>
            <a:pPr algn="just"/>
            <a:r>
              <a:rPr lang="pt-BR" sz="4000" dirty="0" smtClean="0">
                <a:solidFill>
                  <a:schemeClr val="bg1"/>
                </a:solidFill>
              </a:rPr>
              <a:t>- propriedade que garante que a informação manipulada mantenha todas as características originais estabelecidas pelo proprietário da informação, incluindo controle de mudanças e garantia do seu ciclo de vida (nascimento,manutenção e destruição).</a:t>
            </a:r>
            <a:endParaRPr lang="pt-BR" sz="4000" b="1"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4338" name="Picture 2" descr="http://static.wixstatic.com/media/3f4dc5_acbfdd615f87475abd045b3fb75d1a0d.jpg"/>
          <p:cNvPicPr>
            <a:picLocks noChangeAspect="1" noChangeArrowheads="1"/>
          </p:cNvPicPr>
          <p:nvPr/>
        </p:nvPicPr>
        <p:blipFill>
          <a:blip r:embed="rId3" cstate="print"/>
          <a:srcRect/>
          <a:stretch>
            <a:fillRect/>
          </a:stretch>
        </p:blipFill>
        <p:spPr bwMode="auto">
          <a:xfrm>
            <a:off x="8220648" y="0"/>
            <a:ext cx="923352" cy="571480"/>
          </a:xfrm>
          <a:prstGeom prst="rect">
            <a:avLst/>
          </a:prstGeom>
          <a:noFill/>
        </p:spPr>
      </p:pic>
      <p:sp>
        <p:nvSpPr>
          <p:cNvPr id="5" name="CaixaDeTexto 4"/>
          <p:cNvSpPr txBox="1"/>
          <p:nvPr/>
        </p:nvSpPr>
        <p:spPr>
          <a:xfrm>
            <a:off x="500034" y="285728"/>
            <a:ext cx="8215370" cy="5632311"/>
          </a:xfrm>
          <a:prstGeom prst="rect">
            <a:avLst/>
          </a:prstGeom>
          <a:noFill/>
        </p:spPr>
        <p:txBody>
          <a:bodyPr wrap="square" rtlCol="0">
            <a:spAutoFit/>
          </a:bodyPr>
          <a:lstStyle/>
          <a:p>
            <a:r>
              <a:rPr lang="pt-BR" sz="4000" dirty="0" smtClean="0">
                <a:solidFill>
                  <a:schemeClr val="bg1"/>
                </a:solidFill>
              </a:rPr>
              <a:t>Outros componentes:</a:t>
            </a:r>
          </a:p>
          <a:p>
            <a:r>
              <a:rPr lang="pt-BR" sz="4000" dirty="0" smtClean="0">
                <a:solidFill>
                  <a:schemeClr val="bg1"/>
                </a:solidFill>
              </a:rPr>
              <a:t>Além destes três aspectos principais da segurança da informação temos ainda:</a:t>
            </a:r>
          </a:p>
          <a:p>
            <a:r>
              <a:rPr lang="pt-BR" sz="4000" dirty="0" smtClean="0">
                <a:solidFill>
                  <a:schemeClr val="bg1"/>
                </a:solidFill>
              </a:rPr>
              <a:t>- autenticação;</a:t>
            </a:r>
          </a:p>
          <a:p>
            <a:r>
              <a:rPr lang="pt-BR" sz="4000" dirty="0" smtClean="0">
                <a:solidFill>
                  <a:schemeClr val="bg1"/>
                </a:solidFill>
              </a:rPr>
              <a:t>- não repúdio;</a:t>
            </a:r>
          </a:p>
          <a:p>
            <a:r>
              <a:rPr lang="pt-BR" sz="4000" dirty="0" smtClean="0">
                <a:solidFill>
                  <a:schemeClr val="bg1"/>
                </a:solidFill>
              </a:rPr>
              <a:t>- legalidade;</a:t>
            </a:r>
          </a:p>
          <a:p>
            <a:r>
              <a:rPr lang="pt-BR" sz="4000" dirty="0" smtClean="0">
                <a:solidFill>
                  <a:schemeClr val="bg1"/>
                </a:solidFill>
              </a:rPr>
              <a:t>- privacidade;</a:t>
            </a:r>
          </a:p>
          <a:p>
            <a:r>
              <a:rPr lang="pt-BR" sz="4000" dirty="0" smtClean="0">
                <a:solidFill>
                  <a:schemeClr val="bg1"/>
                </a:solidFill>
              </a:rPr>
              <a:t>- e auditoria.</a:t>
            </a:r>
            <a:endParaRPr lang="pt-BR" sz="4000" b="1"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1541</Words>
  <Application>Microsoft Office PowerPoint</Application>
  <PresentationFormat>Apresentação na tela (4:3)</PresentationFormat>
  <Paragraphs>131</Paragraphs>
  <Slides>35</Slides>
  <Notes>24</Notes>
  <HiddenSlides>0</HiddenSlides>
  <MMClips>0</MMClips>
  <ScaleCrop>false</ScaleCrop>
  <HeadingPairs>
    <vt:vector size="4" baseType="variant">
      <vt:variant>
        <vt:lpstr>Tema</vt:lpstr>
      </vt:variant>
      <vt:variant>
        <vt:i4>1</vt:i4>
      </vt:variant>
      <vt:variant>
        <vt:lpstr>Títulos de slides</vt:lpstr>
      </vt:variant>
      <vt:variant>
        <vt:i4>35</vt:i4>
      </vt:variant>
    </vt:vector>
  </HeadingPairs>
  <TitlesOfParts>
    <vt:vector size="36" baseType="lpstr">
      <vt:lpstr>Tema do Office</vt:lpstr>
      <vt:lpstr>Ameaças, vulnerabilidades e ataques</vt:lpstr>
      <vt:lpstr>Ameaças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Abrangência de Redes de Computadores</dc:title>
  <dc:creator>marciano1</dc:creator>
  <cp:lastModifiedBy>Usuário do Windows</cp:lastModifiedBy>
  <cp:revision>61</cp:revision>
  <dcterms:created xsi:type="dcterms:W3CDTF">2015-02-25T15:02:29Z</dcterms:created>
  <dcterms:modified xsi:type="dcterms:W3CDTF">2019-04-02T00:31:24Z</dcterms:modified>
</cp:coreProperties>
</file>