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6" r:id="rId2"/>
    <p:sldId id="279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9" r:id="rId19"/>
    <p:sldId id="323" r:id="rId20"/>
    <p:sldId id="320" r:id="rId21"/>
    <p:sldId id="321" r:id="rId22"/>
    <p:sldId id="322" r:id="rId23"/>
    <p:sldId id="325" r:id="rId24"/>
    <p:sldId id="324" r:id="rId25"/>
    <p:sldId id="326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C5318-2204-4ED2-99B9-B4C370E3DD26}" type="datetimeFigureOut">
              <a:rPr lang="pt-BR" smtClean="0"/>
              <a:pPr/>
              <a:t>14/04/2016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5E57B-EBE4-4C44-8E4D-CC261B002A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11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14/04/2016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14/04/2016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14/04/2016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14/04/2016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14/04/2016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14/04/2016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14/04/2016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14/04/2016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14/04/2016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14/04/2016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14/04/2016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2BC0-9B18-49B9-87E0-1752DF9C7939}" type="datetimeFigureOut">
              <a:rPr lang="pt-BR" smtClean="0"/>
              <a:pPr/>
              <a:t>14/04/2016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071810"/>
            <a:ext cx="8229600" cy="1071562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CRIPTOGRAFIA </a:t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7158" y="6072206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Ederson da Costa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85720" y="-24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Tabela Espartana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714356"/>
            <a:ext cx="6215106" cy="471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571472" y="5534561"/>
            <a:ext cx="8286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A E I P E A O T M </a:t>
            </a:r>
            <a:r>
              <a:rPr lang="pt-BR" sz="4000" b="1" dirty="0" err="1" smtClean="0">
                <a:solidFill>
                  <a:schemeClr val="bg1"/>
                </a:solidFill>
              </a:rPr>
              <a:t>M</a:t>
            </a:r>
            <a:r>
              <a:rPr lang="pt-BR" sz="4000" b="1" dirty="0" smtClean="0">
                <a:solidFill>
                  <a:schemeClr val="bg1"/>
                </a:solidFill>
              </a:rPr>
              <a:t> E S D A </a:t>
            </a:r>
            <a:r>
              <a:rPr lang="pt-BR" sz="4000" b="1" dirty="0" err="1" smtClean="0">
                <a:solidFill>
                  <a:schemeClr val="bg1"/>
                </a:solidFill>
              </a:rPr>
              <a:t>A</a:t>
            </a:r>
            <a:r>
              <a:rPr lang="pt-BR" sz="4000" b="1" dirty="0" smtClean="0">
                <a:solidFill>
                  <a:schemeClr val="bg1"/>
                </a:solidFill>
              </a:rPr>
              <a:t> O I L F E B Q I G O I </a:t>
            </a:r>
            <a:r>
              <a:rPr lang="pt-BR" sz="4000" b="1" dirty="0" err="1" smtClean="0">
                <a:solidFill>
                  <a:schemeClr val="bg1"/>
                </a:solidFill>
              </a:rPr>
              <a:t>I</a:t>
            </a:r>
            <a:r>
              <a:rPr lang="pt-BR" sz="4000" b="1" dirty="0" smtClean="0">
                <a:solidFill>
                  <a:schemeClr val="bg1"/>
                </a:solidFill>
              </a:rPr>
              <a:t> C U N O D L R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85720" y="-24"/>
            <a:ext cx="842968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Tabela Espartana - Exercício</a:t>
            </a:r>
          </a:p>
          <a:p>
            <a:r>
              <a:rPr lang="pt-BR" sz="4000" b="1" dirty="0" err="1" smtClean="0">
                <a:solidFill>
                  <a:schemeClr val="bg1"/>
                </a:solidFill>
              </a:rPr>
              <a:t>Criptoanálise</a:t>
            </a:r>
            <a:endParaRPr lang="pt-BR" sz="4000" b="1" dirty="0" smtClean="0">
              <a:solidFill>
                <a:schemeClr val="bg1"/>
              </a:solidFill>
            </a:endParaRPr>
          </a:p>
          <a:p>
            <a:r>
              <a:rPr lang="pt-BR" sz="4000" b="1" i="1" dirty="0" err="1" smtClean="0">
                <a:solidFill>
                  <a:schemeClr val="bg1"/>
                </a:solidFill>
              </a:rPr>
              <a:t>cryptos</a:t>
            </a:r>
            <a:r>
              <a:rPr lang="pt-BR" sz="4000" b="1" i="1" dirty="0" smtClean="0">
                <a:solidFill>
                  <a:schemeClr val="bg1"/>
                </a:solidFill>
              </a:rPr>
              <a:t> = secreto</a:t>
            </a:r>
          </a:p>
          <a:p>
            <a:r>
              <a:rPr lang="pt-BR" sz="4000" b="1" i="1" dirty="0" err="1" smtClean="0">
                <a:solidFill>
                  <a:schemeClr val="bg1"/>
                </a:solidFill>
              </a:rPr>
              <a:t>analysis</a:t>
            </a:r>
            <a:r>
              <a:rPr lang="pt-BR" sz="4000" b="1" i="1" dirty="0" smtClean="0">
                <a:solidFill>
                  <a:schemeClr val="bg1"/>
                </a:solidFill>
              </a:rPr>
              <a:t> = decomposição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guerra eterna entre criptografia e </a:t>
            </a:r>
            <a:r>
              <a:rPr lang="pt-BR" sz="4000" b="1" dirty="0" err="1" smtClean="0">
                <a:solidFill>
                  <a:schemeClr val="bg1"/>
                </a:solidFill>
              </a:rPr>
              <a:t>criptoanálise</a:t>
            </a:r>
            <a:r>
              <a:rPr lang="pt-BR" sz="40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Ex: </a:t>
            </a:r>
            <a:r>
              <a:rPr lang="pt-BR" sz="4000" b="1" dirty="0" err="1" smtClean="0">
                <a:solidFill>
                  <a:schemeClr val="bg1"/>
                </a:solidFill>
              </a:rPr>
              <a:t>criptoanálise</a:t>
            </a:r>
            <a:r>
              <a:rPr lang="pt-BR" sz="4000" b="1" dirty="0" smtClean="0">
                <a:solidFill>
                  <a:schemeClr val="bg1"/>
                </a:solidFill>
              </a:rPr>
              <a:t> da tabela espartana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Texto a decifrar: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O D H X R O C A E T A R O N G A D A M T A F E S A E S E Z A N C EI H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85720" y="-24"/>
            <a:ext cx="842968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- fragilidade: matriz </a:t>
            </a:r>
            <a:r>
              <a:rPr lang="pt-BR" sz="4000" b="1" dirty="0" err="1" smtClean="0">
                <a:solidFill>
                  <a:schemeClr val="bg1"/>
                </a:solidFill>
              </a:rPr>
              <a:t>mXn</a:t>
            </a:r>
            <a:endParaRPr lang="pt-BR" sz="4000" b="1" dirty="0" smtClean="0">
              <a:solidFill>
                <a:schemeClr val="bg1"/>
              </a:solidFill>
            </a:endParaRPr>
          </a:p>
          <a:p>
            <a:r>
              <a:rPr lang="pt-BR" sz="4000" b="1" dirty="0" smtClean="0">
                <a:solidFill>
                  <a:schemeClr val="bg1"/>
                </a:solidFill>
              </a:rPr>
              <a:t>- N = m X n -- logo m e n são divisores de N; m =linhas, n =colunas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Resolvido pelo método da força bruta – tentativa: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experimentar todas as possibilidades de chave na tentativa de produzir a </a:t>
            </a:r>
            <a:r>
              <a:rPr lang="pt-BR" sz="4000" b="1" dirty="0" err="1" smtClean="0">
                <a:solidFill>
                  <a:schemeClr val="bg1"/>
                </a:solidFill>
              </a:rPr>
              <a:t>decifragem</a:t>
            </a:r>
            <a:r>
              <a:rPr lang="pt-BR" sz="4000" b="1" dirty="0" smtClean="0">
                <a:solidFill>
                  <a:schemeClr val="bg1"/>
                </a:solidFill>
              </a:rPr>
              <a:t> (força bruta).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funciona para códigos fracos ou quando o espaço de chaves é muito restrito.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85720" y="-24"/>
            <a:ext cx="842968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N (texto a decifrar) = 36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Temos que: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1 x 36 = 36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2 x 18 = 36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3 x 12 = 36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4 x 9 = 36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6 x 6 = </a:t>
            </a:r>
            <a:r>
              <a:rPr lang="pt-BR" sz="4000" b="1" dirty="0" smtClean="0">
                <a:solidFill>
                  <a:schemeClr val="bg1"/>
                </a:solidFill>
              </a:rPr>
              <a:t>36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36 x 1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18 x 2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12 x 3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9 x 4</a:t>
            </a:r>
            <a:endParaRPr lang="pt-BR" sz="4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85720" y="-24"/>
            <a:ext cx="84296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</a:rPr>
              <a:t>- testando todas as possibilidades baseados na exclusão, chegamos a conclusão de que a chave é 6x6, portanto: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428868"/>
            <a:ext cx="7000924" cy="267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357158" y="5286388"/>
            <a:ext cx="84296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- A frase decifrada é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 comandante chega sexta feira dez horas</a:t>
            </a:r>
            <a:endParaRPr lang="pt-BR" sz="4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85720" y="-24"/>
            <a:ext cx="842968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Substituição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troca dos símbolos que constituem a mensagem por outros;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existem 3 tipos de substituição: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simples (ou monoalfabética): um por outro;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homofônica: um por vários;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polialfabético: usa várias cifras de substituição simples.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Ex: - Código de César;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Cifra de Vigenère.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85720" y="-24"/>
            <a:ext cx="842968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Código de César: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substituição de cada letra do alfabeto por uma letra transladada algumas posições à frente ou atrás;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emissário e o destinatário antecipadamente combinam trocar mensagens com este algoritmo;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escolher uma chave, que deve ser um número entre 1 e 24 (ou o tamanho do alfabeto -1);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possibilidade = 25 ! - 1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85720" y="-24"/>
            <a:ext cx="8429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Ex: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chave escolhida = 5 atrás.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texto a ser codificado = tempo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214554"/>
            <a:ext cx="864396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357158" y="5429264"/>
            <a:ext cx="8286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texto codificado: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O Z H K J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85720" y="-24"/>
            <a:ext cx="8429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Exercício.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chave escolhida = 3 atrás.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texto a ser codificado = redes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57158" y="2714620"/>
            <a:ext cx="8286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texto codificado: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????????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85720" y="-24"/>
            <a:ext cx="8429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Exercício.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chave escolhida = 3 atrás.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texto a ser codificado = redes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57158" y="2714620"/>
            <a:ext cx="8286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texto codificado: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????????</a:t>
            </a:r>
            <a:endParaRPr lang="pt-BR" sz="4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143380"/>
            <a:ext cx="837247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428596" y="3000372"/>
            <a:ext cx="8429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 smtClean="0">
                <a:solidFill>
                  <a:schemeClr val="bg1"/>
                </a:solidFill>
              </a:rPr>
              <a:t>O que é?????</a:t>
            </a:r>
            <a:endParaRPr lang="pt-BR" sz="7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85720" y="-24"/>
            <a:ext cx="842968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Código de César com palavra-chave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Sofisticação posterior do Código de César;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palavra-chave geralmente é constituída por uma ou duas palavras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sugestivas para o contexto;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não se usa repetição de símbolo na palavra-chave;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escrevem-se as letras na seqüência do alfabeto, pulando aquelas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já utilizadas na palavra-chave.</a:t>
            </a:r>
          </a:p>
          <a:p>
            <a:endParaRPr lang="pt-BR" sz="4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85720" y="-24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Ex: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357298"/>
            <a:ext cx="871543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428596" y="4643446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- texto a ser cifrado: c o r a g e m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palavra-chave = V I T O R I A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texto cifrado: T K N V B R H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85720" y="-24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Exercício:</a:t>
            </a:r>
          </a:p>
        </p:txBody>
      </p:sp>
      <p:sp>
        <p:nvSpPr>
          <p:cNvPr id="6" name="Retângulo 5"/>
          <p:cNvSpPr/>
          <p:nvPr/>
        </p:nvSpPr>
        <p:spPr>
          <a:xfrm>
            <a:off x="428596" y="4643446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- texto a ser cifrado: SAUDADE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palavra-chave = GATO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texto cifrado: ???????????</a:t>
            </a:r>
            <a:endParaRPr lang="pt-BR" sz="40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714488"/>
            <a:ext cx="8715375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85720" y="-24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Exercício:</a:t>
            </a:r>
          </a:p>
        </p:txBody>
      </p:sp>
      <p:sp>
        <p:nvSpPr>
          <p:cNvPr id="6" name="Retângulo 5"/>
          <p:cNvSpPr/>
          <p:nvPr/>
        </p:nvSpPr>
        <p:spPr>
          <a:xfrm>
            <a:off x="357158" y="2704454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- texto a ser cifrado: SAUDADE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palavra-chave = GATO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texto cifrado: RGUOGOB</a:t>
            </a:r>
            <a:endParaRPr lang="pt-BR" sz="40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785794"/>
            <a:ext cx="8715375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4714884"/>
            <a:ext cx="9067800" cy="1871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85720" y="-24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Exercício:</a:t>
            </a:r>
          </a:p>
        </p:txBody>
      </p:sp>
      <p:sp>
        <p:nvSpPr>
          <p:cNvPr id="6" name="Retângulo 5"/>
          <p:cNvSpPr/>
          <p:nvPr/>
        </p:nvSpPr>
        <p:spPr>
          <a:xfrm>
            <a:off x="357158" y="4643446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- texto a ser cifrado: ???????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palavra-chave = CACHORRO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texto cifrado:CLFKCJ</a:t>
            </a:r>
            <a:endParaRPr lang="pt-BR" sz="40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714488"/>
            <a:ext cx="8715375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85720" y="-24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Exercício:</a:t>
            </a:r>
          </a:p>
        </p:txBody>
      </p:sp>
      <p:sp>
        <p:nvSpPr>
          <p:cNvPr id="6" name="Retângulo 5"/>
          <p:cNvSpPr/>
          <p:nvPr/>
        </p:nvSpPr>
        <p:spPr>
          <a:xfrm>
            <a:off x="285720" y="2857496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- texto a ser cifrado: ???????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palavra-chave = CACHORRO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texto cifrado: CLFKCJ</a:t>
            </a:r>
            <a:endParaRPr lang="pt-BR" sz="40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857232"/>
            <a:ext cx="8715375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4929198"/>
            <a:ext cx="9067800" cy="171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357158" y="71414"/>
            <a:ext cx="842968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</a:rPr>
              <a:t>Criptografia:</a:t>
            </a:r>
          </a:p>
          <a:p>
            <a:pPr algn="just"/>
            <a:r>
              <a:rPr lang="pt-BR" sz="4000" b="1" i="1" dirty="0" err="1" smtClean="0">
                <a:solidFill>
                  <a:schemeClr val="bg1"/>
                </a:solidFill>
              </a:rPr>
              <a:t>cryptos</a:t>
            </a:r>
            <a:r>
              <a:rPr lang="pt-BR" sz="4000" b="1" i="1" dirty="0" smtClean="0">
                <a:solidFill>
                  <a:schemeClr val="bg1"/>
                </a:solidFill>
              </a:rPr>
              <a:t> = secreto</a:t>
            </a:r>
          </a:p>
          <a:p>
            <a:pPr algn="just"/>
            <a:r>
              <a:rPr lang="pt-BR" sz="4000" b="1" i="1" dirty="0" smtClean="0">
                <a:solidFill>
                  <a:schemeClr val="bg1"/>
                </a:solidFill>
              </a:rPr>
              <a:t>grafia = escrita</a:t>
            </a:r>
          </a:p>
          <a:p>
            <a:pPr algn="just"/>
            <a:endParaRPr lang="pt-BR" sz="4000" b="1" dirty="0" smtClean="0">
              <a:solidFill>
                <a:schemeClr val="bg1"/>
              </a:solidFill>
            </a:endParaRPr>
          </a:p>
          <a:p>
            <a:pPr algn="just"/>
            <a:r>
              <a:rPr lang="pt-BR" sz="4000" b="1" dirty="0" smtClean="0">
                <a:solidFill>
                  <a:schemeClr val="bg1"/>
                </a:solidFill>
              </a:rPr>
              <a:t>- técnica mais elaborada;</a:t>
            </a:r>
          </a:p>
          <a:p>
            <a:pPr algn="just"/>
            <a:r>
              <a:rPr lang="pt-BR" sz="4000" b="1" dirty="0" smtClean="0">
                <a:solidFill>
                  <a:schemeClr val="bg1"/>
                </a:solidFill>
              </a:rPr>
              <a:t>-processos sistematizados de transformação da mensagem original em uma mensagem ininteligível;</a:t>
            </a:r>
          </a:p>
          <a:p>
            <a:pPr algn="just"/>
            <a:r>
              <a:rPr lang="pt-BR" sz="4000" b="1" dirty="0" smtClean="0">
                <a:solidFill>
                  <a:schemeClr val="bg1"/>
                </a:solidFill>
              </a:rPr>
              <a:t>- a mensagem, não pode ser entendida a não ser pelas pessoas que sabem como recuperá-la;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85720" y="357166"/>
            <a:ext cx="82153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b="1" dirty="0" smtClean="0">
              <a:solidFill>
                <a:schemeClr val="bg1"/>
              </a:solidFill>
            </a:endParaRPr>
          </a:p>
          <a:p>
            <a:pPr algn="just"/>
            <a:r>
              <a:rPr lang="pt-BR" sz="4000" b="1" dirty="0" smtClean="0">
                <a:solidFill>
                  <a:schemeClr val="bg1"/>
                </a:solidFill>
              </a:rPr>
              <a:t>- a mensagem, mesmo sendo interceptada em seu trânsito, resiste à </a:t>
            </a:r>
            <a:r>
              <a:rPr lang="pt-BR" sz="4000" b="1" dirty="0" err="1" smtClean="0">
                <a:solidFill>
                  <a:schemeClr val="bg1"/>
                </a:solidFill>
              </a:rPr>
              <a:t>decifragem</a:t>
            </a:r>
            <a:r>
              <a:rPr lang="pt-BR" sz="4000" b="1" dirty="0" smtClean="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lang="pt-BR" sz="4000" b="1" dirty="0" smtClean="0">
                <a:solidFill>
                  <a:schemeClr val="bg1"/>
                </a:solidFill>
              </a:rPr>
              <a:t>- dois conceitos importantes estão na base da criptografia: os conceitos de algoritmo (cifra ou código) e o de</a:t>
            </a:r>
          </a:p>
          <a:p>
            <a:pPr algn="just"/>
            <a:r>
              <a:rPr lang="pt-BR" sz="4000" b="1" dirty="0" smtClean="0">
                <a:solidFill>
                  <a:schemeClr val="bg1"/>
                </a:solidFill>
              </a:rPr>
              <a:t>chave.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85720" y="-24"/>
            <a:ext cx="821537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Ex: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Chave: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língua do p; ex: </a:t>
            </a:r>
            <a:r>
              <a:rPr lang="pt-BR" sz="4000" b="1" dirty="0" err="1" smtClean="0">
                <a:solidFill>
                  <a:schemeClr val="bg1"/>
                </a:solidFill>
              </a:rPr>
              <a:t>pvoupaopcipnepma</a:t>
            </a:r>
            <a:endParaRPr lang="pt-BR" sz="4000" b="1" dirty="0" smtClean="0">
              <a:solidFill>
                <a:schemeClr val="bg1"/>
              </a:solidFill>
            </a:endParaRPr>
          </a:p>
          <a:p>
            <a:r>
              <a:rPr lang="pt-BR" sz="4000" b="1" dirty="0" smtClean="0">
                <a:solidFill>
                  <a:schemeClr val="bg1"/>
                </a:solidFill>
              </a:rPr>
              <a:t>- Código de César;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Máquina Enigma;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Algoritmo: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DES;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- 3DES;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MD5;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</a:t>
            </a:r>
            <a:r>
              <a:rPr lang="pt-BR" sz="4000" b="1" dirty="0" err="1" smtClean="0">
                <a:solidFill>
                  <a:schemeClr val="bg1"/>
                </a:solidFill>
              </a:rPr>
              <a:t>Blowfish</a:t>
            </a:r>
            <a:r>
              <a:rPr lang="pt-BR" sz="40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Certificação digital;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85720" y="-24"/>
            <a:ext cx="84296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Transposição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Troca de posição das </a:t>
            </a:r>
            <a:r>
              <a:rPr lang="pt-BR" sz="4000" b="1" dirty="0" err="1" smtClean="0">
                <a:solidFill>
                  <a:schemeClr val="bg1"/>
                </a:solidFill>
              </a:rPr>
              <a:t>lestras</a:t>
            </a:r>
            <a:r>
              <a:rPr lang="pt-BR" sz="4000" b="1" dirty="0" smtClean="0">
                <a:solidFill>
                  <a:schemeClr val="bg1"/>
                </a:solidFill>
              </a:rPr>
              <a:t> na mensagem;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</a:t>
            </a:r>
            <a:r>
              <a:rPr lang="pt-BR" sz="4000" b="1" dirty="0" err="1" smtClean="0">
                <a:solidFill>
                  <a:schemeClr val="bg1"/>
                </a:solidFill>
              </a:rPr>
              <a:t>Embaralhamento</a:t>
            </a:r>
            <a:r>
              <a:rPr lang="pt-BR" sz="4000" b="1" dirty="0" smtClean="0">
                <a:solidFill>
                  <a:schemeClr val="bg1"/>
                </a:solidFill>
              </a:rPr>
              <a:t> das letras segundo uma chave pré- definida.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03 letras assumem 6 formas diferentes (3!=6)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Ex: a palavra SOL -&gt; sol, </a:t>
            </a:r>
            <a:r>
              <a:rPr lang="pt-BR" sz="4000" b="1" dirty="0" err="1" smtClean="0">
                <a:solidFill>
                  <a:schemeClr val="bg1"/>
                </a:solidFill>
              </a:rPr>
              <a:t>slo</a:t>
            </a:r>
            <a:r>
              <a:rPr lang="pt-BR" sz="4000" b="1" dirty="0" smtClean="0">
                <a:solidFill>
                  <a:schemeClr val="bg1"/>
                </a:solidFill>
              </a:rPr>
              <a:t>, </a:t>
            </a:r>
            <a:r>
              <a:rPr lang="pt-BR" sz="4000" b="1" dirty="0" err="1" smtClean="0">
                <a:solidFill>
                  <a:schemeClr val="bg1"/>
                </a:solidFill>
              </a:rPr>
              <a:t>osl</a:t>
            </a:r>
            <a:r>
              <a:rPr lang="pt-BR" sz="4000" b="1" dirty="0" smtClean="0">
                <a:solidFill>
                  <a:schemeClr val="bg1"/>
                </a:solidFill>
              </a:rPr>
              <a:t>, </a:t>
            </a:r>
            <a:r>
              <a:rPr lang="pt-BR" sz="4000" b="1" dirty="0" err="1" smtClean="0">
                <a:solidFill>
                  <a:schemeClr val="bg1"/>
                </a:solidFill>
              </a:rPr>
              <a:t>ols</a:t>
            </a:r>
            <a:r>
              <a:rPr lang="pt-BR" sz="4000" b="1" dirty="0" smtClean="0">
                <a:solidFill>
                  <a:schemeClr val="bg1"/>
                </a:solidFill>
              </a:rPr>
              <a:t>, </a:t>
            </a:r>
            <a:r>
              <a:rPr lang="pt-BR" sz="4000" b="1" dirty="0" err="1" smtClean="0">
                <a:solidFill>
                  <a:schemeClr val="bg1"/>
                </a:solidFill>
              </a:rPr>
              <a:t>lso</a:t>
            </a:r>
            <a:r>
              <a:rPr lang="pt-BR" sz="4000" b="1" dirty="0" smtClean="0">
                <a:solidFill>
                  <a:schemeClr val="bg1"/>
                </a:solidFill>
              </a:rPr>
              <a:t> e </a:t>
            </a:r>
            <a:r>
              <a:rPr lang="pt-BR" sz="4000" b="1" dirty="0" err="1" smtClean="0">
                <a:solidFill>
                  <a:schemeClr val="bg1"/>
                </a:solidFill>
              </a:rPr>
              <a:t>los</a:t>
            </a:r>
            <a:r>
              <a:rPr lang="pt-BR" sz="4000" b="1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85720" y="-24"/>
            <a:ext cx="8429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Bastão de Licurgo ( </a:t>
            </a:r>
            <a:r>
              <a:rPr lang="pt-BR" sz="4000" b="1" dirty="0" err="1" smtClean="0">
                <a:solidFill>
                  <a:schemeClr val="bg1"/>
                </a:solidFill>
              </a:rPr>
              <a:t>Scytale</a:t>
            </a:r>
            <a:r>
              <a:rPr lang="pt-BR" sz="4000" b="1" dirty="0" smtClean="0">
                <a:solidFill>
                  <a:schemeClr val="bg1"/>
                </a:solidFill>
              </a:rPr>
              <a:t> </a:t>
            </a:r>
            <a:r>
              <a:rPr lang="pt-BR" sz="4000" b="1" dirty="0" err="1" smtClean="0">
                <a:solidFill>
                  <a:schemeClr val="bg1"/>
                </a:solidFill>
              </a:rPr>
              <a:t>Spartano</a:t>
            </a:r>
            <a:r>
              <a:rPr lang="pt-BR" sz="4000" b="1" dirty="0" smtClean="0">
                <a:solidFill>
                  <a:schemeClr val="bg1"/>
                </a:solidFill>
              </a:rPr>
              <a:t>)</a:t>
            </a:r>
          </a:p>
          <a:p>
            <a:endParaRPr lang="pt-BR" sz="4000" b="1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643050"/>
            <a:ext cx="8464659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85720" y="-24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Grelha indefinida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857232"/>
            <a:ext cx="5643602" cy="547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85720" y="-24"/>
            <a:ext cx="842968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Tabela Espartana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Tabela comum de linhas e colunas (</a:t>
            </a:r>
            <a:r>
              <a:rPr lang="pt-BR" sz="4000" b="1" dirty="0" err="1" smtClean="0">
                <a:solidFill>
                  <a:schemeClr val="bg1"/>
                </a:solidFill>
              </a:rPr>
              <a:t>mXn</a:t>
            </a:r>
            <a:r>
              <a:rPr lang="pt-BR" sz="4000" b="1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chave é dada pelas dimensões da tabela.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Ex: - texto = ataquem o inimigo pelo desfiladeiro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chave = 7 x 5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- texto criptografado =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A E I P E A O T M </a:t>
            </a:r>
            <a:r>
              <a:rPr lang="pt-BR" sz="4000" b="1" dirty="0" err="1" smtClean="0">
                <a:solidFill>
                  <a:schemeClr val="bg1"/>
                </a:solidFill>
              </a:rPr>
              <a:t>M</a:t>
            </a:r>
            <a:r>
              <a:rPr lang="pt-BR" sz="4000" b="1" dirty="0" smtClean="0">
                <a:solidFill>
                  <a:schemeClr val="bg1"/>
                </a:solidFill>
              </a:rPr>
              <a:t> E S D A </a:t>
            </a:r>
            <a:r>
              <a:rPr lang="pt-BR" sz="4000" b="1" dirty="0" err="1" smtClean="0">
                <a:solidFill>
                  <a:schemeClr val="bg1"/>
                </a:solidFill>
              </a:rPr>
              <a:t>A</a:t>
            </a:r>
            <a:r>
              <a:rPr lang="pt-BR" sz="4000" b="1" dirty="0" smtClean="0">
                <a:solidFill>
                  <a:schemeClr val="bg1"/>
                </a:solidFill>
              </a:rPr>
              <a:t> O I L F E B Q I G O I </a:t>
            </a:r>
            <a:r>
              <a:rPr lang="pt-BR" sz="4000" b="1" dirty="0" err="1" smtClean="0">
                <a:solidFill>
                  <a:schemeClr val="bg1"/>
                </a:solidFill>
              </a:rPr>
              <a:t>I</a:t>
            </a:r>
            <a:r>
              <a:rPr lang="pt-BR" sz="4000" b="1" dirty="0" smtClean="0">
                <a:solidFill>
                  <a:schemeClr val="bg1"/>
                </a:solidFill>
              </a:rPr>
              <a:t> C U N O D L R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862</Words>
  <Application>Microsoft Office PowerPoint</Application>
  <PresentationFormat>Apresentação na tela (4:3)</PresentationFormat>
  <Paragraphs>122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CRIPTOGRAFIA 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Abrangência de Redes de Computadores</dc:title>
  <dc:creator>marciano1</dc:creator>
  <cp:lastModifiedBy>Ederson</cp:lastModifiedBy>
  <cp:revision>73</cp:revision>
  <dcterms:created xsi:type="dcterms:W3CDTF">2015-02-25T15:02:29Z</dcterms:created>
  <dcterms:modified xsi:type="dcterms:W3CDTF">2016-04-14T15:01:27Z</dcterms:modified>
</cp:coreProperties>
</file>