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6" r:id="rId2"/>
    <p:sldId id="327" r:id="rId3"/>
    <p:sldId id="362" r:id="rId4"/>
    <p:sldId id="346" r:id="rId5"/>
    <p:sldId id="350" r:id="rId6"/>
    <p:sldId id="351" r:id="rId7"/>
    <p:sldId id="363" r:id="rId8"/>
    <p:sldId id="364" r:id="rId9"/>
    <p:sldId id="366" r:id="rId10"/>
    <p:sldId id="367" r:id="rId11"/>
    <p:sldId id="370" r:id="rId12"/>
    <p:sldId id="368" r:id="rId13"/>
    <p:sldId id="369" r:id="rId14"/>
    <p:sldId id="372" r:id="rId15"/>
    <p:sldId id="360" r:id="rId16"/>
    <p:sldId id="361" r:id="rId17"/>
    <p:sldId id="352" r:id="rId18"/>
    <p:sldId id="353" r:id="rId19"/>
    <p:sldId id="354" r:id="rId20"/>
    <p:sldId id="355" r:id="rId21"/>
    <p:sldId id="356" r:id="rId22"/>
    <p:sldId id="348" r:id="rId23"/>
    <p:sldId id="358" r:id="rId24"/>
    <p:sldId id="357" r:id="rId25"/>
    <p:sldId id="349" r:id="rId26"/>
    <p:sldId id="371" r:id="rId27"/>
    <p:sldId id="359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5318-2204-4ED2-99B9-B4C370E3DD26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57B-EBE4-4C44-8E4D-CC261B002A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46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28/04/2016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google.com.br/url?sa=i&amp;rct=j&amp;q=&amp;esrc=s&amp;source=images&amp;cd=&amp;cad=rja&amp;uact=8&amp;ved=0ahUKEwiV1cGFxbHMAhXCFZAKHavzCTkQjRwIBw&amp;url=http%3A%2F%2Fwiki.sj.ifsc.edu.br%2Fwiki%2Findex.php%2FSeguran%25C3%25A7a_em_Redes_de_Computadores_-_RED29005&amp;psig=AFQjCNFYIZ9gwws8DkM6rNwroB5sEBoOFg&amp;ust=146193992507017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google.com.br/url?sa=i&amp;rct=j&amp;q=&amp;esrc=s&amp;source=images&amp;cd=&amp;cad=rja&amp;uact=8&amp;ved=0ahUKEwilg-WwyLHMAhUFh5AKHcbjCtMQjRwIBw&amp;url=http%3A%2F%2Fsegurancasemfronteira.blogspot.com%2F2012%2F03%2Fcriptografia.html&amp;psig=AFQjCNFYIZ9gwws8DkM6rNwroB5sEBoOFg&amp;ust=146193992507017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wester.com/assincertdigital.php" TargetMode="External"/><Relationship Id="rId5" Type="http://schemas.openxmlformats.org/officeDocument/2006/relationships/hyperlink" Target="http://www.iti.gov.br/index.php/certificacao-digital/o-que-e" TargetMode="External"/><Relationship Id="rId4" Type="http://schemas.openxmlformats.org/officeDocument/2006/relationships/hyperlink" Target="http://cartilha.cert.br/uso-segur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Certificado Digital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467544" y="571480"/>
            <a:ext cx="8358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4000" dirty="0">
              <a:solidFill>
                <a:schemeClr val="bg1"/>
              </a:solidFill>
            </a:endParaRP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Chaves simétricas são mais simples, pois com elas o emissor e o receptor utilizam a mesma chave para, respectivamente, cifrar e decifrar uma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0486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2" name="AutoShape 2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53975" y="-936625"/>
            <a:ext cx="50482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06375" y="-784225"/>
            <a:ext cx="50482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86" y="1754948"/>
            <a:ext cx="796632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9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467544" y="332656"/>
            <a:ext cx="835824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dirty="0" smtClean="0">
                <a:solidFill>
                  <a:schemeClr val="bg1"/>
                </a:solidFill>
              </a:rPr>
              <a:t>O </a:t>
            </a:r>
            <a:r>
              <a:rPr lang="pt-BR" sz="3800" dirty="0">
                <a:solidFill>
                  <a:schemeClr val="bg1"/>
                </a:solidFill>
              </a:rPr>
              <a:t>esquema assimétrico, por sua vez, trabalha com duas chaves: </a:t>
            </a:r>
            <a:r>
              <a:rPr lang="pt-BR" sz="3800" i="1" dirty="0" smtClean="0">
                <a:solidFill>
                  <a:schemeClr val="bg1"/>
                </a:solidFill>
              </a:rPr>
              <a:t>privada</a:t>
            </a:r>
            <a:r>
              <a:rPr lang="pt-BR" sz="3800" dirty="0" smtClean="0">
                <a:solidFill>
                  <a:schemeClr val="bg1"/>
                </a:solidFill>
              </a:rPr>
              <a:t> </a:t>
            </a:r>
            <a:r>
              <a:rPr lang="pt-BR" sz="3800" dirty="0">
                <a:solidFill>
                  <a:schemeClr val="bg1"/>
                </a:solidFill>
              </a:rPr>
              <a:t>e a </a:t>
            </a:r>
            <a:r>
              <a:rPr lang="pt-BR" sz="3800" i="1" dirty="0" smtClean="0">
                <a:solidFill>
                  <a:schemeClr val="bg1"/>
                </a:solidFill>
              </a:rPr>
              <a:t>pública</a:t>
            </a:r>
            <a:r>
              <a:rPr lang="pt-BR" sz="3800" dirty="0">
                <a:solidFill>
                  <a:schemeClr val="bg1"/>
                </a:solidFill>
              </a:rPr>
              <a:t>. Neste modo, uma pessoa ou uma organização deve utilizar uma chave e disponibilizá-la a quem for enviar informações a ela. Esta é a chave pública. Uma outra chave deve ser usada pelo receptor da informação. Essa é a chave privada, que é sigilosa e individual. Ambas </a:t>
            </a:r>
            <a:r>
              <a:rPr lang="pt-BR" sz="3800" dirty="0" smtClean="0">
                <a:solidFill>
                  <a:schemeClr val="bg1"/>
                </a:solidFill>
              </a:rPr>
              <a:t>são </a:t>
            </a:r>
            <a:r>
              <a:rPr lang="pt-BR" sz="3800" dirty="0">
                <a:solidFill>
                  <a:schemeClr val="bg1"/>
                </a:solidFill>
              </a:rPr>
              <a:t>geradas de forma conjunta, portanto, uma está associada à outra.</a:t>
            </a:r>
          </a:p>
        </p:txBody>
      </p:sp>
    </p:spTree>
    <p:extLst>
      <p:ext uri="{BB962C8B-B14F-4D97-AF65-F5344CB8AC3E}">
        <p14:creationId xmlns:p14="http://schemas.microsoft.com/office/powerpoint/2010/main" val="12830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9218" name="Picture 2" descr="http://biblioo.info/wp-content/uploads/2012/11/Certifica%C3%A7ao-digital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792668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2" name="AutoShape 2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53975" y="-1851025"/>
            <a:ext cx="64579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923925"/>
            <a:ext cx="83629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9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915816" y="2999945"/>
            <a:ext cx="8358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Usabilidade</a:t>
            </a:r>
            <a:endParaRPr lang="pt-BR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11789" y="404664"/>
            <a:ext cx="83582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dirty="0" smtClean="0">
                <a:solidFill>
                  <a:schemeClr val="bg1"/>
                </a:solidFill>
              </a:rPr>
              <a:t>- </a:t>
            </a:r>
            <a:r>
              <a:rPr lang="pt-BR" sz="3800" dirty="0">
                <a:solidFill>
                  <a:schemeClr val="bg1"/>
                </a:solidFill>
              </a:rPr>
              <a:t>Correio Eletrônico (e-mail)</a:t>
            </a:r>
            <a:br>
              <a:rPr lang="pt-BR" sz="3800" dirty="0">
                <a:solidFill>
                  <a:schemeClr val="bg1"/>
                </a:solidFill>
              </a:rPr>
            </a:br>
            <a:r>
              <a:rPr lang="pt-BR" sz="3800" dirty="0">
                <a:solidFill>
                  <a:schemeClr val="bg1"/>
                </a:solidFill>
              </a:rPr>
              <a:t>Garante a identidade do emissor, a integridade e a inviolabilidade do conteúdo da mensagem enviada.</a:t>
            </a:r>
          </a:p>
          <a:p>
            <a:pPr algn="just"/>
            <a:r>
              <a:rPr lang="pt-BR" sz="3800" dirty="0">
                <a:solidFill>
                  <a:schemeClr val="bg1"/>
                </a:solidFill>
              </a:rPr>
              <a:t>- Micro e pequenas empresas</a:t>
            </a:r>
            <a:br>
              <a:rPr lang="pt-BR" sz="3800" dirty="0">
                <a:solidFill>
                  <a:schemeClr val="bg1"/>
                </a:solidFill>
              </a:rPr>
            </a:br>
            <a:r>
              <a:rPr lang="pt-BR" sz="3800" dirty="0" smtClean="0">
                <a:solidFill>
                  <a:schemeClr val="bg1"/>
                </a:solidFill>
              </a:rPr>
              <a:t>podem </a:t>
            </a:r>
            <a:r>
              <a:rPr lang="pt-BR" sz="3800" dirty="0">
                <a:solidFill>
                  <a:schemeClr val="bg1"/>
                </a:solidFill>
              </a:rPr>
              <a:t>comprovar a identidade no meio virtual, realizar transações comerciais e financeiras com validade jurídica e trocar mensagens eletrônicas com segurança e agilidade. </a:t>
            </a:r>
          </a:p>
        </p:txBody>
      </p:sp>
    </p:spTree>
    <p:extLst>
      <p:ext uri="{BB962C8B-B14F-4D97-AF65-F5344CB8AC3E}">
        <p14:creationId xmlns:p14="http://schemas.microsoft.com/office/powerpoint/2010/main" val="3034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779655" y="3140968"/>
            <a:ext cx="8358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E como verifico na Web???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51" y="285740"/>
            <a:ext cx="6897911" cy="61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85720" y="404664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Nos sites, os cadeados informam o tipo de segurança e detalham os dados de seu proprietário.</a:t>
            </a:r>
          </a:p>
        </p:txBody>
      </p:sp>
      <p:pic>
        <p:nvPicPr>
          <p:cNvPr id="1026" name="Picture 2" descr="[Conexão segura em diversos navegadores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11163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38120" y="4919008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Exemplo de reconhecimento de certificação digital.</a:t>
            </a:r>
          </a:p>
        </p:txBody>
      </p:sp>
    </p:spTree>
    <p:extLst>
      <p:ext uri="{BB962C8B-B14F-4D97-AF65-F5344CB8AC3E}">
        <p14:creationId xmlns:p14="http://schemas.microsoft.com/office/powerpoint/2010/main" val="14520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428596" y="3000372"/>
            <a:ext cx="8429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 smtClean="0">
                <a:solidFill>
                  <a:schemeClr val="bg1"/>
                </a:solidFill>
              </a:rPr>
              <a:t>O que é?????</a:t>
            </a:r>
            <a:endParaRPr lang="pt-BR" sz="7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438120" y="4919008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Exemplo de não reconhecimento ou falha de certificação digital.</a:t>
            </a:r>
          </a:p>
        </p:txBody>
      </p:sp>
      <p:pic>
        <p:nvPicPr>
          <p:cNvPr id="2050" name="Picture 2" descr="[Conexão HTTPS com cadeia de certificação não reconhecida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0" y="1412776"/>
            <a:ext cx="838201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5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438120" y="4919008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Uso de Cominação de conexão seguro e não segura.</a:t>
            </a:r>
          </a:p>
        </p:txBody>
      </p:sp>
      <p:pic>
        <p:nvPicPr>
          <p:cNvPr id="4098" name="Picture 2" descr="[Uso combinado de conexão segura e não segura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0" y="1412776"/>
            <a:ext cx="838201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548680"/>
            <a:ext cx="8358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Alerta de certificado não confiável.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62" y="1412776"/>
            <a:ext cx="8073877" cy="521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548680"/>
            <a:ext cx="8358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Alerta de certificado não confiável.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56566"/>
            <a:ext cx="5120406" cy="533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9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4078" y="836712"/>
            <a:ext cx="8358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Alerta de certificado não confiável.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45" y="1844824"/>
            <a:ext cx="7948370" cy="455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4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79512" y="260648"/>
            <a:ext cx="8784975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dirty="0">
                <a:solidFill>
                  <a:schemeClr val="bg1"/>
                </a:solidFill>
              </a:rPr>
              <a:t>Em geral, alertas são emitidos </a:t>
            </a:r>
            <a:r>
              <a:rPr lang="pt-BR" sz="3800" dirty="0" smtClean="0">
                <a:solidFill>
                  <a:schemeClr val="bg1"/>
                </a:solidFill>
              </a:rPr>
              <a:t>em situações </a:t>
            </a:r>
            <a:r>
              <a:rPr lang="pt-BR" sz="3800" dirty="0">
                <a:solidFill>
                  <a:schemeClr val="bg1"/>
                </a:solidFill>
              </a:rPr>
              <a:t>como: </a:t>
            </a:r>
          </a:p>
          <a:p>
            <a:pPr algn="just"/>
            <a:r>
              <a:rPr lang="pt-BR" sz="3500" dirty="0">
                <a:solidFill>
                  <a:schemeClr val="bg1"/>
                </a:solidFill>
              </a:rPr>
              <a:t>o certificado está fora do prazo </a:t>
            </a:r>
            <a:r>
              <a:rPr lang="pt-BR" sz="3500" dirty="0" smtClean="0">
                <a:solidFill>
                  <a:schemeClr val="bg1"/>
                </a:solidFill>
              </a:rPr>
              <a:t>de validade</a:t>
            </a:r>
            <a:r>
              <a:rPr lang="pt-BR" sz="3500" dirty="0">
                <a:solidFill>
                  <a:schemeClr val="bg1"/>
                </a:solidFill>
              </a:rPr>
              <a:t>; </a:t>
            </a:r>
          </a:p>
          <a:p>
            <a:pPr algn="just"/>
            <a:r>
              <a:rPr lang="pt-BR" sz="3500" dirty="0">
                <a:solidFill>
                  <a:schemeClr val="bg1"/>
                </a:solidFill>
              </a:rPr>
              <a:t>o navegador não identificou </a:t>
            </a:r>
            <a:r>
              <a:rPr lang="pt-BR" sz="3500" dirty="0" smtClean="0">
                <a:solidFill>
                  <a:schemeClr val="bg1"/>
                </a:solidFill>
              </a:rPr>
              <a:t>a certificação </a:t>
            </a:r>
            <a:r>
              <a:rPr lang="pt-BR" sz="3500" dirty="0">
                <a:solidFill>
                  <a:schemeClr val="bg1"/>
                </a:solidFill>
              </a:rPr>
              <a:t>(dentre </a:t>
            </a:r>
            <a:r>
              <a:rPr lang="pt-BR" sz="3500" dirty="0" smtClean="0">
                <a:solidFill>
                  <a:schemeClr val="bg1"/>
                </a:solidFill>
              </a:rPr>
              <a:t>as possibilidades</a:t>
            </a:r>
            <a:r>
              <a:rPr lang="pt-BR" sz="3500" dirty="0">
                <a:solidFill>
                  <a:schemeClr val="bg1"/>
                </a:solidFill>
              </a:rPr>
              <a:t>, o certificado pode pertencer a uma cadeia não reconhecida, ser </a:t>
            </a:r>
            <a:r>
              <a:rPr lang="pt-BR" sz="3500" dirty="0" err="1">
                <a:solidFill>
                  <a:schemeClr val="bg1"/>
                </a:solidFill>
              </a:rPr>
              <a:t>autoassinado</a:t>
            </a:r>
            <a:r>
              <a:rPr lang="pt-BR" sz="3500" dirty="0">
                <a:solidFill>
                  <a:schemeClr val="bg1"/>
                </a:solidFill>
              </a:rPr>
              <a:t> ou o navegador pode estar desatualizado e não conter certificados mais recentes de </a:t>
            </a:r>
            <a:r>
              <a:rPr lang="pt-BR" sz="3500" dirty="0" err="1">
                <a:solidFill>
                  <a:schemeClr val="bg1"/>
                </a:solidFill>
              </a:rPr>
              <a:t>ACs</a:t>
            </a:r>
            <a:r>
              <a:rPr lang="pt-BR" sz="3500" dirty="0">
                <a:solidFill>
                  <a:schemeClr val="bg1"/>
                </a:solidFill>
              </a:rPr>
              <a:t>); </a:t>
            </a:r>
          </a:p>
          <a:p>
            <a:pPr algn="just"/>
            <a:r>
              <a:rPr lang="pt-BR" sz="3500" dirty="0">
                <a:solidFill>
                  <a:schemeClr val="bg1"/>
                </a:solidFill>
              </a:rPr>
              <a:t>o endereço do </a:t>
            </a:r>
            <a:r>
              <a:rPr lang="pt-BR" sz="3500" i="1" dirty="0">
                <a:solidFill>
                  <a:schemeClr val="bg1"/>
                </a:solidFill>
              </a:rPr>
              <a:t>site</a:t>
            </a:r>
            <a:r>
              <a:rPr lang="pt-BR" sz="3500" dirty="0">
                <a:solidFill>
                  <a:schemeClr val="bg1"/>
                </a:solidFill>
              </a:rPr>
              <a:t> não confere com o descrito no certificado; </a:t>
            </a:r>
          </a:p>
          <a:p>
            <a:pPr algn="just"/>
            <a:r>
              <a:rPr lang="pt-BR" sz="3500" dirty="0">
                <a:solidFill>
                  <a:schemeClr val="bg1"/>
                </a:solidFill>
              </a:rPr>
              <a:t>o certificado foi revogado. </a:t>
            </a:r>
            <a:r>
              <a:rPr lang="pt-BR" sz="3500" dirty="0" smtClean="0">
                <a:solidFill>
                  <a:schemeClr val="bg1"/>
                </a:solidFill>
              </a:rPr>
              <a:t> Data errada.</a:t>
            </a:r>
            <a:endParaRPr lang="pt-B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79512" y="260648"/>
            <a:ext cx="8784975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dirty="0" smtClean="0">
                <a:solidFill>
                  <a:schemeClr val="bg1"/>
                </a:solidFill>
              </a:rPr>
              <a:t>Exercícios:</a:t>
            </a: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1 – O que é certificado digital?</a:t>
            </a: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2 – Como funciona o Certificado Digital?</a:t>
            </a: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3 - O que contém nos certificados?</a:t>
            </a: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4 – Quais os aspectos da certificação digital?</a:t>
            </a: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5 – Descreva as chaves Simétricas:</a:t>
            </a:r>
          </a:p>
          <a:p>
            <a:pPr algn="just"/>
            <a:r>
              <a:rPr lang="pt-BR" sz="3500" dirty="0" smtClean="0">
                <a:solidFill>
                  <a:schemeClr val="bg1"/>
                </a:solidFill>
              </a:rPr>
              <a:t>6 – Descreve as chaves Assimétricas:</a:t>
            </a:r>
          </a:p>
          <a:p>
            <a:pPr algn="just"/>
            <a:endParaRPr lang="pt-BR" sz="3500" dirty="0" smtClean="0">
              <a:solidFill>
                <a:schemeClr val="bg1"/>
              </a:solidFill>
            </a:endParaRPr>
          </a:p>
          <a:p>
            <a:pPr algn="just"/>
            <a:endParaRPr lang="pt-BR" sz="3500" dirty="0" smtClean="0">
              <a:solidFill>
                <a:schemeClr val="bg1"/>
              </a:solidFill>
            </a:endParaRPr>
          </a:p>
          <a:p>
            <a:pPr algn="just"/>
            <a:endParaRPr lang="pt-B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79512" y="260648"/>
            <a:ext cx="8784975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dirty="0" smtClean="0">
                <a:solidFill>
                  <a:schemeClr val="bg1"/>
                </a:solidFill>
              </a:rPr>
              <a:t>Fontes</a:t>
            </a:r>
          </a:p>
          <a:p>
            <a:pPr algn="just"/>
            <a:endParaRPr lang="pt-BR" sz="3800" dirty="0">
              <a:solidFill>
                <a:schemeClr val="bg1"/>
              </a:solidFill>
            </a:endParaRPr>
          </a:p>
          <a:p>
            <a:pPr algn="just"/>
            <a:r>
              <a:rPr lang="pt-BR" sz="38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pt-BR" sz="3800" dirty="0" smtClean="0">
                <a:solidFill>
                  <a:schemeClr val="bg1"/>
                </a:solidFill>
                <a:hlinkClick r:id="rId4"/>
              </a:rPr>
              <a:t>cartilha.cert.br/uso-seguro/</a:t>
            </a:r>
            <a:endParaRPr lang="pt-BR" sz="3800" dirty="0" smtClean="0">
              <a:solidFill>
                <a:schemeClr val="bg1"/>
              </a:solidFill>
            </a:endParaRPr>
          </a:p>
          <a:p>
            <a:pPr algn="just"/>
            <a:r>
              <a:rPr lang="pt-BR" sz="35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pt-BR" sz="3500" dirty="0" smtClean="0">
                <a:solidFill>
                  <a:schemeClr val="bg1"/>
                </a:solidFill>
                <a:hlinkClick r:id="rId5"/>
              </a:rPr>
              <a:t>www.iti.gov.br/index.php/certificacao-digital/o-que-e</a:t>
            </a:r>
            <a:endParaRPr lang="pt-BR" sz="3500" dirty="0" smtClean="0">
              <a:solidFill>
                <a:schemeClr val="bg1"/>
              </a:solidFill>
            </a:endParaRPr>
          </a:p>
          <a:p>
            <a:pPr algn="just"/>
            <a:r>
              <a:rPr lang="pt-BR" sz="35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pt-BR" sz="3500" dirty="0" smtClean="0">
                <a:solidFill>
                  <a:schemeClr val="bg1"/>
                </a:solidFill>
                <a:hlinkClick r:id="rId6"/>
              </a:rPr>
              <a:t>www.infowester.com/assincertdigital.php</a:t>
            </a:r>
            <a:endParaRPr lang="pt-BR" sz="3500" dirty="0" smtClean="0">
              <a:solidFill>
                <a:schemeClr val="bg1"/>
              </a:solidFill>
            </a:endParaRPr>
          </a:p>
          <a:p>
            <a:pPr algn="just"/>
            <a:endParaRPr lang="pt-B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8194" name="Picture 2" descr="[Uso seguro da Internet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4"/>
            <a:ext cx="6408712" cy="555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0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15237" y="1268760"/>
            <a:ext cx="8358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Na prática, o certificado digital </a:t>
            </a:r>
            <a:r>
              <a:rPr lang="pt-BR" sz="4000" dirty="0" smtClean="0">
                <a:solidFill>
                  <a:schemeClr val="bg1"/>
                </a:solidFill>
              </a:rPr>
              <a:t>no Brasil </a:t>
            </a:r>
            <a:r>
              <a:rPr lang="pt-BR" sz="4000" dirty="0">
                <a:solidFill>
                  <a:schemeClr val="bg1"/>
                </a:solidFill>
              </a:rPr>
              <a:t>funciona como uma identidade virtual que permite a identificação segura e inequívoca do autor de uma mensagem ou transação feita em meios eletrônicos, como a web. </a:t>
            </a:r>
            <a:endParaRPr lang="pt-BR" sz="4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72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11789" y="571480"/>
            <a:ext cx="83582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Esse documento eletrônico é gerado e assinado por uma terceira parte confiável, ou seja, uma Autoridade Certificadora (AC) que, seguindo regras estabelecidas pelo Comitê Gestor da ICP-Brasil, associa uma entidade (pessoa, processo, servidor) a um par de chaves criptográficas. </a:t>
            </a:r>
          </a:p>
        </p:txBody>
      </p:sp>
    </p:spTree>
    <p:extLst>
      <p:ext uri="{BB962C8B-B14F-4D97-AF65-F5344CB8AC3E}">
        <p14:creationId xmlns:p14="http://schemas.microsoft.com/office/powerpoint/2010/main" val="17101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11789" y="571480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Os certificados contém os dados de seu titular conforme detalhado na Política de Segurança de cada Autoridade Certificadora.</a:t>
            </a:r>
          </a:p>
        </p:txBody>
      </p:sp>
    </p:spTree>
    <p:extLst>
      <p:ext uri="{BB962C8B-B14F-4D97-AF65-F5344CB8AC3E}">
        <p14:creationId xmlns:p14="http://schemas.microsoft.com/office/powerpoint/2010/main" val="10386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691680" y="2564904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Como funciona???</a:t>
            </a:r>
          </a:p>
          <a:p>
            <a:pPr algn="just"/>
            <a:endParaRPr lang="pt-BR" sz="4000" dirty="0">
              <a:solidFill>
                <a:schemeClr val="bg1"/>
              </a:solidFill>
            </a:endParaRPr>
          </a:p>
          <a:p>
            <a:pPr algn="just"/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467544" y="571480"/>
            <a:ext cx="83582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800" dirty="0">
                <a:solidFill>
                  <a:schemeClr val="bg1"/>
                </a:solidFill>
              </a:rPr>
              <a:t>Este método considera dois importantes </a:t>
            </a:r>
            <a:r>
              <a:rPr lang="pt-BR" sz="3800" dirty="0" smtClean="0">
                <a:solidFill>
                  <a:schemeClr val="bg1"/>
                </a:solidFill>
              </a:rPr>
              <a:t>aspectos: </a:t>
            </a:r>
            <a:r>
              <a:rPr lang="pt-BR" sz="3800" i="1" dirty="0" smtClean="0">
                <a:solidFill>
                  <a:schemeClr val="bg1"/>
                </a:solidFill>
              </a:rPr>
              <a:t>confidencialidade</a:t>
            </a:r>
            <a:r>
              <a:rPr lang="pt-BR" sz="3800" dirty="0" smtClean="0">
                <a:solidFill>
                  <a:schemeClr val="bg1"/>
                </a:solidFill>
              </a:rPr>
              <a:t> </a:t>
            </a:r>
            <a:r>
              <a:rPr lang="pt-BR" sz="3800" dirty="0">
                <a:solidFill>
                  <a:schemeClr val="bg1"/>
                </a:solidFill>
              </a:rPr>
              <a:t>e </a:t>
            </a:r>
            <a:r>
              <a:rPr lang="pt-BR" sz="3800" i="1" dirty="0">
                <a:solidFill>
                  <a:schemeClr val="bg1"/>
                </a:solidFill>
              </a:rPr>
              <a:t>autenticidade</a:t>
            </a:r>
            <a:r>
              <a:rPr lang="pt-BR" sz="3800" dirty="0">
                <a:solidFill>
                  <a:schemeClr val="bg1"/>
                </a:solidFill>
              </a:rPr>
              <a:t>. Resumidamente, o primeiro consiste em fazer com que a informação esteja acessível somente a pessoas ou organizações autorizadas. O segundo, em fornecer a certeza de que a informação provém da origem e forma esperadas, de forma que o receptor reconheça isso.</a:t>
            </a:r>
          </a:p>
          <a:p>
            <a:pPr algn="just"/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467544" y="571480"/>
            <a:ext cx="835824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Para isso se utilizam as chaves criptografadas, essas chaves </a:t>
            </a:r>
            <a:r>
              <a:rPr lang="pt-BR" sz="4000" dirty="0">
                <a:solidFill>
                  <a:schemeClr val="bg1"/>
                </a:solidFill>
              </a:rPr>
              <a:t>são, em poucas palavras, um conjunto de bits baseado em um determinado algoritmo capaz de cifrar e decifrar informações. Para isso, pode-se usar </a:t>
            </a:r>
            <a:r>
              <a:rPr lang="pt-BR" sz="4000" i="1" dirty="0">
                <a:solidFill>
                  <a:schemeClr val="bg1"/>
                </a:solidFill>
              </a:rPr>
              <a:t>chaves simétricas</a:t>
            </a:r>
            <a:r>
              <a:rPr lang="pt-BR" sz="4000" dirty="0">
                <a:solidFill>
                  <a:schemeClr val="bg1"/>
                </a:solidFill>
              </a:rPr>
              <a:t> ou </a:t>
            </a:r>
            <a:r>
              <a:rPr lang="pt-BR" sz="4000" i="1" dirty="0">
                <a:solidFill>
                  <a:schemeClr val="bg1"/>
                </a:solidFill>
              </a:rPr>
              <a:t>chaves assimétricas</a:t>
            </a:r>
            <a:r>
              <a:rPr lang="pt-BR" sz="4000" dirty="0">
                <a:solidFill>
                  <a:schemeClr val="bg1"/>
                </a:solidFill>
              </a:rPr>
              <a:t> - estas últimas também conhecidas apenas como </a:t>
            </a:r>
            <a:r>
              <a:rPr lang="pt-BR" sz="4000" i="1" dirty="0">
                <a:solidFill>
                  <a:schemeClr val="bg1"/>
                </a:solidFill>
              </a:rPr>
              <a:t>chaves públicas</a:t>
            </a:r>
            <a:r>
              <a:rPr lang="pt-BR" sz="4000" dirty="0" smtClean="0">
                <a:solidFill>
                  <a:schemeClr val="bg1"/>
                </a:solidFill>
              </a:rPr>
              <a:t>.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553</Words>
  <Application>Microsoft Office PowerPoint</Application>
  <PresentationFormat>Apresentação na tela (4:3)</PresentationFormat>
  <Paragraphs>41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Certificado Digital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94</cp:revision>
  <dcterms:created xsi:type="dcterms:W3CDTF">2015-02-25T15:02:29Z</dcterms:created>
  <dcterms:modified xsi:type="dcterms:W3CDTF">2016-04-28T14:42:04Z</dcterms:modified>
</cp:coreProperties>
</file>