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336" r:id="rId3"/>
    <p:sldId id="327" r:id="rId4"/>
    <p:sldId id="32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6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10/03/2016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VPN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76213" y="836712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>
                <a:solidFill>
                  <a:schemeClr val="bg1"/>
                </a:solidFill>
              </a:rPr>
              <a:t>Segurança e privacidade</a:t>
            </a: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Como a Internet é uma rede pública, é preciso criar alguns mecanismos de segurança para que as informações trocadas entre os computadores de uma VPN não possam ser lidas por outras pessoas. </a:t>
            </a:r>
          </a:p>
        </p:txBody>
      </p:sp>
    </p:spTree>
    <p:extLst>
      <p:ext uri="{BB962C8B-B14F-4D97-AF65-F5344CB8AC3E}">
        <p14:creationId xmlns:p14="http://schemas.microsoft.com/office/powerpoint/2010/main" val="15197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76213" y="548680"/>
            <a:ext cx="835824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A proteção mais utilizada é a criptografia, pois essa garante que os dados transmitidos por um dos computadores da rede sejam os mesmo que as demais máquinas irão receber</a:t>
            </a:r>
            <a:r>
              <a:rPr lang="pt-BR" sz="4000" dirty="0" smtClean="0">
                <a:solidFill>
                  <a:schemeClr val="bg1"/>
                </a:solidFill>
              </a:rPr>
              <a:t>. </a:t>
            </a:r>
            <a:r>
              <a:rPr lang="pt-BR" sz="4000" dirty="0">
                <a:solidFill>
                  <a:schemeClr val="bg1"/>
                </a:solidFill>
              </a:rPr>
              <a:t>Depois de criptografados, os dados são então encapsulados e transmitidos pela Internet, utilizando o protocolo de tunelamento, até encontrar seu destino.</a:t>
            </a:r>
          </a:p>
        </p:txBody>
      </p:sp>
    </p:spTree>
    <p:extLst>
      <p:ext uri="{BB962C8B-B14F-4D97-AF65-F5344CB8AC3E}">
        <p14:creationId xmlns:p14="http://schemas.microsoft.com/office/powerpoint/2010/main" val="10833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76213" y="548680"/>
            <a:ext cx="83582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Tunelamento</a:t>
            </a:r>
          </a:p>
          <a:p>
            <a:pPr algn="just"/>
            <a:r>
              <a:rPr lang="pt-BR" sz="3800" dirty="0" smtClean="0">
                <a:solidFill>
                  <a:schemeClr val="bg1"/>
                </a:solidFill>
              </a:rPr>
              <a:t>Quando </a:t>
            </a:r>
            <a:r>
              <a:rPr lang="pt-BR" sz="3800" dirty="0">
                <a:solidFill>
                  <a:schemeClr val="bg1"/>
                </a:solidFill>
              </a:rPr>
              <a:t>se fala em VPNs, a palavra tunelamento se faz muito presente. O tunelamento consiste em criar um </a:t>
            </a:r>
            <a:r>
              <a:rPr lang="pt-BR" sz="3800" dirty="0" smtClean="0">
                <a:solidFill>
                  <a:schemeClr val="bg1"/>
                </a:solidFill>
              </a:rPr>
              <a:t>túnel </a:t>
            </a:r>
            <a:r>
              <a:rPr lang="pt-BR" sz="3800" dirty="0">
                <a:solidFill>
                  <a:schemeClr val="bg1"/>
                </a:solidFill>
              </a:rPr>
              <a:t>para que os dados possam ser enviados sem que outros usuários tenham acesso. A </a:t>
            </a:r>
            <a:r>
              <a:rPr lang="pt-BR" sz="3800" dirty="0" smtClean="0">
                <a:solidFill>
                  <a:schemeClr val="bg1"/>
                </a:solidFill>
              </a:rPr>
              <a:t>ideia </a:t>
            </a:r>
            <a:r>
              <a:rPr lang="pt-BR" sz="3800" dirty="0">
                <a:solidFill>
                  <a:schemeClr val="bg1"/>
                </a:solidFill>
              </a:rPr>
              <a:t>é a mesma de um túnel rodoviário: uma entrada, uma saída e, quem está do lado de fora, não consegue ver quem está passando pelo interior.</a:t>
            </a:r>
          </a:p>
          <a:p>
            <a:pPr algn="just"/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76213" y="548680"/>
            <a:ext cx="83582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Tunelamento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00" y="1257457"/>
            <a:ext cx="6804248" cy="51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475656" y="3212976"/>
            <a:ext cx="83582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Funciona???</a:t>
            </a:r>
          </a:p>
        </p:txBody>
      </p:sp>
    </p:spTree>
    <p:extLst>
      <p:ext uri="{BB962C8B-B14F-4D97-AF65-F5344CB8AC3E}">
        <p14:creationId xmlns:p14="http://schemas.microsoft.com/office/powerpoint/2010/main" val="32273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37073" y="571480"/>
            <a:ext cx="835824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Para criar uma rede VPN não é preciso mais do que dois (ou </a:t>
            </a:r>
            <a:r>
              <a:rPr lang="pt-BR" sz="4000" dirty="0" smtClean="0">
                <a:solidFill>
                  <a:schemeClr val="bg1"/>
                </a:solidFill>
              </a:rPr>
              <a:t>mais) computadores </a:t>
            </a:r>
            <a:r>
              <a:rPr lang="pt-BR" sz="4000" dirty="0">
                <a:solidFill>
                  <a:schemeClr val="bg1"/>
                </a:solidFill>
              </a:rPr>
              <a:t>conectados à Internet e um programa de VPN instalado em cada máquina. </a:t>
            </a:r>
            <a:r>
              <a:rPr lang="pt-BR" sz="4000" dirty="0" smtClean="0">
                <a:solidFill>
                  <a:schemeClr val="bg1"/>
                </a:solidFill>
              </a:rPr>
              <a:t>Essa </a:t>
            </a:r>
            <a:r>
              <a:rPr lang="pt-BR" sz="4000" dirty="0" smtClean="0">
                <a:solidFill>
                  <a:schemeClr val="bg1"/>
                </a:solidFill>
              </a:rPr>
              <a:t>VPN </a:t>
            </a:r>
            <a:r>
              <a:rPr lang="pt-BR" sz="4000" dirty="0" smtClean="0">
                <a:solidFill>
                  <a:schemeClr val="bg1"/>
                </a:solidFill>
              </a:rPr>
              <a:t>pode ser instalado em um servidor, no qual disponibiliza o mesmo serviço para vários equipamentos.</a:t>
            </a:r>
          </a:p>
          <a:p>
            <a:pPr algn="just"/>
            <a:endParaRPr lang="pt-BR" sz="4000" dirty="0">
              <a:solidFill>
                <a:schemeClr val="bg1"/>
              </a:solidFill>
            </a:endParaRP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Caso Whatsapp 2015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75940" y="571480"/>
            <a:ext cx="835824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O processo para o envio dos dados é o seguinte:</a:t>
            </a:r>
          </a:p>
          <a:p>
            <a:pPr algn="just"/>
            <a:r>
              <a:rPr lang="pt-BR" sz="4000" b="1" dirty="0">
                <a:solidFill>
                  <a:schemeClr val="bg1"/>
                </a:solidFill>
              </a:rPr>
              <a:t>1º -</a:t>
            </a:r>
            <a:r>
              <a:rPr lang="pt-BR" sz="4000" dirty="0">
                <a:solidFill>
                  <a:schemeClr val="bg1"/>
                </a:solidFill>
              </a:rPr>
              <a:t> Os dados são criptografados e encapsulados.</a:t>
            </a:r>
          </a:p>
          <a:p>
            <a:pPr algn="just"/>
            <a:r>
              <a:rPr lang="pt-BR" sz="4000" b="1" dirty="0">
                <a:solidFill>
                  <a:schemeClr val="bg1"/>
                </a:solidFill>
              </a:rPr>
              <a:t>2º -</a:t>
            </a:r>
            <a:r>
              <a:rPr lang="pt-BR" sz="4000" dirty="0">
                <a:solidFill>
                  <a:schemeClr val="bg1"/>
                </a:solidFill>
              </a:rPr>
              <a:t> Algumas informações extras, como o número de IP da máquina remetente, são adicionadas aos dados que serão enviados para que o computador receptor possa identificar quem mandou o pacote de dados</a:t>
            </a:r>
            <a:r>
              <a:rPr lang="pt-BR" sz="4000" dirty="0" smtClean="0">
                <a:solidFill>
                  <a:schemeClr val="bg1"/>
                </a:solidFill>
              </a:rPr>
              <a:t>.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37073" y="332656"/>
            <a:ext cx="835824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b="1" dirty="0">
                <a:solidFill>
                  <a:schemeClr val="bg1"/>
                </a:solidFill>
              </a:rPr>
              <a:t>3º -</a:t>
            </a:r>
            <a:r>
              <a:rPr lang="pt-BR" sz="3800" dirty="0">
                <a:solidFill>
                  <a:schemeClr val="bg1"/>
                </a:solidFill>
              </a:rPr>
              <a:t> O pacote contendo todos os dados é enviado através do “túnel” criado até o computador de destino.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</a:rPr>
              <a:t>4º -</a:t>
            </a:r>
            <a:r>
              <a:rPr lang="pt-BR" sz="3800" dirty="0">
                <a:solidFill>
                  <a:schemeClr val="bg1"/>
                </a:solidFill>
              </a:rPr>
              <a:t> A máquina receptora irá identificar o computador remetente através das informações anexadas ao pacote de dados.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</a:rPr>
              <a:t>5º -</a:t>
            </a:r>
            <a:r>
              <a:rPr lang="pt-BR" sz="3800" dirty="0">
                <a:solidFill>
                  <a:schemeClr val="bg1"/>
                </a:solidFill>
              </a:rPr>
              <a:t> Os dados são recebidos </a:t>
            </a:r>
            <a:r>
              <a:rPr lang="pt-BR" sz="3800" dirty="0" smtClean="0">
                <a:solidFill>
                  <a:schemeClr val="bg1"/>
                </a:solidFill>
              </a:rPr>
              <a:t>e desencapsulados</a:t>
            </a:r>
            <a:r>
              <a:rPr lang="pt-BR" sz="3800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</a:rPr>
              <a:t>6º -</a:t>
            </a:r>
            <a:r>
              <a:rPr lang="pt-BR" sz="3800" dirty="0">
                <a:solidFill>
                  <a:schemeClr val="bg1"/>
                </a:solidFill>
              </a:rPr>
              <a:t> Finalmente os dados são descriptografados e </a:t>
            </a:r>
            <a:r>
              <a:rPr lang="pt-BR" sz="3800" dirty="0" smtClean="0">
                <a:solidFill>
                  <a:schemeClr val="bg1"/>
                </a:solidFill>
              </a:rPr>
              <a:t>armazenados.</a:t>
            </a:r>
            <a:endParaRPr 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37073" y="332656"/>
            <a:ext cx="835824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b="1" dirty="0">
                <a:solidFill>
                  <a:schemeClr val="bg1"/>
                </a:solidFill>
              </a:rPr>
              <a:t>3º -</a:t>
            </a:r>
            <a:r>
              <a:rPr lang="pt-BR" sz="3800" dirty="0">
                <a:solidFill>
                  <a:schemeClr val="bg1"/>
                </a:solidFill>
              </a:rPr>
              <a:t> O pacote contendo todos os dados é enviado através do “túnel” criado até o computador de destino.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</a:rPr>
              <a:t>4º -</a:t>
            </a:r>
            <a:r>
              <a:rPr lang="pt-BR" sz="3800" dirty="0">
                <a:solidFill>
                  <a:schemeClr val="bg1"/>
                </a:solidFill>
              </a:rPr>
              <a:t> A máquina receptora irá identificar o computador remetente através das informações anexadas ao pacote de dados.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</a:rPr>
              <a:t>5º -</a:t>
            </a:r>
            <a:r>
              <a:rPr lang="pt-BR" sz="3800" dirty="0">
                <a:solidFill>
                  <a:schemeClr val="bg1"/>
                </a:solidFill>
              </a:rPr>
              <a:t> Os dados são recebidos </a:t>
            </a:r>
            <a:r>
              <a:rPr lang="pt-BR" sz="3800" dirty="0" smtClean="0">
                <a:solidFill>
                  <a:schemeClr val="bg1"/>
                </a:solidFill>
              </a:rPr>
              <a:t>e desencapsulados</a:t>
            </a:r>
            <a:r>
              <a:rPr lang="pt-BR" sz="3800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</a:rPr>
              <a:t>6º -</a:t>
            </a:r>
            <a:r>
              <a:rPr lang="pt-BR" sz="3800" dirty="0">
                <a:solidFill>
                  <a:schemeClr val="bg1"/>
                </a:solidFill>
              </a:rPr>
              <a:t> Finalmente os dados são descriptografados e </a:t>
            </a:r>
            <a:r>
              <a:rPr lang="pt-BR" sz="3800" dirty="0" smtClean="0">
                <a:solidFill>
                  <a:schemeClr val="bg1"/>
                </a:solidFill>
              </a:rPr>
              <a:t>armazenados.</a:t>
            </a:r>
            <a:endParaRPr 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37073" y="332656"/>
            <a:ext cx="83582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>
                <a:solidFill>
                  <a:schemeClr val="bg1"/>
                </a:solidFill>
              </a:rPr>
              <a:t>Utilização</a:t>
            </a: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As redes VPN são muito utilizadas por grandes empresas, principalmente aquelas em que os funcionários viajam com </a:t>
            </a:r>
            <a:r>
              <a:rPr lang="pt-BR" sz="4000" dirty="0" smtClean="0">
                <a:solidFill>
                  <a:schemeClr val="bg1"/>
                </a:solidFill>
              </a:rPr>
              <a:t>frequência </a:t>
            </a:r>
            <a:r>
              <a:rPr lang="pt-BR" sz="4000" dirty="0">
                <a:solidFill>
                  <a:schemeClr val="bg1"/>
                </a:solidFill>
              </a:rPr>
              <a:t>ou trabalham em casa, por exemplo. Mas nada impede que usuários comuns, no seu dia-a-dia, utilizem as redes privadas virtuais.</a:t>
            </a:r>
          </a:p>
        </p:txBody>
      </p:sp>
    </p:spTree>
    <p:extLst>
      <p:ext uri="{BB962C8B-B14F-4D97-AF65-F5344CB8AC3E}">
        <p14:creationId xmlns:p14="http://schemas.microsoft.com/office/powerpoint/2010/main" val="33588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irtual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rivate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pt-BR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49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37073" y="332656"/>
            <a:ext cx="8358246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bg1"/>
                </a:solidFill>
              </a:rPr>
              <a:t>Exercícios</a:t>
            </a:r>
            <a:endParaRPr lang="pt-BR" sz="3200" b="1" dirty="0">
              <a:solidFill>
                <a:schemeClr val="bg1"/>
              </a:solidFill>
            </a:endParaRP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1 - </a:t>
            </a:r>
            <a:r>
              <a:rPr lang="pt-BR" sz="3200" dirty="0" smtClean="0">
                <a:solidFill>
                  <a:schemeClr val="bg1"/>
                </a:solidFill>
              </a:rPr>
              <a:t>O que é uma VPN?</a:t>
            </a: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2 – Quais os 4 recursos mais utilizados pelas empresas para conexão de redes remotas?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3 – Qual a melhor solução custo –benefício de interligação de redes remotas?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4 – Qual a proteção mais utilizada em VPNs?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5 – O que é tunelamento?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6 – Descreva o passo à passo do funcionamento da VPN: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7 - Onde as VPNs são utilizadas?</a:t>
            </a:r>
          </a:p>
          <a:p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428596" y="3000372"/>
            <a:ext cx="8429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 smtClean="0">
                <a:solidFill>
                  <a:schemeClr val="bg1"/>
                </a:solidFill>
              </a:rPr>
              <a:t>O que é?????</a:t>
            </a:r>
            <a:endParaRPr lang="pt-BR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85720" y="404664"/>
            <a:ext cx="835824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Uma </a:t>
            </a:r>
            <a:r>
              <a:rPr lang="pt-BR" sz="4000" dirty="0">
                <a:solidFill>
                  <a:schemeClr val="bg1"/>
                </a:solidFill>
              </a:rPr>
              <a:t>Rede Particular Virtual (</a:t>
            </a:r>
            <a:r>
              <a:rPr lang="pt-BR" sz="4000" b="1" i="1" dirty="0">
                <a:solidFill>
                  <a:schemeClr val="bg1"/>
                </a:solidFill>
              </a:rPr>
              <a:t>V</a:t>
            </a:r>
            <a:r>
              <a:rPr lang="pt-BR" sz="4000" i="1" dirty="0">
                <a:solidFill>
                  <a:schemeClr val="bg1"/>
                </a:solidFill>
              </a:rPr>
              <a:t>irtual </a:t>
            </a:r>
            <a:r>
              <a:rPr lang="pt-BR" sz="4000" b="1" i="1" dirty="0">
                <a:solidFill>
                  <a:schemeClr val="bg1"/>
                </a:solidFill>
              </a:rPr>
              <a:t>P</a:t>
            </a:r>
            <a:r>
              <a:rPr lang="pt-BR" sz="4000" i="1" dirty="0">
                <a:solidFill>
                  <a:schemeClr val="bg1"/>
                </a:solidFill>
              </a:rPr>
              <a:t>rivate </a:t>
            </a:r>
            <a:r>
              <a:rPr lang="pt-BR" sz="4000" b="1" i="1" dirty="0">
                <a:solidFill>
                  <a:schemeClr val="bg1"/>
                </a:solidFill>
              </a:rPr>
              <a:t>N</a:t>
            </a:r>
            <a:r>
              <a:rPr lang="pt-BR" sz="4000" i="1" dirty="0">
                <a:solidFill>
                  <a:schemeClr val="bg1"/>
                </a:solidFill>
              </a:rPr>
              <a:t>etwork</a:t>
            </a:r>
            <a:r>
              <a:rPr lang="pt-BR" sz="4000" dirty="0">
                <a:solidFill>
                  <a:schemeClr val="bg1"/>
                </a:solidFill>
              </a:rPr>
              <a:t> – </a:t>
            </a:r>
            <a:r>
              <a:rPr lang="pt-BR" sz="4000" b="1" dirty="0">
                <a:solidFill>
                  <a:schemeClr val="bg1"/>
                </a:solidFill>
              </a:rPr>
              <a:t>VPN</a:t>
            </a:r>
            <a:r>
              <a:rPr lang="pt-BR" sz="4000" dirty="0">
                <a:solidFill>
                  <a:schemeClr val="bg1"/>
                </a:solidFill>
              </a:rPr>
              <a:t>), como o próprio nome sugere, é uma forma de conectar dois computadores utilizando uma rede pública, como a </a:t>
            </a:r>
            <a:r>
              <a:rPr lang="pt-BR" sz="4000" dirty="0" smtClean="0">
                <a:solidFill>
                  <a:schemeClr val="bg1"/>
                </a:solidFill>
              </a:rPr>
              <a:t>Internet. </a:t>
            </a:r>
            <a:r>
              <a:rPr lang="pt-BR" sz="4000" dirty="0">
                <a:solidFill>
                  <a:schemeClr val="bg1"/>
                </a:solidFill>
              </a:rPr>
              <a:t>Para ajudar a entender </a:t>
            </a:r>
            <a:r>
              <a:rPr lang="pt-BR" sz="4000" dirty="0" smtClean="0">
                <a:solidFill>
                  <a:schemeClr val="bg1"/>
                </a:solidFill>
              </a:rPr>
              <a:t>melhor</a:t>
            </a:r>
            <a:r>
              <a:rPr lang="pt-BR" sz="4000" dirty="0">
                <a:solidFill>
                  <a:schemeClr val="bg1"/>
                </a:solidFill>
              </a:rPr>
              <a:t>, pense em uma empresa que precisa interligar duas de suas filiais. Existem algumas alternativas para solucionar o problema: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85720" y="404664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1ª Opção:</a:t>
            </a: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Comprar equipamentos wireless e conectar às filiais através de links ponto à ponto.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82208"/>
            <a:ext cx="7056784" cy="33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85720" y="404664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2ª Opção:</a:t>
            </a: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Comprar equipamentos cabeados e conectar às filiais através de links ponto à ponto.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59209"/>
            <a:ext cx="4905895" cy="36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85720" y="404664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3</a:t>
            </a:r>
            <a:r>
              <a:rPr lang="pt-BR" sz="4000" dirty="0" smtClean="0">
                <a:solidFill>
                  <a:schemeClr val="bg1"/>
                </a:solidFill>
              </a:rPr>
              <a:t>ª Opção:</a:t>
            </a: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Pagar uma linha privada (LP) para que as filiais possam se comunicar.</a:t>
            </a:r>
            <a:r>
              <a:rPr lang="pt-BR" sz="4000" dirty="0" smtClean="0">
                <a:solidFill>
                  <a:schemeClr val="bg1"/>
                </a:solidFill>
              </a:rPr>
              <a:t>.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6840760" cy="35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85720" y="404664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4ª Opção:</a:t>
            </a: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Utilizar uma VPN.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5595"/>
            <a:ext cx="6192688" cy="39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76213" y="836712"/>
            <a:ext cx="83582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Estes são os quatro recursos mais utilizados por empresas, mas alguns deles podem se tornar financeira ou geograficamente inviáveis, como é o caso dos itens </a:t>
            </a:r>
            <a:r>
              <a:rPr lang="pt-BR" sz="4000" u="sng" dirty="0">
                <a:solidFill>
                  <a:schemeClr val="bg1"/>
                </a:solidFill>
              </a:rPr>
              <a:t>1</a:t>
            </a:r>
            <a:r>
              <a:rPr lang="pt-BR" sz="4000" dirty="0">
                <a:solidFill>
                  <a:schemeClr val="bg1"/>
                </a:solidFill>
              </a:rPr>
              <a:t>, </a:t>
            </a:r>
            <a:r>
              <a:rPr lang="pt-BR" sz="4000" u="sng" dirty="0">
                <a:solidFill>
                  <a:schemeClr val="bg1"/>
                </a:solidFill>
              </a:rPr>
              <a:t>2</a:t>
            </a:r>
            <a:r>
              <a:rPr lang="pt-BR" sz="4000" dirty="0">
                <a:solidFill>
                  <a:schemeClr val="bg1"/>
                </a:solidFill>
              </a:rPr>
              <a:t> e </a:t>
            </a:r>
            <a:r>
              <a:rPr lang="pt-BR" sz="4000" u="sng" dirty="0">
                <a:solidFill>
                  <a:schemeClr val="bg1"/>
                </a:solidFill>
              </a:rPr>
              <a:t>3</a:t>
            </a:r>
            <a:r>
              <a:rPr lang="pt-BR" sz="4000" dirty="0">
                <a:solidFill>
                  <a:schemeClr val="bg1"/>
                </a:solidFill>
              </a:rPr>
              <a:t>. A melhor solução, na maioria dos casos, acaba sendo a VPN, pois seu custo é pequeno se comparado as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28718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703</Words>
  <Application>Microsoft Office PowerPoint</Application>
  <PresentationFormat>Apresentação na tela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VPN</vt:lpstr>
      <vt:lpstr>Virtual Private    Network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82</cp:revision>
  <dcterms:created xsi:type="dcterms:W3CDTF">2015-02-25T15:02:29Z</dcterms:created>
  <dcterms:modified xsi:type="dcterms:W3CDTF">2016-03-11T00:07:37Z</dcterms:modified>
</cp:coreProperties>
</file>