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Bree Serif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B64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26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331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10975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f15c3352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3f15c3352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13866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15c3352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3f15c3352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17885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 dirty="0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06539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42797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6738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15c335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f15c335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112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15c3352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3f15c3352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83952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 dirty="0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633190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02531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15c335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3f15c335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Qual é o problema?De quem ele é? ... Torne isso óbvio.</a:t>
            </a:r>
            <a:endParaRPr sz="1400" b="0" i="0" u="none" strike="noStrike" cap="non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71640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1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4"/>
          <p:cNvCxnSpPr/>
          <p:nvPr/>
        </p:nvCxnSpPr>
        <p:spPr>
          <a:xfrm>
            <a:off x="466325" y="353995"/>
            <a:ext cx="660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49300" y="450120"/>
            <a:ext cx="3898200" cy="4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meioambiente.culturamix.com/recursos-naturais/a-reciclagem-pode-gerar-oportunidades-de-trabalho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veja.abril.com.br/economia/o-lixo-como-oportunidade-de-sucesso/" TargetMode="External"/><Relationship Id="rId4" Type="http://schemas.openxmlformats.org/officeDocument/2006/relationships/hyperlink" Target="https://economia.uol.com.br/noticias/redacao/2013/04/22/gestao-de-residuos-traz-oportunidades-para-micro-e-pequenas-empresas.htm" TargetMode="Externa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31" y="0"/>
            <a:ext cx="1599536" cy="7500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3594013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pt-BR" b="1" dirty="0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</a:rPr>
              <a:t>SISTEMA DE MONITORAMENTO DE LIXO</a:t>
            </a:r>
          </a:p>
          <a:p>
            <a:pPr marL="114300" lvl="0" indent="0">
              <a:buNone/>
            </a:pPr>
            <a:r>
              <a:rPr lang="pt-BR" b="1" dirty="0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</a:rPr>
              <a:t>RECICLÁVEL </a:t>
            </a:r>
            <a:r>
              <a:rPr lang="pt-BR" b="1" dirty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</a:rPr>
              <a:t>USANDO IOT</a:t>
            </a:r>
            <a:endParaRPr sz="1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sym typeface="Arial"/>
            </a:endParaRPr>
          </a:p>
        </p:txBody>
      </p:sp>
      <p:pic>
        <p:nvPicPr>
          <p:cNvPr id="8" name="Imagem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95" y="754905"/>
            <a:ext cx="4966609" cy="3417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44" y="4039479"/>
            <a:ext cx="1002198" cy="1247856"/>
          </a:xfrm>
          <a:prstGeom prst="rect">
            <a:avLst/>
          </a:prstGeom>
        </p:spPr>
      </p:pic>
      <p:pic>
        <p:nvPicPr>
          <p:cNvPr id="12" name="Google Shape;59;p13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40" y="3787862"/>
            <a:ext cx="944804" cy="144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08" y="-226031"/>
            <a:ext cx="10400476" cy="584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4;p1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54" y="-283376"/>
            <a:ext cx="1715314" cy="128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08" y="4089116"/>
            <a:ext cx="1477454" cy="1526994"/>
          </a:xfrm>
          <a:prstGeom prst="rect">
            <a:avLst/>
          </a:prstGeom>
        </p:spPr>
      </p:pic>
      <p:sp>
        <p:nvSpPr>
          <p:cNvPr id="10" name="Google Shape;61;p13"/>
          <p:cNvSpPr txBox="1">
            <a:spLocks noGrp="1"/>
          </p:cNvSpPr>
          <p:nvPr>
            <p:ph type="body" idx="1"/>
          </p:nvPr>
        </p:nvSpPr>
        <p:spPr>
          <a:xfrm>
            <a:off x="-832208" y="-124633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Modelo</a:t>
            </a:r>
            <a:r>
              <a:rPr lang="en-US" sz="2800" b="1" dirty="0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 de </a:t>
            </a: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Negócio</a:t>
            </a:r>
            <a:endParaRPr sz="2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  <p:pic>
        <p:nvPicPr>
          <p:cNvPr id="6" name="Google Shape;59;p13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62637" y="4210480"/>
            <a:ext cx="1208498" cy="160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4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7" y="0"/>
            <a:ext cx="1490213" cy="10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544584"/>
            <a:ext cx="1547040" cy="1598913"/>
          </a:xfrm>
          <a:prstGeom prst="rect">
            <a:avLst/>
          </a:prstGeom>
        </p:spPr>
      </p:pic>
      <p:pic>
        <p:nvPicPr>
          <p:cNvPr id="9" name="Google Shape;59;p13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8365" y="3737869"/>
            <a:ext cx="1208498" cy="160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3"/>
          <p:cNvSpPr txBox="1">
            <a:spLocks noGrp="1"/>
          </p:cNvSpPr>
          <p:nvPr>
            <p:ph type="body" idx="1"/>
          </p:nvPr>
        </p:nvSpPr>
        <p:spPr>
          <a:xfrm>
            <a:off x="0" y="57538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Concorrentes</a:t>
            </a:r>
            <a:endParaRPr sz="2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1935"/>
              </p:ext>
            </p:extLst>
          </p:nvPr>
        </p:nvGraphicFramePr>
        <p:xfrm>
          <a:off x="404884" y="954694"/>
          <a:ext cx="8439799" cy="305104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516856"/>
                <a:gridCol w="6922943"/>
              </a:tblGrid>
              <a:tr h="381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Cataki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3CC33">
                            <a:tint val="66000"/>
                            <a:satMod val="160000"/>
                          </a:srgbClr>
                        </a:gs>
                        <a:gs pos="50000">
                          <a:srgbClr val="33CC33">
                            <a:tint val="44500"/>
                            <a:satMod val="160000"/>
                          </a:srgbClr>
                        </a:gs>
                        <a:gs pos="100000">
                          <a:srgbClr val="33CC3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Coletas de recicláveis, remoção de entulho e resto de podas, remoção de móveis e itens volumosos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3CC33">
                            <a:tint val="66000"/>
                            <a:satMod val="160000"/>
                          </a:srgbClr>
                        </a:gs>
                        <a:gs pos="50000">
                          <a:srgbClr val="33CC33">
                            <a:tint val="44500"/>
                            <a:satMod val="160000"/>
                          </a:srgbClr>
                        </a:gs>
                        <a:gs pos="100000">
                          <a:srgbClr val="33CC3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Rota da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Reciclagem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8000">
                            <a:tint val="66000"/>
                            <a:satMod val="160000"/>
                          </a:srgbClr>
                        </a:gs>
                        <a:gs pos="50000">
                          <a:srgbClr val="008000">
                            <a:tint val="44500"/>
                            <a:satMod val="160000"/>
                          </a:srgbClr>
                        </a:gs>
                        <a:gs pos="100000">
                          <a:srgbClr val="0080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App Mostra de forma didática como qualquer pessoa interessada pode participar do processo de separação e reciclagem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8000">
                            <a:tint val="66000"/>
                            <a:satMod val="160000"/>
                          </a:srgbClr>
                        </a:gs>
                        <a:gs pos="50000">
                          <a:srgbClr val="008000">
                            <a:tint val="44500"/>
                            <a:satMod val="160000"/>
                          </a:srgbClr>
                        </a:gs>
                        <a:gs pos="100000">
                          <a:srgbClr val="0080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Relix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3CC33">
                            <a:tint val="66000"/>
                            <a:satMod val="160000"/>
                          </a:srgbClr>
                        </a:gs>
                        <a:gs pos="50000">
                          <a:srgbClr val="33CC33">
                            <a:tint val="44500"/>
                            <a:satMod val="160000"/>
                          </a:srgbClr>
                        </a:gs>
                        <a:gs pos="100000">
                          <a:srgbClr val="33CC3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App permite a localização de pontos de coleta seletiva e de cooperativas de catadores em Pernambuco e Alagoas.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3CC33">
                            <a:tint val="66000"/>
                            <a:satMod val="160000"/>
                          </a:srgbClr>
                        </a:gs>
                        <a:gs pos="50000">
                          <a:srgbClr val="33CC33">
                            <a:tint val="44500"/>
                            <a:satMod val="160000"/>
                          </a:srgbClr>
                        </a:gs>
                        <a:gs pos="100000">
                          <a:srgbClr val="33CC3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Icoleta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8000">
                            <a:tint val="66000"/>
                            <a:satMod val="160000"/>
                          </a:srgbClr>
                        </a:gs>
                        <a:gs pos="50000">
                          <a:srgbClr val="008000">
                            <a:tint val="44500"/>
                            <a:satMod val="160000"/>
                          </a:srgbClr>
                        </a:gs>
                        <a:gs pos="100000">
                          <a:srgbClr val="008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Startup que tem como objetivo facilitar a coleta seletiva em condominios, residencias e estabelecimentos comerciais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8000">
                            <a:tint val="66000"/>
                            <a:satMod val="160000"/>
                          </a:srgbClr>
                        </a:gs>
                        <a:gs pos="50000">
                          <a:srgbClr val="008000">
                            <a:tint val="44500"/>
                            <a:satMod val="160000"/>
                          </a:srgbClr>
                        </a:gs>
                        <a:gs pos="100000">
                          <a:srgbClr val="008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Você Recicla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3CC33">
                            <a:tint val="66000"/>
                            <a:satMod val="160000"/>
                          </a:srgbClr>
                        </a:gs>
                        <a:gs pos="50000">
                          <a:srgbClr val="33CC33">
                            <a:tint val="44500"/>
                            <a:satMod val="160000"/>
                          </a:srgbClr>
                        </a:gs>
                        <a:gs pos="100000">
                          <a:srgbClr val="33CC3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App que integra informações e serviós de sistemas urbanos de limpeza, coleta e destinação de resíduos da cidade de forma gratuíta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3CC33">
                            <a:tint val="66000"/>
                            <a:satMod val="160000"/>
                          </a:srgbClr>
                        </a:gs>
                        <a:gs pos="50000">
                          <a:srgbClr val="33CC33">
                            <a:tint val="44500"/>
                            <a:satMod val="160000"/>
                          </a:srgbClr>
                        </a:gs>
                        <a:gs pos="100000">
                          <a:srgbClr val="33CC3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Molécoola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8000">
                            <a:tint val="66000"/>
                            <a:satMod val="160000"/>
                          </a:srgbClr>
                        </a:gs>
                        <a:gs pos="50000">
                          <a:srgbClr val="008000">
                            <a:tint val="44500"/>
                            <a:satMod val="160000"/>
                          </a:srgbClr>
                        </a:gs>
                        <a:gs pos="100000">
                          <a:srgbClr val="008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App de programa de fidelidade que concede pontos conversíveis em recompensas aos consumidores que retornam seus recicláveis limpos.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8000">
                            <a:tint val="66000"/>
                            <a:satMod val="160000"/>
                          </a:srgbClr>
                        </a:gs>
                        <a:gs pos="50000">
                          <a:srgbClr val="008000">
                            <a:tint val="44500"/>
                            <a:satMod val="160000"/>
                          </a:srgbClr>
                        </a:gs>
                        <a:gs pos="100000">
                          <a:srgbClr val="008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DescarteInfo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3CC33">
                            <a:tint val="66000"/>
                            <a:satMod val="160000"/>
                          </a:srgbClr>
                        </a:gs>
                        <a:gs pos="50000">
                          <a:srgbClr val="33CC33">
                            <a:tint val="44500"/>
                            <a:satMod val="160000"/>
                          </a:srgbClr>
                        </a:gs>
                        <a:gs pos="100000">
                          <a:srgbClr val="33CC3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App com informações referentes a endereço, telefone e horário de funcionamento dos locais de  descarte.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3CC33">
                            <a:tint val="66000"/>
                            <a:satMod val="160000"/>
                          </a:srgbClr>
                        </a:gs>
                        <a:gs pos="50000">
                          <a:srgbClr val="33CC33">
                            <a:tint val="44500"/>
                            <a:satMod val="160000"/>
                          </a:srgbClr>
                        </a:gs>
                        <a:gs pos="100000">
                          <a:srgbClr val="33CC33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Limpa Rápido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8000">
                            <a:tint val="66000"/>
                            <a:satMod val="160000"/>
                          </a:srgbClr>
                        </a:gs>
                        <a:gs pos="50000">
                          <a:srgbClr val="008000">
                            <a:tint val="44500"/>
                            <a:satMod val="160000"/>
                          </a:srgbClr>
                        </a:gs>
                        <a:gs pos="100000">
                          <a:srgbClr val="008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App para acompanhamento da localização de caminhões de coleta domiciliar e seletiva em tempo real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02" marR="670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8000">
                            <a:tint val="66000"/>
                            <a:satMod val="160000"/>
                          </a:srgbClr>
                        </a:gs>
                        <a:gs pos="50000">
                          <a:srgbClr val="008000">
                            <a:tint val="44500"/>
                            <a:satMod val="160000"/>
                          </a:srgbClr>
                        </a:gs>
                        <a:gs pos="100000">
                          <a:srgbClr val="008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4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7" y="0"/>
            <a:ext cx="1490213" cy="10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544584"/>
            <a:ext cx="1547040" cy="1598913"/>
          </a:xfrm>
          <a:prstGeom prst="rect">
            <a:avLst/>
          </a:prstGeom>
        </p:spPr>
      </p:pic>
      <p:pic>
        <p:nvPicPr>
          <p:cNvPr id="9" name="Google Shape;59;p13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8365" y="3737869"/>
            <a:ext cx="1208498" cy="160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3"/>
          <p:cNvSpPr txBox="1">
            <a:spLocks noGrp="1"/>
          </p:cNvSpPr>
          <p:nvPr>
            <p:ph type="body" idx="1"/>
          </p:nvPr>
        </p:nvSpPr>
        <p:spPr>
          <a:xfrm>
            <a:off x="0" y="57538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B64D54">
                        <a:shade val="30000"/>
                        <a:satMod val="115000"/>
                      </a:srgbClr>
                    </a:gs>
                    <a:gs pos="50000">
                      <a:srgbClr val="B64D54">
                        <a:shade val="67500"/>
                        <a:satMod val="115000"/>
                      </a:srgbClr>
                    </a:gs>
                    <a:gs pos="100000">
                      <a:srgbClr val="B64D54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atin typeface="Bree Serif" panose="020B0604020202020204" charset="0"/>
              </a:rPr>
              <a:t>Fim</a:t>
            </a:r>
            <a:endParaRPr sz="2800" b="0" i="0" u="none" strike="noStrike" cap="none" dirty="0">
              <a:gradFill flip="none" rotWithShape="1">
                <a:gsLst>
                  <a:gs pos="0">
                    <a:srgbClr val="B64D54">
                      <a:shade val="30000"/>
                      <a:satMod val="115000"/>
                    </a:srgbClr>
                  </a:gs>
                  <a:gs pos="50000">
                    <a:srgbClr val="B64D54">
                      <a:shade val="67500"/>
                      <a:satMod val="115000"/>
                    </a:srgbClr>
                  </a:gs>
                  <a:gs pos="100000">
                    <a:srgbClr val="B64D54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  <p:sp>
        <p:nvSpPr>
          <p:cNvPr id="14" name="Google Shape;66;p14"/>
          <p:cNvSpPr txBox="1">
            <a:spLocks noGrp="1"/>
          </p:cNvSpPr>
          <p:nvPr>
            <p:ph type="title"/>
          </p:nvPr>
        </p:nvSpPr>
        <p:spPr>
          <a:xfrm>
            <a:off x="3277456" y="2689049"/>
            <a:ext cx="23425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u="none" strike="noStrike" cap="none" dirty="0" smtClean="0">
                <a:solidFill>
                  <a:srgbClr val="C00000"/>
                </a:solidFill>
                <a:latin typeface="Bree Serif"/>
                <a:ea typeface="Bree Serif"/>
                <a:cs typeface="Bree Serif"/>
                <a:sym typeface="Bree Serif"/>
              </a:rPr>
              <a:t> Obrigado </a:t>
            </a:r>
            <a:r>
              <a:rPr lang="pt-BR" sz="2800" b="0" u="none" strike="noStrike" cap="none" dirty="0" smtClean="0">
                <a:solidFill>
                  <a:srgbClr val="C00000"/>
                </a:solidFill>
                <a:latin typeface="Bree Serif"/>
                <a:ea typeface="Bree Serif"/>
                <a:cs typeface="Bree Serif"/>
                <a:sym typeface="Wingdings" panose="05000000000000000000" pitchFamily="2" charset="2"/>
              </a:rPr>
              <a:t></a:t>
            </a:r>
            <a:endParaRPr sz="2800" b="0" u="none" strike="noStrike" cap="none" dirty="0">
              <a:solidFill>
                <a:srgbClr val="C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13" y="1135558"/>
            <a:ext cx="4121329" cy="1903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8968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rgbClr val="4A86E8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pt-BR" sz="2800" b="0" i="0" u="none" strike="noStrike" cap="none" dirty="0">
                <a:gradFill flip="none" rotWithShape="1">
                  <a:gsLst>
                    <a:gs pos="0">
                      <a:srgbClr val="B64D54">
                        <a:shade val="30000"/>
                        <a:satMod val="115000"/>
                      </a:srgbClr>
                    </a:gs>
                    <a:gs pos="50000">
                      <a:srgbClr val="B64D54">
                        <a:shade val="67500"/>
                        <a:satMod val="115000"/>
                      </a:srgbClr>
                    </a:gs>
                    <a:gs pos="100000">
                      <a:srgbClr val="B64D54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atin typeface="Bree Serif"/>
                <a:ea typeface="Bree Serif"/>
                <a:cs typeface="Bree Serif"/>
                <a:sym typeface="Bree Serif"/>
              </a:rPr>
              <a:t>Equipe</a:t>
            </a:r>
            <a:endParaRPr sz="2800" b="0" i="0" u="none" strike="noStrike" cap="none" dirty="0">
              <a:gradFill flip="none" rotWithShape="1">
                <a:gsLst>
                  <a:gs pos="0">
                    <a:srgbClr val="B64D54">
                      <a:shade val="30000"/>
                      <a:satMod val="115000"/>
                    </a:srgbClr>
                  </a:gs>
                  <a:gs pos="50000">
                    <a:srgbClr val="B64D54">
                      <a:shade val="67500"/>
                      <a:satMod val="115000"/>
                    </a:srgbClr>
                  </a:gs>
                  <a:gs pos="100000">
                    <a:srgbClr val="B64D54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23106" y="3839542"/>
            <a:ext cx="1080116" cy="156167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66603"/>
            <a:ext cx="1445367" cy="149383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29403" y="2203901"/>
            <a:ext cx="1595165" cy="28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Carolina Albuquerque Medeiros</a:t>
            </a:r>
            <a:endParaRPr b="1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324568" y="2932085"/>
            <a:ext cx="1399291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David James Souza Dos Santos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486610" y="3034428"/>
            <a:ext cx="1399291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Leonardo Monteiro</a:t>
            </a:r>
            <a:endParaRPr sz="1400" b="1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84" y="1965528"/>
            <a:ext cx="1033745" cy="1033745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3875071" y="2130519"/>
            <a:ext cx="1399291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Eduardo Alves Loureiro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Imagem 2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47" y="-31418"/>
            <a:ext cx="2082553" cy="961991"/>
          </a:xfrm>
          <a:prstGeom prst="rect">
            <a:avLst/>
          </a:prstGeom>
        </p:spPr>
      </p:pic>
      <p:pic>
        <p:nvPicPr>
          <p:cNvPr id="23" name="Google Shape;81;p14"/>
          <p:cNvPicPr preferRelativeResize="0"/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23" y="1051678"/>
            <a:ext cx="1033745" cy="103374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" name="Google Shape;81;p14"/>
          <p:cNvPicPr preferRelativeResize="0"/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09" y="1051678"/>
            <a:ext cx="995925" cy="103374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" name="Google Shape;81;p14"/>
          <p:cNvPicPr preferRelativeResize="0"/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56" y="1898340"/>
            <a:ext cx="1033745" cy="103374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6" name="Google Shape;81;p14"/>
          <p:cNvPicPr preferRelativeResize="0"/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4" y="1166967"/>
            <a:ext cx="1033745" cy="1033745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" name="Google Shape;77;p14"/>
          <p:cNvSpPr txBox="1"/>
          <p:nvPr/>
        </p:nvSpPr>
        <p:spPr>
          <a:xfrm>
            <a:off x="7246449" y="2130519"/>
            <a:ext cx="1399291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Luiz Henrique </a:t>
            </a:r>
          </a:p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De Falco</a:t>
            </a:r>
            <a:endParaRPr sz="1400" b="1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" name="Google Shape;81;p14"/>
          <p:cNvPicPr preferRelativeResize="0"/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62" y="3179719"/>
            <a:ext cx="1033745" cy="10278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" name="Google Shape;84;p14"/>
          <p:cNvSpPr txBox="1"/>
          <p:nvPr/>
        </p:nvSpPr>
        <p:spPr>
          <a:xfrm>
            <a:off x="3905588" y="4265073"/>
            <a:ext cx="1399291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 smtClean="0">
                <a:solidFill>
                  <a:srgbClr val="666666"/>
                </a:solidFill>
                <a:latin typeface="Abel"/>
                <a:sym typeface="Abel"/>
              </a:rPr>
              <a:t>Salvador Victor Leal Flores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54580"/>
            <a:ext cx="8424936" cy="354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7" y="0"/>
            <a:ext cx="1490213" cy="10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;p13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41520" y="3941025"/>
            <a:ext cx="1033834" cy="137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750067"/>
            <a:ext cx="1348223" cy="1393430"/>
          </a:xfrm>
          <a:prstGeom prst="rect">
            <a:avLst/>
          </a:prstGeom>
        </p:spPr>
      </p:pic>
      <p:sp>
        <p:nvSpPr>
          <p:cNvPr id="9" name="Google Shape;61;p13"/>
          <p:cNvSpPr txBox="1">
            <a:spLocks noGrp="1"/>
          </p:cNvSpPr>
          <p:nvPr>
            <p:ph type="body" idx="1"/>
          </p:nvPr>
        </p:nvSpPr>
        <p:spPr>
          <a:xfrm>
            <a:off x="4" y="61644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Problema</a:t>
            </a:r>
            <a:endParaRPr sz="2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467544" y="1275606"/>
            <a:ext cx="4392488" cy="2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200"/>
              <a:buFont typeface="Arial"/>
              <a:buChar char="•"/>
            </a:pPr>
            <a:r>
              <a:rPr lang="pt-BR" sz="1200" b="0" i="0" u="none" strike="noStrike" cap="none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Além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dos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benefícios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de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ter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um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ambiente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mais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limpo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e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saudável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, a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reciclagem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pode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abrir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oportunidades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de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emprego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r>
              <a:rPr lang="pt-BR" sz="700" dirty="0">
                <a:hlinkClick r:id="rId3"/>
              </a:rPr>
              <a:t>http://meioambiente.culturamix.com/recursos-naturais/a-reciclagem-pode-gerar-oportunidades-de-trabalho</a:t>
            </a:r>
            <a:endParaRPr sz="7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0" i="0" u="none" strike="noStrike" cap="none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Ajudar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grandes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empresas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e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até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municípios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na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gestão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de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resíduos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é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uma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oportunidade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de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negócios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para as micros e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pequenas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empresas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, Segundo </a:t>
            </a:r>
            <a:r>
              <a:rPr lang="en-US" sz="1200" b="0" i="0" u="none" strike="noStrike" cap="none" dirty="0" err="1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especialistas</a:t>
            </a:r>
            <a:r>
              <a:rPr lang="en-US" sz="1200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r>
              <a:rPr lang="en-US" sz="700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  <a:hlinkClick r:id="rId4"/>
              </a:rPr>
              <a:t>https://economia.uol.com.br/noticias/redacao/2013/04/22/gestao-de-residuos-traz-oportunidades-para-micro-e-pequenas-empresas.htm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buSzPts val="1200"/>
              <a:buFont typeface="Arial"/>
              <a:buChar char="•"/>
            </a:pPr>
            <a:r>
              <a:rPr lang="pt-BR" sz="1200" b="0" i="0" u="none" strike="noStrike" cap="none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pt-BR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Empreendedores encontram no lixo chance de negócio que não viam em matéria prima virgem. A partir de idéiais inovadoras e simples, eles mudam suas vidas apostando na transformação de resíduos em lucro certo.</a:t>
            </a: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pt-BR" sz="700" dirty="0">
                <a:hlinkClick r:id="rId5"/>
              </a:rPr>
              <a:t>https://veja.abril.com.br/economia/o-lixo-como-oportunidade-de-sucesso/</a:t>
            </a:r>
            <a:endParaRPr sz="7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1200" b="0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FF9900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9" name="Google Shape;94;p15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7" y="0"/>
            <a:ext cx="1490213" cy="10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801438"/>
            <a:ext cx="1298519" cy="1342059"/>
          </a:xfrm>
          <a:prstGeom prst="rect">
            <a:avLst/>
          </a:prstGeom>
        </p:spPr>
      </p:pic>
      <p:pic>
        <p:nvPicPr>
          <p:cNvPr id="11" name="Google Shape;59;p13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3625" y="3963129"/>
            <a:ext cx="1014829" cy="13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;p13"/>
          <p:cNvSpPr txBox="1">
            <a:spLocks noGrp="1"/>
          </p:cNvSpPr>
          <p:nvPr>
            <p:ph type="body" idx="1"/>
          </p:nvPr>
        </p:nvSpPr>
        <p:spPr>
          <a:xfrm>
            <a:off x="0" y="57538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Oportunidades</a:t>
            </a:r>
            <a:endParaRPr sz="2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25" y="1148696"/>
            <a:ext cx="2962168" cy="296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4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7" y="0"/>
            <a:ext cx="1490213" cy="10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544584"/>
            <a:ext cx="1547040" cy="1598913"/>
          </a:xfrm>
          <a:prstGeom prst="rect">
            <a:avLst/>
          </a:prstGeom>
        </p:spPr>
      </p:pic>
      <p:sp>
        <p:nvSpPr>
          <p:cNvPr id="12" name="Google Shape;61;p13"/>
          <p:cNvSpPr txBox="1">
            <a:spLocks noGrp="1"/>
          </p:cNvSpPr>
          <p:nvPr>
            <p:ph type="body" idx="1"/>
          </p:nvPr>
        </p:nvSpPr>
        <p:spPr>
          <a:xfrm>
            <a:off x="0" y="57538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Validação</a:t>
            </a:r>
            <a:endParaRPr sz="2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25" y="642552"/>
            <a:ext cx="3132904" cy="1881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545" y="1442923"/>
            <a:ext cx="3334116" cy="2101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630" y="2847367"/>
            <a:ext cx="3340162" cy="2007651"/>
          </a:xfrm>
          <a:prstGeom prst="rect">
            <a:avLst/>
          </a:prstGeom>
        </p:spPr>
      </p:pic>
      <p:pic>
        <p:nvPicPr>
          <p:cNvPr id="11" name="Google Shape;59;p13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8365" y="3737869"/>
            <a:ext cx="1208498" cy="160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4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7" y="0"/>
            <a:ext cx="1490213" cy="10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821987"/>
            <a:ext cx="1278637" cy="1321510"/>
          </a:xfrm>
          <a:prstGeom prst="rect">
            <a:avLst/>
          </a:prstGeom>
        </p:spPr>
      </p:pic>
      <p:pic>
        <p:nvPicPr>
          <p:cNvPr id="10" name="Google Shape;59;p13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37075" y="3836579"/>
            <a:ext cx="1123631" cy="1490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3"/>
          <p:cNvSpPr txBox="1">
            <a:spLocks noGrp="1"/>
          </p:cNvSpPr>
          <p:nvPr>
            <p:ph type="body" idx="1"/>
          </p:nvPr>
        </p:nvSpPr>
        <p:spPr>
          <a:xfrm>
            <a:off x="0" y="57538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Validação</a:t>
            </a:r>
            <a:endParaRPr sz="2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71" y="1237836"/>
            <a:ext cx="3991609" cy="2399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8323" y="1074859"/>
            <a:ext cx="3957035" cy="2591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770913"/>
            <a:ext cx="1328053" cy="1372583"/>
          </a:xfrm>
          <a:prstGeom prst="rect">
            <a:avLst/>
          </a:prstGeom>
        </p:spPr>
      </p:pic>
      <p:sp>
        <p:nvSpPr>
          <p:cNvPr id="134" name="Google Shape;134;p19"/>
          <p:cNvSpPr/>
          <p:nvPr/>
        </p:nvSpPr>
        <p:spPr>
          <a:xfrm>
            <a:off x="683568" y="740908"/>
            <a:ext cx="71287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rgbClr val="666666"/>
                </a:solidFill>
                <a:latin typeface="Abel"/>
                <a:sym typeface="Abel"/>
              </a:rPr>
              <a:t>Um Sistema de </a:t>
            </a:r>
            <a:r>
              <a:rPr lang="en-US" dirty="0" err="1" smtClean="0">
                <a:solidFill>
                  <a:srgbClr val="666666"/>
                </a:solidFill>
                <a:latin typeface="Abel"/>
                <a:sym typeface="Abel"/>
              </a:rPr>
              <a:t>monitoramento</a:t>
            </a:r>
            <a:r>
              <a:rPr lang="en-US" dirty="0" smtClean="0">
                <a:solidFill>
                  <a:srgbClr val="666666"/>
                </a:solidFill>
                <a:latin typeface="Abel"/>
                <a:sym typeface="Abel"/>
              </a:rPr>
              <a:t> de </a:t>
            </a:r>
            <a:r>
              <a:rPr lang="en-US" dirty="0" err="1" smtClean="0">
                <a:solidFill>
                  <a:srgbClr val="666666"/>
                </a:solidFill>
                <a:latin typeface="Abel"/>
                <a:sym typeface="Abel"/>
              </a:rPr>
              <a:t>lixo</a:t>
            </a:r>
            <a:r>
              <a:rPr lang="en-US" dirty="0">
                <a:solidFill>
                  <a:srgbClr val="666666"/>
                </a:solidFill>
                <a:latin typeface="Abel"/>
                <a:sym typeface="Abel"/>
              </a:rPr>
              <a:t> </a:t>
            </a:r>
            <a:r>
              <a:rPr lang="en-US" dirty="0" err="1" smtClean="0">
                <a:solidFill>
                  <a:srgbClr val="666666"/>
                </a:solidFill>
                <a:latin typeface="Abel"/>
                <a:sym typeface="Abel"/>
              </a:rPr>
              <a:t>usando</a:t>
            </a:r>
            <a:r>
              <a:rPr lang="en-US" dirty="0" smtClean="0">
                <a:solidFill>
                  <a:srgbClr val="666666"/>
                </a:solidFill>
                <a:latin typeface="Abel"/>
                <a:sym typeface="Abel"/>
              </a:rPr>
              <a:t> </a:t>
            </a:r>
            <a:r>
              <a:rPr lang="en-US" dirty="0" err="1" smtClean="0">
                <a:solidFill>
                  <a:srgbClr val="666666"/>
                </a:solidFill>
                <a:latin typeface="Abel"/>
                <a:sym typeface="Abel"/>
              </a:rPr>
              <a:t>IoT</a:t>
            </a:r>
            <a:r>
              <a:rPr lang="en-US" dirty="0" smtClean="0">
                <a:solidFill>
                  <a:srgbClr val="666666"/>
                </a:solidFill>
                <a:latin typeface="Abel"/>
                <a:sym typeface="Abel"/>
              </a:rPr>
              <a:t>, com </a:t>
            </a:r>
            <a:r>
              <a:rPr lang="en-US" dirty="0" err="1" smtClean="0">
                <a:solidFill>
                  <a:srgbClr val="666666"/>
                </a:solidFill>
                <a:latin typeface="Abel"/>
                <a:sym typeface="Abel"/>
              </a:rPr>
              <a:t>enfoque</a:t>
            </a:r>
            <a:r>
              <a:rPr lang="en-US" dirty="0" smtClean="0">
                <a:solidFill>
                  <a:srgbClr val="666666"/>
                </a:solidFill>
                <a:latin typeface="Abel"/>
                <a:sym typeface="Abel"/>
              </a:rPr>
              <a:t> à </a:t>
            </a:r>
            <a:r>
              <a:rPr lang="en-US" dirty="0" err="1" smtClean="0">
                <a:solidFill>
                  <a:srgbClr val="666666"/>
                </a:solidFill>
                <a:latin typeface="Abel"/>
                <a:sym typeface="Abel"/>
              </a:rPr>
              <a:t>coleta</a:t>
            </a:r>
            <a:r>
              <a:rPr lang="en-US" dirty="0" smtClean="0">
                <a:solidFill>
                  <a:srgbClr val="666666"/>
                </a:solidFill>
                <a:latin typeface="Abel"/>
                <a:sym typeface="Abel"/>
              </a:rPr>
              <a:t> </a:t>
            </a:r>
            <a:r>
              <a:rPr lang="en-US" dirty="0" err="1" smtClean="0">
                <a:solidFill>
                  <a:srgbClr val="666666"/>
                </a:solidFill>
                <a:latin typeface="Abel"/>
                <a:sym typeface="Abel"/>
              </a:rPr>
              <a:t>seletiva</a:t>
            </a:r>
            <a:r>
              <a:rPr lang="en-US" dirty="0" smtClean="0">
                <a:solidFill>
                  <a:srgbClr val="666666"/>
                </a:solidFill>
                <a:latin typeface="Abel"/>
                <a:sym typeface="Abel"/>
              </a:rPr>
              <a:t> (</a:t>
            </a:r>
            <a:r>
              <a:rPr lang="en-US" dirty="0" err="1" smtClean="0">
                <a:solidFill>
                  <a:srgbClr val="666666"/>
                </a:solidFill>
                <a:latin typeface="Abel"/>
                <a:sym typeface="Abel"/>
              </a:rPr>
              <a:t>Reciclável</a:t>
            </a:r>
            <a:r>
              <a:rPr lang="en-US" dirty="0">
                <a:solidFill>
                  <a:srgbClr val="666666"/>
                </a:solidFill>
                <a:latin typeface="Abel"/>
                <a:sym typeface="Abe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2699792" y="3405384"/>
            <a:ext cx="1580174" cy="741811"/>
            <a:chOff x="3825589" y="5136000"/>
            <a:chExt cx="2106899" cy="989082"/>
          </a:xfrm>
        </p:grpSpPr>
        <p:sp>
          <p:nvSpPr>
            <p:cNvPr id="139" name="Google Shape;139;p19"/>
            <p:cNvSpPr txBox="1"/>
            <p:nvPr/>
          </p:nvSpPr>
          <p:spPr>
            <a:xfrm>
              <a:off x="3946177" y="5136000"/>
              <a:ext cx="1865722" cy="379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Dados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825589" y="5591602"/>
              <a:ext cx="2106899" cy="533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pt-BR" sz="1000" b="0" i="0" u="none" strike="noStrike" cap="none" dirty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pt-BR" sz="1000" b="0" i="0" u="none" strike="noStrike" cap="none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Dados sobre o lixo são enviados ás empresas coletoras permitindo a criação de um perfil de coleta (rotas,cronogramas,etc.) para determinada região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6905365" y="3385849"/>
            <a:ext cx="1580174" cy="741810"/>
            <a:chOff x="9207153" y="5176541"/>
            <a:chExt cx="2106899" cy="989081"/>
          </a:xfrm>
        </p:grpSpPr>
        <p:sp>
          <p:nvSpPr>
            <p:cNvPr id="142" name="Google Shape;142;p19"/>
            <p:cNvSpPr txBox="1"/>
            <p:nvPr/>
          </p:nvSpPr>
          <p:spPr>
            <a:xfrm>
              <a:off x="9327741" y="5176541"/>
              <a:ext cx="1865722" cy="379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Praticidade</a:t>
              </a:r>
              <a:endParaRPr sz="1400" b="1" i="0" u="none" strike="noStrike" cap="none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9207153" y="5632141"/>
              <a:ext cx="2106899" cy="533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pt-BR" sz="1000" b="0" i="0" u="none" strike="noStrike" cap="none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Solução</a:t>
              </a:r>
              <a:r>
                <a:rPr lang="pt-BR" sz="1000" b="0" i="0" u="none" strike="noStrike" cap="none" dirty="0" smtClean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pt-BR" sz="1000" b="0" i="0" u="none" strike="noStrike" cap="none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na palma da sua mão (tanto para usuários individuais quanto para empresas)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5" name="Google Shape;145;p1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15" y="1653472"/>
            <a:ext cx="1546173" cy="154424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14" y="1653471"/>
            <a:ext cx="1516163" cy="154424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06" y="1844716"/>
            <a:ext cx="1549004" cy="1161753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48" name="Google Shape;148;p19"/>
          <p:cNvGrpSpPr/>
          <p:nvPr/>
        </p:nvGrpSpPr>
        <p:grpSpPr>
          <a:xfrm>
            <a:off x="4788024" y="3405386"/>
            <a:ext cx="1580174" cy="1034205"/>
            <a:chOff x="6654228" y="5135999"/>
            <a:chExt cx="2106899" cy="1378942"/>
          </a:xfrm>
        </p:grpSpPr>
        <p:sp>
          <p:nvSpPr>
            <p:cNvPr id="149" name="Google Shape;149;p19"/>
            <p:cNvSpPr txBox="1"/>
            <p:nvPr/>
          </p:nvSpPr>
          <p:spPr>
            <a:xfrm>
              <a:off x="6687929" y="5135999"/>
              <a:ext cx="1865722" cy="379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Informação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228" y="5591610"/>
              <a:ext cx="2106899" cy="923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b="0" i="0" u="none" strike="noStrike" cap="none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Usuários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recebem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informativos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sobre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quais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materiais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reciclar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e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dias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da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semana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em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que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os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coletores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estarão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realizando</a:t>
              </a:r>
              <a:r>
                <a:rPr lang="en-US" sz="1000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a </a:t>
              </a:r>
              <a:r>
                <a:rPr lang="en-US" sz="1000" dirty="0" err="1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coleta</a:t>
              </a:r>
              <a:endParaRPr sz="10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3" name="Google Shape;94;p15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7" y="-18547"/>
            <a:ext cx="1490213" cy="10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59;p13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23936" y="3823441"/>
            <a:ext cx="1134927" cy="150519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61;p13"/>
          <p:cNvSpPr txBox="1">
            <a:spLocks noGrp="1"/>
          </p:cNvSpPr>
          <p:nvPr>
            <p:ph type="body" idx="1"/>
          </p:nvPr>
        </p:nvSpPr>
        <p:spPr>
          <a:xfrm>
            <a:off x="0" y="57538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Proposta</a:t>
            </a:r>
            <a:r>
              <a:rPr lang="en-US" sz="2800" b="1" dirty="0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 de </a:t>
            </a: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Solução</a:t>
            </a:r>
            <a:endParaRPr sz="2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  <p:grpSp>
        <p:nvGrpSpPr>
          <p:cNvPr id="135" name="Google Shape;135;p19"/>
          <p:cNvGrpSpPr/>
          <p:nvPr/>
        </p:nvGrpSpPr>
        <p:grpSpPr>
          <a:xfrm>
            <a:off x="682400" y="3385844"/>
            <a:ext cx="1801368" cy="741818"/>
            <a:chOff x="996950" y="5069752"/>
            <a:chExt cx="2106899" cy="989093"/>
          </a:xfrm>
        </p:grpSpPr>
        <p:sp>
          <p:nvSpPr>
            <p:cNvPr id="136" name="Google Shape;136;p19"/>
            <p:cNvSpPr txBox="1"/>
            <p:nvPr/>
          </p:nvSpPr>
          <p:spPr>
            <a:xfrm>
              <a:off x="1117538" y="5069752"/>
              <a:ext cx="1865722" cy="381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Internet of Trash</a:t>
              </a:r>
              <a:endParaRPr sz="1400" b="1" i="0" u="none" strike="noStrike" cap="none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996950" y="5525364"/>
              <a:ext cx="2106899" cy="533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pt-BR" sz="1000" b="0" i="0" u="none" strike="noStrike" cap="none" dirty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pt-BR" sz="1000" b="0" i="0" u="none" strike="noStrike" cap="none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Sensores são instalados em lixeiras que detectam o acumulo de lixo deixando a lixeira </a:t>
              </a:r>
              <a:r>
                <a:rPr lang="pt-BR" sz="1000" b="0" i="0" u="none" strike="noStrike" cap="none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“</a:t>
              </a:r>
              <a:r>
                <a:rPr lang="pt-BR" sz="1000" b="0" i="0" u="none" strike="noStrike" cap="none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inteliente</a:t>
              </a:r>
              <a:r>
                <a:rPr lang="pt-BR" sz="1000" b="0" i="0" u="none" strike="noStrike" cap="none" dirty="0" smtClean="0">
                  <a:solidFill>
                    <a:srgbClr val="666666"/>
                  </a:solidFill>
                  <a:latin typeface="Abel"/>
                  <a:ea typeface="Abel"/>
                  <a:cs typeface="Abel"/>
                  <a:sym typeface="Abel"/>
                </a:rPr>
                <a:t>”</a:t>
              </a:r>
              <a:endParaRPr sz="1000" b="0" i="0" u="none" strike="noStrike" cap="none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88" y="1077129"/>
            <a:ext cx="1577852" cy="224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7421279" y="1477770"/>
            <a:ext cx="145800" cy="145800"/>
          </a:xfrm>
          <a:prstGeom prst="ellipse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421279" y="2051770"/>
            <a:ext cx="145800" cy="145800"/>
          </a:xfrm>
          <a:prstGeom prst="ellipse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7421279" y="2625770"/>
            <a:ext cx="145800" cy="145800"/>
          </a:xfrm>
          <a:prstGeom prst="ellipse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626093" y="1237982"/>
            <a:ext cx="9669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Internet of Trash</a:t>
            </a:r>
            <a:endParaRPr sz="1400" b="0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7674229" y="1917324"/>
            <a:ext cx="1745958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Dados</a:t>
            </a:r>
            <a:endParaRPr sz="1400" b="0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7674223" y="2506158"/>
            <a:ext cx="10962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Informação</a:t>
            </a:r>
            <a:endParaRPr sz="1400" b="0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7421285" y="3253303"/>
            <a:ext cx="145800" cy="145800"/>
          </a:xfrm>
          <a:prstGeom prst="ellipse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7674229" y="3133691"/>
            <a:ext cx="10962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Praticidade</a:t>
            </a:r>
            <a:endParaRPr sz="1400" b="0" i="0" u="none" strike="noStrike" cap="none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8" name="Google Shape;94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7" y="0"/>
            <a:ext cx="1490213" cy="10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708971"/>
            <a:ext cx="1387986" cy="1434526"/>
          </a:xfrm>
          <a:prstGeom prst="rect">
            <a:avLst/>
          </a:prstGeom>
        </p:spPr>
      </p:pic>
      <p:pic>
        <p:nvPicPr>
          <p:cNvPr id="20" name="Google Shape;59;p13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9562" y="3909067"/>
            <a:ext cx="1061310" cy="140755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;p13"/>
          <p:cNvSpPr txBox="1">
            <a:spLocks noGrp="1"/>
          </p:cNvSpPr>
          <p:nvPr>
            <p:ph type="body" idx="1"/>
          </p:nvPr>
        </p:nvSpPr>
        <p:spPr>
          <a:xfrm>
            <a:off x="0" y="57538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Produto</a:t>
            </a:r>
            <a:endParaRPr sz="2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892" y="376037"/>
            <a:ext cx="5119410" cy="384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67;p20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2" y="376036"/>
            <a:ext cx="5119410" cy="384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7;p20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57" y="376034"/>
            <a:ext cx="5119409" cy="384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67;p20"/>
          <p:cNvPicPr preferRelativeResize="0"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88" y="364628"/>
            <a:ext cx="5119409" cy="384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4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7" y="0"/>
            <a:ext cx="1490213" cy="10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544584"/>
            <a:ext cx="1547040" cy="1598913"/>
          </a:xfrm>
          <a:prstGeom prst="rect">
            <a:avLst/>
          </a:prstGeom>
        </p:spPr>
      </p:pic>
      <p:pic>
        <p:nvPicPr>
          <p:cNvPr id="9" name="Google Shape;59;p13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8365" y="3737869"/>
            <a:ext cx="1208498" cy="160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3"/>
          <p:cNvSpPr txBox="1">
            <a:spLocks noGrp="1"/>
          </p:cNvSpPr>
          <p:nvPr>
            <p:ph type="body" idx="1"/>
          </p:nvPr>
        </p:nvSpPr>
        <p:spPr>
          <a:xfrm>
            <a:off x="0" y="57538"/>
            <a:ext cx="4911043" cy="6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800" b="1" dirty="0" err="1" smtClean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92D050"/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atin typeface="Bree Serif" panose="020B0604020202020204" charset="0"/>
              </a:rPr>
              <a:t>Produto</a:t>
            </a:r>
            <a:endParaRPr sz="2800" b="0" i="0" u="none" strike="noStrike" cap="none" dirty="0"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atin typeface="Bree Serif" panose="020B0604020202020204" charset="0"/>
              <a:sym typeface="Arial"/>
            </a:endParaRPr>
          </a:p>
        </p:txBody>
      </p:sp>
      <p:pic>
        <p:nvPicPr>
          <p:cNvPr id="10" name="Google Shape;167;p20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8473" y="376037"/>
            <a:ext cx="5119409" cy="384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7;p20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2" y="376037"/>
            <a:ext cx="5119409" cy="384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03" y="140019"/>
            <a:ext cx="4391025" cy="431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547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Wingdings</vt:lpstr>
      <vt:lpstr>Arial</vt:lpstr>
      <vt:lpstr>Abel</vt:lpstr>
      <vt:lpstr>Lato</vt:lpstr>
      <vt:lpstr>Bree Serif</vt:lpstr>
      <vt:lpstr>Calibri</vt:lpstr>
      <vt:lpstr>Simple Light</vt:lpstr>
      <vt:lpstr>PowerPoint Presentation</vt:lpstr>
      <vt:lpstr> Equipe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Obrigado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Logon Aluno</dc:creator>
  <cp:lastModifiedBy>DeFalco</cp:lastModifiedBy>
  <cp:revision>43</cp:revision>
  <dcterms:modified xsi:type="dcterms:W3CDTF">2019-05-13T13:58:56Z</dcterms:modified>
</cp:coreProperties>
</file>