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 hidden="1"/>
          <p:cNvSpPr/>
          <p:nvPr/>
        </p:nvSpPr>
        <p:spPr>
          <a:xfrm>
            <a:off x="762120" y="826200"/>
            <a:ext cx="360" cy="909360"/>
          </a:xfrm>
          <a:custGeom>
            <a:avLst/>
            <a:gdLst/>
            <a:ahLst/>
            <a:rect l="l" t="t" r="r" b="b"/>
            <a:pathLst>
              <a:path w="0" h="914400">
                <a:moveTo>
                  <a:pt x="0" y="914400"/>
                </a:moveTo>
                <a:lnTo>
                  <a:pt x="1" y="0"/>
                </a:lnTo>
              </a:path>
            </a:pathLst>
          </a:custGeom>
          <a:noFill/>
          <a:ln w="19050">
            <a:solidFill>
              <a:srgbClr val="629dd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Imagem 6" descr=""/>
          <p:cNvPicPr/>
          <p:nvPr/>
        </p:nvPicPr>
        <p:blipFill>
          <a:blip r:embed="rId2"/>
          <a:stretch/>
        </p:blipFill>
        <p:spPr>
          <a:xfrm>
            <a:off x="360" y="-82440"/>
            <a:ext cx="12186720" cy="69289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m 6" descr=""/>
          <p:cNvPicPr/>
          <p:nvPr/>
        </p:nvPicPr>
        <p:blipFill>
          <a:blip r:embed="rId2"/>
          <a:stretch/>
        </p:blipFill>
        <p:spPr>
          <a:xfrm>
            <a:off x="360" y="-81720"/>
            <a:ext cx="12186720" cy="692892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bg object 16" hidden="1"/>
          <p:cNvSpPr/>
          <p:nvPr/>
        </p:nvSpPr>
        <p:spPr>
          <a:xfrm>
            <a:off x="762120" y="826200"/>
            <a:ext cx="360" cy="909360"/>
          </a:xfrm>
          <a:custGeom>
            <a:avLst/>
            <a:gdLst/>
            <a:ahLst/>
            <a:rect l="l" t="t" r="r" b="b"/>
            <a:pathLst>
              <a:path w="0" h="914400">
                <a:moveTo>
                  <a:pt x="0" y="914400"/>
                </a:moveTo>
                <a:lnTo>
                  <a:pt x="1" y="0"/>
                </a:lnTo>
              </a:path>
            </a:pathLst>
          </a:custGeom>
          <a:noFill/>
          <a:ln w="19050">
            <a:solidFill>
              <a:srgbClr val="629dd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0" name="Imagem 6" descr=""/>
          <p:cNvPicPr/>
          <p:nvPr/>
        </p:nvPicPr>
        <p:blipFill>
          <a:blip r:embed="rId2"/>
          <a:stretch/>
        </p:blipFill>
        <p:spPr>
          <a:xfrm>
            <a:off x="360" y="-82440"/>
            <a:ext cx="12186720" cy="6928920"/>
          </a:xfrm>
          <a:prstGeom prst="rect">
            <a:avLst/>
          </a:prstGeom>
          <a:ln w="0"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"/>
          <p:cNvGrpSpPr/>
          <p:nvPr/>
        </p:nvGrpSpPr>
        <p:grpSpPr>
          <a:xfrm>
            <a:off x="-21600" y="360"/>
            <a:ext cx="12207240" cy="6851160"/>
            <a:chOff x="-21600" y="360"/>
            <a:chExt cx="12207240" cy="6851160"/>
          </a:xfrm>
        </p:grpSpPr>
        <p:sp>
          <p:nvSpPr>
            <p:cNvPr id="120" name="CustomShape 2"/>
            <p:cNvSpPr/>
            <p:nvPr/>
          </p:nvSpPr>
          <p:spPr>
            <a:xfrm>
              <a:off x="0" y="360"/>
              <a:ext cx="12185640" cy="6851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21" name="Imagem 10" descr=""/>
            <p:cNvPicPr/>
            <p:nvPr/>
          </p:nvPicPr>
          <p:blipFill>
            <a:blip r:embed="rId1"/>
            <a:srcRect l="0" t="0" r="0" b="2550"/>
            <a:stretch/>
          </p:blipFill>
          <p:spPr>
            <a:xfrm>
              <a:off x="-21600" y="360"/>
              <a:ext cx="12207240" cy="68511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2" name="CustomShape 3"/>
          <p:cNvSpPr/>
          <p:nvPr/>
        </p:nvSpPr>
        <p:spPr>
          <a:xfrm>
            <a:off x="1040760" y="3276720"/>
            <a:ext cx="10702800" cy="97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5800" spc="-1" strike="noStrike">
                <a:solidFill>
                  <a:srgbClr val="0070c0"/>
                </a:solidFill>
                <a:latin typeface="Calibri"/>
                <a:ea typeface="DejaVu Sans"/>
              </a:rPr>
              <a:t>Algoritmos e Estrutura de Dados 2</a:t>
            </a:r>
            <a:endParaRPr b="0" lang="pt-BR" sz="58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3084480" y="4672080"/>
            <a:ext cx="40780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00cc"/>
                </a:solidFill>
                <a:latin typeface="Calibri"/>
                <a:ea typeface="DejaVu Sans"/>
              </a:rPr>
              <a:t>Prof Pedro Corrêa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3_2"/>
          <p:cNvSpPr/>
          <p:nvPr/>
        </p:nvSpPr>
        <p:spPr>
          <a:xfrm>
            <a:off x="502920" y="6325920"/>
            <a:ext cx="212760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8339FDFA-FAFF-4888-8D47-71526A7F7823}" type="slidenum">
              <a:rPr b="0" lang="pt-BR" sz="1200" spc="-1" strike="noStrike">
                <a:solidFill>
                  <a:srgbClr val="898989"/>
                </a:solidFill>
                <a:latin typeface="Arial"/>
                <a:ea typeface="DejaVu Sans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82" name="object 3_1"/>
          <p:cNvSpPr/>
          <p:nvPr/>
        </p:nvSpPr>
        <p:spPr>
          <a:xfrm>
            <a:off x="712800" y="1642320"/>
            <a:ext cx="11166120" cy="347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600" spc="-7" strike="noStrike">
                <a:solidFill>
                  <a:srgbClr val="0000ff"/>
                </a:solidFill>
                <a:latin typeface="Arial"/>
                <a:ea typeface="DejaVu Sans"/>
              </a:rPr>
              <a:t>Vantagens</a:t>
            </a:r>
            <a:endParaRPr b="0" lang="pt-BR" sz="2600" spc="-1" strike="noStrike">
              <a:latin typeface="Arial"/>
            </a:endParaRPr>
          </a:p>
          <a:p>
            <a:pPr marL="540000">
              <a:lnSpc>
                <a:spcPct val="150000"/>
              </a:lnSpc>
              <a:spcBef>
                <a:spcPts val="567"/>
              </a:spcBef>
            </a:pPr>
            <a:r>
              <a:rPr b="0" lang="pt-BR" sz="2000" spc="-7" strike="noStrike">
                <a:solidFill>
                  <a:srgbClr val="000000"/>
                </a:solidFill>
                <a:latin typeface="Arial"/>
                <a:ea typeface="DejaVu Sans"/>
              </a:rPr>
              <a:t>Algoritmo simples de ser implementado em comparação aos demais</a:t>
            </a:r>
            <a:endParaRPr b="0" lang="pt-BR" sz="2000" spc="-1" strike="noStrike">
              <a:latin typeface="Arial"/>
            </a:endParaRPr>
          </a:p>
          <a:p>
            <a:pPr marL="540000">
              <a:lnSpc>
                <a:spcPct val="150000"/>
              </a:lnSpc>
              <a:spcBef>
                <a:spcPts val="567"/>
              </a:spcBef>
            </a:pPr>
            <a:r>
              <a:rPr b="0" lang="pt-BR" sz="2000" spc="-7" strike="noStrike">
                <a:solidFill>
                  <a:srgbClr val="000000"/>
                </a:solidFill>
                <a:latin typeface="Arial"/>
                <a:ea typeface="DejaVu Sans"/>
              </a:rPr>
              <a:t>Não necessita de um vetor auxiliar (in-place)</a:t>
            </a:r>
            <a:endParaRPr b="0" lang="pt-BR" sz="2000" spc="-1" strike="noStrike">
              <a:latin typeface="Arial"/>
            </a:endParaRPr>
          </a:p>
          <a:p>
            <a:pPr marL="540000">
              <a:lnSpc>
                <a:spcPct val="150000"/>
              </a:lnSpc>
              <a:spcBef>
                <a:spcPts val="567"/>
              </a:spcBef>
            </a:pPr>
            <a:r>
              <a:rPr b="0" lang="pt-BR" sz="2000" spc="-7" strike="noStrike">
                <a:solidFill>
                  <a:srgbClr val="000000"/>
                </a:solidFill>
                <a:latin typeface="Arial"/>
                <a:ea typeface="DejaVu Sans"/>
              </a:rPr>
              <a:t>Por não usar um vetor auxiliar para realizar a ordenação, ele ocupa menos memória</a:t>
            </a:r>
            <a:endParaRPr b="0" lang="pt-BR" sz="2000" spc="-1" strike="noStrike">
              <a:latin typeface="Arial"/>
            </a:endParaRPr>
          </a:p>
          <a:p>
            <a:pPr marL="540000">
              <a:lnSpc>
                <a:spcPct val="150000"/>
              </a:lnSpc>
              <a:spcBef>
                <a:spcPts val="567"/>
              </a:spcBef>
            </a:pPr>
            <a:r>
              <a:rPr b="0" lang="pt-BR" sz="2000" spc="-7" strike="noStrike">
                <a:solidFill>
                  <a:srgbClr val="000000"/>
                </a:solidFill>
                <a:latin typeface="Arial"/>
                <a:ea typeface="DejaVu Sans"/>
              </a:rPr>
              <a:t>É um dos mais velozes para vetores de tamanhos pequenos</a:t>
            </a:r>
            <a:endParaRPr b="0" lang="pt-BR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endParaRPr b="0" lang="pt-BR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endParaRPr b="0" lang="pt-BR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83" name="object 2_2"/>
          <p:cNvSpPr/>
          <p:nvPr/>
        </p:nvSpPr>
        <p:spPr>
          <a:xfrm>
            <a:off x="712800" y="736560"/>
            <a:ext cx="9431640" cy="11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5000" spc="-7" strike="noStrike">
                <a:solidFill>
                  <a:srgbClr val="03607a"/>
                </a:solidFill>
                <a:latin typeface="Calibri"/>
                <a:ea typeface="DejaVu Sans"/>
              </a:rPr>
              <a:t>Método</a:t>
            </a:r>
            <a:r>
              <a:rPr b="0" lang="pt-BR" sz="5000" spc="-35" strike="noStrike">
                <a:solidFill>
                  <a:srgbClr val="03607a"/>
                </a:solidFill>
                <a:latin typeface="Calibri"/>
                <a:ea typeface="DejaVu Sans"/>
              </a:rPr>
              <a:t> Selection</a:t>
            </a:r>
            <a:r>
              <a:rPr b="0" lang="pt-BR" sz="5000" spc="-7" strike="noStrike">
                <a:solidFill>
                  <a:srgbClr val="03607a"/>
                </a:solidFill>
                <a:latin typeface="Calibri"/>
                <a:ea typeface="DejaVu Sans"/>
              </a:rPr>
              <a:t> Sort</a:t>
            </a:r>
            <a:r>
              <a:rPr b="0" lang="pt-BR" sz="5000" spc="-21" strike="noStrike">
                <a:solidFill>
                  <a:srgbClr val="03607a"/>
                </a:solidFill>
                <a:latin typeface="Calibri"/>
                <a:ea typeface="DejaVu Sans"/>
              </a:rPr>
              <a:t> </a:t>
            </a:r>
            <a:r>
              <a:rPr b="0" lang="pt-BR" sz="5000" spc="-12" strike="noStrike">
                <a:solidFill>
                  <a:srgbClr val="03607a"/>
                </a:solidFill>
                <a:latin typeface="Calibri"/>
                <a:ea typeface="DejaVu Sans"/>
              </a:rPr>
              <a:t>(Seleção)</a:t>
            </a:r>
            <a:endParaRPr b="0" lang="pt-BR" sz="5000" spc="-1" strike="noStrike">
              <a:latin typeface="Arial"/>
            </a:endParaRPr>
          </a:p>
        </p:txBody>
      </p:sp>
      <p:sp>
        <p:nvSpPr>
          <p:cNvPr id="184" name="object 3_3"/>
          <p:cNvSpPr/>
          <p:nvPr/>
        </p:nvSpPr>
        <p:spPr>
          <a:xfrm>
            <a:off x="684000" y="4320000"/>
            <a:ext cx="11166120" cy="245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600" spc="-7" strike="noStrike">
                <a:solidFill>
                  <a:srgbClr val="0000ff"/>
                </a:solidFill>
                <a:latin typeface="Arial"/>
                <a:ea typeface="DejaVu Sans"/>
              </a:rPr>
              <a:t>Desvantagens</a:t>
            </a:r>
            <a:endParaRPr b="0" lang="pt-BR" sz="2600" spc="-1" strike="noStrike">
              <a:latin typeface="Arial"/>
            </a:endParaRPr>
          </a:p>
          <a:p>
            <a:pPr marL="540000">
              <a:lnSpc>
                <a:spcPct val="150000"/>
              </a:lnSpc>
              <a:spcBef>
                <a:spcPts val="567"/>
              </a:spcBef>
            </a:pPr>
            <a:r>
              <a:rPr b="0" lang="pt-BR" sz="2000" spc="-7" strike="noStrike">
                <a:solidFill>
                  <a:srgbClr val="000000"/>
                </a:solidFill>
                <a:latin typeface="Arial"/>
                <a:ea typeface="DejaVu Sans"/>
              </a:rPr>
              <a:t>É um dos mais lentos para vetores de tamanhos grandes</a:t>
            </a:r>
            <a:endParaRPr b="0" lang="pt-BR" sz="2000" spc="-1" strike="noStrike">
              <a:latin typeface="Arial"/>
            </a:endParaRPr>
          </a:p>
          <a:p>
            <a:pPr marL="540000">
              <a:lnSpc>
                <a:spcPct val="150000"/>
              </a:lnSpc>
              <a:spcBef>
                <a:spcPts val="567"/>
              </a:spcBef>
            </a:pPr>
            <a:r>
              <a:rPr b="0" lang="pt-BR" sz="2000" spc="-7" strike="noStrike">
                <a:solidFill>
                  <a:srgbClr val="000000"/>
                </a:solidFill>
                <a:latin typeface="Arial"/>
                <a:ea typeface="DejaVu Sans"/>
              </a:rPr>
              <a:t>Não é estável</a:t>
            </a:r>
            <a:endParaRPr b="0" lang="pt-BR" sz="2000" spc="-1" strike="noStrike">
              <a:latin typeface="Arial"/>
            </a:endParaRPr>
          </a:p>
          <a:p>
            <a:pPr marL="540000">
              <a:lnSpc>
                <a:spcPct val="150000"/>
              </a:lnSpc>
              <a:spcBef>
                <a:spcPts val="567"/>
              </a:spcBef>
            </a:pPr>
            <a:r>
              <a:rPr b="0" lang="pt-BR" sz="2000" spc="-7" strike="noStrike">
                <a:solidFill>
                  <a:srgbClr val="000000"/>
                </a:solidFill>
                <a:latin typeface="Arial"/>
                <a:ea typeface="DejaVu Sans"/>
              </a:rPr>
              <a:t>Faz sempre (n</a:t>
            </a:r>
            <a:r>
              <a:rPr b="0" lang="pt-BR" sz="2000" spc="-7" strike="noStrike" baseline="33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pt-BR" sz="2000" spc="-7" strike="noStrike">
                <a:solidFill>
                  <a:srgbClr val="000000"/>
                </a:solidFill>
                <a:latin typeface="Arial"/>
                <a:ea typeface="DejaVu Sans"/>
              </a:rPr>
              <a:t> - n) / 2 comparações, independentemente do vetor estar                     ordenado ou não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4" dur="indefinite" restart="never" nodeType="tmRoot">
          <p:childTnLst>
            <p:seq>
              <p:cTn id="105" dur="indefinite" nodeType="mainSeq">
                <p:childTnLst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Imagem 8" descr=""/>
          <p:cNvPicPr/>
          <p:nvPr/>
        </p:nvPicPr>
        <p:blipFill>
          <a:blip r:embed="rId1"/>
          <a:stretch/>
        </p:blipFill>
        <p:spPr>
          <a:xfrm>
            <a:off x="8229600" y="673200"/>
            <a:ext cx="4216320" cy="471312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186" name="CustomShape 3_7"/>
          <p:cNvSpPr/>
          <p:nvPr/>
        </p:nvSpPr>
        <p:spPr>
          <a:xfrm>
            <a:off x="502920" y="6325920"/>
            <a:ext cx="212760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45FF1613-83F9-489D-A7DA-FFB027D6DE21}" type="slidenum">
              <a:rPr b="0" lang="pt-BR" sz="1200" spc="-1" strike="noStrike">
                <a:solidFill>
                  <a:srgbClr val="898989"/>
                </a:solidFill>
                <a:latin typeface="Arial"/>
                <a:ea typeface="DejaVu Sans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187" name="Imagem 4" descr=""/>
          <p:cNvPicPr/>
          <p:nvPr/>
        </p:nvPicPr>
        <p:blipFill>
          <a:blip r:embed="rId2"/>
          <a:stretch/>
        </p:blipFill>
        <p:spPr>
          <a:xfrm>
            <a:off x="0" y="-141480"/>
            <a:ext cx="3801240" cy="425592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188" name="Imagem 6" descr=""/>
          <p:cNvPicPr/>
          <p:nvPr/>
        </p:nvPicPr>
        <p:blipFill>
          <a:blip r:embed="rId3"/>
          <a:stretch/>
        </p:blipFill>
        <p:spPr>
          <a:xfrm>
            <a:off x="2943360" y="1865160"/>
            <a:ext cx="5252760" cy="449856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991880" y="846360"/>
            <a:ext cx="8223120" cy="113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Objetivo</a:t>
            </a:r>
            <a:r>
              <a:rPr b="1" lang="pt-BR" sz="4400" spc="-1" strike="noStrike">
                <a:solidFill>
                  <a:srgbClr val="000000"/>
                </a:solidFill>
                <a:latin typeface="Arial Narrow"/>
                <a:ea typeface="DejaVu Sans"/>
              </a:rPr>
              <a:t> da aula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487880" y="2579760"/>
            <a:ext cx="9491760" cy="113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Utilizar o método de ordenação Selection Sort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502920" y="6325920"/>
            <a:ext cx="212760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2E9C215D-BB4F-417C-B9EC-67A61921A44A}" type="slidenum">
              <a:rPr b="0" lang="pt-BR" sz="1200" spc="-1" strike="noStrike">
                <a:solidFill>
                  <a:srgbClr val="898989"/>
                </a:solidFill>
                <a:latin typeface="Arial"/>
                <a:ea typeface="DejaVu Sans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2207880" y="6356160"/>
            <a:ext cx="8146800" cy="298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808080"/>
                </a:solidFill>
                <a:latin typeface="Times New Roman"/>
                <a:ea typeface="DejaVu Sans"/>
              </a:rPr>
              <a:t>Prof Pedro Corrêa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" dur="indefinite" restart="never" nodeType="tmRoot">
          <p:childTnLst>
            <p:seq>
              <p:cTn id="11" dur="indefinite" nodeType="mainSeq">
                <p:childTnLst>
                  <p:par>
                    <p:cTn id="12" nodeType="clickEffect" fill="hold">
                      <p:stCondLst>
                        <p:cond delay="0"/>
                      </p:stCondLst>
                      <p:childTnLst>
                        <p:par>
                          <p:cTn id="13" nodeType="after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afterEffect" fill="hold" presetClass="entr" presetID="1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998360" y="1403640"/>
            <a:ext cx="10186920" cy="491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Arial"/>
                <a:ea typeface="DejaVu Sans"/>
              </a:rPr>
              <a:t>1. Introdução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Arial"/>
                <a:ea typeface="DejaVu Sans"/>
              </a:rPr>
              <a:t>2. Selection Sort</a:t>
            </a:r>
            <a:endParaRPr b="0" lang="pt-BR" sz="3600" spc="-1" strike="noStrike">
              <a:latin typeface="Arial"/>
            </a:endParaRPr>
          </a:p>
          <a:p>
            <a:pPr marL="533520" indent="-527400">
              <a:lnSpc>
                <a:spcPct val="100000"/>
              </a:lnSpc>
              <a:tabLst>
                <a:tab algn="l" pos="0"/>
              </a:tabLst>
            </a:pPr>
            <a:endParaRPr b="0" lang="pt-BR" sz="3600" spc="-1" strike="noStrike">
              <a:latin typeface="Arial"/>
            </a:endParaRPr>
          </a:p>
          <a:p>
            <a:pPr marL="533520" indent="-527400">
              <a:lnSpc>
                <a:spcPct val="100000"/>
              </a:lnSpc>
              <a:tabLst>
                <a:tab algn="l" pos="0"/>
              </a:tabLst>
            </a:pPr>
            <a:r>
              <a:rPr b="1" lang="pt-BR" sz="3600" spc="-1" strike="noStrike">
                <a:solidFill>
                  <a:srgbClr val="000000"/>
                </a:solidFill>
                <a:latin typeface="Arial"/>
                <a:ea typeface="DejaVu Sans"/>
              </a:rPr>
              <a:t>3. Conclusão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980720" y="214560"/>
            <a:ext cx="8223120" cy="113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Arial"/>
                <a:ea typeface="Verdana"/>
              </a:rPr>
              <a:t>Sumário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502920" y="6325920"/>
            <a:ext cx="212760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5462511E-4DB3-4D94-8619-60E75D13A9E5}" type="slidenum">
              <a:rPr b="0" lang="pt-BR" sz="1200" spc="-1" strike="noStrike">
                <a:solidFill>
                  <a:srgbClr val="898989"/>
                </a:solidFill>
                <a:latin typeface="Arial"/>
                <a:ea typeface="DejaVu Sans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2207880" y="6356160"/>
            <a:ext cx="8146800" cy="298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808080"/>
                </a:solidFill>
                <a:latin typeface="Times New Roman"/>
                <a:ea typeface="DejaVu Sans"/>
              </a:rPr>
              <a:t>Prof Pedro Corrêa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_0"/>
          <p:cNvSpPr/>
          <p:nvPr/>
        </p:nvSpPr>
        <p:spPr>
          <a:xfrm>
            <a:off x="1998360" y="1403640"/>
            <a:ext cx="10186920" cy="491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Arial"/>
                <a:ea typeface="DejaVu Sans"/>
              </a:rPr>
              <a:t>1. Introdução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cccaca"/>
                </a:solidFill>
                <a:latin typeface="Arial"/>
                <a:ea typeface="DejaVu Sans"/>
              </a:rPr>
              <a:t>2. Selection Sort</a:t>
            </a:r>
            <a:endParaRPr b="0" lang="pt-BR" sz="3600" spc="-1" strike="noStrike">
              <a:latin typeface="Arial"/>
            </a:endParaRPr>
          </a:p>
          <a:p>
            <a:pPr marL="533520" indent="-527400">
              <a:lnSpc>
                <a:spcPct val="100000"/>
              </a:lnSpc>
              <a:tabLst>
                <a:tab algn="l" pos="0"/>
              </a:tabLst>
            </a:pPr>
            <a:endParaRPr b="0" lang="pt-BR" sz="3600" spc="-1" strike="noStrike">
              <a:latin typeface="Arial"/>
            </a:endParaRPr>
          </a:p>
          <a:p>
            <a:pPr marL="533520" indent="-527400">
              <a:lnSpc>
                <a:spcPct val="100000"/>
              </a:lnSpc>
              <a:tabLst>
                <a:tab algn="l" pos="0"/>
              </a:tabLst>
            </a:pPr>
            <a:r>
              <a:rPr b="1" lang="pt-BR" sz="3600" spc="-1" strike="noStrike">
                <a:solidFill>
                  <a:srgbClr val="cccaca"/>
                </a:solidFill>
                <a:latin typeface="Arial"/>
                <a:ea typeface="DejaVu Sans"/>
              </a:rPr>
              <a:t>3. Conclusão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33" name="CustomShape 2_0"/>
          <p:cNvSpPr/>
          <p:nvPr/>
        </p:nvSpPr>
        <p:spPr>
          <a:xfrm>
            <a:off x="1980720" y="214560"/>
            <a:ext cx="8223120" cy="113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Arial"/>
                <a:ea typeface="Verdana"/>
              </a:rPr>
              <a:t>Sumário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34" name="CustomShape 3_8"/>
          <p:cNvSpPr/>
          <p:nvPr/>
        </p:nvSpPr>
        <p:spPr>
          <a:xfrm>
            <a:off x="502920" y="6325920"/>
            <a:ext cx="212760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62D656F2-22C8-43A0-9E31-3D75528B71B0}" type="slidenum">
              <a:rPr b="0" lang="pt-BR" sz="1200" spc="-1" strike="noStrike">
                <a:solidFill>
                  <a:srgbClr val="898989"/>
                </a:solidFill>
                <a:latin typeface="Arial"/>
                <a:ea typeface="DejaVu Sans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35" name="CustomShape 4_0"/>
          <p:cNvSpPr/>
          <p:nvPr/>
        </p:nvSpPr>
        <p:spPr>
          <a:xfrm>
            <a:off x="2207880" y="6356160"/>
            <a:ext cx="8146800" cy="298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808080"/>
                </a:solidFill>
                <a:latin typeface="Times New Roman"/>
                <a:ea typeface="DejaVu Sans"/>
              </a:rPr>
              <a:t>Prof Pedro Corrêa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object 2_0"/>
          <p:cNvSpPr/>
          <p:nvPr/>
        </p:nvSpPr>
        <p:spPr>
          <a:xfrm>
            <a:off x="712800" y="736560"/>
            <a:ext cx="3810600" cy="11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5000" spc="-7" strike="noStrike">
                <a:solidFill>
                  <a:srgbClr val="03607a"/>
                </a:solidFill>
                <a:latin typeface="Calibri"/>
                <a:ea typeface="DejaVu Sans"/>
              </a:rPr>
              <a:t>In</a:t>
            </a:r>
            <a:r>
              <a:rPr b="0" lang="pt-BR" sz="5000" spc="-1" strike="noStrike">
                <a:solidFill>
                  <a:srgbClr val="03607a"/>
                </a:solidFill>
                <a:latin typeface="Calibri"/>
                <a:ea typeface="DejaVu Sans"/>
              </a:rPr>
              <a:t>t</a:t>
            </a:r>
            <a:r>
              <a:rPr b="0" lang="pt-BR" sz="5000" spc="-7" strike="noStrike">
                <a:solidFill>
                  <a:srgbClr val="03607a"/>
                </a:solidFill>
                <a:latin typeface="Calibri"/>
                <a:ea typeface="DejaVu Sans"/>
              </a:rPr>
              <a:t>rod</a:t>
            </a:r>
            <a:r>
              <a:rPr b="0" lang="pt-BR" sz="5000" spc="-12" strike="noStrike">
                <a:solidFill>
                  <a:srgbClr val="03607a"/>
                </a:solidFill>
                <a:latin typeface="Calibri"/>
                <a:ea typeface="DejaVu Sans"/>
              </a:rPr>
              <a:t>u</a:t>
            </a:r>
            <a:r>
              <a:rPr b="0" lang="pt-BR" sz="5000" spc="-1" strike="noStrike">
                <a:solidFill>
                  <a:srgbClr val="03607a"/>
                </a:solidFill>
                <a:latin typeface="Calibri"/>
                <a:ea typeface="DejaVu Sans"/>
              </a:rPr>
              <a:t>ç</a:t>
            </a:r>
            <a:r>
              <a:rPr b="0" lang="pt-BR" sz="5000" spc="-7" strike="noStrike">
                <a:solidFill>
                  <a:srgbClr val="03607a"/>
                </a:solidFill>
                <a:latin typeface="Calibri"/>
                <a:ea typeface="DejaVu Sans"/>
              </a:rPr>
              <a:t>ã</a:t>
            </a:r>
            <a:r>
              <a:rPr b="0" lang="pt-BR" sz="5000" spc="-1" strike="noStrike">
                <a:solidFill>
                  <a:srgbClr val="03607a"/>
                </a:solidFill>
                <a:latin typeface="Calibri"/>
                <a:ea typeface="DejaVu Sans"/>
              </a:rPr>
              <a:t>o</a:t>
            </a:r>
            <a:endParaRPr b="0" lang="pt-BR" sz="5000" spc="-1" strike="noStrike">
              <a:latin typeface="Arial"/>
            </a:endParaRPr>
          </a:p>
        </p:txBody>
      </p:sp>
      <p:sp>
        <p:nvSpPr>
          <p:cNvPr id="137" name="CustomShape 3_0"/>
          <p:cNvSpPr/>
          <p:nvPr/>
        </p:nvSpPr>
        <p:spPr>
          <a:xfrm>
            <a:off x="502920" y="6325920"/>
            <a:ext cx="212760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40D0FEE3-9816-4F89-9445-894FDE52BA97}" type="slidenum">
              <a:rPr b="0" lang="pt-BR" sz="1200" spc="-1" strike="noStrike">
                <a:solidFill>
                  <a:srgbClr val="898989"/>
                </a:solidFill>
                <a:latin typeface="Arial"/>
                <a:ea typeface="DejaVu Sans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38" name="object 3_0"/>
          <p:cNvSpPr/>
          <p:nvPr/>
        </p:nvSpPr>
        <p:spPr>
          <a:xfrm>
            <a:off x="712800" y="1894320"/>
            <a:ext cx="11166120" cy="347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600" spc="-7" strike="noStrike">
                <a:solidFill>
                  <a:srgbClr val="000000"/>
                </a:solidFill>
                <a:latin typeface="Arial"/>
                <a:ea typeface="DejaVu Sans"/>
              </a:rPr>
              <a:t>A ordenação Selection Sort é a 2ª ordenação mais básica </a:t>
            </a:r>
            <a:endParaRPr b="0" lang="pt-BR" sz="2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600" spc="-7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2200" spc="-7" strike="noStrike">
                <a:solidFill>
                  <a:srgbClr val="000000"/>
                </a:solidFill>
                <a:latin typeface="Arial"/>
                <a:ea typeface="DejaVu Sans"/>
              </a:rPr>
              <a:t>A 1ª é a Bubble Sort</a:t>
            </a:r>
            <a:endParaRPr b="0" lang="pt-BR" sz="22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pt-BR" sz="2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6"/>
              </a:spcBef>
            </a:pPr>
            <a:endParaRPr b="0" lang="pt-BR" sz="2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Compara cada elemento com os outros, visando encontrar o menor</a:t>
            </a:r>
            <a:endParaRPr b="0" lang="pt-BR" sz="26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6"/>
              </a:spcBef>
            </a:pPr>
            <a:endParaRPr b="0" lang="pt-BR" sz="2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A complexidade deste algoritmo será sempre O(n</a:t>
            </a:r>
            <a:r>
              <a:rPr b="0" lang="pt-BR" sz="26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pt-BR" sz="2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" dur="indefinite" restart="never" nodeType="tmRoot">
          <p:childTnLst>
            <p:seq>
              <p:cTn id="17" dur="indefinite" nodeType="mainSeq">
                <p:childTnLst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_1"/>
          <p:cNvSpPr/>
          <p:nvPr/>
        </p:nvSpPr>
        <p:spPr>
          <a:xfrm>
            <a:off x="1998360" y="1403640"/>
            <a:ext cx="10186920" cy="491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Arial"/>
                <a:ea typeface="DejaVu Sans"/>
              </a:rPr>
              <a:t>1. Introdução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cccaca"/>
                </a:solidFill>
                <a:latin typeface="Arial"/>
                <a:ea typeface="DejaVu Sans"/>
              </a:rPr>
              <a:t>2. Selection Sort</a:t>
            </a:r>
            <a:endParaRPr b="0" lang="pt-BR" sz="3600" spc="-1" strike="noStrike">
              <a:latin typeface="Arial"/>
            </a:endParaRPr>
          </a:p>
          <a:p>
            <a:pPr marL="533520" indent="-527400">
              <a:lnSpc>
                <a:spcPct val="100000"/>
              </a:lnSpc>
              <a:tabLst>
                <a:tab algn="l" pos="0"/>
              </a:tabLst>
            </a:pPr>
            <a:endParaRPr b="0" lang="pt-BR" sz="3600" spc="-1" strike="noStrike">
              <a:latin typeface="Arial"/>
            </a:endParaRPr>
          </a:p>
          <a:p>
            <a:pPr marL="533520" indent="-527400">
              <a:lnSpc>
                <a:spcPct val="100000"/>
              </a:lnSpc>
              <a:tabLst>
                <a:tab algn="l" pos="0"/>
              </a:tabLst>
            </a:pPr>
            <a:r>
              <a:rPr b="1" lang="pt-BR" sz="3600" spc="-1" strike="noStrike">
                <a:solidFill>
                  <a:srgbClr val="cccaca"/>
                </a:solidFill>
                <a:latin typeface="Arial"/>
                <a:ea typeface="DejaVu Sans"/>
              </a:rPr>
              <a:t>3. Conclusão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40" name="CustomShape 2_2"/>
          <p:cNvSpPr/>
          <p:nvPr/>
        </p:nvSpPr>
        <p:spPr>
          <a:xfrm>
            <a:off x="1980720" y="214560"/>
            <a:ext cx="8223120" cy="113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Arial"/>
                <a:ea typeface="Verdana"/>
              </a:rPr>
              <a:t>Sumário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41" name="CustomShape 3_9"/>
          <p:cNvSpPr/>
          <p:nvPr/>
        </p:nvSpPr>
        <p:spPr>
          <a:xfrm>
            <a:off x="502920" y="6325920"/>
            <a:ext cx="212760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11824CAA-71C3-451D-B863-73F1CE014B02}" type="slidenum">
              <a:rPr b="0" lang="pt-BR" sz="1200" spc="-1" strike="noStrike">
                <a:solidFill>
                  <a:srgbClr val="898989"/>
                </a:solidFill>
                <a:latin typeface="Arial"/>
                <a:ea typeface="DejaVu Sans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42" name="CustomShape 4_2"/>
          <p:cNvSpPr/>
          <p:nvPr/>
        </p:nvSpPr>
        <p:spPr>
          <a:xfrm>
            <a:off x="2207880" y="6356160"/>
            <a:ext cx="8146800" cy="298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808080"/>
                </a:solidFill>
                <a:latin typeface="Times New Roman"/>
                <a:ea typeface="DejaVu Sans"/>
              </a:rPr>
              <a:t>Prof Pedro Corrêa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_2"/>
          <p:cNvSpPr/>
          <p:nvPr/>
        </p:nvSpPr>
        <p:spPr>
          <a:xfrm>
            <a:off x="1998360" y="1403640"/>
            <a:ext cx="10186920" cy="491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cccaca"/>
                </a:solidFill>
                <a:latin typeface="Arial"/>
                <a:ea typeface="DejaVu Sans"/>
              </a:rPr>
              <a:t>1. Introdução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Arial"/>
                <a:ea typeface="DejaVu Sans"/>
              </a:rPr>
              <a:t>2. Selection Sort</a:t>
            </a:r>
            <a:endParaRPr b="0" lang="pt-BR" sz="3600" spc="-1" strike="noStrike">
              <a:latin typeface="Arial"/>
            </a:endParaRPr>
          </a:p>
          <a:p>
            <a:pPr marL="533520" indent="-527400">
              <a:lnSpc>
                <a:spcPct val="100000"/>
              </a:lnSpc>
              <a:tabLst>
                <a:tab algn="l" pos="0"/>
              </a:tabLst>
            </a:pPr>
            <a:endParaRPr b="0" lang="pt-BR" sz="3600" spc="-1" strike="noStrike">
              <a:latin typeface="Arial"/>
            </a:endParaRPr>
          </a:p>
          <a:p>
            <a:pPr marL="533520" indent="-527400">
              <a:lnSpc>
                <a:spcPct val="100000"/>
              </a:lnSpc>
              <a:tabLst>
                <a:tab algn="l" pos="0"/>
              </a:tabLst>
            </a:pPr>
            <a:r>
              <a:rPr b="1" lang="pt-BR" sz="3600" spc="-1" strike="noStrike">
                <a:solidFill>
                  <a:srgbClr val="cccaca"/>
                </a:solidFill>
                <a:latin typeface="Arial"/>
                <a:ea typeface="DejaVu Sans"/>
              </a:rPr>
              <a:t>3. Conclusão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44" name="CustomShape 2_1"/>
          <p:cNvSpPr/>
          <p:nvPr/>
        </p:nvSpPr>
        <p:spPr>
          <a:xfrm>
            <a:off x="1980720" y="214560"/>
            <a:ext cx="8223120" cy="113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Arial"/>
                <a:ea typeface="Verdana"/>
              </a:rPr>
              <a:t>Sumário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45" name="CustomShape 3_10"/>
          <p:cNvSpPr/>
          <p:nvPr/>
        </p:nvSpPr>
        <p:spPr>
          <a:xfrm>
            <a:off x="502920" y="6325920"/>
            <a:ext cx="212760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C452D450-4909-4FEC-9D43-819F70F910DB}" type="slidenum">
              <a:rPr b="0" lang="pt-BR" sz="1200" spc="-1" strike="noStrike">
                <a:solidFill>
                  <a:srgbClr val="898989"/>
                </a:solidFill>
                <a:latin typeface="Arial"/>
                <a:ea typeface="DejaVu Sans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46" name="CustomShape 4_1"/>
          <p:cNvSpPr/>
          <p:nvPr/>
        </p:nvSpPr>
        <p:spPr>
          <a:xfrm>
            <a:off x="2207880" y="6356160"/>
            <a:ext cx="8146800" cy="298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808080"/>
                </a:solidFill>
                <a:latin typeface="Times New Roman"/>
                <a:ea typeface="DejaVu Sans"/>
              </a:rPr>
              <a:t>Prof Pedro Corrêa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object 2_7"/>
          <p:cNvSpPr/>
          <p:nvPr/>
        </p:nvSpPr>
        <p:spPr>
          <a:xfrm>
            <a:off x="712800" y="736560"/>
            <a:ext cx="9431640" cy="11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5000" spc="-7" strike="noStrike">
                <a:solidFill>
                  <a:srgbClr val="03607a"/>
                </a:solidFill>
                <a:latin typeface="Calibri"/>
                <a:ea typeface="DejaVu Sans"/>
              </a:rPr>
              <a:t>Método</a:t>
            </a:r>
            <a:r>
              <a:rPr b="0" lang="pt-BR" sz="5000" spc="-35" strike="noStrike">
                <a:solidFill>
                  <a:srgbClr val="03607a"/>
                </a:solidFill>
                <a:latin typeface="Calibri"/>
                <a:ea typeface="DejaVu Sans"/>
              </a:rPr>
              <a:t> Selection</a:t>
            </a:r>
            <a:r>
              <a:rPr b="0" lang="pt-BR" sz="5000" spc="-7" strike="noStrike">
                <a:solidFill>
                  <a:srgbClr val="03607a"/>
                </a:solidFill>
                <a:latin typeface="Calibri"/>
                <a:ea typeface="DejaVu Sans"/>
              </a:rPr>
              <a:t> Sort</a:t>
            </a:r>
            <a:r>
              <a:rPr b="0" lang="pt-BR" sz="5000" spc="-21" strike="noStrike">
                <a:solidFill>
                  <a:srgbClr val="03607a"/>
                </a:solidFill>
                <a:latin typeface="Calibri"/>
                <a:ea typeface="DejaVu Sans"/>
              </a:rPr>
              <a:t> </a:t>
            </a:r>
            <a:r>
              <a:rPr b="0" lang="pt-BR" sz="5000" spc="-12" strike="noStrike">
                <a:solidFill>
                  <a:srgbClr val="03607a"/>
                </a:solidFill>
                <a:latin typeface="Calibri"/>
                <a:ea typeface="DejaVu Sans"/>
              </a:rPr>
              <a:t>(Seleção)</a:t>
            </a:r>
            <a:endParaRPr b="0" lang="pt-BR" sz="5000" spc="-1" strike="noStrike">
              <a:latin typeface="Arial"/>
            </a:endParaRPr>
          </a:p>
        </p:txBody>
      </p:sp>
      <p:sp>
        <p:nvSpPr>
          <p:cNvPr id="148" name="object 4_1"/>
          <p:cNvSpPr/>
          <p:nvPr/>
        </p:nvSpPr>
        <p:spPr>
          <a:xfrm>
            <a:off x="928440" y="1499040"/>
            <a:ext cx="10770120" cy="92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2960" bIns="0">
            <a:spAutoFit/>
          </a:bodyPr>
          <a:p>
            <a:pPr marL="12600">
              <a:lnSpc>
                <a:spcPct val="150000"/>
              </a:lnSpc>
              <a:spcBef>
                <a:spcPts val="1519"/>
              </a:spcBef>
            </a:pPr>
            <a:r>
              <a:rPr b="1" lang="pt-BR" sz="3200" spc="-41" strike="noStrike">
                <a:solidFill>
                  <a:srgbClr val="000000"/>
                </a:solidFill>
                <a:latin typeface="Constantia"/>
                <a:ea typeface="DejaVu Sans"/>
              </a:rPr>
              <a:t>Técnica</a:t>
            </a:r>
            <a:r>
              <a:rPr b="1" lang="pt-BR" sz="3200" spc="-3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1" lang="pt-BR" sz="3200" spc="-7" strike="noStrike">
                <a:solidFill>
                  <a:srgbClr val="000000"/>
                </a:solidFill>
                <a:latin typeface="Constantia"/>
                <a:ea typeface="DejaVu Sans"/>
              </a:rPr>
              <a:t>básica: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9" name="CustomShape 3_1"/>
          <p:cNvSpPr/>
          <p:nvPr/>
        </p:nvSpPr>
        <p:spPr>
          <a:xfrm>
            <a:off x="502920" y="6325920"/>
            <a:ext cx="212760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2A098AEF-2AE0-4174-9981-1FF5CE5AD305}" type="slidenum">
              <a:rPr b="0" lang="pt-BR" sz="1200" spc="-1" strike="noStrike">
                <a:solidFill>
                  <a:srgbClr val="898989"/>
                </a:solidFill>
                <a:latin typeface="Arial"/>
                <a:ea typeface="DejaVu Sans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150" name="Imagem 225" descr=""/>
          <p:cNvPicPr/>
          <p:nvPr/>
        </p:nvPicPr>
        <p:blipFill>
          <a:blip r:embed="rId1"/>
          <a:stretch/>
        </p:blipFill>
        <p:spPr>
          <a:xfrm>
            <a:off x="1260000" y="2564640"/>
            <a:ext cx="7743600" cy="495000"/>
          </a:xfrm>
          <a:prstGeom prst="rect">
            <a:avLst/>
          </a:prstGeom>
          <a:ln w="0">
            <a:noFill/>
          </a:ln>
        </p:spPr>
      </p:pic>
      <p:pic>
        <p:nvPicPr>
          <p:cNvPr id="151" name="Imagem 226" descr=""/>
          <p:cNvPicPr/>
          <p:nvPr/>
        </p:nvPicPr>
        <p:blipFill>
          <a:blip r:embed="rId2"/>
          <a:stretch/>
        </p:blipFill>
        <p:spPr>
          <a:xfrm>
            <a:off x="1980000" y="3035880"/>
            <a:ext cx="9391320" cy="637920"/>
          </a:xfrm>
          <a:prstGeom prst="rect">
            <a:avLst/>
          </a:prstGeom>
          <a:ln w="0">
            <a:noFill/>
          </a:ln>
        </p:spPr>
      </p:pic>
      <p:grpSp>
        <p:nvGrpSpPr>
          <p:cNvPr id="152" name="Agrupar 227"/>
          <p:cNvGrpSpPr/>
          <p:nvPr/>
        </p:nvGrpSpPr>
        <p:grpSpPr>
          <a:xfrm>
            <a:off x="1260000" y="3644640"/>
            <a:ext cx="7743600" cy="495000"/>
            <a:chOff x="1260000" y="3644640"/>
            <a:chExt cx="7743600" cy="495000"/>
          </a:xfrm>
        </p:grpSpPr>
        <p:pic>
          <p:nvPicPr>
            <p:cNvPr id="153" name="Imagem 228" descr=""/>
            <p:cNvPicPr/>
            <p:nvPr/>
          </p:nvPicPr>
          <p:blipFill>
            <a:blip r:embed="rId3"/>
            <a:stretch/>
          </p:blipFill>
          <p:spPr>
            <a:xfrm>
              <a:off x="1260000" y="3644640"/>
              <a:ext cx="7743600" cy="495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4" name="Imagem 229" descr=""/>
            <p:cNvPicPr/>
            <p:nvPr/>
          </p:nvPicPr>
          <p:blipFill>
            <a:blip r:embed="rId4"/>
            <a:stretch/>
          </p:blipFill>
          <p:spPr>
            <a:xfrm>
              <a:off x="8628480" y="3649320"/>
              <a:ext cx="371160" cy="4662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55" name="Agrupar 230"/>
          <p:cNvGrpSpPr/>
          <p:nvPr/>
        </p:nvGrpSpPr>
        <p:grpSpPr>
          <a:xfrm>
            <a:off x="1980000" y="4115880"/>
            <a:ext cx="9391320" cy="637920"/>
            <a:chOff x="1980000" y="4115880"/>
            <a:chExt cx="9391320" cy="637920"/>
          </a:xfrm>
        </p:grpSpPr>
        <p:pic>
          <p:nvPicPr>
            <p:cNvPr id="156" name="Imagem 231" descr=""/>
            <p:cNvPicPr/>
            <p:nvPr/>
          </p:nvPicPr>
          <p:blipFill>
            <a:blip r:embed="rId5"/>
            <a:stretch/>
          </p:blipFill>
          <p:spPr>
            <a:xfrm>
              <a:off x="1980000" y="4115880"/>
              <a:ext cx="9391320" cy="637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7" name="Imagem 232" descr=""/>
            <p:cNvPicPr/>
            <p:nvPr/>
          </p:nvPicPr>
          <p:blipFill>
            <a:blip r:embed="rId6"/>
            <a:stretch/>
          </p:blipFill>
          <p:spPr>
            <a:xfrm>
              <a:off x="10968480" y="4115880"/>
              <a:ext cx="371160" cy="4662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58" name="Agrupar 233"/>
          <p:cNvGrpSpPr/>
          <p:nvPr/>
        </p:nvGrpSpPr>
        <p:grpSpPr>
          <a:xfrm>
            <a:off x="1260000" y="4760640"/>
            <a:ext cx="7743600" cy="495000"/>
            <a:chOff x="1260000" y="4760640"/>
            <a:chExt cx="7743600" cy="495000"/>
          </a:xfrm>
        </p:grpSpPr>
        <p:pic>
          <p:nvPicPr>
            <p:cNvPr id="159" name="Imagem 234" descr=""/>
            <p:cNvPicPr/>
            <p:nvPr/>
          </p:nvPicPr>
          <p:blipFill>
            <a:blip r:embed="rId7"/>
            <a:stretch/>
          </p:blipFill>
          <p:spPr>
            <a:xfrm>
              <a:off x="1260000" y="4760640"/>
              <a:ext cx="7743600" cy="495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0" name="Imagem 235" descr=""/>
            <p:cNvPicPr/>
            <p:nvPr/>
          </p:nvPicPr>
          <p:blipFill>
            <a:blip r:embed="rId8"/>
            <a:stretch/>
          </p:blipFill>
          <p:spPr>
            <a:xfrm>
              <a:off x="8640000" y="4770360"/>
              <a:ext cx="361440" cy="4852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61" name="Agrupar 236"/>
          <p:cNvGrpSpPr/>
          <p:nvPr/>
        </p:nvGrpSpPr>
        <p:grpSpPr>
          <a:xfrm>
            <a:off x="1980000" y="5231880"/>
            <a:ext cx="9391320" cy="637920"/>
            <a:chOff x="1980000" y="5231880"/>
            <a:chExt cx="9391320" cy="637920"/>
          </a:xfrm>
        </p:grpSpPr>
        <p:pic>
          <p:nvPicPr>
            <p:cNvPr id="162" name="Imagem 237" descr=""/>
            <p:cNvPicPr/>
            <p:nvPr/>
          </p:nvPicPr>
          <p:blipFill>
            <a:blip r:embed="rId9"/>
            <a:stretch/>
          </p:blipFill>
          <p:spPr>
            <a:xfrm>
              <a:off x="1980000" y="5231880"/>
              <a:ext cx="9391320" cy="637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3" name="Imagem 238" descr=""/>
            <p:cNvPicPr/>
            <p:nvPr/>
          </p:nvPicPr>
          <p:blipFill>
            <a:blip r:embed="rId10"/>
            <a:stretch/>
          </p:blipFill>
          <p:spPr>
            <a:xfrm>
              <a:off x="11009880" y="5274360"/>
              <a:ext cx="361440" cy="4852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64" name="Imagem 239" descr=""/>
          <p:cNvPicPr/>
          <p:nvPr/>
        </p:nvPicPr>
        <p:blipFill>
          <a:blip r:embed="rId11"/>
          <a:stretch/>
        </p:blipFill>
        <p:spPr>
          <a:xfrm>
            <a:off x="1156320" y="6048000"/>
            <a:ext cx="4819320" cy="64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bject 2_1"/>
          <p:cNvSpPr/>
          <p:nvPr/>
        </p:nvSpPr>
        <p:spPr>
          <a:xfrm>
            <a:off x="712800" y="736560"/>
            <a:ext cx="9431640" cy="11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5000" spc="-7" strike="noStrike">
                <a:solidFill>
                  <a:srgbClr val="03607a"/>
                </a:solidFill>
                <a:latin typeface="Calibri"/>
                <a:ea typeface="DejaVu Sans"/>
              </a:rPr>
              <a:t>Método</a:t>
            </a:r>
            <a:r>
              <a:rPr b="0" lang="pt-BR" sz="5000" spc="-35" strike="noStrike">
                <a:solidFill>
                  <a:srgbClr val="03607a"/>
                </a:solidFill>
                <a:latin typeface="Calibri"/>
                <a:ea typeface="DejaVu Sans"/>
              </a:rPr>
              <a:t> Selection</a:t>
            </a:r>
            <a:r>
              <a:rPr b="0" lang="pt-BR" sz="5000" spc="-7" strike="noStrike">
                <a:solidFill>
                  <a:srgbClr val="03607a"/>
                </a:solidFill>
                <a:latin typeface="Calibri"/>
                <a:ea typeface="DejaVu Sans"/>
              </a:rPr>
              <a:t> Sort</a:t>
            </a:r>
            <a:r>
              <a:rPr b="0" lang="pt-BR" sz="5000" spc="-21" strike="noStrike">
                <a:solidFill>
                  <a:srgbClr val="03607a"/>
                </a:solidFill>
                <a:latin typeface="Calibri"/>
                <a:ea typeface="DejaVu Sans"/>
              </a:rPr>
              <a:t> </a:t>
            </a:r>
            <a:r>
              <a:rPr b="0" lang="pt-BR" sz="5000" spc="-12" strike="noStrike">
                <a:solidFill>
                  <a:srgbClr val="03607a"/>
                </a:solidFill>
                <a:latin typeface="Calibri"/>
                <a:ea typeface="DejaVu Sans"/>
              </a:rPr>
              <a:t>(Seleção)</a:t>
            </a:r>
            <a:endParaRPr b="0" lang="pt-BR" sz="5000" spc="-1" strike="noStrike">
              <a:latin typeface="Arial"/>
            </a:endParaRPr>
          </a:p>
        </p:txBody>
      </p:sp>
      <p:sp>
        <p:nvSpPr>
          <p:cNvPr id="166" name="object 4_0"/>
          <p:cNvSpPr/>
          <p:nvPr/>
        </p:nvSpPr>
        <p:spPr>
          <a:xfrm>
            <a:off x="928440" y="1499040"/>
            <a:ext cx="10770120" cy="92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2960" bIns="0">
            <a:spAutoFit/>
          </a:bodyPr>
          <a:p>
            <a:pPr marL="12600">
              <a:lnSpc>
                <a:spcPct val="150000"/>
              </a:lnSpc>
              <a:spcBef>
                <a:spcPts val="1519"/>
              </a:spcBef>
            </a:pPr>
            <a:r>
              <a:rPr b="1" lang="pt-BR" sz="3200" spc="-41" strike="noStrike">
                <a:solidFill>
                  <a:srgbClr val="000000"/>
                </a:solidFill>
                <a:latin typeface="Constantia"/>
                <a:ea typeface="DejaVu Sans"/>
              </a:rPr>
              <a:t>Técnica</a:t>
            </a:r>
            <a:r>
              <a:rPr b="1" lang="pt-BR" sz="3200" spc="-3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1" lang="pt-BR" sz="3200" spc="-7" strike="noStrike">
                <a:solidFill>
                  <a:srgbClr val="000000"/>
                </a:solidFill>
                <a:latin typeface="Constantia"/>
                <a:ea typeface="DejaVu Sans"/>
              </a:rPr>
              <a:t>básica: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7" name="CustomShape 3_6"/>
          <p:cNvSpPr/>
          <p:nvPr/>
        </p:nvSpPr>
        <p:spPr>
          <a:xfrm>
            <a:off x="502920" y="6325920"/>
            <a:ext cx="212760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0DF1677A-5F1C-4103-B512-AF244A3E15C7}" type="slidenum">
              <a:rPr b="0" lang="pt-BR" sz="1200" spc="-1" strike="noStrike">
                <a:solidFill>
                  <a:srgbClr val="898989"/>
                </a:solidFill>
                <a:latin typeface="Arial"/>
                <a:ea typeface="DejaVu Sans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168" name="Imagem 243" descr=""/>
          <p:cNvPicPr/>
          <p:nvPr/>
        </p:nvPicPr>
        <p:blipFill>
          <a:blip r:embed="rId1"/>
          <a:stretch/>
        </p:blipFill>
        <p:spPr>
          <a:xfrm>
            <a:off x="4245120" y="1980000"/>
            <a:ext cx="3314520" cy="533160"/>
          </a:xfrm>
          <a:prstGeom prst="rect">
            <a:avLst/>
          </a:prstGeom>
          <a:ln w="0">
            <a:noFill/>
          </a:ln>
        </p:spPr>
      </p:pic>
      <p:pic>
        <p:nvPicPr>
          <p:cNvPr id="169" name="Imagem 244" descr=""/>
          <p:cNvPicPr/>
          <p:nvPr/>
        </p:nvPicPr>
        <p:blipFill>
          <a:blip r:embed="rId2"/>
          <a:stretch/>
        </p:blipFill>
        <p:spPr>
          <a:xfrm>
            <a:off x="900000" y="3000960"/>
            <a:ext cx="5257440" cy="418680"/>
          </a:xfrm>
          <a:prstGeom prst="rect">
            <a:avLst/>
          </a:prstGeom>
          <a:ln w="0">
            <a:noFill/>
          </a:ln>
        </p:spPr>
      </p:pic>
      <p:pic>
        <p:nvPicPr>
          <p:cNvPr id="170" name="Imagem 245" descr=""/>
          <p:cNvPicPr/>
          <p:nvPr/>
        </p:nvPicPr>
        <p:blipFill>
          <a:blip r:embed="rId3"/>
          <a:stretch/>
        </p:blipFill>
        <p:spPr>
          <a:xfrm>
            <a:off x="6300000" y="2855880"/>
            <a:ext cx="3362040" cy="599760"/>
          </a:xfrm>
          <a:prstGeom prst="rect">
            <a:avLst/>
          </a:prstGeom>
          <a:ln w="0">
            <a:noFill/>
          </a:ln>
        </p:spPr>
      </p:pic>
      <p:pic>
        <p:nvPicPr>
          <p:cNvPr id="171" name="Imagem 246" descr=""/>
          <p:cNvPicPr/>
          <p:nvPr/>
        </p:nvPicPr>
        <p:blipFill>
          <a:blip r:embed="rId4"/>
          <a:stretch/>
        </p:blipFill>
        <p:spPr>
          <a:xfrm>
            <a:off x="900000" y="3656160"/>
            <a:ext cx="5257440" cy="447480"/>
          </a:xfrm>
          <a:prstGeom prst="rect">
            <a:avLst/>
          </a:prstGeom>
          <a:ln w="0">
            <a:noFill/>
          </a:ln>
        </p:spPr>
      </p:pic>
      <p:pic>
        <p:nvPicPr>
          <p:cNvPr id="172" name="Imagem 247" descr=""/>
          <p:cNvPicPr/>
          <p:nvPr/>
        </p:nvPicPr>
        <p:blipFill>
          <a:blip r:embed="rId5"/>
          <a:stretch/>
        </p:blipFill>
        <p:spPr>
          <a:xfrm>
            <a:off x="6276240" y="3672000"/>
            <a:ext cx="3371400" cy="428400"/>
          </a:xfrm>
          <a:prstGeom prst="rect">
            <a:avLst/>
          </a:prstGeom>
          <a:ln w="0">
            <a:noFill/>
          </a:ln>
        </p:spPr>
      </p:pic>
      <p:pic>
        <p:nvPicPr>
          <p:cNvPr id="173" name="Imagem 248" descr=""/>
          <p:cNvPicPr/>
          <p:nvPr/>
        </p:nvPicPr>
        <p:blipFill>
          <a:blip r:embed="rId6"/>
          <a:stretch/>
        </p:blipFill>
        <p:spPr>
          <a:xfrm>
            <a:off x="900000" y="4284000"/>
            <a:ext cx="5200200" cy="428400"/>
          </a:xfrm>
          <a:prstGeom prst="rect">
            <a:avLst/>
          </a:prstGeom>
          <a:ln w="0">
            <a:noFill/>
          </a:ln>
        </p:spPr>
      </p:pic>
      <p:pic>
        <p:nvPicPr>
          <p:cNvPr id="174" name="Imagem 249" descr=""/>
          <p:cNvPicPr/>
          <p:nvPr/>
        </p:nvPicPr>
        <p:blipFill>
          <a:blip r:embed="rId7"/>
          <a:stretch/>
        </p:blipFill>
        <p:spPr>
          <a:xfrm>
            <a:off x="6264000" y="4241880"/>
            <a:ext cx="3390480" cy="437760"/>
          </a:xfrm>
          <a:prstGeom prst="rect">
            <a:avLst/>
          </a:prstGeom>
          <a:ln w="0">
            <a:noFill/>
          </a:ln>
        </p:spPr>
      </p:pic>
      <p:pic>
        <p:nvPicPr>
          <p:cNvPr id="175" name="Imagem 250" descr=""/>
          <p:cNvPicPr/>
          <p:nvPr/>
        </p:nvPicPr>
        <p:blipFill>
          <a:blip r:embed="rId8"/>
          <a:stretch/>
        </p:blipFill>
        <p:spPr>
          <a:xfrm>
            <a:off x="900000" y="4966200"/>
            <a:ext cx="5266800" cy="361440"/>
          </a:xfrm>
          <a:prstGeom prst="rect">
            <a:avLst/>
          </a:prstGeom>
          <a:ln w="0">
            <a:noFill/>
          </a:ln>
        </p:spPr>
      </p:pic>
      <p:pic>
        <p:nvPicPr>
          <p:cNvPr id="176" name="Imagem 251" descr=""/>
          <p:cNvPicPr/>
          <p:nvPr/>
        </p:nvPicPr>
        <p:blipFill>
          <a:blip r:embed="rId9"/>
          <a:stretch/>
        </p:blipFill>
        <p:spPr>
          <a:xfrm>
            <a:off x="6264000" y="4896000"/>
            <a:ext cx="3371400" cy="399600"/>
          </a:xfrm>
          <a:prstGeom prst="rect">
            <a:avLst/>
          </a:prstGeom>
          <a:ln w="0">
            <a:noFill/>
          </a:ln>
        </p:spPr>
      </p:pic>
      <p:pic>
        <p:nvPicPr>
          <p:cNvPr id="177" name="Imagem 252" descr=""/>
          <p:cNvPicPr/>
          <p:nvPr/>
        </p:nvPicPr>
        <p:blipFill>
          <a:blip r:embed="rId10"/>
          <a:stretch/>
        </p:blipFill>
        <p:spPr>
          <a:xfrm>
            <a:off x="6257160" y="5652000"/>
            <a:ext cx="3390480" cy="447480"/>
          </a:xfrm>
          <a:prstGeom prst="rect">
            <a:avLst/>
          </a:prstGeom>
          <a:ln w="0">
            <a:noFill/>
          </a:ln>
        </p:spPr>
      </p:pic>
      <p:grpSp>
        <p:nvGrpSpPr>
          <p:cNvPr id="178" name="Agrupar 253"/>
          <p:cNvGrpSpPr/>
          <p:nvPr/>
        </p:nvGrpSpPr>
        <p:grpSpPr>
          <a:xfrm>
            <a:off x="876960" y="5616000"/>
            <a:ext cx="5314680" cy="418680"/>
            <a:chOff x="876960" y="5616000"/>
            <a:chExt cx="5314680" cy="418680"/>
          </a:xfrm>
        </p:grpSpPr>
        <p:pic>
          <p:nvPicPr>
            <p:cNvPr id="179" name="Imagem 254" descr=""/>
            <p:cNvPicPr/>
            <p:nvPr/>
          </p:nvPicPr>
          <p:blipFill>
            <a:blip r:embed="rId11"/>
            <a:stretch/>
          </p:blipFill>
          <p:spPr>
            <a:xfrm>
              <a:off x="876960" y="5616000"/>
              <a:ext cx="5314680" cy="418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0" name="Imagem 255" descr=""/>
            <p:cNvPicPr/>
            <p:nvPr/>
          </p:nvPicPr>
          <p:blipFill>
            <a:blip r:embed="rId12"/>
            <a:stretch/>
          </p:blipFill>
          <p:spPr>
            <a:xfrm>
              <a:off x="2088000" y="5688000"/>
              <a:ext cx="183240" cy="27468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2" dur="indefinite" restart="never" nodeType="tmRoot">
          <p:childTnLst>
            <p:seq>
              <p:cTn id="63" dur="indefinite" nodeType="mainSeq">
                <p:childTnLst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1720</TotalTime>
  <Application>LibreOffice/7.1.3.2$Windows_X86_64 LibreOffice_project/47f78053abe362b9384784d31a6e56f8511eb1c1</Application>
  <AppVersion>15.0000</AppVersion>
  <Words>230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2021-07-12T15:21:28Z</dcterms:created>
  <dc:creator/>
  <dc:description/>
  <dc:language>pt-BR</dc:language>
  <cp:lastModifiedBy/>
  <dcterms:modified xsi:type="dcterms:W3CDTF">2021-08-16T17:10:37Z</dcterms:modified>
  <cp:revision>68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LastSaved">
    <vt:filetime>2021-07-12T00:00:00Z</vt:filetime>
  </property>
  <property fmtid="{D5CDD505-2E9C-101B-9397-08002B2CF9AE}" pid="4" name="Notes">
    <vt:i4>1</vt:i4>
  </property>
  <property fmtid="{D5CDD505-2E9C-101B-9397-08002B2CF9AE}" pid="5" name="PresentationFormat">
    <vt:lpwstr>Widescreen</vt:lpwstr>
  </property>
  <property fmtid="{D5CDD505-2E9C-101B-9397-08002B2CF9AE}" pid="6" name="Slides">
    <vt:i4>14</vt:i4>
  </property>
</Properties>
</file>