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4439" autoAdjust="0"/>
  </p:normalViewPr>
  <p:slideViewPr>
    <p:cSldViewPr snapToGrid="0">
      <p:cViewPr varScale="1">
        <p:scale>
          <a:sx n="64" d="100"/>
          <a:sy n="64" d="100"/>
        </p:scale>
        <p:origin x="6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A414A-11B0-4BC9-8DDC-F7EB79418B5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B0A9F-9204-4F31-9BD1-8AA51A486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2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B0A9F-9204-4F31-9BD1-8AA51A4863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57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B0A9F-9204-4F31-9BD1-8AA51A4863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29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B0A9F-9204-4F31-9BD1-8AA51A4863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05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B0A9F-9204-4F31-9BD1-8AA51A4863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5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F123-FB57-4BE6-82F6-F7F017C433D7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61C7-4033-4798-9027-050FD55D957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07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F123-FB57-4BE6-82F6-F7F017C433D7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61C7-4033-4798-9027-050FD55D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5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F123-FB57-4BE6-82F6-F7F017C433D7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61C7-4033-4798-9027-050FD55D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6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F123-FB57-4BE6-82F6-F7F017C433D7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61C7-4033-4798-9027-050FD55D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4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F123-FB57-4BE6-82F6-F7F017C433D7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61C7-4033-4798-9027-050FD55D957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76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F123-FB57-4BE6-82F6-F7F017C433D7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61C7-4033-4798-9027-050FD55D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7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F123-FB57-4BE6-82F6-F7F017C433D7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61C7-4033-4798-9027-050FD55D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8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F123-FB57-4BE6-82F6-F7F017C433D7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61C7-4033-4798-9027-050FD55D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2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F123-FB57-4BE6-82F6-F7F017C433D7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61C7-4033-4798-9027-050FD55D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7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BAF123-FB57-4BE6-82F6-F7F017C433D7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0561C7-4033-4798-9027-050FD55D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6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F123-FB57-4BE6-82F6-F7F017C433D7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61C7-4033-4798-9027-050FD55D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6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BAF123-FB57-4BE6-82F6-F7F017C433D7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0561C7-4033-4798-9027-050FD55D957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46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018B-D9BD-4A71-97B9-C118367190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Domain Knowledge Really Makes a Difference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A880E-682D-4F64-925B-CB4E2315AC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Michelle Cascio</a:t>
            </a:r>
          </a:p>
          <a:p>
            <a:r>
              <a:rPr lang="en-US" dirty="0"/>
              <a:t>Math Teacher, &amp; Education Specialist</a:t>
            </a:r>
          </a:p>
        </p:txBody>
      </p:sp>
    </p:spTree>
    <p:extLst>
      <p:ext uri="{BB962C8B-B14F-4D97-AF65-F5344CB8AC3E}">
        <p14:creationId xmlns:p14="http://schemas.microsoft.com/office/powerpoint/2010/main" val="3100190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AAE24-5932-4394-8150-F5BCFE49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Merging Data into one Database </a:t>
            </a:r>
            <a:r>
              <a:rPr lang="en-US" dirty="0"/>
              <a:t>– Step 1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26753-96D3-4CA9-B4BD-682B80679A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4" t="33158" r="17500" b="34211"/>
          <a:stretch/>
        </p:blipFill>
        <p:spPr>
          <a:xfrm>
            <a:off x="308811" y="3975235"/>
            <a:ext cx="8446168" cy="2237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5F09FE-B0F5-44A5-9EFE-82AF327BB6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9" t="29298" r="21843" b="38071"/>
          <a:stretch/>
        </p:blipFill>
        <p:spPr>
          <a:xfrm>
            <a:off x="453190" y="1763827"/>
            <a:ext cx="7784432" cy="2237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84F9C4-913D-48E3-893E-06461FEB5668}"/>
              </a:ext>
            </a:extLst>
          </p:cNvPr>
          <p:cNvSpPr txBox="1"/>
          <p:nvPr/>
        </p:nvSpPr>
        <p:spPr>
          <a:xfrm>
            <a:off x="9131968" y="2225842"/>
            <a:ext cx="2298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Defining a common index in each data frame before converting to csv and pushing to </a:t>
            </a:r>
            <a:r>
              <a:rPr lang="en-US" dirty="0" err="1"/>
              <a:t>PostGres</a:t>
            </a:r>
            <a:r>
              <a:rPr lang="en-US" dirty="0"/>
              <a:t> allowed a future inner join on a primary key.</a:t>
            </a:r>
          </a:p>
        </p:txBody>
      </p:sp>
    </p:spTree>
    <p:extLst>
      <p:ext uri="{BB962C8B-B14F-4D97-AF65-F5344CB8AC3E}">
        <p14:creationId xmlns:p14="http://schemas.microsoft.com/office/powerpoint/2010/main" val="203421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AAE24-5932-4394-8150-F5BCFE49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85786"/>
          </a:xfrm>
        </p:spPr>
        <p:txBody>
          <a:bodyPr/>
          <a:lstStyle/>
          <a:p>
            <a:r>
              <a:rPr lang="en-US" b="1" dirty="0"/>
              <a:t>Merging Data into one Database </a:t>
            </a:r>
            <a:r>
              <a:rPr lang="en-US" dirty="0"/>
              <a:t>– Step 2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08EFB-05C8-4C77-B552-C956C7F754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7" t="32456" r="13553" b="4179"/>
          <a:stretch/>
        </p:blipFill>
        <p:spPr>
          <a:xfrm>
            <a:off x="264694" y="1840831"/>
            <a:ext cx="8133347" cy="43455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A094F-6B34-4B60-9D04-688A5F04BD84}"/>
              </a:ext>
            </a:extLst>
          </p:cNvPr>
          <p:cNvSpPr txBox="1"/>
          <p:nvPr/>
        </p:nvSpPr>
        <p:spPr>
          <a:xfrm>
            <a:off x="6448927" y="1981479"/>
            <a:ext cx="51615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Inner joining the two tables in </a:t>
            </a:r>
            <a:r>
              <a:rPr lang="en-US" dirty="0" err="1"/>
              <a:t>PostGres</a:t>
            </a:r>
            <a:r>
              <a:rPr lang="en-US" dirty="0"/>
              <a:t> allowed me to see the two data points side-by-side in a final production database.</a:t>
            </a:r>
          </a:p>
          <a:p>
            <a:endParaRPr lang="en-US" dirty="0"/>
          </a:p>
          <a:p>
            <a:r>
              <a:rPr lang="en-US" dirty="0"/>
              <a:t>But, initially these two data points were not resting within the same line. 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28905D-120F-4AD2-BD38-2A897C78ACC3}"/>
              </a:ext>
            </a:extLst>
          </p:cNvPr>
          <p:cNvSpPr/>
          <p:nvPr/>
        </p:nvSpPr>
        <p:spPr>
          <a:xfrm>
            <a:off x="2815389" y="5233737"/>
            <a:ext cx="1371600" cy="2767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6DE032-630E-4BF5-A1D7-DE8133D75D40}"/>
              </a:ext>
            </a:extLst>
          </p:cNvPr>
          <p:cNvSpPr/>
          <p:nvPr/>
        </p:nvSpPr>
        <p:spPr>
          <a:xfrm>
            <a:off x="5658853" y="5630778"/>
            <a:ext cx="1403684" cy="3128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60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AAE24-5932-4394-8150-F5BCFE49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37" y="288758"/>
            <a:ext cx="10840452" cy="1409689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Merging Data into one Database </a:t>
            </a:r>
            <a:r>
              <a:rPr lang="en-US" dirty="0"/>
              <a:t>– Step 2 </a:t>
            </a:r>
            <a:r>
              <a:rPr lang="en-US" dirty="0" err="1"/>
              <a:t>con’t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2A094F-6B34-4B60-9D04-688A5F04BD84}"/>
              </a:ext>
            </a:extLst>
          </p:cNvPr>
          <p:cNvSpPr txBox="1"/>
          <p:nvPr/>
        </p:nvSpPr>
        <p:spPr>
          <a:xfrm>
            <a:off x="7567863" y="1981479"/>
            <a:ext cx="42952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further research, I was able to make this Inner Join appear as initially intended.  </a:t>
            </a:r>
          </a:p>
          <a:p>
            <a:endParaRPr lang="en-US" dirty="0"/>
          </a:p>
          <a:p>
            <a:r>
              <a:rPr lang="en-US" dirty="0"/>
              <a:t>But, I realized that the new table had only 342 lines because I was looking at students who took and passed the same test on different test dates.  </a:t>
            </a:r>
          </a:p>
          <a:p>
            <a:endParaRPr lang="en-US" dirty="0"/>
          </a:p>
          <a:p>
            <a:r>
              <a:rPr lang="en-US" dirty="0"/>
              <a:t>This was interesting because one would imagine if a student already passed this test once, it should not take long for them to pass it a second time.  That is not the case looking at the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46A5C-E4E6-4E1F-A82B-B60DA6CA05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9" t="26316" r="16711" b="14064"/>
          <a:stretch/>
        </p:blipFill>
        <p:spPr>
          <a:xfrm>
            <a:off x="107821" y="1834558"/>
            <a:ext cx="7452022" cy="410904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67D7358-8246-4132-ADBF-CFA18C8B1F5B}"/>
              </a:ext>
            </a:extLst>
          </p:cNvPr>
          <p:cNvSpPr/>
          <p:nvPr/>
        </p:nvSpPr>
        <p:spPr>
          <a:xfrm>
            <a:off x="6926179" y="4499665"/>
            <a:ext cx="649705" cy="15800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93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B99C-4F65-4E80-A495-A1CDFE419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Summary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472278-5AD9-40E7-8C09-9DE51941FD9B}"/>
              </a:ext>
            </a:extLst>
          </p:cNvPr>
          <p:cNvSpPr txBox="1"/>
          <p:nvPr/>
        </p:nvSpPr>
        <p:spPr>
          <a:xfrm>
            <a:off x="1433763" y="1880028"/>
            <a:ext cx="90838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 at this school must pass three high-school equivalent subject-matter tests (among other coursework) in order to earn their high school diploma.  The three subject matters are Language, Math, Reading.  The test is created by the non-profit </a:t>
            </a:r>
            <a:r>
              <a:rPr lang="en-US" b="1" dirty="0"/>
              <a:t>N</a:t>
            </a:r>
            <a:r>
              <a:rPr lang="en-US" dirty="0"/>
              <a:t>orth</a:t>
            </a:r>
            <a:r>
              <a:rPr lang="en-US" b="1" dirty="0"/>
              <a:t>w</a:t>
            </a:r>
            <a:r>
              <a:rPr lang="en-US" dirty="0"/>
              <a:t>est </a:t>
            </a:r>
            <a:r>
              <a:rPr lang="en-US" b="1" dirty="0"/>
              <a:t>E</a:t>
            </a:r>
            <a:r>
              <a:rPr lang="en-US" dirty="0"/>
              <a:t>valuation </a:t>
            </a:r>
            <a:r>
              <a:rPr lang="en-US" b="1" dirty="0"/>
              <a:t>A</a:t>
            </a:r>
            <a:r>
              <a:rPr lang="en-US" dirty="0"/>
              <a:t>ssociation (NWEA).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average, the Language test takes more number of days to pass than the other two tests (between 26 and 70 days longer).  </a:t>
            </a:r>
            <a:r>
              <a:rPr lang="en-US"/>
              <a:t>How can class </a:t>
            </a:r>
            <a:r>
              <a:rPr lang="en-US" dirty="0"/>
              <a:t>instruction respond to </a:t>
            </a:r>
            <a:r>
              <a:rPr lang="en-US"/>
              <a:t>this finding?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passing scores for all three tests surpass the passing criteria </a:t>
            </a:r>
            <a:r>
              <a:rPr lang="en-US" u="sng" dirty="0"/>
              <a:t>by less than</a:t>
            </a:r>
            <a:r>
              <a:rPr lang="en-US" dirty="0"/>
              <a:t> 3 points.  What does this say about the school’s ability to prepare college-ready students?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 students in the program exit and re-enroll multiple times, the data suggests that students make concrete gains toward a high school diploma within 180-230 days from their last enrollment date.   Is this in line with the school’s benchmarks of success?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3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519E-94DD-42F5-9BF1-5F89BC54D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3763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Cleaning the Data </a:t>
            </a:r>
            <a:r>
              <a:rPr lang="en-US" dirty="0"/>
              <a:t>:  Why would there be negative values for Days until Passed test?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451E50-30A4-45C6-A919-C16131AD1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323" t="25344" r="27007" b="5036"/>
          <a:stretch/>
        </p:blipFill>
        <p:spPr>
          <a:xfrm>
            <a:off x="2648530" y="1724235"/>
            <a:ext cx="6772196" cy="47246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68F79B8-9473-435D-B647-76957AA1DF47}"/>
              </a:ext>
            </a:extLst>
          </p:cNvPr>
          <p:cNvSpPr/>
          <p:nvPr/>
        </p:nvSpPr>
        <p:spPr>
          <a:xfrm>
            <a:off x="3920309" y="3693594"/>
            <a:ext cx="5220070" cy="589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EA68A-C9D7-4F6B-9554-8DBCA2EF4002}"/>
              </a:ext>
            </a:extLst>
          </p:cNvPr>
          <p:cNvSpPr/>
          <p:nvPr/>
        </p:nvSpPr>
        <p:spPr>
          <a:xfrm>
            <a:off x="3920308" y="2478263"/>
            <a:ext cx="5220070" cy="204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23A326-D83E-4189-8A7E-B8959F2BEDEB}"/>
              </a:ext>
            </a:extLst>
          </p:cNvPr>
          <p:cNvSpPr/>
          <p:nvPr/>
        </p:nvSpPr>
        <p:spPr>
          <a:xfrm>
            <a:off x="3920309" y="4618360"/>
            <a:ext cx="5220070" cy="182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661B54-B304-4FD0-B1A0-F5246F4D50D1}"/>
              </a:ext>
            </a:extLst>
          </p:cNvPr>
          <p:cNvSpPr txBox="1"/>
          <p:nvPr/>
        </p:nvSpPr>
        <p:spPr>
          <a:xfrm>
            <a:off x="9841832" y="3429000"/>
            <a:ext cx="1768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-2126 days?</a:t>
            </a:r>
          </a:p>
        </p:txBody>
      </p:sp>
    </p:spTree>
    <p:extLst>
      <p:ext uri="{BB962C8B-B14F-4D97-AF65-F5344CB8AC3E}">
        <p14:creationId xmlns:p14="http://schemas.microsoft.com/office/powerpoint/2010/main" val="331337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519E-94DD-42F5-9BF1-5F89BC54D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76713"/>
          </a:xfrm>
        </p:spPr>
        <p:txBody>
          <a:bodyPr>
            <a:normAutofit/>
          </a:bodyPr>
          <a:lstStyle/>
          <a:p>
            <a:r>
              <a:rPr lang="en-US" b="1" dirty="0"/>
              <a:t>Cleaning the Data</a:t>
            </a:r>
            <a:r>
              <a:rPr lang="en-US" dirty="0"/>
              <a:t>:  Mitigate negatives.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0DCA22-5BBE-4866-95DA-EA9BF5A003F0}"/>
              </a:ext>
            </a:extLst>
          </p:cNvPr>
          <p:cNvSpPr txBox="1"/>
          <p:nvPr/>
        </p:nvSpPr>
        <p:spPr>
          <a:xfrm>
            <a:off x="565485" y="1867022"/>
            <a:ext cx="103832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Start date was problematic because it represented most recent start date. 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Solution?</a:t>
            </a:r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Use the application date and make comparisons.</a:t>
            </a:r>
          </a:p>
          <a:p>
            <a:pPr algn="ctr"/>
            <a:r>
              <a:rPr lang="en-US" sz="3600" dirty="0"/>
              <a:t> </a:t>
            </a:r>
          </a:p>
          <a:p>
            <a:pPr algn="ctr"/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94AAC3-BFAB-4298-8C3E-F343A8244679}"/>
              </a:ext>
            </a:extLst>
          </p:cNvPr>
          <p:cNvSpPr txBox="1"/>
          <p:nvPr/>
        </p:nvSpPr>
        <p:spPr>
          <a:xfrm rot="21202436">
            <a:off x="8542421" y="3429000"/>
            <a:ext cx="1876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-2126 days?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7600F6-2567-462E-BD90-146721FBFF2D}"/>
              </a:ext>
            </a:extLst>
          </p:cNvPr>
          <p:cNvSpPr txBox="1"/>
          <p:nvPr/>
        </p:nvSpPr>
        <p:spPr>
          <a:xfrm rot="462549">
            <a:off x="9673388" y="2695477"/>
            <a:ext cx="2322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That student took almost 6 years to earn pass that test!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6790E47-59BE-4E3E-9CE1-8E2B172FC4D3}"/>
              </a:ext>
            </a:extLst>
          </p:cNvPr>
          <p:cNvSpPr/>
          <p:nvPr/>
        </p:nvSpPr>
        <p:spPr>
          <a:xfrm rot="3055012">
            <a:off x="10561537" y="3338455"/>
            <a:ext cx="176832" cy="1225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1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5864B-0558-4223-BED8-0E002A76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Pull #1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95F9CA-F1FE-4760-A717-845825C00E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3" t="22377" r="33262" b="41594"/>
          <a:stretch/>
        </p:blipFill>
        <p:spPr>
          <a:xfrm>
            <a:off x="156052" y="2483101"/>
            <a:ext cx="11343521" cy="363718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3FD670-3C4C-4E8A-955D-2504D95CF3A4}"/>
              </a:ext>
            </a:extLst>
          </p:cNvPr>
          <p:cNvSpPr txBox="1">
            <a:spLocks/>
          </p:cNvSpPr>
          <p:nvPr/>
        </p:nvSpPr>
        <p:spPr>
          <a:xfrm>
            <a:off x="241590" y="1690688"/>
            <a:ext cx="11257983" cy="562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sz="4000" dirty="0"/>
              <a:t>Test Date 					Start Date</a:t>
            </a:r>
            <a:r>
              <a:rPr lang="en-US" dirty="0"/>
              <a:t>					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BE749FD-BD01-493F-8C88-56CA18630959}"/>
              </a:ext>
            </a:extLst>
          </p:cNvPr>
          <p:cNvSpPr/>
          <p:nvPr/>
        </p:nvSpPr>
        <p:spPr>
          <a:xfrm rot="1202319">
            <a:off x="1406777" y="2319902"/>
            <a:ext cx="397042" cy="13926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A70CF1E-14B0-4057-8281-DD73423126F4}"/>
              </a:ext>
            </a:extLst>
          </p:cNvPr>
          <p:cNvSpPr/>
          <p:nvPr/>
        </p:nvSpPr>
        <p:spPr>
          <a:xfrm rot="20438483">
            <a:off x="9364025" y="2344143"/>
            <a:ext cx="397042" cy="13671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5864B-0558-4223-BED8-0E002A76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Pull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01DDC-B80D-43B7-9E7F-426C5A262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2333" y="1825625"/>
            <a:ext cx="11257983" cy="4430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4000" dirty="0"/>
              <a:t>Test Date 					Application Date</a:t>
            </a:r>
            <a:r>
              <a:rPr lang="en-US" dirty="0"/>
              <a:t>			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DCA6DE-8D0E-4648-891F-52C2B9DBDC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" t="21448" r="34131" b="45142"/>
          <a:stretch/>
        </p:blipFill>
        <p:spPr>
          <a:xfrm>
            <a:off x="0" y="2407627"/>
            <a:ext cx="11899667" cy="3530484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7F7B3780-DA0C-4EFE-94A0-4173A5C0396A}"/>
              </a:ext>
            </a:extLst>
          </p:cNvPr>
          <p:cNvSpPr/>
          <p:nvPr/>
        </p:nvSpPr>
        <p:spPr>
          <a:xfrm rot="1202319">
            <a:off x="1314900" y="2509444"/>
            <a:ext cx="397042" cy="13671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07A0DAE-61D1-47FD-8E4F-694C7A11C2D4}"/>
              </a:ext>
            </a:extLst>
          </p:cNvPr>
          <p:cNvSpPr/>
          <p:nvPr/>
        </p:nvSpPr>
        <p:spPr>
          <a:xfrm rot="1202319">
            <a:off x="8058873" y="2359776"/>
            <a:ext cx="397042" cy="21997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1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72E3-92E1-406C-9604-0BA4DDBFF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2492"/>
          </a:xfrm>
        </p:spPr>
        <p:txBody>
          <a:bodyPr/>
          <a:lstStyle/>
          <a:p>
            <a:r>
              <a:rPr lang="en-US" b="1" dirty="0"/>
              <a:t>Analyzing the Data</a:t>
            </a:r>
            <a:r>
              <a:rPr lang="en-US" dirty="0"/>
              <a:t>: Compare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BADCC-9613-4667-AC8C-BA7D48E639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1" t="29298" r="47796" b="31404"/>
          <a:stretch/>
        </p:blipFill>
        <p:spPr>
          <a:xfrm>
            <a:off x="5488030" y="2802081"/>
            <a:ext cx="6058275" cy="3453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C64644-2169-45F5-A306-09DBB7730C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9" t="27719" r="55493" b="34737"/>
          <a:stretch/>
        </p:blipFill>
        <p:spPr>
          <a:xfrm>
            <a:off x="748657" y="3140241"/>
            <a:ext cx="4088037" cy="29357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BF9541-6787-4C20-94DF-BCA9A02A50FF}"/>
              </a:ext>
            </a:extLst>
          </p:cNvPr>
          <p:cNvSpPr txBox="1"/>
          <p:nvPr/>
        </p:nvSpPr>
        <p:spPr>
          <a:xfrm>
            <a:off x="1087655" y="1786418"/>
            <a:ext cx="9938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On average, it took students 204 days to pass a high school-equivalency test from their most recent enrollment date.  In contrast, it took students an average of 397 days to pass a high-school equivalency test from their original application date.</a:t>
            </a:r>
          </a:p>
        </p:txBody>
      </p:sp>
    </p:spTree>
    <p:extLst>
      <p:ext uri="{BB962C8B-B14F-4D97-AF65-F5344CB8AC3E}">
        <p14:creationId xmlns:p14="http://schemas.microsoft.com/office/powerpoint/2010/main" val="211895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72E3-92E1-406C-9604-0BA4DDBFF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61722"/>
          </a:xfrm>
        </p:spPr>
        <p:txBody>
          <a:bodyPr>
            <a:normAutofit/>
          </a:bodyPr>
          <a:lstStyle/>
          <a:p>
            <a:r>
              <a:rPr lang="en-US" b="1" dirty="0"/>
              <a:t>Analyzing the Data: </a:t>
            </a:r>
            <a:r>
              <a:rPr lang="en-US" dirty="0"/>
              <a:t>Compare Box and Whisker Plots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5F4B47-C6AF-472E-A80A-3AD21FD813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1" t="48772" r="52039" b="18597"/>
          <a:stretch/>
        </p:blipFill>
        <p:spPr>
          <a:xfrm>
            <a:off x="6263573" y="2745532"/>
            <a:ext cx="5370964" cy="34567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5B75DC-5A71-4F94-B6FA-F71C8B9B51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9" t="37544" r="52533" b="29298"/>
          <a:stretch/>
        </p:blipFill>
        <p:spPr>
          <a:xfrm>
            <a:off x="734212" y="2745532"/>
            <a:ext cx="5029658" cy="34567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19EF0A3-C9A3-4FBF-AF1B-8779E6F008CB}"/>
              </a:ext>
            </a:extLst>
          </p:cNvPr>
          <p:cNvSpPr txBox="1"/>
          <p:nvPr/>
        </p:nvSpPr>
        <p:spPr>
          <a:xfrm>
            <a:off x="1097280" y="185304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Measuring from students’ most recent enrollment date, half of our students pass a test within a range of 10 and 304 days.  In contrast, measuring from students’ application date, half of our students pass a test within range of 36 and 514 days.</a:t>
            </a:r>
          </a:p>
        </p:txBody>
      </p:sp>
    </p:spTree>
    <p:extLst>
      <p:ext uri="{BB962C8B-B14F-4D97-AF65-F5344CB8AC3E}">
        <p14:creationId xmlns:p14="http://schemas.microsoft.com/office/powerpoint/2010/main" val="222159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72E3-92E1-406C-9604-0BA4DDBFF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24054"/>
          </a:xfrm>
        </p:spPr>
        <p:txBody>
          <a:bodyPr>
            <a:noAutofit/>
          </a:bodyPr>
          <a:lstStyle/>
          <a:p>
            <a:r>
              <a:rPr lang="en-US" b="1" dirty="0"/>
              <a:t>Analyzing the Data: </a:t>
            </a:r>
            <a:r>
              <a:rPr lang="en-US" dirty="0"/>
              <a:t>Compare Averages (from enrollment date)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A22D6-0733-4912-85BF-B56B77011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0" t="24737" r="41283" b="36140"/>
          <a:stretch/>
        </p:blipFill>
        <p:spPr>
          <a:xfrm>
            <a:off x="312820" y="2046023"/>
            <a:ext cx="7856622" cy="38253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3925CA-8AA9-4FF4-9807-83EC4E0BA59C}"/>
              </a:ext>
            </a:extLst>
          </p:cNvPr>
          <p:cNvSpPr txBox="1"/>
          <p:nvPr/>
        </p:nvSpPr>
        <p:spPr>
          <a:xfrm>
            <a:off x="8398041" y="2046023"/>
            <a:ext cx="2947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takes, on average, 49 days and 26 days longer to pass the Language test than the Reading and Math tests, respectively.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A7D119-33C6-44C5-96EA-F18A205EA7B8}"/>
              </a:ext>
            </a:extLst>
          </p:cNvPr>
          <p:cNvSpPr txBox="1"/>
          <p:nvPr/>
        </p:nvSpPr>
        <p:spPr>
          <a:xfrm flipH="1">
            <a:off x="8398041" y="3958716"/>
            <a:ext cx="2456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passing scores on all three tests are between 2-3 points above the passing range.</a:t>
            </a:r>
          </a:p>
        </p:txBody>
      </p:sp>
    </p:spTree>
    <p:extLst>
      <p:ext uri="{BB962C8B-B14F-4D97-AF65-F5344CB8AC3E}">
        <p14:creationId xmlns:p14="http://schemas.microsoft.com/office/powerpoint/2010/main" val="1059068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72E3-92E1-406C-9604-0BA4DDBFF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13596"/>
          </a:xfrm>
        </p:spPr>
        <p:txBody>
          <a:bodyPr>
            <a:noAutofit/>
          </a:bodyPr>
          <a:lstStyle/>
          <a:p>
            <a:r>
              <a:rPr lang="en-US" b="1" dirty="0"/>
              <a:t>Analyzing the Data: </a:t>
            </a:r>
            <a:r>
              <a:rPr lang="en-US" dirty="0"/>
              <a:t>Compare Averages </a:t>
            </a:r>
            <a:br>
              <a:rPr lang="en-US" dirty="0"/>
            </a:br>
            <a:r>
              <a:rPr lang="en-US" dirty="0"/>
              <a:t>(from application date)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80082C-C55E-4CB6-8E78-83146878E4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7" t="24737" r="29046" b="36140"/>
          <a:stretch/>
        </p:blipFill>
        <p:spPr>
          <a:xfrm>
            <a:off x="204533" y="2299224"/>
            <a:ext cx="8226925" cy="3163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A59936-D556-42C8-B4A6-42AD9486433A}"/>
              </a:ext>
            </a:extLst>
          </p:cNvPr>
          <p:cNvSpPr txBox="1"/>
          <p:nvPr/>
        </p:nvSpPr>
        <p:spPr>
          <a:xfrm>
            <a:off x="8551775" y="2197042"/>
            <a:ext cx="2947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takes, on average, 70 days and 46 days longer to pass the Language test than the Reading and Math tests, respectively.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AD7F7-5F14-4EBF-B74A-890BCD3C7840}"/>
              </a:ext>
            </a:extLst>
          </p:cNvPr>
          <p:cNvSpPr txBox="1"/>
          <p:nvPr/>
        </p:nvSpPr>
        <p:spPr>
          <a:xfrm flipH="1">
            <a:off x="8551775" y="3985009"/>
            <a:ext cx="2456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passing scores on all three tests are between 1-2 points above the passing range.</a:t>
            </a:r>
          </a:p>
        </p:txBody>
      </p:sp>
    </p:spTree>
    <p:extLst>
      <p:ext uri="{BB962C8B-B14F-4D97-AF65-F5344CB8AC3E}">
        <p14:creationId xmlns:p14="http://schemas.microsoft.com/office/powerpoint/2010/main" val="517043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13104</TotalTime>
  <Words>626</Words>
  <Application>Microsoft Office PowerPoint</Application>
  <PresentationFormat>Widescreen</PresentationFormat>
  <Paragraphs>53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Where Domain Knowledge Really Makes a Difference</vt:lpstr>
      <vt:lpstr>Cleaning the Data :  Why would there be negative values for Days until Passed test?</vt:lpstr>
      <vt:lpstr>Cleaning the Data:  Mitigate negatives.</vt:lpstr>
      <vt:lpstr>Pull #1</vt:lpstr>
      <vt:lpstr>Pull #2</vt:lpstr>
      <vt:lpstr>Analyzing the Data: Compare Statistics</vt:lpstr>
      <vt:lpstr>Analyzing the Data: Compare Box and Whisker Plots</vt:lpstr>
      <vt:lpstr>Analyzing the Data: Compare Averages (from enrollment date)</vt:lpstr>
      <vt:lpstr>Analyzing the Data: Compare Averages  (from application date)</vt:lpstr>
      <vt:lpstr>Merging Data into one Database – Step 1 </vt:lpstr>
      <vt:lpstr>Merging Data into one Database – Step 2 </vt:lpstr>
      <vt:lpstr>     Merging Data into one Database – Step 2 con’t 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Cascio</dc:creator>
  <cp:lastModifiedBy>Michelle Cascio</cp:lastModifiedBy>
  <cp:revision>21</cp:revision>
  <dcterms:created xsi:type="dcterms:W3CDTF">2019-03-19T04:18:33Z</dcterms:created>
  <dcterms:modified xsi:type="dcterms:W3CDTF">2019-03-31T00:29:04Z</dcterms:modified>
</cp:coreProperties>
</file>