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20"/>
  </p:notesMasterIdLst>
  <p:handoutMasterIdLst>
    <p:handoutMasterId r:id="rId21"/>
  </p:handoutMasterIdLst>
  <p:sldIdLst>
    <p:sldId id="348" r:id="rId2"/>
    <p:sldId id="370" r:id="rId3"/>
    <p:sldId id="369" r:id="rId4"/>
    <p:sldId id="349" r:id="rId5"/>
    <p:sldId id="354" r:id="rId6"/>
    <p:sldId id="371" r:id="rId7"/>
    <p:sldId id="356" r:id="rId8"/>
    <p:sldId id="357" r:id="rId9"/>
    <p:sldId id="372" r:id="rId10"/>
    <p:sldId id="367" r:id="rId11"/>
    <p:sldId id="359" r:id="rId12"/>
    <p:sldId id="360" r:id="rId13"/>
    <p:sldId id="361" r:id="rId14"/>
    <p:sldId id="362" r:id="rId15"/>
    <p:sldId id="366" r:id="rId16"/>
    <p:sldId id="365" r:id="rId17"/>
    <p:sldId id="364" r:id="rId18"/>
    <p:sldId id="363" r:id="rId19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666699"/>
    <a:srgbClr val="CCFFFF"/>
    <a:srgbClr val="66FFFF"/>
    <a:srgbClr val="6699FF"/>
    <a:srgbClr val="CCCC00"/>
    <a:srgbClr val="66CC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16" autoAdjust="0"/>
    <p:restoredTop sz="98637" autoAdjust="0"/>
  </p:normalViewPr>
  <p:slideViewPr>
    <p:cSldViewPr>
      <p:cViewPr varScale="1">
        <p:scale>
          <a:sx n="80" d="100"/>
          <a:sy n="80" d="100"/>
        </p:scale>
        <p:origin x="1008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GB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GB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GB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607D290E-0A8A-4DAF-A48A-51E0704B6786}" type="slidenum">
              <a:rPr lang="en-GB"/>
              <a:pPr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464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8331C24E-9BE2-42FE-8182-2640817BBCBA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51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DA4C1D-D7A7-48EA-9902-632928844AE5}" type="slidenum">
              <a:rPr lang="en-US"/>
              <a:pPr/>
              <a:t>3</a:t>
            </a:fld>
            <a:endParaRPr lang="en-US"/>
          </a:p>
        </p:txBody>
      </p:sp>
      <p:sp>
        <p:nvSpPr>
          <p:cNvPr id="67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67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406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C22A2BA-8254-4F47-9E9B-F9F372DCB0AA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7A28B0-64B4-47A1-A5FC-B4EBD583399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F6F19A-B581-4A9D-852D-C6058614CE72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D2D2AF-83C0-4C24-BCA1-3376495D0F51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0513" y="455613"/>
            <a:ext cx="2057400" cy="575627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68313" y="455613"/>
            <a:ext cx="6019800" cy="575627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498DF0-F207-485C-8466-11ABF1C1E267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C35E-59ED-439A-8E5D-828C0415677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55613"/>
            <a:ext cx="8207375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68313" y="1316038"/>
            <a:ext cx="8229600" cy="4895850"/>
          </a:xfr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1F2FEB1B-548F-4803-9D06-B20BE81DAE0F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4357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124AAF4-4EF3-4838-9DD1-985EE1C0AED3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8313" y="455613"/>
            <a:ext cx="8207375" cy="7207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68313" y="1316038"/>
            <a:ext cx="4038600" cy="489585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59313" y="1316038"/>
            <a:ext cx="4038600" cy="2371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59313" y="3840163"/>
            <a:ext cx="4038600" cy="2371725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>
          <a:xfrm>
            <a:off x="457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4311036-2175-4B79-9D14-2AD086383D9B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3124200" y="64357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6553200" y="64357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D9498F96-9D39-4020-BB95-8A32B7D0DC75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286A42-84D9-4671-80D7-7593B3952F5A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83D79E-0C5E-4B20-AB3A-D00EB4D1D1F0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1CB871-30E9-4BF1-99FF-5112D8EEB5AB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23680B-359E-4143-86FF-F22171985F19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68313" y="1316038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59313" y="1316038"/>
            <a:ext cx="4038600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9AC57E0-7CF7-4D2D-B1E1-ED7B6048941F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D0D53-71E5-4680-AC07-0C88FB61F01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4C4087-AE3C-4CE3-82BB-5BA8677CEA95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765F6-9605-4E79-A03E-842C9D449F26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39519A-80EB-4369-90BC-1DF0C634CCC3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D7AB1-76DE-4F5B-957F-FA05AE1D3A92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9344B1-DFF1-4724-9C77-6DF3C8F8DFB0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42B109-17BD-4FDD-8E36-E907EDCAD1EC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398B17-8E55-472C-ADF6-F68A42EA017A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360E1-AC5C-46FC-BAC1-4301DFF12B3E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430D0D-7F2D-4321-BA21-C19FCD0B1A67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EC6A10-D29F-440B-A934-1C6734482F37}" type="slidenum">
              <a:rPr lang="pt-BR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455613"/>
            <a:ext cx="820737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</a:t>
            </a:r>
            <a:br>
              <a:rPr lang="pt-BR" smtClean="0"/>
            </a:br>
            <a:r>
              <a:rPr lang="pt-BR" smtClean="0"/>
              <a:t>Master title style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160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Click to edit Master text styles</a:t>
            </a:r>
          </a:p>
          <a:p>
            <a:pPr lvl="1"/>
            <a:r>
              <a:rPr lang="pt-BR" smtClean="0"/>
              <a:t>Second level</a:t>
            </a:r>
          </a:p>
          <a:p>
            <a:pPr lvl="2"/>
            <a:r>
              <a:rPr lang="pt-BR" smtClean="0"/>
              <a:t>Third level</a:t>
            </a:r>
          </a:p>
          <a:p>
            <a:pPr lvl="3"/>
            <a:r>
              <a:rPr lang="pt-BR" smtClean="0"/>
              <a:t>Fourth level</a:t>
            </a:r>
          </a:p>
          <a:p>
            <a:pPr lvl="4"/>
            <a:r>
              <a:rPr lang="pt-BR" smtClean="0"/>
              <a:t>Fifth level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35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B9AAD8E-018B-4E8C-9A30-4A7C11783A0C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1515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/>
            </a:lvl1pPr>
          </a:lstStyle>
          <a:p>
            <a:endParaRPr lang="pt-BR"/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357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8B34CC8-332B-472C-B0D0-6C028B63DE5B}" type="slidenum">
              <a:rPr lang="pt-BR"/>
              <a:pPr/>
              <a:t>‹nº›</a:t>
            </a:fld>
            <a:endParaRPr lang="pt-BR"/>
          </a:p>
        </p:txBody>
      </p:sp>
      <p:sp>
        <p:nvSpPr>
          <p:cNvPr id="151559" name="Rectangle 7"/>
          <p:cNvSpPr>
            <a:spLocks noChangeArrowheads="1"/>
          </p:cNvSpPr>
          <p:nvPr/>
        </p:nvSpPr>
        <p:spPr bwMode="gray">
          <a:xfrm>
            <a:off x="468313" y="1143000"/>
            <a:ext cx="8226425" cy="28575"/>
          </a:xfrm>
          <a:prstGeom prst="rect">
            <a:avLst/>
          </a:prstGeom>
          <a:gradFill rotWithShape="1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  <p:sp>
        <p:nvSpPr>
          <p:cNvPr id="151561" name="Rectangle 9"/>
          <p:cNvSpPr>
            <a:spLocks noChangeArrowheads="1"/>
          </p:cNvSpPr>
          <p:nvPr/>
        </p:nvSpPr>
        <p:spPr bwMode="gray">
          <a:xfrm>
            <a:off x="468313" y="6376988"/>
            <a:ext cx="8226425" cy="28575"/>
          </a:xfrm>
          <a:prstGeom prst="rect">
            <a:avLst/>
          </a:prstGeom>
          <a:gradFill rotWithShape="1"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pt-BR" sz="2400">
              <a:latin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000099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310D-C0AD-465A-8BD7-97F1322DCE15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E03F-7A56-4CD4-9408-84E11250478F}" type="slidenum">
              <a:rPr lang="pt-BR"/>
              <a:pPr/>
              <a:t>1</a:t>
            </a:fld>
            <a:endParaRPr lang="pt-BR"/>
          </a:p>
        </p:txBody>
      </p:sp>
      <p:sp>
        <p:nvSpPr>
          <p:cNvPr id="61235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650" y="1412875"/>
            <a:ext cx="7772400" cy="1254125"/>
          </a:xfrm>
        </p:spPr>
        <p:txBody>
          <a:bodyPr/>
          <a:lstStyle/>
          <a:p>
            <a:r>
              <a:rPr lang="pt-BR" dirty="0" err="1" smtClean="0"/>
              <a:t>Lab</a:t>
            </a:r>
            <a:r>
              <a:rPr lang="pt-BR" dirty="0" smtClean="0"/>
              <a:t> ORG</a:t>
            </a:r>
            <a:endParaRPr lang="pt-BR" dirty="0"/>
          </a:p>
        </p:txBody>
      </p:sp>
      <p:sp>
        <p:nvSpPr>
          <p:cNvPr id="61235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4221089"/>
            <a:ext cx="6400800" cy="1990800"/>
          </a:xfrm>
        </p:spPr>
        <p:txBody>
          <a:bodyPr/>
          <a:lstStyle/>
          <a:p>
            <a:endParaRPr lang="en-US" dirty="0" smtClean="0"/>
          </a:p>
          <a:p>
            <a:r>
              <a:rPr lang="pt-BR" dirty="0" smtClean="0"/>
              <a:t>Eduardo </a:t>
            </a:r>
            <a:r>
              <a:rPr lang="pt-BR" dirty="0"/>
              <a:t>Simões</a:t>
            </a:r>
          </a:p>
          <a:p>
            <a:endParaRPr lang="pt-BR" dirty="0"/>
          </a:p>
        </p:txBody>
      </p:sp>
      <p:sp>
        <p:nvSpPr>
          <p:cNvPr id="612358" name="Rectangle 6"/>
          <p:cNvSpPr>
            <a:spLocks noChangeArrowheads="1"/>
          </p:cNvSpPr>
          <p:nvPr/>
        </p:nvSpPr>
        <p:spPr bwMode="auto">
          <a:xfrm>
            <a:off x="1187450" y="2924175"/>
            <a:ext cx="6624638" cy="141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pt-BR" sz="2800" b="1">
              <a:solidFill>
                <a:srgbClr val="FF0000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pt-BR" sz="2800" b="1">
                <a:solidFill>
                  <a:srgbClr val="FF0000"/>
                </a:solidFill>
              </a:rPr>
              <a:t>Processador ICMC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83A7D-548B-47F1-911E-07560B2171B8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00586-0315-4609-9F1A-C38E62761CE3}" type="slidenum">
              <a:rPr lang="pt-BR"/>
              <a:pPr/>
              <a:t>10</a:t>
            </a:fld>
            <a:endParaRPr lang="pt-BR"/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entrada e saída</a:t>
            </a:r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684213" y="15319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INCHAR RX 		</a:t>
            </a:r>
            <a:r>
              <a:rPr lang="pt-BR" sz="1600" dirty="0" err="1"/>
              <a:t>RX</a:t>
            </a:r>
            <a:r>
              <a:rPr lang="pt-BR" sz="1600" dirty="0"/>
              <a:t>&lt;-”00000000”&amp;</a:t>
            </a:r>
            <a:r>
              <a:rPr lang="pt-BR" sz="1600" dirty="0" err="1"/>
              <a:t>key</a:t>
            </a:r>
            <a:r>
              <a:rPr lang="pt-BR" sz="1600" dirty="0"/>
              <a:t> 	110101 | RX | xxx | xxx | </a:t>
            </a:r>
            <a:r>
              <a:rPr lang="pt-BR" sz="1600" dirty="0" smtClean="0"/>
              <a:t>x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OUTCHAR </a:t>
            </a:r>
            <a:r>
              <a:rPr lang="pt-BR" sz="1600" dirty="0" smtClean="0"/>
              <a:t>RX, </a:t>
            </a:r>
            <a:r>
              <a:rPr lang="pt-BR" sz="1600" dirty="0"/>
              <a:t>RY	VIDEO(RY)&lt;-CHAR(RX) 	</a:t>
            </a:r>
            <a:r>
              <a:rPr lang="pt-BR" sz="1600" dirty="0" smtClean="0"/>
              <a:t>110010| </a:t>
            </a:r>
            <a:r>
              <a:rPr lang="pt-BR" sz="1600" dirty="0"/>
              <a:t>RX | RY | xxx | x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B67-FD7E-42A2-B458-F658D16F45B7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22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C0A-B830-4255-A38D-DC825F7D7F0A}" type="slidenum">
              <a:rPr lang="pt-BR"/>
              <a:pPr/>
              <a:t>11</a:t>
            </a:fld>
            <a:endParaRPr lang="pt-BR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/>
          </a:p>
          <a:p>
            <a:r>
              <a:rPr lang="pt-BR" sz="2400"/>
              <a:t>Controle de desvio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</p:txBody>
      </p:sp>
      <p:graphicFrame>
        <p:nvGraphicFramePr>
          <p:cNvPr id="667704" name="Group 56"/>
          <p:cNvGraphicFramePr>
            <a:graphicFrameLocks noGrp="1"/>
          </p:cNvGraphicFramePr>
          <p:nvPr>
            <p:ph sz="quarter" idx="3"/>
          </p:nvPr>
        </p:nvGraphicFramePr>
        <p:xfrm>
          <a:off x="1620838" y="2347913"/>
          <a:ext cx="5022864" cy="914400"/>
        </p:xfrm>
        <a:graphic>
          <a:graphicData uri="http://schemas.openxmlformats.org/drawingml/2006/table">
            <a:tbl>
              <a:tblPr/>
              <a:tblGrid>
                <a:gridCol w="1522402"/>
                <a:gridCol w="1285884"/>
                <a:gridCol w="2214578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Endereço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67667" name="Text Box 19"/>
          <p:cNvSpPr txBox="1">
            <a:spLocks noChangeArrowheads="1"/>
          </p:cNvSpPr>
          <p:nvPr/>
        </p:nvSpPr>
        <p:spPr bwMode="auto">
          <a:xfrm>
            <a:off x="2103437" y="2063741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bits</a:t>
            </a:r>
          </a:p>
        </p:txBody>
      </p:sp>
      <p:sp>
        <p:nvSpPr>
          <p:cNvPr id="667668" name="Text Box 20"/>
          <p:cNvSpPr txBox="1">
            <a:spLocks noChangeArrowheads="1"/>
          </p:cNvSpPr>
          <p:nvPr/>
        </p:nvSpPr>
        <p:spPr bwMode="auto">
          <a:xfrm>
            <a:off x="3479799" y="2071678"/>
            <a:ext cx="85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4 bits</a:t>
            </a:r>
          </a:p>
        </p:txBody>
      </p:sp>
      <p:sp>
        <p:nvSpPr>
          <p:cNvPr id="667670" name="Text Box 22"/>
          <p:cNvSpPr txBox="1">
            <a:spLocks noChangeArrowheads="1"/>
          </p:cNvSpPr>
          <p:nvPr/>
        </p:nvSpPr>
        <p:spPr bwMode="auto">
          <a:xfrm>
            <a:off x="5286380" y="2071678"/>
            <a:ext cx="612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 dirty="0" smtClean="0"/>
              <a:t>6 </a:t>
            </a:r>
            <a:r>
              <a:rPr lang="pt-BR" dirty="0"/>
              <a:t>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EB61D-F580-47E1-976C-DA73DE3839C2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4FA05-3123-48B0-979C-5988917FD166}" type="slidenum">
              <a:rPr lang="pt-BR"/>
              <a:pPr/>
              <a:t>12</a:t>
            </a:fld>
            <a:endParaRPr lang="pt-BR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salto (todas com END)</a:t>
            </a:r>
          </a:p>
        </p:txBody>
      </p:sp>
      <p:sp>
        <p:nvSpPr>
          <p:cNvPr id="668675" name="Rectangle 3"/>
          <p:cNvSpPr>
            <a:spLocks noChangeArrowheads="1"/>
          </p:cNvSpPr>
          <p:nvPr/>
        </p:nvSpPr>
        <p:spPr bwMode="auto">
          <a:xfrm>
            <a:off x="642910" y="135729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  Salto se condição verdadeira para o END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JMP  END	</a:t>
            </a:r>
            <a:r>
              <a:rPr lang="pt-BR" sz="1600" dirty="0" smtClean="0"/>
              <a:t>PC</a:t>
            </a:r>
            <a:r>
              <a:rPr lang="pt-BR" sz="1600" dirty="0"/>
              <a:t>&lt;-END </a:t>
            </a:r>
            <a:r>
              <a:rPr lang="pt-BR" sz="1600" dirty="0" smtClean="0"/>
              <a:t>   </a:t>
            </a:r>
            <a:r>
              <a:rPr lang="pt-BR" sz="1600" dirty="0" err="1" smtClean="0"/>
              <a:t>unconditional</a:t>
            </a:r>
            <a:r>
              <a:rPr lang="pt-BR" sz="1600" dirty="0"/>
              <a:t>	000010 | 0000 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			END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JEQ END 	</a:t>
            </a:r>
            <a:r>
              <a:rPr lang="pt-BR" sz="1600" dirty="0" smtClean="0"/>
              <a:t>PC</a:t>
            </a:r>
            <a:r>
              <a:rPr lang="pt-BR" sz="1600" dirty="0"/>
              <a:t>&lt;-END </a:t>
            </a:r>
            <a:r>
              <a:rPr lang="pt-BR" sz="1600" dirty="0" smtClean="0"/>
              <a:t>    </a:t>
            </a:r>
            <a:r>
              <a:rPr lang="pt-BR" sz="1600" dirty="0" err="1" smtClean="0"/>
              <a:t>EQual</a:t>
            </a:r>
            <a:r>
              <a:rPr lang="pt-BR" sz="1600" dirty="0"/>
              <a:t>		000010 | </a:t>
            </a:r>
            <a:r>
              <a:rPr lang="pt-BR" sz="1600" dirty="0" smtClean="0"/>
              <a:t>0001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JNE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NotEqual</a:t>
            </a:r>
            <a:r>
              <a:rPr lang="pt-BR" sz="1600" dirty="0"/>
              <a:t>	000010 | </a:t>
            </a:r>
            <a:r>
              <a:rPr lang="pt-BR" sz="1600" dirty="0" smtClean="0"/>
              <a:t>0010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JZ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Zero</a:t>
            </a:r>
            <a:r>
              <a:rPr lang="pt-BR" sz="1600" dirty="0"/>
              <a:t>		000010 | </a:t>
            </a:r>
            <a:r>
              <a:rPr lang="pt-BR" sz="1600" dirty="0" smtClean="0"/>
              <a:t>0011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JNZ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NotZero</a:t>
            </a:r>
            <a:r>
              <a:rPr lang="pt-BR" sz="1600" dirty="0"/>
              <a:t>	000010 | </a:t>
            </a:r>
            <a:r>
              <a:rPr lang="pt-BR" sz="1600" dirty="0" smtClean="0"/>
              <a:t>0100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JC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Carry</a:t>
            </a:r>
            <a:r>
              <a:rPr lang="pt-BR" sz="1600" dirty="0"/>
              <a:t>		000010 | </a:t>
            </a:r>
            <a:r>
              <a:rPr lang="pt-BR" sz="1600" dirty="0" smtClean="0"/>
              <a:t>0101| </a:t>
            </a:r>
            <a:r>
              <a:rPr lang="pt-BR" sz="1600" dirty="0"/>
              <a:t>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JNC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NotCarry</a:t>
            </a:r>
            <a:r>
              <a:rPr lang="pt-BR" sz="1600" dirty="0"/>
              <a:t>	000010 | </a:t>
            </a:r>
            <a:r>
              <a:rPr lang="pt-BR" sz="1600" dirty="0" smtClean="0"/>
              <a:t>0110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JGR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GReater</a:t>
            </a:r>
            <a:r>
              <a:rPr lang="pt-BR" sz="1600" dirty="0"/>
              <a:t>	000010 | </a:t>
            </a:r>
            <a:r>
              <a:rPr lang="pt-BR" sz="1600" dirty="0" smtClean="0"/>
              <a:t>0111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JLE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LEsser</a:t>
            </a:r>
            <a:r>
              <a:rPr lang="pt-BR" sz="1600" dirty="0"/>
              <a:t>		000010 | </a:t>
            </a:r>
            <a:r>
              <a:rPr lang="pt-BR" sz="1600" dirty="0" smtClean="0"/>
              <a:t>1000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JEG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EqualorGreater</a:t>
            </a:r>
            <a:r>
              <a:rPr lang="pt-BR" sz="1600" dirty="0"/>
              <a:t>	000010 | </a:t>
            </a:r>
            <a:r>
              <a:rPr lang="pt-BR" sz="1600" dirty="0" smtClean="0"/>
              <a:t>1001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JEL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EqualorLesser</a:t>
            </a:r>
            <a:r>
              <a:rPr lang="pt-BR" sz="1600" dirty="0"/>
              <a:t>	000010 | </a:t>
            </a:r>
            <a:r>
              <a:rPr lang="pt-BR" sz="1600" dirty="0" smtClean="0"/>
              <a:t>1010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JOV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Overflow (ULA)</a:t>
            </a:r>
            <a:r>
              <a:rPr lang="pt-BR" sz="1600" dirty="0"/>
              <a:t>	000010 | </a:t>
            </a:r>
            <a:r>
              <a:rPr lang="pt-BR" sz="1600" dirty="0" smtClean="0"/>
              <a:t>1011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JNOV END 	</a:t>
            </a:r>
            <a:r>
              <a:rPr lang="pt-BR" sz="1600" dirty="0" smtClean="0"/>
              <a:t>PC</a:t>
            </a:r>
            <a:r>
              <a:rPr lang="pt-BR" sz="1600" dirty="0"/>
              <a:t>&lt;- END </a:t>
            </a:r>
            <a:r>
              <a:rPr lang="pt-BR" sz="1600" dirty="0" smtClean="0"/>
              <a:t>   </a:t>
            </a:r>
            <a:r>
              <a:rPr lang="pt-BR" sz="1600" dirty="0" err="1" smtClean="0"/>
              <a:t>NotOverflow</a:t>
            </a:r>
            <a:r>
              <a:rPr lang="pt-BR" sz="1600" dirty="0"/>
              <a:t>	000010 | 1100 | x | </a:t>
            </a:r>
            <a:r>
              <a:rPr lang="pt-BR" sz="1600" dirty="0" err="1" smtClean="0"/>
              <a:t>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JN END	PC&lt;-END	    Negative (ULA)	000010 | 1101 | x | </a:t>
            </a:r>
            <a:r>
              <a:rPr lang="en-US" sz="1600" dirty="0" err="1" smtClean="0"/>
              <a:t>xxxxx</a:t>
            </a: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JDZ END	PC&lt;-END	    </a:t>
            </a:r>
            <a:r>
              <a:rPr lang="en-US" sz="1600" dirty="0" err="1" smtClean="0"/>
              <a:t>DivbyZero</a:t>
            </a:r>
            <a:r>
              <a:rPr lang="en-US" sz="1600" dirty="0" smtClean="0"/>
              <a:t>	000010 | 1110 | x | </a:t>
            </a:r>
            <a:r>
              <a:rPr lang="en-US" sz="1600" dirty="0" err="1" smtClean="0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D1F6E-69CE-4289-AB5F-11146AEC2EE7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CA9DA-C797-43AE-8D95-1FF3CE2648A2}" type="slidenum">
              <a:rPr lang="pt-BR"/>
              <a:pPr/>
              <a:t>13</a:t>
            </a:fld>
            <a:endParaRPr lang="pt-BR"/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/>
              <a:t>Instruções de chamada (todas com END)</a:t>
            </a:r>
          </a:p>
        </p:txBody>
      </p:sp>
      <p:sp>
        <p:nvSpPr>
          <p:cNvPr id="669699" name="Rectangle 3"/>
          <p:cNvSpPr>
            <a:spLocks noChangeArrowheads="1"/>
          </p:cNvSpPr>
          <p:nvPr/>
        </p:nvSpPr>
        <p:spPr bwMode="auto">
          <a:xfrm>
            <a:off x="500034" y="1142984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Chama procedimento se condição verdadeira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CALL  </a:t>
            </a:r>
            <a:r>
              <a:rPr lang="pt-BR" sz="1600" dirty="0"/>
              <a:t>END	</a:t>
            </a:r>
            <a:r>
              <a:rPr lang="pt-BR" sz="1600" dirty="0" smtClean="0"/>
              <a:t>MEM(SP</a:t>
            </a:r>
            <a:r>
              <a:rPr lang="pt-BR" sz="1600" dirty="0"/>
              <a:t>)&lt;-PC 	</a:t>
            </a:r>
            <a:r>
              <a:rPr lang="pt-BR" sz="1600" dirty="0" err="1" smtClean="0"/>
              <a:t>Unconditional</a:t>
            </a:r>
            <a:r>
              <a:rPr lang="pt-BR" sz="1600" dirty="0"/>
              <a:t>	000011 | 0000 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</a:t>
            </a:r>
            <a:r>
              <a:rPr lang="pt-BR" sz="1600" dirty="0" smtClean="0"/>
              <a:t>PC</a:t>
            </a:r>
            <a:r>
              <a:rPr lang="pt-BR" sz="1600" dirty="0"/>
              <a:t>&lt;-END 		</a:t>
            </a:r>
            <a:r>
              <a:rPr lang="pt-BR" sz="1600" dirty="0" smtClean="0"/>
              <a:t>		</a:t>
            </a:r>
            <a:r>
              <a:rPr lang="pt-BR" sz="1600" dirty="0" err="1" smtClean="0"/>
              <a:t>END</a:t>
            </a: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</a:t>
            </a:r>
            <a:r>
              <a:rPr lang="pt-BR" sz="1600" dirty="0" smtClean="0"/>
              <a:t>SP-</a:t>
            </a:r>
            <a:r>
              <a:rPr lang="pt-BR" sz="1600" dirty="0"/>
              <a:t>-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CEQ END 	</a:t>
            </a:r>
            <a:r>
              <a:rPr lang="pt-BR" sz="1600" dirty="0" smtClean="0"/>
              <a:t>idem </a:t>
            </a:r>
            <a:r>
              <a:rPr lang="pt-BR" sz="1600" dirty="0"/>
              <a:t>		</a:t>
            </a:r>
            <a:r>
              <a:rPr lang="pt-BR" sz="1600" dirty="0" smtClean="0"/>
              <a:t> </a:t>
            </a:r>
            <a:r>
              <a:rPr lang="pt-BR" sz="1600" dirty="0" err="1" smtClean="0"/>
              <a:t>EQual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CNE END 	</a:t>
            </a:r>
            <a:r>
              <a:rPr lang="pt-BR" sz="1600" dirty="0" smtClean="0"/>
              <a:t>idem  </a:t>
            </a:r>
            <a:r>
              <a:rPr lang="pt-BR" sz="1600" dirty="0"/>
              <a:t>		</a:t>
            </a:r>
            <a:r>
              <a:rPr lang="pt-BR" sz="1600" dirty="0" smtClean="0"/>
              <a:t> </a:t>
            </a:r>
            <a:r>
              <a:rPr lang="pt-BR" sz="1600" dirty="0" err="1" smtClean="0"/>
              <a:t>NotEqual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CZ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Zero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CNZ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NotZero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CC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Carry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0101| </a:t>
            </a:r>
            <a:r>
              <a:rPr lang="pt-BR" sz="1600" dirty="0"/>
              <a:t>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CNC END 	</a:t>
            </a:r>
            <a:r>
              <a:rPr lang="pt-BR" sz="1600" dirty="0" smtClean="0"/>
              <a:t>idem 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NotCarry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CGR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GReater</a:t>
            </a:r>
            <a:r>
              <a:rPr lang="pt-BR" sz="1600" dirty="0" smtClean="0"/>
              <a:t> 	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0111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CLE END 	</a:t>
            </a:r>
            <a:r>
              <a:rPr lang="pt-BR" sz="1600" dirty="0" smtClean="0"/>
              <a:t>idem 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LEsser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	000011 </a:t>
            </a:r>
            <a:r>
              <a:rPr lang="pt-BR" sz="1600" dirty="0"/>
              <a:t>| </a:t>
            </a:r>
            <a:r>
              <a:rPr lang="pt-BR" sz="1600" dirty="0" smtClean="0"/>
              <a:t>1000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CEG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EqualorGreater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1001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CEL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EqualorLesser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1010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COV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Overflow (ULA)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1011 </a:t>
            </a:r>
            <a:r>
              <a:rPr lang="pt-BR" sz="1600" dirty="0"/>
              <a:t>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CNOV END 	</a:t>
            </a:r>
            <a:r>
              <a:rPr lang="pt-BR" sz="1600" dirty="0" smtClean="0"/>
              <a:t>idem</a:t>
            </a:r>
            <a:r>
              <a:rPr lang="pt-BR" sz="1600" dirty="0"/>
              <a:t>	 	</a:t>
            </a:r>
            <a:r>
              <a:rPr lang="pt-BR" sz="1600" dirty="0" smtClean="0"/>
              <a:t> </a:t>
            </a:r>
            <a:r>
              <a:rPr lang="pt-BR" sz="1600" dirty="0" err="1" smtClean="0"/>
              <a:t>NotOverflow</a:t>
            </a:r>
            <a:r>
              <a:rPr lang="pt-BR" sz="1600" dirty="0" smtClean="0"/>
              <a:t> </a:t>
            </a:r>
            <a:r>
              <a:rPr lang="pt-BR" sz="1600" dirty="0"/>
              <a:t>	</a:t>
            </a:r>
            <a:r>
              <a:rPr lang="pt-BR" sz="1600" dirty="0" smtClean="0"/>
              <a:t>000011 </a:t>
            </a:r>
            <a:r>
              <a:rPr lang="pt-BR" sz="1600" dirty="0"/>
              <a:t>| </a:t>
            </a:r>
            <a:r>
              <a:rPr lang="pt-BR" sz="1600" dirty="0" smtClean="0"/>
              <a:t>1100 </a:t>
            </a:r>
            <a:r>
              <a:rPr lang="pt-BR" sz="1600" dirty="0"/>
              <a:t>| x | </a:t>
            </a:r>
            <a:r>
              <a:rPr lang="pt-BR" sz="1600" dirty="0" err="1" smtClean="0"/>
              <a:t>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CN END	idem	    	 Negative (ULA)	000011 | 1101 | x | </a:t>
            </a:r>
            <a:r>
              <a:rPr lang="en-US" sz="1600" dirty="0" err="1" smtClean="0"/>
              <a:t>xxxxx</a:t>
            </a: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CDZ END	idem	    	 </a:t>
            </a:r>
            <a:r>
              <a:rPr lang="en-US" sz="1600" dirty="0" err="1" smtClean="0"/>
              <a:t>DivbyZero</a:t>
            </a:r>
            <a:r>
              <a:rPr lang="en-US" sz="1600" dirty="0" smtClean="0"/>
              <a:t>	000011 | 1110 | x | </a:t>
            </a:r>
            <a:r>
              <a:rPr lang="en-US" sz="1600" dirty="0" err="1" smtClean="0"/>
              <a:t>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8DCF-6292-4452-AAF1-B37357C9DFD5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73F43-3448-4410-A660-6334E44C88FD}" type="slidenum">
              <a:rPr lang="pt-BR"/>
              <a:pPr/>
              <a:t>14</a:t>
            </a:fld>
            <a:endParaRPr lang="pt-BR"/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Instrução de retorno</a:t>
            </a:r>
          </a:p>
        </p:txBody>
      </p:sp>
      <p:sp>
        <p:nvSpPr>
          <p:cNvPr id="670723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RTS			SP++ 		000100 | </a:t>
            </a:r>
            <a:r>
              <a:rPr lang="pt-BR" sz="1600" dirty="0" err="1"/>
              <a:t>xxxx</a:t>
            </a:r>
            <a:r>
              <a:rPr lang="pt-BR" sz="1600" dirty="0"/>
              <a:t> | x | </a:t>
            </a:r>
            <a:r>
              <a:rPr lang="pt-BR" sz="1600" dirty="0" err="1"/>
              <a:t>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PC&lt;=MEM(SP) 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			PC++  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Obs.: - Não esquecer de incrementar o PC pois foi guardado na pilha ainda apontando para o END no CALL.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961BA-EB93-446C-848A-D00097A7ED58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22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A58F1-F1D6-42FE-9B3C-796D4E6AE480}" type="slidenum">
              <a:rPr lang="pt-BR"/>
              <a:pPr/>
              <a:t>15</a:t>
            </a:fld>
            <a:endParaRPr lang="pt-BR"/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0034" y="1357298"/>
            <a:ext cx="8207375" cy="4895850"/>
          </a:xfrm>
        </p:spPr>
        <p:txBody>
          <a:bodyPr/>
          <a:lstStyle/>
          <a:p>
            <a:endParaRPr lang="pt-BR" sz="2400"/>
          </a:p>
          <a:p>
            <a:r>
              <a:rPr lang="pt-BR" sz="2400"/>
              <a:t>Pilha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</p:txBody>
      </p:sp>
      <p:graphicFrame>
        <p:nvGraphicFramePr>
          <p:cNvPr id="674846" name="Group 30"/>
          <p:cNvGraphicFramePr>
            <a:graphicFrameLocks noGrp="1"/>
          </p:cNvGraphicFramePr>
          <p:nvPr>
            <p:ph sz="quarter" idx="3"/>
          </p:nvPr>
        </p:nvGraphicFramePr>
        <p:xfrm>
          <a:off x="1620838" y="2347913"/>
          <a:ext cx="5111750" cy="457200"/>
        </p:xfrm>
        <a:graphic>
          <a:graphicData uri="http://schemas.openxmlformats.org/drawingml/2006/table">
            <a:tbl>
              <a:tblPr/>
              <a:tblGrid>
                <a:gridCol w="1584325"/>
                <a:gridCol w="1295400"/>
                <a:gridCol w="1143007"/>
                <a:gridCol w="1089018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Rx/FR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4830" name="Text Box 14"/>
          <p:cNvSpPr txBox="1">
            <a:spLocks noChangeArrowheads="1"/>
          </p:cNvSpPr>
          <p:nvPr/>
        </p:nvSpPr>
        <p:spPr bwMode="auto">
          <a:xfrm>
            <a:off x="2116138" y="2827338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bits</a:t>
            </a:r>
          </a:p>
        </p:txBody>
      </p:sp>
      <p:sp>
        <p:nvSpPr>
          <p:cNvPr id="674831" name="Text Box 15"/>
          <p:cNvSpPr txBox="1">
            <a:spLocks noChangeArrowheads="1"/>
          </p:cNvSpPr>
          <p:nvPr/>
        </p:nvSpPr>
        <p:spPr bwMode="auto">
          <a:xfrm>
            <a:off x="3492500" y="2835275"/>
            <a:ext cx="85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3 bits</a:t>
            </a:r>
          </a:p>
        </p:txBody>
      </p:sp>
      <p:sp>
        <p:nvSpPr>
          <p:cNvPr id="674832" name="Text Box 16"/>
          <p:cNvSpPr txBox="1">
            <a:spLocks noChangeArrowheads="1"/>
          </p:cNvSpPr>
          <p:nvPr/>
        </p:nvSpPr>
        <p:spPr bwMode="auto">
          <a:xfrm>
            <a:off x="4611688" y="2836863"/>
            <a:ext cx="519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1 bit</a:t>
            </a:r>
          </a:p>
        </p:txBody>
      </p:sp>
      <p:sp>
        <p:nvSpPr>
          <p:cNvPr id="674847" name="Text Box 31"/>
          <p:cNvSpPr txBox="1">
            <a:spLocks noChangeArrowheads="1"/>
          </p:cNvSpPr>
          <p:nvPr/>
        </p:nvSpPr>
        <p:spPr bwMode="auto">
          <a:xfrm>
            <a:off x="5795963" y="2835275"/>
            <a:ext cx="519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4E8C-8BAA-49D5-95C8-F19C2DD78E4E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CFDA6-3591-4976-8E79-9F4126F6EF5C}" type="slidenum">
              <a:rPr lang="pt-BR"/>
              <a:pPr/>
              <a:t>16</a:t>
            </a:fld>
            <a:endParaRPr lang="pt-BR"/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de pilha</a:t>
            </a: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PUSH	 RX		MEM(SP) &lt;- RX		000101 | RX | 0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SP--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PUSH	 FR		MEM(SP) &lt;- FR		000101 | xxx | 1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SP--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POP	 RX		</a:t>
            </a:r>
            <a:r>
              <a:rPr lang="pt-BR" sz="1600" dirty="0" smtClean="0"/>
              <a:t>SP++	 </a:t>
            </a:r>
            <a:r>
              <a:rPr lang="pt-BR" sz="1600" dirty="0"/>
              <a:t>		000110 | RX | 0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  <a:r>
              <a:rPr lang="pt-BR" sz="1600" dirty="0" smtClean="0"/>
              <a:t>MEM(SP) -&gt; RX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POP	 FR		</a:t>
            </a:r>
            <a:r>
              <a:rPr lang="pt-BR" sz="1600" dirty="0" smtClean="0"/>
              <a:t>SP++	 </a:t>
            </a:r>
            <a:r>
              <a:rPr lang="pt-BR" sz="1600" dirty="0"/>
              <a:t>		000110 | xxx | 1 | </a:t>
            </a:r>
            <a:r>
              <a:rPr lang="pt-BR" sz="1600" dirty="0" err="1"/>
              <a:t>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  <a:r>
              <a:rPr lang="pt-BR" sz="1600" dirty="0" smtClean="0"/>
              <a:t>MEM(SP) -&gt; FR</a:t>
            </a:r>
          </a:p>
          <a:p>
            <a:pPr marL="342900" indent="-342900">
              <a:spcBef>
                <a:spcPct val="20000"/>
              </a:spcBef>
            </a:pPr>
            <a:endParaRPr lang="en-US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 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0CF1-BF96-4DA8-8313-BFE004E712D7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19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44EAE7-2759-4FF0-9A1D-94BE9906682A}" type="slidenum">
              <a:rPr lang="pt-BR"/>
              <a:pPr/>
              <a:t>17</a:t>
            </a:fld>
            <a:endParaRPr lang="pt-BR"/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/>
          </a:p>
          <a:p>
            <a:r>
              <a:rPr lang="pt-BR" sz="2400"/>
              <a:t>Controle</a:t>
            </a:r>
          </a:p>
          <a:p>
            <a:endParaRPr lang="pt-BR" sz="2400"/>
          </a:p>
          <a:p>
            <a:endParaRPr lang="pt-BR" sz="2400"/>
          </a:p>
          <a:p>
            <a:endParaRPr lang="pt-BR" sz="2400"/>
          </a:p>
        </p:txBody>
      </p:sp>
      <p:graphicFrame>
        <p:nvGraphicFramePr>
          <p:cNvPr id="672788" name="Group 20"/>
          <p:cNvGraphicFramePr>
            <a:graphicFrameLocks noGrp="1"/>
          </p:cNvGraphicFramePr>
          <p:nvPr>
            <p:ph sz="quarter" idx="3"/>
          </p:nvPr>
        </p:nvGraphicFramePr>
        <p:xfrm>
          <a:off x="1620838" y="2347913"/>
          <a:ext cx="4537075" cy="457200"/>
        </p:xfrm>
        <a:graphic>
          <a:graphicData uri="http://schemas.openxmlformats.org/drawingml/2006/table">
            <a:tbl>
              <a:tblPr/>
              <a:tblGrid>
                <a:gridCol w="1584325"/>
                <a:gridCol w="1724027"/>
                <a:gridCol w="122872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set/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clear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2116138" y="2827338"/>
            <a:ext cx="608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6 bits</a:t>
            </a:r>
          </a:p>
        </p:txBody>
      </p:sp>
      <p:sp>
        <p:nvSpPr>
          <p:cNvPr id="672785" name="Text Box 17"/>
          <p:cNvSpPr txBox="1">
            <a:spLocks noChangeArrowheads="1"/>
          </p:cNvSpPr>
          <p:nvPr/>
        </p:nvSpPr>
        <p:spPr bwMode="auto">
          <a:xfrm>
            <a:off x="3492500" y="2835275"/>
            <a:ext cx="8588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pt-BR"/>
              <a:t>1 bit</a:t>
            </a:r>
          </a:p>
        </p:txBody>
      </p:sp>
      <p:sp>
        <p:nvSpPr>
          <p:cNvPr id="672786" name="Text Box 18"/>
          <p:cNvSpPr txBox="1">
            <a:spLocks noChangeArrowheads="1"/>
          </p:cNvSpPr>
          <p:nvPr/>
        </p:nvSpPr>
        <p:spPr bwMode="auto">
          <a:xfrm>
            <a:off x="5003800" y="2827338"/>
            <a:ext cx="608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pt-BR"/>
              <a:t>9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8A551-5A9D-425A-8DF1-46826E2F3B58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1DE20-26E1-4E0C-8911-C747C9DAA4F5}" type="slidenum">
              <a:rPr lang="pt-BR"/>
              <a:pPr/>
              <a:t>18</a:t>
            </a:fld>
            <a:endParaRPr lang="pt-BR"/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de controle</a:t>
            </a:r>
          </a:p>
        </p:txBody>
      </p:sp>
      <p:sp>
        <p:nvSpPr>
          <p:cNvPr id="671747" name="Rectangle 3"/>
          <p:cNvSpPr>
            <a:spLocks noChangeArrowheads="1"/>
          </p:cNvSpPr>
          <p:nvPr/>
        </p:nvSpPr>
        <p:spPr bwMode="auto">
          <a:xfrm>
            <a:off x="684213" y="15573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CLEARC		C&lt;-0 			001000 | 0 | </a:t>
            </a:r>
            <a:r>
              <a:rPr lang="pt-BR" sz="1600" dirty="0" err="1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SETC			C&lt;-1 			001000 | 1 | </a:t>
            </a:r>
            <a:r>
              <a:rPr lang="pt-BR" sz="1600" dirty="0" err="1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HALT			STOP EXECUTION		001111 | x | </a:t>
            </a:r>
            <a:r>
              <a:rPr lang="pt-BR" sz="1600" dirty="0" err="1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NOOP</a:t>
            </a:r>
            <a:r>
              <a:rPr lang="pt-BR" sz="1600" dirty="0"/>
              <a:t>		</a:t>
            </a:r>
            <a:r>
              <a:rPr lang="pt-BR" sz="1600" dirty="0" smtClean="0"/>
              <a:t>NO </a:t>
            </a:r>
            <a:r>
              <a:rPr lang="pt-BR" sz="1600" dirty="0"/>
              <a:t>OPERATION		000000 | x | </a:t>
            </a:r>
            <a:r>
              <a:rPr lang="pt-BR" sz="1600" dirty="0" err="1" smtClean="0"/>
              <a:t>xxxxxxxxx</a:t>
            </a:r>
            <a:endParaRPr lang="pt-BR" sz="1600" dirty="0" smtClean="0"/>
          </a:p>
          <a:p>
            <a:pPr marL="342900" indent="-342900">
              <a:spcBef>
                <a:spcPct val="20000"/>
              </a:spcBef>
            </a:pPr>
            <a:r>
              <a:rPr lang="en-US" sz="1600" dirty="0"/>
              <a:t>	</a:t>
            </a:r>
            <a:r>
              <a:rPr lang="en-US" sz="1600" dirty="0" smtClean="0"/>
              <a:t>BREAKP		Insert </a:t>
            </a:r>
            <a:r>
              <a:rPr lang="en-US" sz="1600" dirty="0"/>
              <a:t>Break Point		</a:t>
            </a:r>
            <a:r>
              <a:rPr lang="en-US" sz="1600" dirty="0" smtClean="0"/>
              <a:t>001110 | x | </a:t>
            </a:r>
            <a:r>
              <a:rPr lang="en-US" sz="1600" smtClean="0"/>
              <a:t>xxxxxxxxx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 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		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41" name="Rectangle 5"/>
          <p:cNvSpPr>
            <a:spLocks noGrp="1" noChangeArrowheads="1"/>
          </p:cNvSpPr>
          <p:nvPr>
            <p:ph type="title"/>
          </p:nvPr>
        </p:nvSpPr>
        <p:spPr>
          <a:xfrm>
            <a:off x="936625" y="214290"/>
            <a:ext cx="8207375" cy="720725"/>
          </a:xfrm>
        </p:spPr>
        <p:txBody>
          <a:bodyPr/>
          <a:lstStyle/>
          <a:p>
            <a:r>
              <a:rPr lang="pt-BR" dirty="0" smtClean="0"/>
              <a:t>               Arquitetura</a:t>
            </a:r>
            <a:endParaRPr lang="pt-BR" dirty="0"/>
          </a:p>
        </p:txBody>
      </p:sp>
      <p:sp>
        <p:nvSpPr>
          <p:cNvPr id="132" name="Forma livre 131"/>
          <p:cNvSpPr/>
          <p:nvPr/>
        </p:nvSpPr>
        <p:spPr>
          <a:xfrm>
            <a:off x="1571604" y="3571876"/>
            <a:ext cx="1714512" cy="447518"/>
          </a:xfrm>
          <a:custGeom>
            <a:avLst/>
            <a:gdLst>
              <a:gd name="connsiteX0" fmla="*/ 0 w 1109472"/>
              <a:gd name="connsiteY0" fmla="*/ 24384 h 633984"/>
              <a:gd name="connsiteX1" fmla="*/ 353568 w 1109472"/>
              <a:gd name="connsiteY1" fmla="*/ 24384 h 633984"/>
              <a:gd name="connsiteX2" fmla="*/ 499872 w 1109472"/>
              <a:gd name="connsiteY2" fmla="*/ 207264 h 633984"/>
              <a:gd name="connsiteX3" fmla="*/ 682752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499872 w 1109472"/>
              <a:gd name="connsiteY2" fmla="*/ 207264 h 633984"/>
              <a:gd name="connsiteX3" fmla="*/ 682752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499872 w 1109472"/>
              <a:gd name="connsiteY2" fmla="*/ 207264 h 633984"/>
              <a:gd name="connsiteX3" fmla="*/ 584843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565120 w 1109472"/>
              <a:gd name="connsiteY2" fmla="*/ 207264 h 633984"/>
              <a:gd name="connsiteX3" fmla="*/ 584843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  <a:gd name="connsiteX0" fmla="*/ 0 w 1109472"/>
              <a:gd name="connsiteY0" fmla="*/ 24384 h 633984"/>
              <a:gd name="connsiteX1" fmla="*/ 451448 w 1109472"/>
              <a:gd name="connsiteY1" fmla="*/ 24384 h 633984"/>
              <a:gd name="connsiteX2" fmla="*/ 565120 w 1109472"/>
              <a:gd name="connsiteY2" fmla="*/ 207264 h 633984"/>
              <a:gd name="connsiteX3" fmla="*/ 682723 w 1109472"/>
              <a:gd name="connsiteY3" fmla="*/ 0 h 633984"/>
              <a:gd name="connsiteX4" fmla="*/ 1109472 w 1109472"/>
              <a:gd name="connsiteY4" fmla="*/ 0 h 633984"/>
              <a:gd name="connsiteX5" fmla="*/ 707136 w 1109472"/>
              <a:gd name="connsiteY5" fmla="*/ 633984 h 633984"/>
              <a:gd name="connsiteX6" fmla="*/ 402336 w 1109472"/>
              <a:gd name="connsiteY6" fmla="*/ 633984 h 633984"/>
              <a:gd name="connsiteX7" fmla="*/ 0 w 1109472"/>
              <a:gd name="connsiteY7" fmla="*/ 24384 h 633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472" h="633984">
                <a:moveTo>
                  <a:pt x="0" y="24384"/>
                </a:moveTo>
                <a:lnTo>
                  <a:pt x="451448" y="24384"/>
                </a:lnTo>
                <a:lnTo>
                  <a:pt x="565120" y="207264"/>
                </a:lnTo>
                <a:lnTo>
                  <a:pt x="682723" y="0"/>
                </a:lnTo>
                <a:lnTo>
                  <a:pt x="1109472" y="0"/>
                </a:lnTo>
                <a:lnTo>
                  <a:pt x="707136" y="633984"/>
                </a:lnTo>
                <a:lnTo>
                  <a:pt x="402336" y="633984"/>
                </a:lnTo>
                <a:lnTo>
                  <a:pt x="0" y="2438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ULA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7026104" y="1836352"/>
            <a:ext cx="1260671" cy="25213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MEMÓRIA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4" name="Trapezóide 133"/>
          <p:cNvSpPr/>
          <p:nvPr/>
        </p:nvSpPr>
        <p:spPr>
          <a:xfrm>
            <a:off x="6715140" y="5000636"/>
            <a:ext cx="1517007" cy="252134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35" name="Conector de seta reta 134"/>
          <p:cNvCxnSpPr>
            <a:stCxn id="134" idx="0"/>
            <a:endCxn id="133" idx="2"/>
          </p:cNvCxnSpPr>
          <p:nvPr/>
        </p:nvCxnSpPr>
        <p:spPr>
          <a:xfrm rot="5400000" flipH="1" flipV="1">
            <a:off x="7243571" y="4587767"/>
            <a:ext cx="642942" cy="1827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tângulo 135"/>
          <p:cNvSpPr/>
          <p:nvPr/>
        </p:nvSpPr>
        <p:spPr>
          <a:xfrm>
            <a:off x="6357950" y="5643578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MAR</a:t>
            </a:r>
          </a:p>
        </p:txBody>
      </p:sp>
      <p:sp>
        <p:nvSpPr>
          <p:cNvPr id="137" name="Retângulo 136"/>
          <p:cNvSpPr/>
          <p:nvPr/>
        </p:nvSpPr>
        <p:spPr>
          <a:xfrm>
            <a:off x="7286644" y="5643578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PC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8215338" y="5643578"/>
            <a:ext cx="71438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SP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9" name="Trapezóide 138"/>
          <p:cNvSpPr/>
          <p:nvPr/>
        </p:nvSpPr>
        <p:spPr>
          <a:xfrm rot="10800000">
            <a:off x="7072330" y="1142984"/>
            <a:ext cx="1159817" cy="252134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40" name="Conector de seta reta 139"/>
          <p:cNvCxnSpPr>
            <a:stCxn id="139" idx="0"/>
            <a:endCxn id="133" idx="0"/>
          </p:cNvCxnSpPr>
          <p:nvPr/>
        </p:nvCxnSpPr>
        <p:spPr>
          <a:xfrm rot="16200000" flipH="1">
            <a:off x="7433722" y="1613634"/>
            <a:ext cx="441234" cy="420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o 140"/>
          <p:cNvGrpSpPr/>
          <p:nvPr/>
        </p:nvGrpSpPr>
        <p:grpSpPr>
          <a:xfrm>
            <a:off x="4916998" y="1167368"/>
            <a:ext cx="1643074" cy="1071570"/>
            <a:chOff x="3500430" y="928670"/>
            <a:chExt cx="1643074" cy="1071570"/>
          </a:xfrm>
          <a:solidFill>
            <a:schemeClr val="bg1"/>
          </a:solidFill>
        </p:grpSpPr>
        <p:sp>
          <p:nvSpPr>
            <p:cNvPr id="142" name="Nuvem 141"/>
            <p:cNvSpPr/>
            <p:nvPr/>
          </p:nvSpPr>
          <p:spPr>
            <a:xfrm>
              <a:off x="3500430" y="928670"/>
              <a:ext cx="1643074" cy="1071570"/>
            </a:xfrm>
            <a:prstGeom prst="cloud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MC</a:t>
              </a:r>
            </a:p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4000496" y="1500174"/>
              <a:ext cx="642942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IR</a:t>
              </a:r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144" name="Trapezóide 143"/>
          <p:cNvSpPr/>
          <p:nvPr/>
        </p:nvSpPr>
        <p:spPr>
          <a:xfrm rot="16200000">
            <a:off x="1332078" y="4882973"/>
            <a:ext cx="1159817" cy="252134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M2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145" name="Grupo 144"/>
          <p:cNvGrpSpPr/>
          <p:nvPr/>
        </p:nvGrpSpPr>
        <p:grpSpPr>
          <a:xfrm>
            <a:off x="1086246" y="2033858"/>
            <a:ext cx="3057125" cy="252134"/>
            <a:chOff x="1046325" y="1512780"/>
            <a:chExt cx="3057125" cy="252134"/>
          </a:xfrm>
          <a:solidFill>
            <a:schemeClr val="bg1"/>
          </a:solidFill>
        </p:grpSpPr>
        <p:sp>
          <p:nvSpPr>
            <p:cNvPr id="146" name="Trapezóide 145"/>
            <p:cNvSpPr/>
            <p:nvPr/>
          </p:nvSpPr>
          <p:spPr>
            <a:xfrm rot="10800000">
              <a:off x="1046325" y="1512780"/>
              <a:ext cx="1159817" cy="252134"/>
            </a:xfrm>
            <a:prstGeom prst="trapezoid">
              <a:avLst>
                <a:gd name="adj" fmla="val 830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7" name="Trapezóide 146"/>
            <p:cNvSpPr/>
            <p:nvPr/>
          </p:nvSpPr>
          <p:spPr>
            <a:xfrm rot="10800000">
              <a:off x="2571734" y="1550600"/>
              <a:ext cx="1531716" cy="201708"/>
            </a:xfrm>
            <a:prstGeom prst="trapezoid">
              <a:avLst>
                <a:gd name="adj" fmla="val 830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upo 147"/>
          <p:cNvGrpSpPr/>
          <p:nvPr/>
        </p:nvGrpSpPr>
        <p:grpSpPr>
          <a:xfrm>
            <a:off x="464315" y="857232"/>
            <a:ext cx="3929090" cy="285752"/>
            <a:chOff x="571472" y="642918"/>
            <a:chExt cx="3929090" cy="285752"/>
          </a:xfrm>
          <a:solidFill>
            <a:schemeClr val="bg1"/>
          </a:solidFill>
        </p:grpSpPr>
        <p:sp>
          <p:nvSpPr>
            <p:cNvPr id="149" name="Retângulo 148"/>
            <p:cNvSpPr/>
            <p:nvPr/>
          </p:nvSpPr>
          <p:spPr>
            <a:xfrm>
              <a:off x="571472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R0</a:t>
              </a:r>
            </a:p>
          </p:txBody>
        </p:sp>
        <p:sp>
          <p:nvSpPr>
            <p:cNvPr id="150" name="Retângulo 149"/>
            <p:cNvSpPr/>
            <p:nvPr/>
          </p:nvSpPr>
          <p:spPr>
            <a:xfrm>
              <a:off x="1071538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R1</a:t>
              </a:r>
            </a:p>
          </p:txBody>
        </p:sp>
        <p:sp>
          <p:nvSpPr>
            <p:cNvPr id="151" name="Retângulo 150"/>
            <p:cNvSpPr/>
            <p:nvPr/>
          </p:nvSpPr>
          <p:spPr>
            <a:xfrm>
              <a:off x="1571604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R2</a:t>
              </a:r>
            </a:p>
          </p:txBody>
        </p:sp>
        <p:sp>
          <p:nvSpPr>
            <p:cNvPr id="152" name="Retângulo 151"/>
            <p:cNvSpPr/>
            <p:nvPr/>
          </p:nvSpPr>
          <p:spPr>
            <a:xfrm>
              <a:off x="2071670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R3</a:t>
              </a:r>
            </a:p>
          </p:txBody>
        </p:sp>
        <p:sp>
          <p:nvSpPr>
            <p:cNvPr id="153" name="Retângulo 152"/>
            <p:cNvSpPr/>
            <p:nvPr/>
          </p:nvSpPr>
          <p:spPr>
            <a:xfrm>
              <a:off x="2571736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R4</a:t>
              </a:r>
            </a:p>
          </p:txBody>
        </p:sp>
        <p:sp>
          <p:nvSpPr>
            <p:cNvPr id="154" name="Retângulo 153"/>
            <p:cNvSpPr/>
            <p:nvPr/>
          </p:nvSpPr>
          <p:spPr>
            <a:xfrm>
              <a:off x="3071802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R5</a:t>
              </a:r>
            </a:p>
          </p:txBody>
        </p:sp>
        <p:sp>
          <p:nvSpPr>
            <p:cNvPr id="155" name="Retângulo 154"/>
            <p:cNvSpPr/>
            <p:nvPr/>
          </p:nvSpPr>
          <p:spPr>
            <a:xfrm>
              <a:off x="3571868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R6</a:t>
              </a:r>
            </a:p>
          </p:txBody>
        </p:sp>
        <p:sp>
          <p:nvSpPr>
            <p:cNvPr id="156" name="Retângulo 155"/>
            <p:cNvSpPr/>
            <p:nvPr/>
          </p:nvSpPr>
          <p:spPr>
            <a:xfrm>
              <a:off x="4071934" y="642918"/>
              <a:ext cx="428628" cy="28575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R7</a:t>
              </a:r>
            </a:p>
          </p:txBody>
        </p:sp>
      </p:grpSp>
      <p:sp>
        <p:nvSpPr>
          <p:cNvPr id="157" name="Retângulo 156"/>
          <p:cNvSpPr/>
          <p:nvPr/>
        </p:nvSpPr>
        <p:spPr>
          <a:xfrm>
            <a:off x="4000496" y="3000372"/>
            <a:ext cx="500066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FR</a:t>
            </a:r>
          </a:p>
        </p:txBody>
      </p:sp>
      <p:grpSp>
        <p:nvGrpSpPr>
          <p:cNvPr id="158" name="Grupo 157"/>
          <p:cNvGrpSpPr/>
          <p:nvPr/>
        </p:nvGrpSpPr>
        <p:grpSpPr>
          <a:xfrm>
            <a:off x="678629" y="1142983"/>
            <a:ext cx="3500462" cy="928694"/>
            <a:chOff x="678629" y="1142983"/>
            <a:chExt cx="3500462" cy="928694"/>
          </a:xfrm>
          <a:solidFill>
            <a:schemeClr val="bg1"/>
          </a:solidFill>
        </p:grpSpPr>
        <p:cxnSp>
          <p:nvCxnSpPr>
            <p:cNvPr id="159" name="Conector de seta reta 158"/>
            <p:cNvCxnSpPr>
              <a:stCxn id="149" idx="2"/>
            </p:cNvCxnSpPr>
            <p:nvPr/>
          </p:nvCxnSpPr>
          <p:spPr>
            <a:xfrm rot="16200000" flipH="1">
              <a:off x="637657" y="1183956"/>
              <a:ext cx="890874" cy="8089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ector de seta reta 159"/>
            <p:cNvCxnSpPr>
              <a:stCxn id="150" idx="2"/>
            </p:cNvCxnSpPr>
            <p:nvPr/>
          </p:nvCxnSpPr>
          <p:spPr>
            <a:xfrm rot="16200000" flipH="1">
              <a:off x="929712" y="1391967"/>
              <a:ext cx="890874" cy="39290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de seta reta 160"/>
            <p:cNvCxnSpPr>
              <a:stCxn id="151" idx="2"/>
              <a:endCxn id="146" idx="2"/>
            </p:cNvCxnSpPr>
            <p:nvPr/>
          </p:nvCxnSpPr>
          <p:spPr>
            <a:xfrm rot="5400000">
              <a:off x="1227021" y="1582118"/>
              <a:ext cx="890874" cy="126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ector de seta reta 161"/>
            <p:cNvCxnSpPr>
              <a:stCxn id="152" idx="2"/>
              <a:endCxn id="146" idx="2"/>
            </p:cNvCxnSpPr>
            <p:nvPr/>
          </p:nvCxnSpPr>
          <p:spPr>
            <a:xfrm rot="5400000">
              <a:off x="1477054" y="1332085"/>
              <a:ext cx="890874" cy="51267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ector de seta reta 162"/>
            <p:cNvCxnSpPr>
              <a:stCxn id="153" idx="2"/>
            </p:cNvCxnSpPr>
            <p:nvPr/>
          </p:nvCxnSpPr>
          <p:spPr>
            <a:xfrm rot="5400000">
              <a:off x="1744946" y="1099911"/>
              <a:ext cx="890875" cy="9770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ector de seta reta 163"/>
            <p:cNvCxnSpPr>
              <a:stCxn id="154" idx="2"/>
            </p:cNvCxnSpPr>
            <p:nvPr/>
          </p:nvCxnSpPr>
          <p:spPr>
            <a:xfrm rot="5400000">
              <a:off x="2030698" y="885597"/>
              <a:ext cx="890875" cy="140564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ector de seta reta 164"/>
            <p:cNvCxnSpPr/>
            <p:nvPr/>
          </p:nvCxnSpPr>
          <p:spPr>
            <a:xfrm rot="10800000" flipV="1">
              <a:off x="1857356" y="1142984"/>
              <a:ext cx="1714514" cy="92869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ector de seta reta 165"/>
            <p:cNvCxnSpPr>
              <a:stCxn id="156" idx="2"/>
            </p:cNvCxnSpPr>
            <p:nvPr/>
          </p:nvCxnSpPr>
          <p:spPr>
            <a:xfrm rot="5400000">
              <a:off x="2696753" y="517902"/>
              <a:ext cx="857256" cy="210742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upo 166"/>
          <p:cNvGrpSpPr/>
          <p:nvPr/>
        </p:nvGrpSpPr>
        <p:grpSpPr>
          <a:xfrm flipH="1">
            <a:off x="714348" y="1142984"/>
            <a:ext cx="3500462" cy="928694"/>
            <a:chOff x="678629" y="1142983"/>
            <a:chExt cx="3500462" cy="928694"/>
          </a:xfrm>
          <a:solidFill>
            <a:schemeClr val="bg1"/>
          </a:solidFill>
        </p:grpSpPr>
        <p:cxnSp>
          <p:nvCxnSpPr>
            <p:cNvPr id="168" name="Conector de seta reta 167"/>
            <p:cNvCxnSpPr/>
            <p:nvPr/>
          </p:nvCxnSpPr>
          <p:spPr>
            <a:xfrm rot="16200000" flipH="1">
              <a:off x="637657" y="1183956"/>
              <a:ext cx="890874" cy="8089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ector de seta reta 168"/>
            <p:cNvCxnSpPr/>
            <p:nvPr/>
          </p:nvCxnSpPr>
          <p:spPr>
            <a:xfrm rot="16200000" flipH="1">
              <a:off x="929712" y="1391967"/>
              <a:ext cx="890874" cy="39290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ector de seta reta 169"/>
            <p:cNvCxnSpPr/>
            <p:nvPr/>
          </p:nvCxnSpPr>
          <p:spPr>
            <a:xfrm rot="5400000">
              <a:off x="1227021" y="1582118"/>
              <a:ext cx="890874" cy="126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ector de seta reta 170"/>
            <p:cNvCxnSpPr/>
            <p:nvPr/>
          </p:nvCxnSpPr>
          <p:spPr>
            <a:xfrm rot="5400000">
              <a:off x="1477054" y="1332085"/>
              <a:ext cx="890874" cy="51267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ector de seta reta 171"/>
            <p:cNvCxnSpPr/>
            <p:nvPr/>
          </p:nvCxnSpPr>
          <p:spPr>
            <a:xfrm rot="5400000">
              <a:off x="1744946" y="1099911"/>
              <a:ext cx="890875" cy="97702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ector de seta reta 172"/>
            <p:cNvCxnSpPr/>
            <p:nvPr/>
          </p:nvCxnSpPr>
          <p:spPr>
            <a:xfrm rot="5400000">
              <a:off x="2030698" y="885597"/>
              <a:ext cx="890875" cy="140564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ector de seta reta 173"/>
            <p:cNvCxnSpPr/>
            <p:nvPr/>
          </p:nvCxnSpPr>
          <p:spPr>
            <a:xfrm rot="10800000" flipV="1">
              <a:off x="1857356" y="1142984"/>
              <a:ext cx="1714514" cy="928693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ector de seta reta 174"/>
            <p:cNvCxnSpPr/>
            <p:nvPr/>
          </p:nvCxnSpPr>
          <p:spPr>
            <a:xfrm rot="5400000">
              <a:off x="2696753" y="517902"/>
              <a:ext cx="857256" cy="210742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6" name="Conector de seta reta 175"/>
          <p:cNvCxnSpPr/>
          <p:nvPr/>
        </p:nvCxnSpPr>
        <p:spPr>
          <a:xfrm rot="16200000" flipH="1">
            <a:off x="1191108" y="2797614"/>
            <a:ext cx="1285884" cy="262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Forma 176"/>
          <p:cNvCxnSpPr>
            <a:stCxn id="144" idx="0"/>
          </p:cNvCxnSpPr>
          <p:nvPr/>
        </p:nvCxnSpPr>
        <p:spPr>
          <a:xfrm rot="10800000">
            <a:off x="285720" y="428604"/>
            <a:ext cx="1500200" cy="458043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177"/>
          <p:cNvCxnSpPr/>
          <p:nvPr/>
        </p:nvCxnSpPr>
        <p:spPr>
          <a:xfrm>
            <a:off x="285720" y="428604"/>
            <a:ext cx="39290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de seta reta 178"/>
          <p:cNvCxnSpPr>
            <a:endCxn id="156" idx="0"/>
          </p:cNvCxnSpPr>
          <p:nvPr/>
        </p:nvCxnSpPr>
        <p:spPr>
          <a:xfrm rot="5400000">
            <a:off x="3982637" y="62505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de seta reta 179"/>
          <p:cNvCxnSpPr>
            <a:endCxn id="155" idx="0"/>
          </p:cNvCxnSpPr>
          <p:nvPr/>
        </p:nvCxnSpPr>
        <p:spPr>
          <a:xfrm rot="16200000" flipH="1">
            <a:off x="3446851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de seta reta 180"/>
          <p:cNvCxnSpPr>
            <a:endCxn id="154" idx="0"/>
          </p:cNvCxnSpPr>
          <p:nvPr/>
        </p:nvCxnSpPr>
        <p:spPr>
          <a:xfrm rot="16200000" flipH="1">
            <a:off x="2946785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de seta reta 181"/>
          <p:cNvCxnSpPr>
            <a:endCxn id="153" idx="0"/>
          </p:cNvCxnSpPr>
          <p:nvPr/>
        </p:nvCxnSpPr>
        <p:spPr>
          <a:xfrm rot="5400000">
            <a:off x="2482440" y="625060"/>
            <a:ext cx="428626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de seta reta 182"/>
          <p:cNvCxnSpPr>
            <a:endCxn id="152" idx="0"/>
          </p:cNvCxnSpPr>
          <p:nvPr/>
        </p:nvCxnSpPr>
        <p:spPr>
          <a:xfrm rot="16200000" flipH="1">
            <a:off x="1946653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ector de seta reta 183"/>
          <p:cNvCxnSpPr>
            <a:endCxn id="151" idx="0"/>
          </p:cNvCxnSpPr>
          <p:nvPr/>
        </p:nvCxnSpPr>
        <p:spPr>
          <a:xfrm rot="16200000" flipH="1">
            <a:off x="1446587" y="625058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ector de seta reta 184"/>
          <p:cNvCxnSpPr>
            <a:endCxn id="150" idx="0"/>
          </p:cNvCxnSpPr>
          <p:nvPr/>
        </p:nvCxnSpPr>
        <p:spPr>
          <a:xfrm rot="5400000">
            <a:off x="982241" y="62505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de seta reta 185"/>
          <p:cNvCxnSpPr>
            <a:endCxn id="149" idx="0"/>
          </p:cNvCxnSpPr>
          <p:nvPr/>
        </p:nvCxnSpPr>
        <p:spPr>
          <a:xfrm rot="5400000">
            <a:off x="482175" y="625059"/>
            <a:ext cx="428628" cy="357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/>
          <p:cNvCxnSpPr/>
          <p:nvPr/>
        </p:nvCxnSpPr>
        <p:spPr>
          <a:xfrm rot="10800000">
            <a:off x="3071802" y="3084002"/>
            <a:ext cx="35719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de seta reta 187"/>
          <p:cNvCxnSpPr/>
          <p:nvPr/>
        </p:nvCxnSpPr>
        <p:spPr>
          <a:xfrm rot="5400000" flipH="1" flipV="1">
            <a:off x="6858016" y="5286388"/>
            <a:ext cx="357190" cy="3571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de seta reta 188"/>
          <p:cNvCxnSpPr>
            <a:stCxn id="137" idx="0"/>
          </p:cNvCxnSpPr>
          <p:nvPr/>
        </p:nvCxnSpPr>
        <p:spPr>
          <a:xfrm rot="5400000" flipH="1" flipV="1">
            <a:off x="7465239" y="5464983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de seta reta 189"/>
          <p:cNvCxnSpPr>
            <a:stCxn id="138" idx="0"/>
          </p:cNvCxnSpPr>
          <p:nvPr/>
        </p:nvCxnSpPr>
        <p:spPr>
          <a:xfrm rot="16200000" flipV="1">
            <a:off x="8143900" y="5214950"/>
            <a:ext cx="357190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Grupo 190"/>
          <p:cNvGrpSpPr/>
          <p:nvPr/>
        </p:nvGrpSpPr>
        <p:grpSpPr>
          <a:xfrm>
            <a:off x="2038054" y="3302932"/>
            <a:ext cx="5605780" cy="2840712"/>
            <a:chOff x="2038054" y="3302932"/>
            <a:chExt cx="5605780" cy="2840712"/>
          </a:xfrm>
          <a:solidFill>
            <a:schemeClr val="bg1"/>
          </a:solidFill>
        </p:grpSpPr>
        <p:grpSp>
          <p:nvGrpSpPr>
            <p:cNvPr id="192" name="Grupo 193"/>
            <p:cNvGrpSpPr/>
            <p:nvPr/>
          </p:nvGrpSpPr>
          <p:grpSpPr>
            <a:xfrm>
              <a:off x="2038054" y="3302932"/>
              <a:ext cx="5605780" cy="2840712"/>
              <a:chOff x="2038054" y="3302932"/>
              <a:chExt cx="5605780" cy="2840712"/>
            </a:xfrm>
            <a:grpFill/>
          </p:grpSpPr>
          <p:cxnSp>
            <p:nvCxnSpPr>
              <p:cNvPr id="194" name="Conector angulado 193"/>
              <p:cNvCxnSpPr/>
              <p:nvPr/>
            </p:nvCxnSpPr>
            <p:spPr>
              <a:xfrm rot="10800000" flipV="1">
                <a:off x="2038054" y="3302932"/>
                <a:ext cx="4988050" cy="1912017"/>
              </a:xfrm>
              <a:prstGeom prst="bentConnector3">
                <a:avLst>
                  <a:gd name="adj1" fmla="val 28980"/>
                </a:avLst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5" name="Grupo 192"/>
              <p:cNvGrpSpPr/>
              <p:nvPr/>
            </p:nvGrpSpPr>
            <p:grpSpPr>
              <a:xfrm>
                <a:off x="5476310" y="5214950"/>
                <a:ext cx="2167524" cy="928694"/>
                <a:chOff x="5476310" y="5214950"/>
                <a:chExt cx="2167524" cy="928694"/>
              </a:xfrm>
              <a:grpFill/>
            </p:grpSpPr>
            <p:cxnSp>
              <p:nvCxnSpPr>
                <p:cNvPr id="196" name="Forma 195"/>
                <p:cNvCxnSpPr/>
                <p:nvPr/>
              </p:nvCxnSpPr>
              <p:spPr>
                <a:xfrm>
                  <a:off x="5476310" y="5214950"/>
                  <a:ext cx="1143008" cy="714380"/>
                </a:xfrm>
                <a:prstGeom prst="bentConnector4">
                  <a:avLst>
                    <a:gd name="adj1" fmla="val 34375"/>
                    <a:gd name="adj2" fmla="val 132000"/>
                  </a:avLst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Forma 196"/>
                <p:cNvCxnSpPr>
                  <a:endCxn id="137" idx="2"/>
                </p:cNvCxnSpPr>
                <p:nvPr/>
              </p:nvCxnSpPr>
              <p:spPr>
                <a:xfrm flipV="1">
                  <a:off x="6643702" y="5929330"/>
                  <a:ext cx="1000132" cy="214314"/>
                </a:xfrm>
                <a:prstGeom prst="bentConnector2">
                  <a:avLst/>
                </a:prstGeom>
                <a:grpFill/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3" name="Forma 192"/>
            <p:cNvCxnSpPr/>
            <p:nvPr/>
          </p:nvCxnSpPr>
          <p:spPr>
            <a:xfrm>
              <a:off x="2500298" y="5012828"/>
              <a:ext cx="4410247" cy="239942"/>
            </a:xfrm>
            <a:prstGeom prst="bentConnector4">
              <a:avLst>
                <a:gd name="adj1" fmla="val 83145"/>
                <a:gd name="adj2" fmla="val 195273"/>
              </a:avLst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upo 197"/>
          <p:cNvGrpSpPr/>
          <p:nvPr/>
        </p:nvGrpSpPr>
        <p:grpSpPr>
          <a:xfrm>
            <a:off x="2037197" y="2273387"/>
            <a:ext cx="1390938" cy="2735653"/>
            <a:chOff x="2038054" y="2273387"/>
            <a:chExt cx="1390938" cy="2735653"/>
          </a:xfrm>
          <a:solidFill>
            <a:schemeClr val="bg1"/>
          </a:solidFill>
        </p:grpSpPr>
        <p:cxnSp>
          <p:nvCxnSpPr>
            <p:cNvPr id="199" name="Forma 127"/>
            <p:cNvCxnSpPr/>
            <p:nvPr/>
          </p:nvCxnSpPr>
          <p:spPr>
            <a:xfrm rot="5400000">
              <a:off x="1931460" y="4119803"/>
              <a:ext cx="630238" cy="417049"/>
            </a:xfrm>
            <a:prstGeom prst="bentConnector3">
              <a:avLst>
                <a:gd name="adj1" fmla="val 99572"/>
              </a:avLst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0" name="Grupo 148"/>
            <p:cNvGrpSpPr/>
            <p:nvPr/>
          </p:nvGrpSpPr>
          <p:grpSpPr>
            <a:xfrm>
              <a:off x="2038054" y="2273387"/>
              <a:ext cx="1390938" cy="2735653"/>
              <a:chOff x="2038054" y="2273387"/>
              <a:chExt cx="1390938" cy="2735653"/>
            </a:xfrm>
            <a:grpFill/>
          </p:grpSpPr>
          <p:cxnSp>
            <p:nvCxnSpPr>
              <p:cNvPr id="201" name="Conector de seta reta 200"/>
              <p:cNvCxnSpPr>
                <a:stCxn id="147" idx="0"/>
              </p:cNvCxnSpPr>
              <p:nvPr/>
            </p:nvCxnSpPr>
            <p:spPr>
              <a:xfrm rot="5400000">
                <a:off x="2503976" y="2698341"/>
                <a:ext cx="1298492" cy="448583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angulado 140"/>
              <p:cNvCxnSpPr>
                <a:endCxn id="144" idx="2"/>
              </p:cNvCxnSpPr>
              <p:nvPr/>
            </p:nvCxnSpPr>
            <p:spPr>
              <a:xfrm rot="5400000">
                <a:off x="1764908" y="3344956"/>
                <a:ext cx="1937230" cy="1390938"/>
              </a:xfrm>
              <a:prstGeom prst="bentConnector2">
                <a:avLst/>
              </a:prstGeom>
              <a:grpFill/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3" name="Trapezóide 202"/>
          <p:cNvSpPr/>
          <p:nvPr/>
        </p:nvSpPr>
        <p:spPr>
          <a:xfrm>
            <a:off x="3857620" y="3500438"/>
            <a:ext cx="785818" cy="170830"/>
          </a:xfrm>
          <a:prstGeom prst="trapezoid">
            <a:avLst>
              <a:gd name="adj" fmla="val 83026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204" name="Forma 203"/>
          <p:cNvCxnSpPr/>
          <p:nvPr/>
        </p:nvCxnSpPr>
        <p:spPr>
          <a:xfrm flipV="1">
            <a:off x="2928926" y="3671268"/>
            <a:ext cx="1107289" cy="1863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Forma 204"/>
          <p:cNvCxnSpPr/>
          <p:nvPr/>
        </p:nvCxnSpPr>
        <p:spPr>
          <a:xfrm flipH="1" flipV="1">
            <a:off x="4464843" y="3671268"/>
            <a:ext cx="1107289" cy="18636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/>
          <p:cNvCxnSpPr>
            <a:stCxn id="203" idx="0"/>
            <a:endCxn id="157" idx="2"/>
          </p:cNvCxnSpPr>
          <p:nvPr/>
        </p:nvCxnSpPr>
        <p:spPr>
          <a:xfrm rot="5400000" flipH="1" flipV="1">
            <a:off x="4143372" y="3393281"/>
            <a:ext cx="214314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angulado 232"/>
          <p:cNvCxnSpPr>
            <a:endCxn id="245" idx="0"/>
          </p:cNvCxnSpPr>
          <p:nvPr/>
        </p:nvCxnSpPr>
        <p:spPr>
          <a:xfrm>
            <a:off x="117414" y="215856"/>
            <a:ext cx="7543503" cy="85569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de seta reta 207"/>
          <p:cNvCxnSpPr/>
          <p:nvPr/>
        </p:nvCxnSpPr>
        <p:spPr>
          <a:xfrm rot="5400000" flipH="1" flipV="1">
            <a:off x="5214942" y="2786058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angulado 208"/>
          <p:cNvCxnSpPr/>
          <p:nvPr/>
        </p:nvCxnSpPr>
        <p:spPr>
          <a:xfrm rot="10800000" flipV="1">
            <a:off x="3071802" y="2857496"/>
            <a:ext cx="1214446" cy="904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de seta reta 209"/>
          <p:cNvCxnSpPr/>
          <p:nvPr/>
        </p:nvCxnSpPr>
        <p:spPr>
          <a:xfrm rot="5400000">
            <a:off x="3786182" y="1643050"/>
            <a:ext cx="428628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CaixaDeTexto 210"/>
          <p:cNvSpPr txBox="1"/>
          <p:nvPr/>
        </p:nvSpPr>
        <p:spPr>
          <a:xfrm>
            <a:off x="4071934" y="1428736"/>
            <a:ext cx="70083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dirty="0" smtClean="0"/>
              <a:t>“0001”</a:t>
            </a:r>
            <a:endParaRPr lang="en-GB" dirty="0"/>
          </a:p>
        </p:txBody>
      </p:sp>
      <p:grpSp>
        <p:nvGrpSpPr>
          <p:cNvPr id="212" name="Grupo 211"/>
          <p:cNvGrpSpPr/>
          <p:nvPr/>
        </p:nvGrpSpPr>
        <p:grpSpPr>
          <a:xfrm>
            <a:off x="7643834" y="1142984"/>
            <a:ext cx="294156" cy="4383690"/>
            <a:chOff x="7643834" y="1142984"/>
            <a:chExt cx="294156" cy="4383690"/>
          </a:xfrm>
          <a:solidFill>
            <a:schemeClr val="bg1"/>
          </a:solidFill>
        </p:grpSpPr>
        <p:cxnSp>
          <p:nvCxnSpPr>
            <p:cNvPr id="213" name="Forma 212"/>
            <p:cNvCxnSpPr/>
            <p:nvPr/>
          </p:nvCxnSpPr>
          <p:spPr>
            <a:xfrm rot="5400000" flipH="1" flipV="1">
              <a:off x="5754929" y="3317641"/>
              <a:ext cx="4357718" cy="8404"/>
            </a:xfrm>
            <a:prstGeom prst="bentConnector5">
              <a:avLst>
                <a:gd name="adj1" fmla="val -456"/>
                <a:gd name="adj2" fmla="val 9484153"/>
                <a:gd name="adj3" fmla="val 107484"/>
              </a:avLst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ector reto 213"/>
            <p:cNvCxnSpPr/>
            <p:nvPr/>
          </p:nvCxnSpPr>
          <p:spPr>
            <a:xfrm rot="10800000">
              <a:off x="7643834" y="5525086"/>
              <a:ext cx="285752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Retângulo 214"/>
          <p:cNvSpPr/>
          <p:nvPr/>
        </p:nvSpPr>
        <p:spPr>
          <a:xfrm>
            <a:off x="3178102" y="5310772"/>
            <a:ext cx="1071570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chemeClr val="tx1"/>
                </a:solidFill>
              </a:rPr>
              <a:t>TECLADO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16" name="Conector de seta reta 215"/>
          <p:cNvCxnSpPr>
            <a:stCxn id="215" idx="1"/>
          </p:cNvCxnSpPr>
          <p:nvPr/>
        </p:nvCxnSpPr>
        <p:spPr>
          <a:xfrm rot="10800000">
            <a:off x="2035094" y="5453648"/>
            <a:ext cx="114300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tângulo 216"/>
          <p:cNvSpPr/>
          <p:nvPr/>
        </p:nvSpPr>
        <p:spPr>
          <a:xfrm>
            <a:off x="500034" y="2571744"/>
            <a:ext cx="785818" cy="1857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VIDEO</a:t>
            </a: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 smtClean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8" name="Retângulo 217"/>
          <p:cNvSpPr/>
          <p:nvPr/>
        </p:nvSpPr>
        <p:spPr>
          <a:xfrm>
            <a:off x="577568" y="3286124"/>
            <a:ext cx="57150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9" name="Retângulo 218"/>
          <p:cNvSpPr/>
          <p:nvPr/>
        </p:nvSpPr>
        <p:spPr>
          <a:xfrm>
            <a:off x="577568" y="2909886"/>
            <a:ext cx="571504" cy="285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b="1" dirty="0" smtClean="0">
                <a:solidFill>
                  <a:schemeClr val="tx1"/>
                </a:solidFill>
              </a:rPr>
              <a:t>CHAR</a:t>
            </a:r>
            <a:endParaRPr lang="en-GB" sz="600" b="1" dirty="0" smtClean="0">
              <a:solidFill>
                <a:schemeClr val="tx1"/>
              </a:solidFill>
            </a:endParaRPr>
          </a:p>
        </p:txBody>
      </p:sp>
      <p:cxnSp>
        <p:nvCxnSpPr>
          <p:cNvPr id="220" name="Conector angulado 219"/>
          <p:cNvCxnSpPr>
            <a:endCxn id="218" idx="3"/>
          </p:cNvCxnSpPr>
          <p:nvPr/>
        </p:nvCxnSpPr>
        <p:spPr>
          <a:xfrm rot="10800000" flipV="1">
            <a:off x="1149072" y="3071810"/>
            <a:ext cx="1922730" cy="35719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angulado 220"/>
          <p:cNvCxnSpPr>
            <a:endCxn id="219" idx="3"/>
          </p:cNvCxnSpPr>
          <p:nvPr/>
        </p:nvCxnSpPr>
        <p:spPr>
          <a:xfrm rot="10800000" flipV="1">
            <a:off x="1149072" y="2500306"/>
            <a:ext cx="636846" cy="552456"/>
          </a:xfrm>
          <a:prstGeom prst="bentConnector3">
            <a:avLst>
              <a:gd name="adj1" fmla="val 6723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upo 221"/>
          <p:cNvGrpSpPr/>
          <p:nvPr/>
        </p:nvGrpSpPr>
        <p:grpSpPr>
          <a:xfrm>
            <a:off x="71406" y="384218"/>
            <a:ext cx="8241468" cy="5785524"/>
            <a:chOff x="71406" y="384218"/>
            <a:chExt cx="8241468" cy="5785524"/>
          </a:xfrm>
        </p:grpSpPr>
        <p:grpSp>
          <p:nvGrpSpPr>
            <p:cNvPr id="223" name="Grupo 350"/>
            <p:cNvGrpSpPr/>
            <p:nvPr/>
          </p:nvGrpSpPr>
          <p:grpSpPr>
            <a:xfrm>
              <a:off x="71406" y="2406636"/>
              <a:ext cx="8241468" cy="3763106"/>
              <a:chOff x="71406" y="2406636"/>
              <a:chExt cx="8241468" cy="3763106"/>
            </a:xfrm>
          </p:grpSpPr>
          <p:sp>
            <p:nvSpPr>
              <p:cNvPr id="232" name="Elipse 231"/>
              <p:cNvSpPr/>
              <p:nvPr/>
            </p:nvSpPr>
            <p:spPr>
              <a:xfrm>
                <a:off x="4243383" y="240663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Elipse 232"/>
              <p:cNvSpPr/>
              <p:nvPr/>
            </p:nvSpPr>
            <p:spPr>
              <a:xfrm>
                <a:off x="4237480" y="279653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Elipse 233"/>
              <p:cNvSpPr/>
              <p:nvPr/>
            </p:nvSpPr>
            <p:spPr>
              <a:xfrm>
                <a:off x="3060952" y="302532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Elipse 234"/>
              <p:cNvSpPr/>
              <p:nvPr/>
            </p:nvSpPr>
            <p:spPr>
              <a:xfrm>
                <a:off x="1322343" y="2443149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Elipse 235"/>
              <p:cNvSpPr/>
              <p:nvPr/>
            </p:nvSpPr>
            <p:spPr>
              <a:xfrm>
                <a:off x="1690096" y="245325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Elipse 236"/>
              <p:cNvSpPr/>
              <p:nvPr/>
            </p:nvSpPr>
            <p:spPr>
              <a:xfrm>
                <a:off x="3383652" y="495358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Elipse 237"/>
              <p:cNvSpPr/>
              <p:nvPr/>
            </p:nvSpPr>
            <p:spPr>
              <a:xfrm>
                <a:off x="5557078" y="5165228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Elipse 238"/>
              <p:cNvSpPr/>
              <p:nvPr/>
            </p:nvSpPr>
            <p:spPr>
              <a:xfrm>
                <a:off x="6572264" y="607220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Elipse 239"/>
              <p:cNvSpPr/>
              <p:nvPr/>
            </p:nvSpPr>
            <p:spPr>
              <a:xfrm>
                <a:off x="7596780" y="5474604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Elipse 240"/>
              <p:cNvSpPr/>
              <p:nvPr/>
            </p:nvSpPr>
            <p:spPr>
              <a:xfrm>
                <a:off x="5533842" y="3786190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Elipse 241"/>
              <p:cNvSpPr/>
              <p:nvPr/>
            </p:nvSpPr>
            <p:spPr>
              <a:xfrm>
                <a:off x="5674050" y="3251262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Elipse 250"/>
              <p:cNvSpPr/>
              <p:nvPr/>
            </p:nvSpPr>
            <p:spPr>
              <a:xfrm>
                <a:off x="8215338" y="5357826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Elipse 261"/>
              <p:cNvSpPr/>
              <p:nvPr/>
            </p:nvSpPr>
            <p:spPr>
              <a:xfrm>
                <a:off x="71406" y="2428868"/>
                <a:ext cx="97536" cy="9753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4" name="Elipse 223"/>
            <p:cNvSpPr/>
            <p:nvPr/>
          </p:nvSpPr>
          <p:spPr>
            <a:xfrm>
              <a:off x="676058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5" name="Elipse 224"/>
            <p:cNvSpPr/>
            <p:nvPr/>
          </p:nvSpPr>
          <p:spPr>
            <a:xfrm>
              <a:off x="1179552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6" name="Elipse 225"/>
            <p:cNvSpPr/>
            <p:nvPr/>
          </p:nvSpPr>
          <p:spPr>
            <a:xfrm>
              <a:off x="1603038" y="384218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7" name="Elipse 226"/>
            <p:cNvSpPr/>
            <p:nvPr/>
          </p:nvSpPr>
          <p:spPr>
            <a:xfrm>
              <a:off x="2106532" y="384218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8" name="Elipse 227"/>
            <p:cNvSpPr/>
            <p:nvPr/>
          </p:nvSpPr>
          <p:spPr>
            <a:xfrm>
              <a:off x="2682030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9" name="Elipse 228"/>
            <p:cNvSpPr/>
            <p:nvPr/>
          </p:nvSpPr>
          <p:spPr>
            <a:xfrm>
              <a:off x="3124564" y="390314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0" name="Elipse 229"/>
            <p:cNvSpPr/>
            <p:nvPr/>
          </p:nvSpPr>
          <p:spPr>
            <a:xfrm>
              <a:off x="3614718" y="396410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1" name="Elipse 230"/>
            <p:cNvSpPr/>
            <p:nvPr/>
          </p:nvSpPr>
          <p:spPr>
            <a:xfrm>
              <a:off x="4154788" y="396410"/>
              <a:ext cx="97536" cy="975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43" name="CaixaDeTexto 242"/>
          <p:cNvSpPr txBox="1"/>
          <p:nvPr/>
        </p:nvSpPr>
        <p:spPr>
          <a:xfrm>
            <a:off x="1428728" y="19759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M3</a:t>
            </a:r>
            <a:endParaRPr lang="en-GB" dirty="0"/>
          </a:p>
        </p:txBody>
      </p:sp>
      <p:sp>
        <p:nvSpPr>
          <p:cNvPr id="244" name="CaixaDeTexto 243"/>
          <p:cNvSpPr txBox="1"/>
          <p:nvPr/>
        </p:nvSpPr>
        <p:spPr>
          <a:xfrm>
            <a:off x="3154929" y="197590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M4</a:t>
            </a:r>
            <a:endParaRPr lang="en-GB" dirty="0"/>
          </a:p>
        </p:txBody>
      </p:sp>
      <p:sp>
        <p:nvSpPr>
          <p:cNvPr id="245" name="CaixaDeTexto 244"/>
          <p:cNvSpPr txBox="1"/>
          <p:nvPr/>
        </p:nvSpPr>
        <p:spPr>
          <a:xfrm>
            <a:off x="7411489" y="107154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M5</a:t>
            </a:r>
            <a:endParaRPr lang="en-GB" dirty="0"/>
          </a:p>
        </p:txBody>
      </p:sp>
      <p:sp>
        <p:nvSpPr>
          <p:cNvPr id="246" name="CaixaDeTexto 245"/>
          <p:cNvSpPr txBox="1"/>
          <p:nvPr/>
        </p:nvSpPr>
        <p:spPr>
          <a:xfrm>
            <a:off x="4024880" y="3441192"/>
            <a:ext cx="394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M6</a:t>
            </a:r>
            <a:endParaRPr lang="en-GB" sz="1200" dirty="0"/>
          </a:p>
        </p:txBody>
      </p:sp>
      <p:cxnSp>
        <p:nvCxnSpPr>
          <p:cNvPr id="247" name="Conector angulado 155"/>
          <p:cNvCxnSpPr>
            <a:endCxn id="235" idx="2"/>
          </p:cNvCxnSpPr>
          <p:nvPr/>
        </p:nvCxnSpPr>
        <p:spPr>
          <a:xfrm rot="16200000" flipH="1">
            <a:off x="-418152" y="751421"/>
            <a:ext cx="2276061" cy="1204929"/>
          </a:xfrm>
          <a:prstGeom prst="bent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onector angulado 247"/>
          <p:cNvCxnSpPr/>
          <p:nvPr/>
        </p:nvCxnSpPr>
        <p:spPr>
          <a:xfrm rot="10800000">
            <a:off x="920700" y="2370124"/>
            <a:ext cx="3365548" cy="630249"/>
          </a:xfrm>
          <a:prstGeom prst="bentConnector3">
            <a:avLst>
              <a:gd name="adj1" fmla="val 189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Forma 236"/>
          <p:cNvCxnSpPr/>
          <p:nvPr/>
        </p:nvCxnSpPr>
        <p:spPr>
          <a:xfrm flipV="1">
            <a:off x="4286248" y="2071679"/>
            <a:ext cx="714380" cy="3571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ector angulado 155"/>
          <p:cNvCxnSpPr/>
          <p:nvPr/>
        </p:nvCxnSpPr>
        <p:spPr>
          <a:xfrm rot="5400000">
            <a:off x="918337" y="2002605"/>
            <a:ext cx="369882" cy="365155"/>
          </a:xfrm>
          <a:prstGeom prst="bentConnector3">
            <a:avLst>
              <a:gd name="adj1" fmla="val -32405"/>
            </a:avLst>
          </a:prstGeom>
          <a:ln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CaixaDeTexto 121"/>
          <p:cNvSpPr txBox="1"/>
          <p:nvPr/>
        </p:nvSpPr>
        <p:spPr>
          <a:xfrm>
            <a:off x="6143636" y="30003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Mem</a:t>
            </a:r>
            <a:endParaRPr lang="pt-BR" dirty="0"/>
          </a:p>
        </p:txBody>
      </p:sp>
      <p:sp>
        <p:nvSpPr>
          <p:cNvPr id="123" name="CaixaDeTexto 122"/>
          <p:cNvSpPr txBox="1"/>
          <p:nvPr/>
        </p:nvSpPr>
        <p:spPr>
          <a:xfrm>
            <a:off x="3428992" y="3857628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auxFR</a:t>
            </a:r>
            <a:endParaRPr lang="pt-BR" dirty="0"/>
          </a:p>
        </p:txBody>
      </p:sp>
      <p:cxnSp>
        <p:nvCxnSpPr>
          <p:cNvPr id="127" name="Conector de seta reta 126"/>
          <p:cNvCxnSpPr/>
          <p:nvPr/>
        </p:nvCxnSpPr>
        <p:spPr>
          <a:xfrm rot="10800000">
            <a:off x="2071670" y="4857760"/>
            <a:ext cx="621510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de seta reta 129"/>
          <p:cNvCxnSpPr/>
          <p:nvPr/>
        </p:nvCxnSpPr>
        <p:spPr>
          <a:xfrm rot="5400000" flipH="1" flipV="1">
            <a:off x="8001818" y="514271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ector de seta reta 252"/>
          <p:cNvCxnSpPr/>
          <p:nvPr/>
        </p:nvCxnSpPr>
        <p:spPr>
          <a:xfrm rot="5400000" flipH="1" flipV="1">
            <a:off x="8358214" y="6143644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Conector de seta reta 251"/>
          <p:cNvCxnSpPr/>
          <p:nvPr/>
        </p:nvCxnSpPr>
        <p:spPr>
          <a:xfrm>
            <a:off x="6152375" y="6358752"/>
            <a:ext cx="2420947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Conector de seta reta 253"/>
          <p:cNvCxnSpPr/>
          <p:nvPr/>
        </p:nvCxnSpPr>
        <p:spPr>
          <a:xfrm flipH="1">
            <a:off x="6143636" y="5474604"/>
            <a:ext cx="8740" cy="88414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54126-A5A6-4D01-9F3F-5D1F1DA4553D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4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90DE8-4B2A-4FF9-9E54-4DFEC4571F42}" type="slidenum">
              <a:rPr lang="pt-BR"/>
              <a:pPr/>
              <a:t>3</a:t>
            </a:fld>
            <a:endParaRPr lang="pt-BR"/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registradores</a:t>
            </a:r>
            <a:r>
              <a:rPr lang="en-US" dirty="0"/>
              <a:t> do </a:t>
            </a:r>
            <a:r>
              <a:rPr lang="en-US" dirty="0" err="1" smtClean="0"/>
              <a:t>uP</a:t>
            </a:r>
            <a:r>
              <a:rPr lang="en-US" dirty="0" smtClean="0"/>
              <a:t> ICMC</a:t>
            </a:r>
            <a:endParaRPr lang="en-US" dirty="0"/>
          </a:p>
        </p:txBody>
      </p:sp>
      <p:sp>
        <p:nvSpPr>
          <p:cNvPr id="677891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pt-BR" sz="3200"/>
          </a:p>
        </p:txBody>
      </p:sp>
      <p:graphicFrame>
        <p:nvGraphicFramePr>
          <p:cNvPr id="677976" name="Group 88"/>
          <p:cNvGraphicFramePr>
            <a:graphicFrameLocks noGrp="1"/>
          </p:cNvGraphicFramePr>
          <p:nvPr>
            <p:ph idx="1"/>
            <p:custDataLst>
              <p:tags r:id="rId3"/>
            </p:custDataLst>
          </p:nvPr>
        </p:nvGraphicFramePr>
        <p:xfrm>
          <a:off x="539750" y="1773238"/>
          <a:ext cx="8208963" cy="2773680"/>
        </p:xfrm>
        <a:graphic>
          <a:graphicData uri="http://schemas.openxmlformats.org/drawingml/2006/table">
            <a:tbl>
              <a:tblPr/>
              <a:tblGrid>
                <a:gridCol w="2609850"/>
                <a:gridCol w="933450"/>
                <a:gridCol w="4665663"/>
              </a:tblGrid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Nome</a:t>
                      </a: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Qtde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Finalidade</a:t>
                      </a: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R</a:t>
                      </a:r>
                      <a:r>
                        <a:rPr kumimoji="0" lang="en-US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0-7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Registradores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propósito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geral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FR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Flag 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SP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Ponteiro da pilha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PC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Contador de programa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IR (interno)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Registrador de instruções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10 BT" pitchFamily="49" charset="0"/>
                          <a:cs typeface="Arial" charset="0"/>
                        </a:rPr>
                        <a:t>MAR (interno)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Registrador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endereço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de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memória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1331913" y="4725144"/>
            <a:ext cx="6400800" cy="1486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 err="1" smtClean="0"/>
              <a:t>Arquitetura</a:t>
            </a:r>
            <a:r>
              <a:rPr lang="en-US" dirty="0" smtClean="0"/>
              <a:t> RISC do </a:t>
            </a:r>
            <a:r>
              <a:rPr lang="en-US" dirty="0" err="1" smtClean="0"/>
              <a:t>tipo</a:t>
            </a:r>
            <a:r>
              <a:rPr lang="en-US" dirty="0" smtClean="0"/>
              <a:t> Load/Store</a:t>
            </a:r>
          </a:p>
          <a:p>
            <a:r>
              <a:rPr lang="en-US" dirty="0" err="1" smtClean="0"/>
              <a:t>Operações</a:t>
            </a:r>
            <a:r>
              <a:rPr lang="en-US" dirty="0" smtClean="0"/>
              <a:t> de Reg. </a:t>
            </a:r>
            <a:r>
              <a:rPr lang="en-US" dirty="0" err="1" smtClean="0"/>
              <a:t>para</a:t>
            </a:r>
            <a:r>
              <a:rPr lang="en-US" dirty="0" smtClean="0"/>
              <a:t> Reg.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5A1-534F-4580-A142-CB4EDC6DDAC3}" type="datetime1">
              <a:rPr lang="pt-BR"/>
              <a:pPr/>
              <a:t>29/05/2018</a:t>
            </a:fld>
            <a:endParaRPr lang="pt-BR" dirty="0"/>
          </a:p>
        </p:txBody>
      </p:sp>
      <p:sp>
        <p:nvSpPr>
          <p:cNvPr id="26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7481894" y="6381750"/>
            <a:ext cx="2133600" cy="476250"/>
          </a:xfrm>
        </p:spPr>
        <p:txBody>
          <a:bodyPr/>
          <a:lstStyle/>
          <a:p>
            <a:fld id="{7818053B-99EF-4AE4-80E7-920FBBA1329D}" type="slidenum">
              <a:rPr lang="pt-BR"/>
              <a:pPr/>
              <a:t>4</a:t>
            </a:fld>
            <a:endParaRPr lang="pt-BR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/>
              <a:t>Manipulação de </a:t>
            </a:r>
            <a:r>
              <a:rPr lang="pt-BR" sz="2400" dirty="0" smtClean="0"/>
              <a:t>Dados</a:t>
            </a:r>
            <a:endParaRPr lang="pt-BR" sz="2400" dirty="0"/>
          </a:p>
          <a:p>
            <a:pPr lvl="1"/>
            <a:r>
              <a:rPr lang="pt-BR" sz="2000" dirty="0" err="1"/>
              <a:t>op</a:t>
            </a:r>
            <a:r>
              <a:rPr lang="pt-BR" sz="2000" dirty="0"/>
              <a:t> = </a:t>
            </a:r>
            <a:r>
              <a:rPr lang="pt-BR" sz="2000" dirty="0" err="1"/>
              <a:t>opcode</a:t>
            </a:r>
            <a:r>
              <a:rPr lang="pt-BR" sz="2000" dirty="0"/>
              <a:t> </a:t>
            </a:r>
          </a:p>
          <a:p>
            <a:pPr lvl="1"/>
            <a:r>
              <a:rPr lang="pt-BR" sz="2000" dirty="0" err="1"/>
              <a:t>rx</a:t>
            </a:r>
            <a:r>
              <a:rPr lang="pt-BR" sz="2000" dirty="0"/>
              <a:t>, </a:t>
            </a:r>
            <a:r>
              <a:rPr lang="pt-BR" sz="2000" dirty="0" err="1"/>
              <a:t>ry</a:t>
            </a:r>
            <a:r>
              <a:rPr lang="pt-BR" sz="2000" dirty="0"/>
              <a:t>, </a:t>
            </a:r>
            <a:r>
              <a:rPr lang="pt-BR" sz="2000" dirty="0" err="1"/>
              <a:t>rz</a:t>
            </a:r>
            <a:r>
              <a:rPr lang="pt-BR" sz="2000" dirty="0"/>
              <a:t>: registradores</a:t>
            </a:r>
          </a:p>
          <a:p>
            <a:pPr lvl="1"/>
            <a:r>
              <a:rPr lang="pt-BR" sz="2000" dirty="0"/>
              <a:t>c: uso do bit de </a:t>
            </a:r>
            <a:r>
              <a:rPr lang="pt-BR" sz="2000" dirty="0" err="1" smtClean="0"/>
              <a:t>carry</a:t>
            </a:r>
            <a:endParaRPr lang="pt-BR" sz="2000" dirty="0" smtClean="0"/>
          </a:p>
          <a:p>
            <a:pPr lvl="2"/>
            <a:r>
              <a:rPr lang="en-US" sz="1600" dirty="0" err="1" smtClean="0"/>
              <a:t>Direto</a:t>
            </a:r>
            <a:r>
              <a:rPr lang="en-US" sz="1600" dirty="0" smtClean="0"/>
              <a:t>:</a:t>
            </a:r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endParaRPr lang="en-US" sz="1600" dirty="0" smtClean="0"/>
          </a:p>
          <a:p>
            <a:pPr lvl="2"/>
            <a:r>
              <a:rPr lang="en-US" sz="1600" dirty="0" err="1" smtClean="0"/>
              <a:t>Imediato</a:t>
            </a:r>
            <a:r>
              <a:rPr lang="en-US" sz="1600" dirty="0" smtClean="0"/>
              <a:t>:</a:t>
            </a:r>
          </a:p>
          <a:p>
            <a:pPr lvl="2"/>
            <a:endParaRPr lang="en-US" sz="1600" dirty="0" smtClean="0"/>
          </a:p>
          <a:p>
            <a:pPr lvl="2"/>
            <a:endParaRPr lang="en-US" sz="1600" dirty="0"/>
          </a:p>
          <a:p>
            <a:pPr lvl="2"/>
            <a:endParaRPr lang="en-US" sz="1600" dirty="0" smtClean="0"/>
          </a:p>
          <a:p>
            <a:pPr lvl="2"/>
            <a:r>
              <a:rPr lang="en-US" sz="1600" dirty="0" err="1" smtClean="0"/>
              <a:t>Indireto</a:t>
            </a:r>
            <a:r>
              <a:rPr lang="en-US" sz="1600" dirty="0" smtClean="0"/>
              <a:t> </a:t>
            </a:r>
            <a:r>
              <a:rPr lang="en-US" sz="1600" dirty="0" err="1" smtClean="0"/>
              <a:t>por</a:t>
            </a:r>
            <a:endParaRPr lang="en-US" sz="1600" dirty="0" smtClean="0"/>
          </a:p>
          <a:p>
            <a:pPr lvl="2">
              <a:buNone/>
            </a:pPr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 smtClean="0"/>
              <a:t>Registrador</a:t>
            </a:r>
            <a:endParaRPr lang="pt-BR" sz="1600" dirty="0"/>
          </a:p>
        </p:txBody>
      </p:sp>
      <p:graphicFrame>
        <p:nvGraphicFramePr>
          <p:cNvPr id="641190" name="Group 166"/>
          <p:cNvGraphicFramePr>
            <a:graphicFrameLocks noGrp="1"/>
          </p:cNvGraphicFramePr>
          <p:nvPr>
            <p:ph sz="quarter" idx="3"/>
          </p:nvPr>
        </p:nvGraphicFramePr>
        <p:xfrm>
          <a:off x="3643306" y="3303587"/>
          <a:ext cx="3663957" cy="914400"/>
        </p:xfrm>
        <a:graphic>
          <a:graphicData uri="http://schemas.openxmlformats.org/drawingml/2006/table">
            <a:tbl>
              <a:tblPr/>
              <a:tblGrid>
                <a:gridCol w="1303299"/>
                <a:gridCol w="813215"/>
                <a:gridCol w="154744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Endereço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641197" name="Group 173"/>
          <p:cNvGrpSpPr>
            <a:grpSpLocks/>
          </p:cNvGrpSpPr>
          <p:nvPr/>
        </p:nvGrpSpPr>
        <p:grpSpPr bwMode="auto">
          <a:xfrm>
            <a:off x="3971924" y="3000372"/>
            <a:ext cx="2898775" cy="339725"/>
            <a:chOff x="1818" y="1801"/>
            <a:chExt cx="1826" cy="214"/>
          </a:xfrm>
        </p:grpSpPr>
        <p:sp>
          <p:nvSpPr>
            <p:cNvPr id="641191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641192" name="Text Box 168"/>
            <p:cNvSpPr txBox="1">
              <a:spLocks noChangeArrowheads="1"/>
            </p:cNvSpPr>
            <p:nvPr/>
          </p:nvSpPr>
          <p:spPr bwMode="auto">
            <a:xfrm>
              <a:off x="2496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641194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1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641195" name="Text Box 171"/>
            <p:cNvSpPr txBox="1">
              <a:spLocks noChangeArrowheads="1"/>
            </p:cNvSpPr>
            <p:nvPr/>
          </p:nvSpPr>
          <p:spPr bwMode="auto">
            <a:xfrm>
              <a:off x="3258" y="180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7 bits</a:t>
              </a:r>
              <a:endParaRPr lang="pt-BR" dirty="0"/>
            </a:p>
          </p:txBody>
        </p:sp>
      </p:grpSp>
      <p:graphicFrame>
        <p:nvGraphicFramePr>
          <p:cNvPr id="34" name="Group 166"/>
          <p:cNvGraphicFramePr>
            <a:graphicFrameLocks noGrp="1"/>
          </p:cNvGraphicFramePr>
          <p:nvPr>
            <p:ph sz="quarter" idx="3"/>
          </p:nvPr>
        </p:nvGraphicFramePr>
        <p:xfrm>
          <a:off x="3614734" y="5929330"/>
          <a:ext cx="3663957" cy="457200"/>
        </p:xfrm>
        <a:graphic>
          <a:graphicData uri="http://schemas.openxmlformats.org/drawingml/2006/table">
            <a:tbl>
              <a:tblPr/>
              <a:tblGrid>
                <a:gridCol w="1303299"/>
                <a:gridCol w="813215"/>
                <a:gridCol w="734228"/>
                <a:gridCol w="813215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5" name="Group 173"/>
          <p:cNvGrpSpPr>
            <a:grpSpLocks/>
          </p:cNvGrpSpPr>
          <p:nvPr/>
        </p:nvGrpSpPr>
        <p:grpSpPr bwMode="auto">
          <a:xfrm>
            <a:off x="3900486" y="5643578"/>
            <a:ext cx="3332163" cy="339725"/>
            <a:chOff x="1818" y="1801"/>
            <a:chExt cx="2099" cy="214"/>
          </a:xfrm>
        </p:grpSpPr>
        <p:sp>
          <p:nvSpPr>
            <p:cNvPr id="36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37" name="Text Box 168"/>
            <p:cNvSpPr txBox="1">
              <a:spLocks noChangeArrowheads="1"/>
            </p:cNvSpPr>
            <p:nvPr/>
          </p:nvSpPr>
          <p:spPr bwMode="auto">
            <a:xfrm>
              <a:off x="2496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38" name="Text Box 169"/>
            <p:cNvSpPr txBox="1">
              <a:spLocks noChangeArrowheads="1"/>
            </p:cNvSpPr>
            <p:nvPr/>
          </p:nvSpPr>
          <p:spPr bwMode="auto">
            <a:xfrm>
              <a:off x="2991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39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1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40" name="Text Box 171"/>
            <p:cNvSpPr txBox="1">
              <a:spLocks noChangeArrowheads="1"/>
            </p:cNvSpPr>
            <p:nvPr/>
          </p:nvSpPr>
          <p:spPr bwMode="auto">
            <a:xfrm>
              <a:off x="3531" y="180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4 bits</a:t>
              </a:r>
              <a:endParaRPr lang="pt-BR" dirty="0"/>
            </a:p>
          </p:txBody>
        </p:sp>
      </p:grpSp>
      <p:sp>
        <p:nvSpPr>
          <p:cNvPr id="41" name="Espaço Reservado para Conteúdo 40"/>
          <p:cNvSpPr>
            <a:spLocks noGrp="1"/>
          </p:cNvSpPr>
          <p:nvPr>
            <p:ph sz="quarter" idx="3"/>
          </p:nvPr>
        </p:nvSpPr>
        <p:spPr>
          <a:xfrm>
            <a:off x="5130807" y="3840163"/>
            <a:ext cx="4038600" cy="2371725"/>
          </a:xfrm>
        </p:spPr>
        <p:txBody>
          <a:bodyPr/>
          <a:lstStyle/>
          <a:p>
            <a:r>
              <a:rPr lang="en-US" dirty="0" smtClean="0"/>
              <a:t> </a:t>
            </a:r>
            <a:endParaRPr lang="pt-BR" dirty="0"/>
          </a:p>
        </p:txBody>
      </p:sp>
      <p:graphicFrame>
        <p:nvGraphicFramePr>
          <p:cNvPr id="42" name="Group 166"/>
          <p:cNvGraphicFramePr>
            <a:graphicFrameLocks noGrp="1"/>
          </p:cNvGraphicFramePr>
          <p:nvPr>
            <p:ph sz="quarter" idx="4294967295"/>
          </p:nvPr>
        </p:nvGraphicFramePr>
        <p:xfrm>
          <a:off x="3614734" y="4714884"/>
          <a:ext cx="3663957" cy="914400"/>
        </p:xfrm>
        <a:graphic>
          <a:graphicData uri="http://schemas.openxmlformats.org/drawingml/2006/table">
            <a:tbl>
              <a:tblPr/>
              <a:tblGrid>
                <a:gridCol w="1303299"/>
                <a:gridCol w="813215"/>
                <a:gridCol w="154744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rx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956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</a:t>
                      </a: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Número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3" name="Group 173"/>
          <p:cNvGrpSpPr>
            <a:grpSpLocks/>
          </p:cNvGrpSpPr>
          <p:nvPr/>
        </p:nvGrpSpPr>
        <p:grpSpPr bwMode="auto">
          <a:xfrm>
            <a:off x="3943352" y="4411669"/>
            <a:ext cx="2855913" cy="339725"/>
            <a:chOff x="1818" y="1801"/>
            <a:chExt cx="1799" cy="214"/>
          </a:xfrm>
        </p:grpSpPr>
        <p:sp>
          <p:nvSpPr>
            <p:cNvPr id="44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45" name="Text Box 168"/>
            <p:cNvSpPr txBox="1">
              <a:spLocks noChangeArrowheads="1"/>
            </p:cNvSpPr>
            <p:nvPr/>
          </p:nvSpPr>
          <p:spPr bwMode="auto">
            <a:xfrm>
              <a:off x="2496" y="180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/>
                <a:t>3 bits</a:t>
              </a:r>
            </a:p>
          </p:txBody>
        </p:sp>
        <p:sp>
          <p:nvSpPr>
            <p:cNvPr id="47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11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48" name="Text Box 171"/>
            <p:cNvSpPr txBox="1">
              <a:spLocks noChangeArrowheads="1"/>
            </p:cNvSpPr>
            <p:nvPr/>
          </p:nvSpPr>
          <p:spPr bwMode="auto">
            <a:xfrm>
              <a:off x="3231" y="1812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7 bits</a:t>
              </a:r>
              <a:endParaRPr lang="pt-BR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DD7C-2702-4676-B961-CFED1FEDC58A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5EED2-01B2-4F5A-A120-62FB3E41AA04}" type="slidenum">
              <a:rPr lang="pt-BR"/>
              <a:pPr/>
              <a:t>5</a:t>
            </a:fld>
            <a:endParaRPr lang="pt-BR"/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de manipulação de dados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sz="1800" dirty="0"/>
              <a:t>Direto</a:t>
            </a:r>
          </a:p>
          <a:p>
            <a:pPr>
              <a:buFontTx/>
              <a:buNone/>
            </a:pPr>
            <a:r>
              <a:rPr lang="pt-BR" sz="1600" dirty="0"/>
              <a:t>	STORE </a:t>
            </a:r>
            <a:r>
              <a:rPr lang="pt-BR" sz="1600" dirty="0" smtClean="0"/>
              <a:t>END, </a:t>
            </a:r>
            <a:r>
              <a:rPr lang="pt-BR" sz="1600" dirty="0"/>
              <a:t>RX 	MEM(END) &lt;- RX	 	110001 | RX | xxx | xxx | x</a:t>
            </a:r>
          </a:p>
          <a:p>
            <a:pPr>
              <a:buFontTx/>
              <a:buNone/>
            </a:pPr>
            <a:r>
              <a:rPr lang="pt-BR" sz="1600" dirty="0"/>
              <a:t>							END</a:t>
            </a:r>
          </a:p>
          <a:p>
            <a:pPr>
              <a:buFontTx/>
              <a:buNone/>
            </a:pPr>
            <a:r>
              <a:rPr lang="pt-BR" sz="1600" dirty="0"/>
              <a:t>	LOAD </a:t>
            </a:r>
            <a:r>
              <a:rPr lang="pt-BR" sz="1600" dirty="0" smtClean="0"/>
              <a:t>RX, </a:t>
            </a:r>
            <a:r>
              <a:rPr lang="pt-BR" sz="1600" dirty="0"/>
              <a:t>END		RX &lt;- MEM(END)		110000 | RX | xxx | xxx | x</a:t>
            </a:r>
          </a:p>
          <a:p>
            <a:pPr>
              <a:buFontTx/>
              <a:buNone/>
            </a:pPr>
            <a:r>
              <a:rPr lang="pt-BR" sz="1600" dirty="0"/>
              <a:t>							END</a:t>
            </a:r>
          </a:p>
          <a:p>
            <a:pPr>
              <a:buFontTx/>
              <a:buNone/>
            </a:pPr>
            <a:r>
              <a:rPr lang="pt-BR" sz="1800" dirty="0" smtClean="0"/>
              <a:t>Indireto por Registrador</a:t>
            </a:r>
            <a:endParaRPr lang="pt-BR" sz="1800" dirty="0"/>
          </a:p>
          <a:p>
            <a:pPr>
              <a:buFontTx/>
              <a:buNone/>
            </a:pPr>
            <a:r>
              <a:rPr lang="pt-BR" sz="1600" dirty="0"/>
              <a:t>	</a:t>
            </a:r>
            <a:r>
              <a:rPr lang="pt-BR" sz="1600" dirty="0" smtClean="0"/>
              <a:t>STOREI RX, RY </a:t>
            </a:r>
            <a:r>
              <a:rPr lang="pt-BR" sz="1600" dirty="0"/>
              <a:t>	</a:t>
            </a:r>
            <a:r>
              <a:rPr lang="pt-BR" sz="1600" dirty="0" smtClean="0"/>
              <a:t>MEM(RX) </a:t>
            </a:r>
            <a:r>
              <a:rPr lang="pt-BR" sz="1600" dirty="0"/>
              <a:t>&lt;- </a:t>
            </a:r>
            <a:r>
              <a:rPr lang="pt-BR" sz="1600" dirty="0" smtClean="0"/>
              <a:t>RY</a:t>
            </a:r>
            <a:r>
              <a:rPr lang="pt-BR" sz="1600" dirty="0"/>
              <a:t>	 	111101 | RX | RY | xxx | x</a:t>
            </a:r>
          </a:p>
          <a:p>
            <a:pPr>
              <a:buFontTx/>
              <a:buNone/>
            </a:pPr>
            <a:r>
              <a:rPr lang="pt-BR" sz="1600" dirty="0"/>
              <a:t>	</a:t>
            </a:r>
            <a:r>
              <a:rPr lang="pt-BR" sz="1600" dirty="0" smtClean="0"/>
              <a:t>LOADI RX, </a:t>
            </a:r>
            <a:r>
              <a:rPr lang="pt-BR" sz="1600" dirty="0"/>
              <a:t>RY		RX &lt;- MEM(RY)		111100 | RX | RY | xxx | </a:t>
            </a:r>
            <a:r>
              <a:rPr lang="pt-BR" sz="1600" dirty="0" smtClean="0"/>
              <a:t>x</a:t>
            </a:r>
          </a:p>
          <a:p>
            <a:pPr>
              <a:buFontTx/>
              <a:buNone/>
            </a:pPr>
            <a:r>
              <a:rPr lang="pt-BR" sz="1600" dirty="0"/>
              <a:t>	</a:t>
            </a:r>
            <a:endParaRPr lang="pt-BR" sz="1800" dirty="0" smtClean="0"/>
          </a:p>
          <a:p>
            <a:pPr>
              <a:buFontTx/>
              <a:buNone/>
            </a:pPr>
            <a:r>
              <a:rPr lang="pt-BR" sz="1800" dirty="0" smtClean="0"/>
              <a:t>Imediato</a:t>
            </a:r>
          </a:p>
          <a:p>
            <a:pPr>
              <a:buFontTx/>
              <a:buNone/>
            </a:pPr>
            <a:r>
              <a:rPr lang="pt-BR" sz="1600" dirty="0" smtClean="0"/>
              <a:t>	LOADN RX, #NR	RX &lt;- NR			111000 | RX | xxx | xxx | x</a:t>
            </a:r>
          </a:p>
          <a:p>
            <a:pPr>
              <a:buFontTx/>
              <a:buNone/>
            </a:pPr>
            <a:r>
              <a:rPr lang="pt-BR" sz="1800" dirty="0" smtClean="0"/>
              <a:t>							</a:t>
            </a:r>
            <a:r>
              <a:rPr lang="pt-BR" sz="1600" dirty="0" smtClean="0"/>
              <a:t>NR</a:t>
            </a:r>
          </a:p>
          <a:p>
            <a:pPr>
              <a:buFontTx/>
              <a:buNone/>
            </a:pPr>
            <a:r>
              <a:rPr lang="en-US" sz="1800" dirty="0" err="1" smtClean="0"/>
              <a:t>Movimentação</a:t>
            </a:r>
            <a:endParaRPr lang="en-US" sz="1800" dirty="0" smtClean="0"/>
          </a:p>
          <a:p>
            <a:pPr>
              <a:buNone/>
            </a:pPr>
            <a:r>
              <a:rPr lang="pt-BR" sz="1600" dirty="0" smtClean="0"/>
              <a:t>	MOV RX, RY		RX &lt;- RY			111100 | RX | RY | xx | x0</a:t>
            </a:r>
          </a:p>
          <a:p>
            <a:pPr>
              <a:buNone/>
            </a:pPr>
            <a:r>
              <a:rPr lang="pt-BR" sz="1600" dirty="0" smtClean="0"/>
              <a:t>	MOV RX, SP		RX &lt;- SP			111100 | RX | xxx | xx | 01</a:t>
            </a:r>
          </a:p>
          <a:p>
            <a:pPr>
              <a:buNone/>
            </a:pPr>
            <a:r>
              <a:rPr lang="pt-BR" sz="1600" dirty="0" smtClean="0"/>
              <a:t>	MOV SP, RX		SP &lt;- RX			111100 | RX | </a:t>
            </a:r>
            <a:r>
              <a:rPr lang="pt-BR" sz="1600" dirty="0" err="1" smtClean="0"/>
              <a:t>xxx</a:t>
            </a:r>
            <a:r>
              <a:rPr lang="pt-BR" sz="1600" dirty="0" smtClean="0"/>
              <a:t> | </a:t>
            </a:r>
            <a:r>
              <a:rPr lang="pt-BR" sz="1600" dirty="0" err="1" smtClean="0"/>
              <a:t>xx</a:t>
            </a:r>
            <a:r>
              <a:rPr lang="pt-BR" sz="1600" dirty="0" smtClean="0"/>
              <a:t> | 11</a:t>
            </a:r>
          </a:p>
          <a:p>
            <a:pPr>
              <a:buNone/>
            </a:pPr>
            <a:endParaRPr lang="pt-BR" sz="1600" dirty="0" smtClean="0"/>
          </a:p>
          <a:p>
            <a:pPr>
              <a:buFontTx/>
              <a:buNone/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25A1-534F-4580-A142-CB4EDC6DDAC3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26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8053B-99EF-4AE4-80E7-920FBBA1329D}" type="slidenum">
              <a:rPr lang="pt-BR"/>
              <a:pPr/>
              <a:t>6</a:t>
            </a:fld>
            <a:endParaRPr lang="pt-BR"/>
          </a:p>
        </p:txBody>
      </p:sp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 smtClean="0"/>
              <a:t>Instruções Lógicas e Aritméticas</a:t>
            </a:r>
            <a:endParaRPr lang="pt-BR" sz="2400" dirty="0"/>
          </a:p>
          <a:p>
            <a:pPr lvl="1"/>
            <a:r>
              <a:rPr lang="pt-BR" sz="2000" dirty="0" err="1"/>
              <a:t>op</a:t>
            </a:r>
            <a:r>
              <a:rPr lang="pt-BR" sz="2000" dirty="0"/>
              <a:t> = </a:t>
            </a:r>
            <a:r>
              <a:rPr lang="pt-BR" sz="2000" dirty="0" err="1"/>
              <a:t>opcode</a:t>
            </a:r>
            <a:r>
              <a:rPr lang="pt-BR" sz="2000" dirty="0"/>
              <a:t> </a:t>
            </a:r>
          </a:p>
          <a:p>
            <a:pPr lvl="1"/>
            <a:r>
              <a:rPr lang="pt-BR" sz="2000" dirty="0" err="1"/>
              <a:t>rx</a:t>
            </a:r>
            <a:r>
              <a:rPr lang="pt-BR" sz="2000" dirty="0"/>
              <a:t>, </a:t>
            </a:r>
            <a:r>
              <a:rPr lang="pt-BR" sz="2000" dirty="0" err="1"/>
              <a:t>ry</a:t>
            </a:r>
            <a:r>
              <a:rPr lang="pt-BR" sz="2000" dirty="0"/>
              <a:t>, </a:t>
            </a:r>
            <a:r>
              <a:rPr lang="pt-BR" sz="2000" dirty="0" err="1"/>
              <a:t>rz</a:t>
            </a:r>
            <a:r>
              <a:rPr lang="pt-BR" sz="2000" dirty="0"/>
              <a:t>: registradores</a:t>
            </a:r>
          </a:p>
          <a:p>
            <a:pPr lvl="1"/>
            <a:r>
              <a:rPr lang="pt-BR" sz="2000" dirty="0"/>
              <a:t>c: uso do bit de </a:t>
            </a:r>
            <a:r>
              <a:rPr lang="pt-BR" sz="2000" dirty="0" err="1"/>
              <a:t>carry</a:t>
            </a:r>
            <a:endParaRPr lang="pt-BR" sz="2000" dirty="0"/>
          </a:p>
        </p:txBody>
      </p:sp>
      <p:graphicFrame>
        <p:nvGraphicFramePr>
          <p:cNvPr id="641190" name="Group 166"/>
          <p:cNvGraphicFramePr>
            <a:graphicFrameLocks noGrp="1"/>
          </p:cNvGraphicFramePr>
          <p:nvPr>
            <p:ph sz="quarter" idx="3"/>
          </p:nvPr>
        </p:nvGraphicFramePr>
        <p:xfrm>
          <a:off x="1979613" y="3860800"/>
          <a:ext cx="3600450" cy="457200"/>
        </p:xfrm>
        <a:graphic>
          <a:graphicData uri="http://schemas.openxmlformats.org/drawingml/2006/table">
            <a:tbl>
              <a:tblPr/>
              <a:tblGrid>
                <a:gridCol w="1152525"/>
                <a:gridCol w="719137"/>
                <a:gridCol w="649288"/>
                <a:gridCol w="719137"/>
                <a:gridCol w="360363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op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73"/>
          <p:cNvGrpSpPr>
            <a:grpSpLocks/>
          </p:cNvGrpSpPr>
          <p:nvPr/>
        </p:nvGrpSpPr>
        <p:grpSpPr bwMode="auto">
          <a:xfrm>
            <a:off x="2281238" y="4292600"/>
            <a:ext cx="3414712" cy="330200"/>
            <a:chOff x="1818" y="1805"/>
            <a:chExt cx="2151" cy="208"/>
          </a:xfrm>
        </p:grpSpPr>
        <p:sp>
          <p:nvSpPr>
            <p:cNvPr id="641191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641192" name="Text Box 168"/>
            <p:cNvSpPr txBox="1">
              <a:spLocks noChangeArrowheads="1"/>
            </p:cNvSpPr>
            <p:nvPr/>
          </p:nvSpPr>
          <p:spPr bwMode="auto">
            <a:xfrm>
              <a:off x="2405" y="18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641193" name="Text Box 169"/>
            <p:cNvSpPr txBox="1">
              <a:spLocks noChangeArrowheads="1"/>
            </p:cNvSpPr>
            <p:nvPr/>
          </p:nvSpPr>
          <p:spPr bwMode="auto">
            <a:xfrm>
              <a:off x="2834" y="1813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641194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641195" name="Text Box 171"/>
            <p:cNvSpPr txBox="1">
              <a:spLocks noChangeArrowheads="1"/>
            </p:cNvSpPr>
            <p:nvPr/>
          </p:nvSpPr>
          <p:spPr bwMode="auto">
            <a:xfrm>
              <a:off x="3642" y="1813"/>
              <a:ext cx="32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1 bit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41BDD-23C8-4726-B5AD-CD9D7674C894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FB92-6215-4B89-83D1-2E71E12840F0}" type="slidenum">
              <a:rPr lang="pt-BR"/>
              <a:pPr/>
              <a:t>7</a:t>
            </a:fld>
            <a:endParaRPr lang="pt-BR"/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aritméticas</a:t>
            </a:r>
          </a:p>
        </p:txBody>
      </p:sp>
      <p:sp>
        <p:nvSpPr>
          <p:cNvPr id="663556" name="Rectangle 4"/>
          <p:cNvSpPr>
            <a:spLocks noChangeArrowheads="1"/>
          </p:cNvSpPr>
          <p:nvPr/>
        </p:nvSpPr>
        <p:spPr bwMode="auto">
          <a:xfrm>
            <a:off x="251520" y="1531938"/>
            <a:ext cx="866229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ADD RX, RY, RZ	RX&lt;-RY+RZ</a:t>
            </a:r>
            <a:r>
              <a:rPr lang="pt-BR" sz="1600" dirty="0"/>
              <a:t>	 	100000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ADDC </a:t>
            </a:r>
            <a:r>
              <a:rPr lang="pt-BR" sz="1600" dirty="0" smtClean="0"/>
              <a:t>RX, RY, RZ </a:t>
            </a:r>
            <a:r>
              <a:rPr lang="pt-BR" sz="1600" dirty="0"/>
              <a:t>	</a:t>
            </a:r>
            <a:r>
              <a:rPr lang="pt-BR" sz="1600" dirty="0" smtClean="0"/>
              <a:t>RX&lt;-RY+RZ+C</a:t>
            </a:r>
            <a:r>
              <a:rPr lang="pt-BR" sz="1600" dirty="0"/>
              <a:t>	 	100000 | RX | RY | RZ | 1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SUB </a:t>
            </a:r>
            <a:r>
              <a:rPr lang="pt-BR" sz="1600" dirty="0" smtClean="0"/>
              <a:t>RX, RY, RZ</a:t>
            </a:r>
            <a:r>
              <a:rPr lang="pt-BR" sz="1600" dirty="0"/>
              <a:t>	</a:t>
            </a:r>
            <a:r>
              <a:rPr lang="pt-BR" sz="1600" dirty="0" smtClean="0"/>
              <a:t>RX&lt;-RY-RZ</a:t>
            </a:r>
            <a:r>
              <a:rPr lang="pt-BR" sz="1600" dirty="0"/>
              <a:t>	 	100001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SUBC </a:t>
            </a:r>
            <a:r>
              <a:rPr lang="pt-BR" sz="1600" dirty="0" smtClean="0"/>
              <a:t>RX, RY, RZ </a:t>
            </a:r>
            <a:r>
              <a:rPr lang="pt-BR" sz="1600" dirty="0"/>
              <a:t>	</a:t>
            </a:r>
            <a:r>
              <a:rPr lang="pt-BR" sz="1600" dirty="0" smtClean="0"/>
              <a:t>RX&lt;-RY-RZ+C</a:t>
            </a:r>
            <a:r>
              <a:rPr lang="pt-BR" sz="1600" dirty="0"/>
              <a:t>	 	100001 | RX | RY | RZ | 1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MULT </a:t>
            </a:r>
            <a:r>
              <a:rPr lang="pt-BR" sz="1600" dirty="0" smtClean="0"/>
              <a:t>RX, RY, RZ </a:t>
            </a:r>
            <a:r>
              <a:rPr lang="pt-BR" sz="1600" dirty="0"/>
              <a:t>	</a:t>
            </a:r>
            <a:r>
              <a:rPr lang="pt-BR" sz="1600" dirty="0" smtClean="0"/>
              <a:t>RX&lt;-RY*RZ</a:t>
            </a:r>
            <a:r>
              <a:rPr lang="pt-BR" sz="1600" dirty="0"/>
              <a:t>	 	100010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MULTC </a:t>
            </a:r>
            <a:r>
              <a:rPr lang="pt-BR" sz="1600" dirty="0" smtClean="0"/>
              <a:t>RX, RY, RZ </a:t>
            </a:r>
            <a:r>
              <a:rPr lang="pt-BR" sz="1600" dirty="0"/>
              <a:t>	</a:t>
            </a:r>
            <a:r>
              <a:rPr lang="pt-BR" sz="1600" dirty="0" smtClean="0"/>
              <a:t>RX&lt;-RY*RZ+C</a:t>
            </a:r>
            <a:r>
              <a:rPr lang="pt-BR" sz="1600" dirty="0"/>
              <a:t>	 	100010 | RX | RY | RZ | 1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DIV </a:t>
            </a:r>
            <a:r>
              <a:rPr lang="pt-BR" sz="1600" dirty="0" smtClean="0"/>
              <a:t>RX, RY, RZ </a:t>
            </a:r>
            <a:r>
              <a:rPr lang="pt-BR" sz="1600" dirty="0"/>
              <a:t>		</a:t>
            </a:r>
            <a:r>
              <a:rPr lang="pt-BR" sz="1600" dirty="0" smtClean="0"/>
              <a:t>RX&lt;-RY/RZ</a:t>
            </a:r>
            <a:r>
              <a:rPr lang="pt-BR" sz="1600" dirty="0"/>
              <a:t>	 	100011 | RX | RY | RZ | 0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DIVC </a:t>
            </a:r>
            <a:r>
              <a:rPr lang="pt-BR" sz="1600" dirty="0" smtClean="0"/>
              <a:t>RX, RY, RZ </a:t>
            </a:r>
            <a:r>
              <a:rPr lang="pt-BR" sz="1600" dirty="0"/>
              <a:t>	</a:t>
            </a:r>
            <a:r>
              <a:rPr lang="pt-BR" sz="1600" dirty="0" smtClean="0"/>
              <a:t>RX&lt;-RY/RZ+C</a:t>
            </a:r>
            <a:r>
              <a:rPr lang="pt-BR" sz="1600" dirty="0"/>
              <a:t>	 	100011 | RX | RY | RZ | 1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INC RX		</a:t>
            </a:r>
            <a:r>
              <a:rPr lang="pt-BR" sz="1600" dirty="0" err="1"/>
              <a:t>RX</a:t>
            </a:r>
            <a:r>
              <a:rPr lang="pt-BR" sz="1600" dirty="0"/>
              <a:t>++	 	</a:t>
            </a:r>
            <a:r>
              <a:rPr lang="pt-BR" sz="1600" dirty="0" smtClean="0"/>
              <a:t>	100100 </a:t>
            </a:r>
            <a:r>
              <a:rPr lang="pt-BR" sz="1600" dirty="0"/>
              <a:t>| RX | </a:t>
            </a:r>
            <a:r>
              <a:rPr lang="pt-BR" sz="1600" dirty="0" smtClean="0"/>
              <a:t>0 |</a:t>
            </a:r>
            <a:r>
              <a:rPr lang="pt-BR" sz="1600" dirty="0" err="1" smtClean="0"/>
              <a:t>xxx|xxx</a:t>
            </a:r>
            <a:r>
              <a:rPr lang="pt-BR" sz="1600" dirty="0" smtClean="0"/>
              <a:t> |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DEC RX		</a:t>
            </a:r>
            <a:r>
              <a:rPr lang="pt-BR" sz="1600" dirty="0" err="1"/>
              <a:t>RX</a:t>
            </a:r>
            <a:r>
              <a:rPr lang="pt-BR" sz="1600" dirty="0"/>
              <a:t>--		 	</a:t>
            </a:r>
            <a:r>
              <a:rPr lang="pt-BR" sz="1600" dirty="0" smtClean="0"/>
              <a:t>100100 | </a:t>
            </a:r>
            <a:r>
              <a:rPr lang="pt-BR" sz="1600" dirty="0"/>
              <a:t>RX </a:t>
            </a:r>
            <a:r>
              <a:rPr lang="pt-BR" sz="1600" dirty="0" smtClean="0"/>
              <a:t>| 1 |</a:t>
            </a:r>
            <a:r>
              <a:rPr lang="pt-BR" sz="1600" dirty="0" err="1" smtClean="0"/>
              <a:t>xxx|xxx</a:t>
            </a:r>
            <a:r>
              <a:rPr lang="pt-BR" sz="1600" dirty="0" smtClean="0"/>
              <a:t> |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dirty="0" smtClean="0"/>
              <a:t>	MOD RX, RY, RZ	RX&lt;-RY MOD RZ		100101 | RX | RY | RZ | 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23789-7983-4856-BB76-C62241C94769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45ED2-F09A-4F84-8972-EFC784A87301}" type="slidenum">
              <a:rPr lang="pt-BR"/>
              <a:pPr/>
              <a:t>8</a:t>
            </a:fld>
            <a:endParaRPr lang="pt-BR"/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Instruções lógicas</a:t>
            </a: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684213" y="1531938"/>
            <a:ext cx="822960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pt-BR" sz="1600" dirty="0"/>
              <a:t>	AND </a:t>
            </a:r>
            <a:r>
              <a:rPr lang="pt-BR" sz="1600" dirty="0" smtClean="0"/>
              <a:t>RX, RY, RZ</a:t>
            </a:r>
            <a:r>
              <a:rPr lang="pt-BR" sz="1600" dirty="0"/>
              <a:t>	</a:t>
            </a:r>
            <a:r>
              <a:rPr lang="pt-BR" sz="1600" dirty="0" smtClean="0"/>
              <a:t>RX&lt;-RY </a:t>
            </a:r>
            <a:r>
              <a:rPr lang="pt-BR" sz="1600" dirty="0"/>
              <a:t>AND </a:t>
            </a:r>
            <a:r>
              <a:rPr lang="pt-BR" sz="1600" dirty="0" smtClean="0"/>
              <a:t>RZ</a:t>
            </a:r>
            <a:r>
              <a:rPr lang="pt-BR" sz="1600" dirty="0"/>
              <a:t>	 	010010 | RX | RY | RZ | x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OR </a:t>
            </a:r>
            <a:r>
              <a:rPr lang="pt-BR" sz="1600" dirty="0" smtClean="0"/>
              <a:t>RX, RY, RZ </a:t>
            </a:r>
            <a:r>
              <a:rPr lang="pt-BR" sz="1600" dirty="0"/>
              <a:t>		</a:t>
            </a:r>
            <a:r>
              <a:rPr lang="pt-BR" sz="1600" dirty="0" smtClean="0"/>
              <a:t>RX&lt;-RY </a:t>
            </a:r>
            <a:r>
              <a:rPr lang="pt-BR" sz="1600" dirty="0"/>
              <a:t>OR </a:t>
            </a:r>
            <a:r>
              <a:rPr lang="pt-BR" sz="1600" dirty="0" smtClean="0"/>
              <a:t>RZ</a:t>
            </a:r>
            <a:r>
              <a:rPr lang="pt-BR" sz="1600" dirty="0"/>
              <a:t>	 	010011 | RX | RY | RZ | x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XOR </a:t>
            </a:r>
            <a:r>
              <a:rPr lang="pt-BR" sz="1600" dirty="0" smtClean="0"/>
              <a:t>RX, RY, RZ 	RX&lt;-RY </a:t>
            </a:r>
            <a:r>
              <a:rPr lang="pt-BR" sz="1600" dirty="0"/>
              <a:t>XOR </a:t>
            </a:r>
            <a:r>
              <a:rPr lang="pt-BR" sz="1600" dirty="0" smtClean="0"/>
              <a:t>RZ</a:t>
            </a:r>
            <a:r>
              <a:rPr lang="pt-BR" sz="1600" dirty="0"/>
              <a:t>	 	010100 | RX | RY | RZ | x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NOT </a:t>
            </a:r>
            <a:r>
              <a:rPr lang="pt-BR" sz="1600" dirty="0" smtClean="0"/>
              <a:t>RX, RY</a:t>
            </a:r>
            <a:r>
              <a:rPr lang="pt-BR" sz="1600" dirty="0"/>
              <a:t>		</a:t>
            </a:r>
            <a:r>
              <a:rPr lang="pt-BR" sz="1600" dirty="0" smtClean="0"/>
              <a:t>RX&lt;-NOT(RY)</a:t>
            </a:r>
            <a:r>
              <a:rPr lang="pt-BR" sz="1600" dirty="0"/>
              <a:t>	 	010101 | RX | RY | xxx | x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ROTL RX,n</a:t>
            </a:r>
            <a:r>
              <a:rPr lang="pt-BR" sz="1600" dirty="0"/>
              <a:t>		ROTATE TO LEFT	 	010000 | RX </a:t>
            </a:r>
            <a:r>
              <a:rPr lang="pt-BR" sz="1600" dirty="0" smtClean="0"/>
              <a:t>| 10x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ROTR RX,n</a:t>
            </a:r>
            <a:r>
              <a:rPr lang="pt-BR" sz="1600" dirty="0"/>
              <a:t>		ROTATE TO RIGHT 	010000 | RX | </a:t>
            </a:r>
            <a:r>
              <a:rPr lang="pt-BR" sz="1600" dirty="0" smtClean="0">
                <a:solidFill>
                  <a:srgbClr val="000000"/>
                </a:solidFill>
              </a:rPr>
              <a:t>11x </a:t>
            </a:r>
            <a:r>
              <a:rPr lang="pt-BR" sz="1600" dirty="0">
                <a:solidFill>
                  <a:srgbClr val="000000"/>
                </a:solidFill>
              </a:rPr>
              <a:t>| </a:t>
            </a:r>
            <a:r>
              <a:rPr lang="pt-BR" sz="1600" dirty="0" err="1">
                <a:solidFill>
                  <a:srgbClr val="000000"/>
                </a:solidFill>
              </a:rPr>
              <a:t>nnn</a:t>
            </a:r>
            <a:r>
              <a:rPr lang="pt-BR" sz="1600" dirty="0">
                <a:solidFill>
                  <a:srgbClr val="000000"/>
                </a:solidFill>
              </a:rPr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SHIFTL0 RX,n</a:t>
            </a:r>
            <a:r>
              <a:rPr lang="pt-BR" sz="1600" dirty="0"/>
              <a:t>		SHIFT TO LEFT (FILL 0) 	010000 | RX | </a:t>
            </a:r>
            <a:r>
              <a:rPr lang="pt-BR" sz="1600" dirty="0" smtClean="0"/>
              <a:t>000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SHIFTL1 RX,n</a:t>
            </a:r>
            <a:r>
              <a:rPr lang="pt-BR" sz="1600" dirty="0"/>
              <a:t>		SHIFT TO LEFT (FILL 1) 	010000 | RX | </a:t>
            </a:r>
            <a:r>
              <a:rPr lang="pt-BR" sz="1600" dirty="0" smtClean="0"/>
              <a:t>001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SHIFTR0 RX,n</a:t>
            </a:r>
            <a:r>
              <a:rPr lang="pt-BR" sz="1600" dirty="0"/>
              <a:t>		SHIFT TO RIGHT (FILL 0) 	010000 | RX | </a:t>
            </a:r>
            <a:r>
              <a:rPr lang="pt-BR" sz="1600" dirty="0" smtClean="0"/>
              <a:t>010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  <a:r>
              <a:rPr lang="pt-BR" sz="1600" dirty="0" smtClean="0"/>
              <a:t>SHIFTR1 RX,n</a:t>
            </a:r>
            <a:r>
              <a:rPr lang="pt-BR" sz="1600" dirty="0"/>
              <a:t>		SHIFT TO RIGHT (FILL 1) 	010000 | RX | </a:t>
            </a:r>
            <a:r>
              <a:rPr lang="pt-BR" sz="1600" dirty="0" smtClean="0"/>
              <a:t>011 | </a:t>
            </a:r>
            <a:r>
              <a:rPr lang="pt-BR" sz="1600" dirty="0" err="1" smtClean="0"/>
              <a:t>nnn</a:t>
            </a:r>
            <a:r>
              <a:rPr lang="pt-BR" sz="1600" dirty="0" smtClean="0"/>
              <a:t> | n</a:t>
            </a:r>
            <a:endParaRPr lang="pt-BR" sz="12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 smtClean="0"/>
              <a:t>	CMP RX, RY 		FR&lt;-COND	 </a:t>
            </a:r>
            <a:r>
              <a:rPr lang="pt-BR" sz="1600" smtClean="0"/>
              <a:t>	</a:t>
            </a:r>
            <a:r>
              <a:rPr lang="pt-BR" sz="1600" smtClean="0"/>
              <a:t>010101 </a:t>
            </a:r>
            <a:r>
              <a:rPr lang="pt-BR" sz="1600" dirty="0" smtClean="0"/>
              <a:t>| RX | RY | xxx | x</a:t>
            </a:r>
            <a:endParaRPr lang="pt-BR" sz="1600" dirty="0"/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  <a:p>
            <a:pPr marL="342900" indent="-342900">
              <a:spcBef>
                <a:spcPct val="20000"/>
              </a:spcBef>
            </a:pPr>
            <a:r>
              <a:rPr lang="pt-BR" sz="1600" dirty="0"/>
              <a:t>	</a:t>
            </a:r>
          </a:p>
          <a:p>
            <a:pPr marL="342900" indent="-342900">
              <a:spcBef>
                <a:spcPct val="20000"/>
              </a:spcBef>
            </a:pP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BCB67-FD7E-42A2-B458-F658D16F45B7}" type="datetime1">
              <a:rPr lang="pt-BR"/>
              <a:pPr/>
              <a:t>29/05/2018</a:t>
            </a:fld>
            <a:endParaRPr lang="pt-BR"/>
          </a:p>
        </p:txBody>
      </p:sp>
      <p:sp>
        <p:nvSpPr>
          <p:cNvPr id="22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0CC0A-B830-4255-A38D-DC825F7D7F0A}" type="slidenum">
              <a:rPr lang="pt-BR"/>
              <a:pPr/>
              <a:t>9</a:t>
            </a:fld>
            <a:endParaRPr lang="pt-BR"/>
          </a:p>
        </p:txBody>
      </p:sp>
      <p:sp>
        <p:nvSpPr>
          <p:cNvPr id="66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Formato de Instrução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316038"/>
            <a:ext cx="8207375" cy="4895850"/>
          </a:xfrm>
        </p:spPr>
        <p:txBody>
          <a:bodyPr/>
          <a:lstStyle/>
          <a:p>
            <a:endParaRPr lang="pt-BR" sz="2400" dirty="0"/>
          </a:p>
          <a:p>
            <a:r>
              <a:rPr lang="pt-BR" sz="2400" dirty="0" smtClean="0"/>
              <a:t>Instruções de entrada e saída</a:t>
            </a:r>
            <a:endParaRPr lang="pt-BR" sz="2400" dirty="0"/>
          </a:p>
          <a:p>
            <a:endParaRPr lang="pt-BR" sz="2400" dirty="0"/>
          </a:p>
          <a:p>
            <a:pPr lvl="1"/>
            <a:r>
              <a:rPr lang="en-US" sz="2000" dirty="0" smtClean="0"/>
              <a:t>Input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Output</a:t>
            </a:r>
            <a:endParaRPr lang="pt-BR" sz="2000" dirty="0"/>
          </a:p>
          <a:p>
            <a:endParaRPr lang="pt-BR" sz="2400" dirty="0"/>
          </a:p>
        </p:txBody>
      </p:sp>
      <p:sp>
        <p:nvSpPr>
          <p:cNvPr id="10" name="Espaço Reservado para Conteúdo 9"/>
          <p:cNvSpPr>
            <a:spLocks noGrp="1"/>
          </p:cNvSpPr>
          <p:nvPr>
            <p:ph sz="quarter" idx="3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  <a:endParaRPr lang="pt-BR" dirty="0"/>
          </a:p>
        </p:txBody>
      </p:sp>
      <p:graphicFrame>
        <p:nvGraphicFramePr>
          <p:cNvPr id="11" name="Group 166"/>
          <p:cNvGraphicFramePr>
            <a:graphicFrameLocks noGrp="1"/>
          </p:cNvGraphicFramePr>
          <p:nvPr>
            <p:ph sz="quarter" idx="3"/>
          </p:nvPr>
        </p:nvGraphicFramePr>
        <p:xfrm>
          <a:off x="2571736" y="2928934"/>
          <a:ext cx="3600450" cy="457200"/>
        </p:xfrm>
        <a:graphic>
          <a:graphicData uri="http://schemas.openxmlformats.org/drawingml/2006/table">
            <a:tbl>
              <a:tblPr/>
              <a:tblGrid>
                <a:gridCol w="1152525"/>
                <a:gridCol w="719137"/>
                <a:gridCol w="1728788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2" name="Group 173"/>
          <p:cNvGrpSpPr>
            <a:grpSpLocks/>
          </p:cNvGrpSpPr>
          <p:nvPr/>
        </p:nvGrpSpPr>
        <p:grpSpPr bwMode="auto">
          <a:xfrm>
            <a:off x="2873361" y="3357564"/>
            <a:ext cx="2663825" cy="312738"/>
            <a:chOff x="1818" y="1803"/>
            <a:chExt cx="1678" cy="197"/>
          </a:xfrm>
        </p:grpSpPr>
        <p:sp>
          <p:nvSpPr>
            <p:cNvPr id="13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14" name="Text Box 168"/>
            <p:cNvSpPr txBox="1">
              <a:spLocks noChangeArrowheads="1"/>
            </p:cNvSpPr>
            <p:nvPr/>
          </p:nvSpPr>
          <p:spPr bwMode="auto">
            <a:xfrm>
              <a:off x="2405" y="18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15" name="Text Box 169"/>
            <p:cNvSpPr txBox="1">
              <a:spLocks noChangeArrowheads="1"/>
            </p:cNvSpPr>
            <p:nvPr/>
          </p:nvSpPr>
          <p:spPr bwMode="auto">
            <a:xfrm>
              <a:off x="3113" y="1803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7 </a:t>
              </a:r>
              <a:r>
                <a:rPr lang="pt-BR" dirty="0"/>
                <a:t>bits</a:t>
              </a:r>
            </a:p>
          </p:txBody>
        </p:sp>
      </p:grpSp>
      <p:graphicFrame>
        <p:nvGraphicFramePr>
          <p:cNvPr id="18" name="Group 166"/>
          <p:cNvGraphicFramePr>
            <a:graphicFrameLocks noGrp="1"/>
          </p:cNvGraphicFramePr>
          <p:nvPr>
            <p:ph sz="quarter" idx="4294967295"/>
          </p:nvPr>
        </p:nvGraphicFramePr>
        <p:xfrm>
          <a:off x="2643174" y="4500570"/>
          <a:ext cx="3600450" cy="457200"/>
        </p:xfrm>
        <a:graphic>
          <a:graphicData uri="http://schemas.openxmlformats.org/drawingml/2006/table">
            <a:tbl>
              <a:tblPr/>
              <a:tblGrid>
                <a:gridCol w="1152525"/>
                <a:gridCol w="719137"/>
                <a:gridCol w="649288"/>
                <a:gridCol w="10795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pt-BR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</a:t>
                      </a: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rx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BR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" name="Group 173"/>
          <p:cNvGrpSpPr>
            <a:grpSpLocks/>
          </p:cNvGrpSpPr>
          <p:nvPr/>
        </p:nvGrpSpPr>
        <p:grpSpPr bwMode="auto">
          <a:xfrm>
            <a:off x="2944799" y="4932370"/>
            <a:ext cx="2924175" cy="333375"/>
            <a:chOff x="1818" y="1805"/>
            <a:chExt cx="1842" cy="210"/>
          </a:xfrm>
        </p:grpSpPr>
        <p:sp>
          <p:nvSpPr>
            <p:cNvPr id="21" name="Text Box 167"/>
            <p:cNvSpPr txBox="1">
              <a:spLocks noChangeArrowheads="1"/>
            </p:cNvSpPr>
            <p:nvPr/>
          </p:nvSpPr>
          <p:spPr bwMode="auto">
            <a:xfrm>
              <a:off x="1818" y="1805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6 bits</a:t>
              </a:r>
            </a:p>
          </p:txBody>
        </p:sp>
        <p:sp>
          <p:nvSpPr>
            <p:cNvPr id="23" name="Text Box 168"/>
            <p:cNvSpPr txBox="1">
              <a:spLocks noChangeArrowheads="1"/>
            </p:cNvSpPr>
            <p:nvPr/>
          </p:nvSpPr>
          <p:spPr bwMode="auto">
            <a:xfrm>
              <a:off x="2405" y="1808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24" name="Text Box 169"/>
            <p:cNvSpPr txBox="1">
              <a:spLocks noChangeArrowheads="1"/>
            </p:cNvSpPr>
            <p:nvPr/>
          </p:nvSpPr>
          <p:spPr bwMode="auto">
            <a:xfrm>
              <a:off x="2834" y="1813"/>
              <a:ext cx="383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/>
                <a:t>3 bits</a:t>
              </a:r>
            </a:p>
          </p:txBody>
        </p:sp>
        <p:sp>
          <p:nvSpPr>
            <p:cNvPr id="25" name="Text Box 170"/>
            <p:cNvSpPr txBox="1">
              <a:spLocks noChangeArrowheads="1"/>
            </p:cNvSpPr>
            <p:nvPr/>
          </p:nvSpPr>
          <p:spPr bwMode="auto">
            <a:xfrm>
              <a:off x="3274" y="1821"/>
              <a:ext cx="3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pt-BR" dirty="0" smtClean="0"/>
                <a:t>4 </a:t>
              </a:r>
              <a:r>
                <a:rPr lang="pt-BR" dirty="0"/>
                <a:t>bits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25735</TotalTime>
  <Words>387</Words>
  <Application>Microsoft Office PowerPoint</Application>
  <PresentationFormat>Apresentação na tela (4:3)</PresentationFormat>
  <Paragraphs>371</Paragraphs>
  <Slides>18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Courier10 BT</vt:lpstr>
      <vt:lpstr>Tahoma</vt:lpstr>
      <vt:lpstr>Times New Roman</vt:lpstr>
      <vt:lpstr>Default Design</vt:lpstr>
      <vt:lpstr>Lab ORG</vt:lpstr>
      <vt:lpstr>               Arquitetura</vt:lpstr>
      <vt:lpstr>Conjunto de registradores do uP ICMC</vt:lpstr>
      <vt:lpstr>Formato de Instrução</vt:lpstr>
      <vt:lpstr>Instruções de manipulação de dados</vt:lpstr>
      <vt:lpstr>Formato de Instrução</vt:lpstr>
      <vt:lpstr>Instruções aritméticas</vt:lpstr>
      <vt:lpstr>Instruções lógicas</vt:lpstr>
      <vt:lpstr>Formato de Instrução</vt:lpstr>
      <vt:lpstr>Instruções de entrada e saída</vt:lpstr>
      <vt:lpstr>Formato de Instrução</vt:lpstr>
      <vt:lpstr>Instruções de salto (todas com END)</vt:lpstr>
      <vt:lpstr>Instruções de chamada (todas com END)</vt:lpstr>
      <vt:lpstr>Instrução de retorno</vt:lpstr>
      <vt:lpstr>Formato de Instrução</vt:lpstr>
      <vt:lpstr>Instruções de pilha</vt:lpstr>
      <vt:lpstr>Formato de Instrução</vt:lpstr>
      <vt:lpstr>Instruções de controle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Parallel Hardware Architecture for Image Feature Detection</dc:title>
  <dc:creator>vb</dc:creator>
  <cp:lastModifiedBy>simoes</cp:lastModifiedBy>
  <cp:revision>845</cp:revision>
  <dcterms:created xsi:type="dcterms:W3CDTF">2008-02-15T17:23:41Z</dcterms:created>
  <dcterms:modified xsi:type="dcterms:W3CDTF">2018-05-29T22:18:05Z</dcterms:modified>
</cp:coreProperties>
</file>