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人月神话读后感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31501364</a:t>
            </a:r>
            <a:r>
              <a:rPr lang="zh-CN" altLang="en-US" dirty="0" smtClean="0"/>
              <a:t>葛倍良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990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项目灾难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所有的编程人员都是乐观主义者：一切都将运作</a:t>
            </a:r>
            <a:r>
              <a:rPr lang="zh-CN" altLang="en-US" dirty="0" smtClean="0"/>
              <a:t>良好，每</a:t>
            </a:r>
            <a:r>
              <a:rPr lang="zh-CN" altLang="en-US" dirty="0"/>
              <a:t>一项任务仅 </a:t>
            </a:r>
            <a:r>
              <a:rPr lang="zh-CN" altLang="en-US" dirty="0" smtClean="0"/>
              <a:t>花费</a:t>
            </a:r>
            <a:r>
              <a:rPr lang="zh-CN" altLang="en-US" dirty="0"/>
              <a:t>它所“应该”花费的时间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zh-CN" dirty="0"/>
              <a:t>人数和时间互换的</a:t>
            </a:r>
            <a:r>
              <a:rPr lang="zh-CN" altLang="zh-CN" dirty="0" smtClean="0"/>
              <a:t>混淆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由于乐观主义忽略错误导致的大量系统测试。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zh-CN" dirty="0"/>
              <a:t>软件经理空泛的</a:t>
            </a:r>
            <a:r>
              <a:rPr lang="zh-CN" altLang="zh-CN" dirty="0" smtClean="0"/>
              <a:t>估算</a:t>
            </a:r>
            <a:r>
              <a:rPr lang="zh-CN" altLang="en-US" dirty="0"/>
              <a:t>：某项任务的计划进度，可能受</a:t>
            </a:r>
            <a:r>
              <a:rPr lang="zh-CN" altLang="en-US" dirty="0" smtClean="0"/>
              <a:t>限于</a:t>
            </a:r>
            <a:r>
              <a:rPr lang="en-US" altLang="zh-CN" dirty="0" smtClean="0"/>
              <a:t>5.</a:t>
            </a:r>
            <a:r>
              <a:rPr lang="zh-CN" altLang="en-US" dirty="0" smtClean="0"/>
              <a:t>顾客</a:t>
            </a:r>
            <a:r>
              <a:rPr lang="zh-CN" altLang="en-US" dirty="0"/>
              <a:t>要求的紧迫程度，但紧迫程度无法控制实际的完成情况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zh-CN" dirty="0"/>
              <a:t>向进度落后的项目中增加人手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只</a:t>
            </a:r>
            <a:r>
              <a:rPr lang="zh-CN" altLang="zh-CN" dirty="0" smtClean="0"/>
              <a:t>会</a:t>
            </a:r>
            <a:r>
              <a:rPr lang="zh-CN" altLang="zh-CN" dirty="0"/>
              <a:t>使进度更加</a:t>
            </a:r>
            <a:r>
              <a:rPr lang="zh-CN" altLang="zh-CN" dirty="0" smtClean="0"/>
              <a:t>落后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6757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外科手术队伍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效率高和效率低的实施者之间具体差别非常大，经常达到了数量级的水平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小型、精干队伍是最好的。这一点在软件工艺和极限编程里都得到了充分的体现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 对于真正意义上的大型系统，小型精干的队伍太慢了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Mills </a:t>
            </a:r>
            <a:r>
              <a:rPr lang="zh-CN" altLang="en-US" dirty="0"/>
              <a:t>的建议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大型项目的</a:t>
            </a:r>
            <a:r>
              <a:rPr lang="zh-CN" altLang="en-US" dirty="0"/>
              <a:t>每一个部分由一个团队解决，但是该队伍以类似外科手术的方式组建，而并非</a:t>
            </a:r>
            <a:r>
              <a:rPr lang="zh-CN" altLang="en-US" dirty="0" smtClean="0"/>
              <a:t>一拥而上。也就是说</a:t>
            </a:r>
            <a:r>
              <a:rPr lang="zh-CN" altLang="en-US" dirty="0"/>
              <a:t>，同每个成员截取问题某个部分的做法相反，由一个人来进行问题的分解，其他</a:t>
            </a:r>
            <a:r>
              <a:rPr lang="zh-CN" altLang="en-US" dirty="0" smtClean="0"/>
              <a:t>人给予</a:t>
            </a:r>
            <a:r>
              <a:rPr lang="zh-CN" altLang="en-US" dirty="0"/>
              <a:t>他所需要的支持，以提高效率和生产力。 </a:t>
            </a:r>
          </a:p>
        </p:txBody>
      </p:sp>
    </p:spTree>
    <p:extLst>
      <p:ext uri="{BB962C8B-B14F-4D97-AF65-F5344CB8AC3E}">
        <p14:creationId xmlns:p14="http://schemas.microsoft.com/office/powerpoint/2010/main" val="1799471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没有银弹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作者指出软件开发存在人狼的一面，而将</a:t>
            </a:r>
            <a:r>
              <a:rPr lang="zh-CN" altLang="en-US" dirty="0"/>
              <a:t>提高软件开发效率的方法比作银弹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举例</a:t>
            </a:r>
            <a:r>
              <a:rPr lang="en-US" altLang="zh-CN" dirty="0" smtClean="0"/>
              <a:t>Ada </a:t>
            </a:r>
            <a:r>
              <a:rPr lang="zh-CN" altLang="en-US" dirty="0"/>
              <a:t>和其他</a:t>
            </a:r>
            <a:r>
              <a:rPr lang="zh-CN" altLang="en-US"/>
              <a:t>高级</a:t>
            </a:r>
            <a:r>
              <a:rPr lang="zh-CN" altLang="en-US"/>
              <a:t>编程语言，面向对象编程</a:t>
            </a:r>
            <a:r>
              <a:rPr lang="zh-CN" altLang="en-US"/>
              <a:t>，</a:t>
            </a:r>
            <a:r>
              <a:rPr lang="zh-CN" altLang="en-US" smtClean="0"/>
              <a:t>人工智能等为银弹的希望。</a:t>
            </a:r>
            <a:endParaRPr lang="en-US" altLang="zh-CN" dirty="0" smtClean="0"/>
          </a:p>
          <a:p>
            <a:r>
              <a:rPr lang="zh-CN" altLang="en-US" dirty="0" smtClean="0"/>
              <a:t>说明了</a:t>
            </a:r>
            <a:r>
              <a:rPr lang="zh-CN" altLang="zh-CN" dirty="0" smtClean="0"/>
              <a:t>没有</a:t>
            </a:r>
            <a:r>
              <a:rPr lang="zh-CN" altLang="zh-CN" dirty="0"/>
              <a:t>任何技术或管理上的进展，能够独立地许诺十年内使生产率、可靠性或简洁性获得数量级上的进步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769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27868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作者简介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 smtClean="0"/>
              <a:t>章节简述</a:t>
            </a:r>
            <a:endParaRPr lang="en-US" altLang="zh-CN" dirty="0" smtClean="0"/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2.1</a:t>
            </a:r>
            <a:r>
              <a:rPr lang="zh-CN" altLang="en-US" dirty="0" smtClean="0"/>
              <a:t>焦油坑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2.1.1</a:t>
            </a:r>
            <a:r>
              <a:rPr lang="zh-CN" altLang="en-US" dirty="0" smtClean="0"/>
              <a:t>谈软件开发职业</a:t>
            </a:r>
            <a:endParaRPr lang="en-US" altLang="zh-CN" dirty="0" smtClean="0"/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2.2</a:t>
            </a:r>
            <a:r>
              <a:rPr lang="zh-CN" altLang="en-US" dirty="0" smtClean="0"/>
              <a:t>人月神话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2.2.1</a:t>
            </a:r>
            <a:r>
              <a:rPr lang="zh-CN" altLang="en-US" dirty="0" smtClean="0"/>
              <a:t>项目灾难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2.3</a:t>
            </a:r>
            <a:r>
              <a:rPr lang="zh-CN" altLang="en-US" dirty="0" smtClean="0"/>
              <a:t>外科手术队伍</a:t>
            </a:r>
            <a:endParaRPr lang="en-US" altLang="zh-CN" dirty="0"/>
          </a:p>
          <a:p>
            <a:r>
              <a:rPr lang="en-US" altLang="zh-CN" dirty="0" smtClean="0"/>
              <a:t>   2.4</a:t>
            </a:r>
            <a:r>
              <a:rPr lang="zh-CN" altLang="en-US" dirty="0" smtClean="0"/>
              <a:t>没有银弹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30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作者简介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7063275" cy="3450613"/>
          </a:xfr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人月神话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是</a:t>
            </a:r>
            <a:r>
              <a:rPr lang="zh-CN" altLang="zh-CN" dirty="0" smtClean="0"/>
              <a:t>被认为</a:t>
            </a:r>
            <a:r>
              <a:rPr lang="en-US" altLang="zh-CN" dirty="0" smtClean="0"/>
              <a:t>“</a:t>
            </a:r>
            <a:r>
              <a:rPr lang="en-US" altLang="zh-CN" dirty="0"/>
              <a:t>IBM 360</a:t>
            </a:r>
            <a:r>
              <a:rPr lang="zh-CN" altLang="zh-CN" dirty="0"/>
              <a:t>系统之父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的</a:t>
            </a:r>
            <a:r>
              <a:rPr lang="en-US" altLang="zh-CN" dirty="0"/>
              <a:t>Brooks</a:t>
            </a:r>
            <a:r>
              <a:rPr lang="zh-CN" altLang="zh-CN" dirty="0" smtClean="0"/>
              <a:t>博士</a:t>
            </a:r>
            <a:r>
              <a:rPr lang="zh-CN" altLang="en-US" dirty="0" smtClean="0"/>
              <a:t>与</a:t>
            </a:r>
            <a:r>
              <a:rPr lang="en-US" altLang="zh-CN" dirty="0" smtClean="0"/>
              <a:t>1975</a:t>
            </a:r>
            <a:r>
              <a:rPr lang="zh-CN" altLang="en-US" dirty="0" smtClean="0"/>
              <a:t>年首次发布。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854" y="2015732"/>
            <a:ext cx="2540000" cy="321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3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章节简述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/>
              <a:t>焦油坑（</a:t>
            </a:r>
            <a:r>
              <a:rPr lang="en-US" altLang="zh-CN" dirty="0"/>
              <a:t>THE TAR PIT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人</a:t>
            </a:r>
            <a:r>
              <a:rPr lang="zh-CN" altLang="zh-CN" dirty="0"/>
              <a:t>月神话（</a:t>
            </a:r>
            <a:r>
              <a:rPr lang="en-US" altLang="zh-CN" dirty="0"/>
              <a:t>THE MYTHICAL MAN-MONTH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外科手术</a:t>
            </a:r>
            <a:r>
              <a:rPr lang="zh-CN" altLang="zh-CN" dirty="0"/>
              <a:t>队伍（</a:t>
            </a:r>
            <a:r>
              <a:rPr lang="en-US" altLang="zh-CN" dirty="0"/>
              <a:t>THE SURGICAL TEAM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贵族</a:t>
            </a:r>
            <a:r>
              <a:rPr lang="zh-CN" altLang="zh-CN" dirty="0"/>
              <a:t>专制、民主政治和系统设计（</a:t>
            </a:r>
            <a:r>
              <a:rPr lang="en-US" altLang="zh-CN" dirty="0"/>
              <a:t>ARISTOCRACY,DEMOCRACY,AND SYSTEM DESING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画</a:t>
            </a:r>
            <a:r>
              <a:rPr lang="zh-CN" altLang="zh-CN" dirty="0"/>
              <a:t>足添蛇（</a:t>
            </a:r>
            <a:r>
              <a:rPr lang="en-US" altLang="zh-CN" dirty="0"/>
              <a:t>THE SECOND-SYSTEM EFFECT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贯彻执行</a:t>
            </a:r>
            <a:r>
              <a:rPr lang="zh-CN" altLang="zh-CN" dirty="0"/>
              <a:t>（</a:t>
            </a:r>
            <a:r>
              <a:rPr lang="en-US" altLang="zh-CN" dirty="0"/>
              <a:t>PASSING THE WORD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为什么</a:t>
            </a:r>
            <a:r>
              <a:rPr lang="zh-CN" altLang="zh-CN" dirty="0"/>
              <a:t>巴比伦塔会失败？（</a:t>
            </a:r>
            <a:r>
              <a:rPr lang="en-US" altLang="zh-CN" dirty="0"/>
              <a:t>WHY DID THE TOWER OF BABEL FAIL</a:t>
            </a:r>
            <a:r>
              <a:rPr lang="en-US" altLang="zh-CN" dirty="0" smtClean="0"/>
              <a:t>?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胸有成竹</a:t>
            </a:r>
            <a:r>
              <a:rPr lang="zh-CN" altLang="zh-CN" dirty="0"/>
              <a:t>（</a:t>
            </a:r>
            <a:r>
              <a:rPr lang="en-US" altLang="zh-CN" dirty="0"/>
              <a:t>CALLING THE SHOT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提纲挈领</a:t>
            </a:r>
            <a:r>
              <a:rPr lang="zh-CN" altLang="zh-CN" dirty="0"/>
              <a:t>（</a:t>
            </a:r>
            <a:r>
              <a:rPr lang="en-US" altLang="zh-CN" dirty="0"/>
              <a:t>THE DOCUMENTARY HYPOTHESIS</a:t>
            </a:r>
            <a:r>
              <a:rPr lang="zh-CN" altLang="zh-CN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3565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69926"/>
          </a:xfrm>
        </p:spPr>
        <p:txBody>
          <a:bodyPr>
            <a:normAutofit fontScale="85000" lnSpcReduction="20000"/>
          </a:bodyPr>
          <a:lstStyle/>
          <a:p>
            <a:r>
              <a:rPr lang="zh-CN" altLang="zh-CN" dirty="0" smtClean="0"/>
              <a:t>未雨绸缪</a:t>
            </a:r>
            <a:r>
              <a:rPr lang="zh-CN" altLang="zh-CN" dirty="0"/>
              <a:t>（</a:t>
            </a:r>
            <a:r>
              <a:rPr lang="en-US" altLang="zh-CN" dirty="0"/>
              <a:t>PLAN TO PHROW ONE AWAY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干将</a:t>
            </a:r>
            <a:r>
              <a:rPr lang="zh-CN" altLang="zh-CN" dirty="0"/>
              <a:t>莫邪（</a:t>
            </a:r>
            <a:r>
              <a:rPr lang="en-US" altLang="zh-CN" dirty="0"/>
              <a:t>SHAPP TOOLS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整体</a:t>
            </a:r>
            <a:r>
              <a:rPr lang="zh-CN" altLang="zh-CN" dirty="0"/>
              <a:t>部分（</a:t>
            </a:r>
            <a:r>
              <a:rPr lang="en-US" altLang="zh-CN" dirty="0"/>
              <a:t>THE WHOLE AND THE PARTS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祸起萧墙</a:t>
            </a:r>
            <a:r>
              <a:rPr lang="zh-CN" altLang="zh-CN" dirty="0"/>
              <a:t>（</a:t>
            </a:r>
            <a:r>
              <a:rPr lang="en-US" altLang="zh-CN" dirty="0"/>
              <a:t>HATCHING A CATASTROPHE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另外</a:t>
            </a:r>
            <a:r>
              <a:rPr lang="zh-CN" altLang="zh-CN" dirty="0"/>
              <a:t>一面（</a:t>
            </a:r>
            <a:r>
              <a:rPr lang="en-US" altLang="zh-CN" dirty="0"/>
              <a:t>THE OTHER FACE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没有</a:t>
            </a:r>
            <a:r>
              <a:rPr lang="zh-CN" altLang="zh-CN" dirty="0"/>
              <a:t>银弹一软件工程中的根本和次要问题（</a:t>
            </a:r>
            <a:r>
              <a:rPr lang="en-US" altLang="zh-CN" dirty="0"/>
              <a:t>NO SILVER BULLEF-ESSENCE AND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再</a:t>
            </a:r>
            <a:r>
              <a:rPr lang="zh-CN" altLang="zh-CN" dirty="0"/>
              <a:t>论《没有银弹》（</a:t>
            </a:r>
            <a:r>
              <a:rPr lang="en-US" altLang="zh-CN" dirty="0"/>
              <a:t>“NO SILVER BULLEF”REFIRED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《人月神话》</a:t>
            </a:r>
            <a:r>
              <a:rPr lang="zh-CN" altLang="zh-CN" dirty="0"/>
              <a:t>的观点：是或非？（</a:t>
            </a:r>
            <a:r>
              <a:rPr lang="en-US" altLang="zh-CN" dirty="0"/>
              <a:t>PROPOSITIONS OF THE MYTHICAL MAN-MONTH:TRUE OR FALSE?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20</a:t>
            </a:r>
            <a:r>
              <a:rPr lang="zh-CN" altLang="zh-CN" dirty="0"/>
              <a:t>年后的人月神话（</a:t>
            </a:r>
            <a:r>
              <a:rPr lang="en-US" altLang="zh-CN" dirty="0"/>
              <a:t>THE MYTHICAL MAN-MONTH AFTER 20 YEARS</a:t>
            </a:r>
            <a:r>
              <a:rPr lang="zh-CN" altLang="zh-CN" dirty="0" smtClean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zh-CN" altLang="en-US" dirty="0" smtClean="0"/>
              <a:t>章节简述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30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焦油坑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引入史前巨兽在焦油坑中挣扎得越是猛烈，焦油纠缠得越</a:t>
            </a:r>
            <a:r>
              <a:rPr lang="zh-CN" altLang="en-US" dirty="0" smtClean="0"/>
              <a:t>紧的例子。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zh-CN" altLang="en-US" dirty="0"/>
              <a:t>过去几十年的大型</a:t>
            </a:r>
            <a:r>
              <a:rPr lang="zh-CN" altLang="en-US" dirty="0" smtClean="0"/>
              <a:t>系统开发比作这样的一</a:t>
            </a:r>
            <a:r>
              <a:rPr lang="zh-CN" altLang="en-US" dirty="0"/>
              <a:t>个焦油</a:t>
            </a:r>
            <a:r>
              <a:rPr lang="zh-CN" altLang="en-US" dirty="0" smtClean="0"/>
              <a:t>坑。</a:t>
            </a:r>
            <a:endParaRPr lang="en-US" altLang="zh-CN" dirty="0" smtClean="0"/>
          </a:p>
          <a:p>
            <a:r>
              <a:rPr lang="zh-CN" altLang="en-US" dirty="0" smtClean="0"/>
              <a:t>阐述了那些表面</a:t>
            </a:r>
            <a:r>
              <a:rPr lang="zh-CN" altLang="en-US" dirty="0"/>
              <a:t>上看起来好像没有任何一个单独的问题会导致困难，每个都能被解</a:t>
            </a:r>
          </a:p>
          <a:p>
            <a:r>
              <a:rPr lang="zh-CN" altLang="en-US" dirty="0"/>
              <a:t>决，但是当它们相互纠缠和累积在一起的时候，团队的行动就会变得越来越</a:t>
            </a:r>
            <a:r>
              <a:rPr lang="zh-CN" altLang="en-US" dirty="0" smtClean="0"/>
              <a:t>慢的现象。</a:t>
            </a:r>
            <a:endParaRPr lang="en-US" altLang="zh-CN" dirty="0" smtClean="0"/>
          </a:p>
          <a:p>
            <a:r>
              <a:rPr lang="zh-CN" altLang="en-US" dirty="0" smtClean="0"/>
              <a:t>引进软件开发职业介绍。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823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谈软件开发职业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73276" y="2023368"/>
            <a:ext cx="3718723" cy="180048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它是在功能上能相互协作的程序集合，具有规范的格式，可以进行交互，并可以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用来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组装和搭建整个系统。要成为系统构件，程序必须按照一定的要求编制，使输入和输出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在语法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和语义上与精确定义的接口一致。同时程序还要符合预先定义的资源限制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12" y="2015732"/>
            <a:ext cx="3502265" cy="3552427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1252289" y="3726785"/>
            <a:ext cx="3718723" cy="18413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这是可以被任何人运行、测试、修复和扩展的程序。它可以运行在多种操作系统平台上，供多套数据使用。要成为通用的编程产品，程序必须按照普遍认可的风格来编写，特别是输入的范围和形式必须扩展，以适用于所有可以合理使用的基本算法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252289" y="2015732"/>
            <a:ext cx="3718722" cy="15338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它本身是完整的，可以由作者在所开发的系统平台上运行。有两种途径可以使程序转变成更有用的，但是成本更高的东西，它们表现为图中的边界。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8473277" y="3993470"/>
            <a:ext cx="3718723" cy="1574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以上的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所有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的情况都不同的是，它的成本高达九倍。然而，只有它才是真正有用的产品，是大多数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系统开发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的目标。 </a:t>
            </a:r>
          </a:p>
        </p:txBody>
      </p:sp>
    </p:spTree>
    <p:extLst>
      <p:ext uri="{BB962C8B-B14F-4D97-AF65-F5344CB8AC3E}">
        <p14:creationId xmlns:p14="http://schemas.microsoft.com/office/powerpoint/2010/main" val="766152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谈软件开发职业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360000">
              <a:lnSpc>
                <a:spcPct val="100000"/>
              </a:lnSpc>
            </a:pPr>
            <a:r>
              <a:rPr lang="zh-CN" altLang="en-US" dirty="0" smtClean="0"/>
              <a:t>  分别从 创建</a:t>
            </a:r>
            <a:r>
              <a:rPr lang="zh-CN" altLang="en-US" dirty="0"/>
              <a:t>事物的纯粹快乐、快乐来自于开发对其他人有用的东西、整个过程体现出魔术般的力量、学习的乐趣，来自于这项工作的非重复特性</a:t>
            </a:r>
            <a:r>
              <a:rPr lang="zh-CN" altLang="en-US" dirty="0" smtClean="0"/>
              <a:t>、快乐来自</a:t>
            </a:r>
            <a:r>
              <a:rPr lang="zh-CN" altLang="en-US" dirty="0"/>
              <a:t>于工作在如此易于驾驭的介质</a:t>
            </a:r>
            <a:r>
              <a:rPr lang="zh-CN" altLang="en-US" dirty="0" smtClean="0"/>
              <a:t>上，</a:t>
            </a:r>
            <a:r>
              <a:rPr lang="en-US" altLang="zh-CN" dirty="0" smtClean="0"/>
              <a:t>5</a:t>
            </a:r>
            <a:r>
              <a:rPr lang="zh-CN" altLang="en-US" dirty="0"/>
              <a:t>个方面</a:t>
            </a:r>
            <a:r>
              <a:rPr lang="zh-CN" altLang="en-US" dirty="0" smtClean="0"/>
              <a:t>和 必须</a:t>
            </a:r>
            <a:r>
              <a:rPr lang="zh-CN" altLang="en-US" dirty="0"/>
              <a:t>追求完美、由他人来设定目标，供给资源，提供信息、概念性设计是有趣的，但寻找琐碎的 </a:t>
            </a:r>
            <a:r>
              <a:rPr lang="en-US" altLang="zh-CN" dirty="0"/>
              <a:t>bug </a:t>
            </a:r>
            <a:r>
              <a:rPr lang="zh-CN" altLang="en-US" dirty="0"/>
              <a:t>却只是一项重复性的</a:t>
            </a:r>
            <a:r>
              <a:rPr lang="zh-CN" altLang="en-US" dirty="0" smtClean="0"/>
              <a:t>活动、</a:t>
            </a:r>
            <a:r>
              <a:rPr lang="zh-CN" altLang="en-US" dirty="0"/>
              <a:t>当投入了大量辛苦的劳动，产品在即将完成</a:t>
            </a:r>
            <a:r>
              <a:rPr lang="zh-CN" altLang="en-US" dirty="0" smtClean="0"/>
              <a:t>或者</a:t>
            </a:r>
            <a:r>
              <a:rPr lang="zh-CN" altLang="en-US" dirty="0"/>
              <a:t>终于完成的时候，却已显得陈旧</a:t>
            </a:r>
            <a:r>
              <a:rPr lang="zh-CN" altLang="en-US" dirty="0" smtClean="0"/>
              <a:t>过时，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个方面来简述开发者的快乐与痛苦。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816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人月神话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人月是在估计和进度安排中使用的工作量单位。</a:t>
            </a:r>
            <a:r>
              <a:rPr lang="en-US" altLang="zh-CN" dirty="0"/>
              <a:t>Brooks</a:t>
            </a:r>
            <a:r>
              <a:rPr lang="zh-CN" altLang="zh-CN" dirty="0"/>
              <a:t>认为，用人月作为衡量一项工作的规模是一个危险和带有欺骗性的神话。它暗示着人员数量和时间是可以相互替换的。人数和时间的互换仅仅适用于以下情况：某个任务可以分解给参与人员，并且他们之间不需要相互的交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主要讲的软件项目相关的灾难。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5527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TM10001114[[fn=库]]</Template>
  <TotalTime>203</TotalTime>
  <Words>811</Words>
  <Application>Microsoft Office PowerPoint</Application>
  <PresentationFormat>宽屏</PresentationFormat>
  <Paragraphs>65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宋体</vt:lpstr>
      <vt:lpstr>Arial</vt:lpstr>
      <vt:lpstr>Gill Sans MT</vt:lpstr>
      <vt:lpstr>Gallery</vt:lpstr>
      <vt:lpstr>人月神话读后感</vt:lpstr>
      <vt:lpstr>目录</vt:lpstr>
      <vt:lpstr>作者简介</vt:lpstr>
      <vt:lpstr>章节简述</vt:lpstr>
      <vt:lpstr>章节简述</vt:lpstr>
      <vt:lpstr>焦油坑</vt:lpstr>
      <vt:lpstr>谈软件开发职业</vt:lpstr>
      <vt:lpstr>谈软件开发职业</vt:lpstr>
      <vt:lpstr>人月神话</vt:lpstr>
      <vt:lpstr>项目灾难</vt:lpstr>
      <vt:lpstr>外科手术队伍</vt:lpstr>
      <vt:lpstr>没有银弹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L-Jere</dc:creator>
  <cp:lastModifiedBy>L-Jere</cp:lastModifiedBy>
  <cp:revision>12</cp:revision>
  <dcterms:created xsi:type="dcterms:W3CDTF">2017-10-26T02:12:01Z</dcterms:created>
  <dcterms:modified xsi:type="dcterms:W3CDTF">2017-10-26T05:35:07Z</dcterms:modified>
</cp:coreProperties>
</file>