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42"/>
  </p:notesMasterIdLst>
  <p:sldIdLst>
    <p:sldId id="307" r:id="rId4"/>
    <p:sldId id="348" r:id="rId5"/>
    <p:sldId id="349" r:id="rId6"/>
    <p:sldId id="357" r:id="rId7"/>
    <p:sldId id="350" r:id="rId8"/>
    <p:sldId id="351" r:id="rId9"/>
    <p:sldId id="352" r:id="rId10"/>
    <p:sldId id="353" r:id="rId11"/>
    <p:sldId id="354" r:id="rId12"/>
    <p:sldId id="355" r:id="rId13"/>
    <p:sldId id="356" r:id="rId14"/>
    <p:sldId id="365" r:id="rId15"/>
    <p:sldId id="358" r:id="rId16"/>
    <p:sldId id="359" r:id="rId17"/>
    <p:sldId id="360" r:id="rId18"/>
    <p:sldId id="361" r:id="rId19"/>
    <p:sldId id="362" r:id="rId20"/>
    <p:sldId id="363" r:id="rId21"/>
    <p:sldId id="364" r:id="rId22"/>
    <p:sldId id="452" r:id="rId23"/>
    <p:sldId id="366" r:id="rId24"/>
    <p:sldId id="367" r:id="rId25"/>
    <p:sldId id="368" r:id="rId26"/>
    <p:sldId id="470" r:id="rId27"/>
    <p:sldId id="256" r:id="rId28"/>
    <p:sldId id="376" r:id="rId29"/>
    <p:sldId id="377" r:id="rId30"/>
    <p:sldId id="378" r:id="rId31"/>
    <p:sldId id="257" r:id="rId32"/>
    <p:sldId id="345" r:id="rId33"/>
    <p:sldId id="379" r:id="rId34"/>
    <p:sldId id="372" r:id="rId35"/>
    <p:sldId id="373" r:id="rId36"/>
    <p:sldId id="347" r:id="rId37"/>
    <p:sldId id="310" r:id="rId38"/>
    <p:sldId id="371" r:id="rId39"/>
    <p:sldId id="346" r:id="rId40"/>
    <p:sldId id="374" r:id="rId41"/>
    <p:sldId id="311" r:id="rId43"/>
    <p:sldId id="453" r:id="rId44"/>
    <p:sldId id="454" r:id="rId45"/>
    <p:sldId id="260" r:id="rId46"/>
    <p:sldId id="380" r:id="rId47"/>
    <p:sldId id="381" r:id="rId48"/>
    <p:sldId id="382" r:id="rId49"/>
    <p:sldId id="314" r:id="rId50"/>
    <p:sldId id="407" r:id="rId51"/>
    <p:sldId id="415" r:id="rId52"/>
    <p:sldId id="416" r:id="rId53"/>
    <p:sldId id="459" r:id="rId54"/>
    <p:sldId id="463" r:id="rId55"/>
    <p:sldId id="383" r:id="rId56"/>
    <p:sldId id="384" r:id="rId57"/>
    <p:sldId id="385" r:id="rId58"/>
    <p:sldId id="386" r:id="rId59"/>
    <p:sldId id="387" r:id="rId60"/>
    <p:sldId id="322" r:id="rId61"/>
    <p:sldId id="393" r:id="rId62"/>
    <p:sldId id="394" r:id="rId63"/>
    <p:sldId id="412" r:id="rId64"/>
    <p:sldId id="411" r:id="rId65"/>
    <p:sldId id="396" r:id="rId66"/>
    <p:sldId id="457" r:id="rId67"/>
    <p:sldId id="460" r:id="rId68"/>
    <p:sldId id="465" r:id="rId69"/>
    <p:sldId id="388" r:id="rId70"/>
    <p:sldId id="389" r:id="rId71"/>
    <p:sldId id="325" r:id="rId72"/>
    <p:sldId id="326" r:id="rId73"/>
    <p:sldId id="327" r:id="rId74"/>
    <p:sldId id="328" r:id="rId75"/>
    <p:sldId id="329" r:id="rId76"/>
    <p:sldId id="330" r:id="rId77"/>
    <p:sldId id="397" r:id="rId78"/>
    <p:sldId id="414" r:id="rId79"/>
    <p:sldId id="413" r:id="rId80"/>
    <p:sldId id="461" r:id="rId81"/>
    <p:sldId id="462" r:id="rId82"/>
    <p:sldId id="464" r:id="rId83"/>
    <p:sldId id="398" r:id="rId84"/>
    <p:sldId id="331" r:id="rId85"/>
    <p:sldId id="332" r:id="rId86"/>
    <p:sldId id="333" r:id="rId87"/>
    <p:sldId id="335" r:id="rId88"/>
    <p:sldId id="467" r:id="rId89"/>
  </p:sldIdLst>
  <p:sldSz cx="9144000" cy="6858000" type="screen4x3"/>
  <p:notesSz cx="6858000" cy="9144000"/>
  <p:custDataLst>
    <p:tags r:id="rId93"/>
  </p:custDataLst>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9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4D21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7138"/>
    <p:restoredTop sz="90834"/>
  </p:normalViewPr>
  <p:slideViewPr>
    <p:cSldViewPr showGuides="1">
      <p:cViewPr varScale="1">
        <p:scale>
          <a:sx n="103" d="100"/>
          <a:sy n="103" d="100"/>
        </p:scale>
        <p:origin x="-1842" y="-90"/>
      </p:cViewPr>
      <p:guideLst>
        <p:guide orient="horz" pos="2160"/>
        <p:guide pos="2898"/>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3" Type="http://schemas.openxmlformats.org/officeDocument/2006/relationships/tags" Target="tags/tag1.xml"/><Relationship Id="rId92" Type="http://schemas.openxmlformats.org/officeDocument/2006/relationships/tableStyles" Target="tableStyles.xml"/><Relationship Id="rId91" Type="http://schemas.openxmlformats.org/officeDocument/2006/relationships/viewProps" Target="viewProps.xml"/><Relationship Id="rId90" Type="http://schemas.openxmlformats.org/officeDocument/2006/relationships/presProps" Target="presProps.xml"/><Relationship Id="rId9" Type="http://schemas.openxmlformats.org/officeDocument/2006/relationships/slide" Target="slides/slide6.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notesMaster" Target="notesMasters/notesMaster1.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4274" name="Rectangle 2050"/>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Comic Sans MS" panose="030F0702030302020204" pitchFamily="66"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54275" name="Rectangle 2051"/>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Comic Sans MS" panose="030F0702030302020204" pitchFamily="66"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7172" name="Rectangle 2052"/>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4277" name="Rectangle 2053"/>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4278" name="Rectangle 2054"/>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Comic Sans MS" panose="030F0702030302020204" pitchFamily="66"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54279" name="Rectangle 2055"/>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buNone/>
            </a:pPr>
            <a:fld id="{9A0DB2DC-4C9A-4742-B13C-FB6460FD3503}" type="slidenum">
              <a:rPr lang="zh-CN" altLang="en-US" sz="1200" strike="noStrike" noProof="1" dirty="0">
                <a:latin typeface="Comic Sans MS" panose="030F0702030302020204" pitchFamily="66" charset="0"/>
                <a:ea typeface="宋体" panose="02010600030101010101" pitchFamily="2" charset="-122"/>
                <a:cs typeface="+mn-cs"/>
              </a:rPr>
            </a:fld>
            <a:endParaRPr lang="zh-CN" altLang="en-US" sz="1200" strike="noStrike" noProof="1" dirty="0">
              <a:latin typeface="Comic Sans MS" panose="030F0702030302020204" pitchFamily="66"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47106" name="Rectangle 2"/>
          <p:cNvSpPr>
            <a:spLocks noTextEdit="1"/>
          </p:cNvSpPr>
          <p:nvPr>
            <p:ph type="sldImg"/>
          </p:nvPr>
        </p:nvSpPr>
        <p:spPr>
          <a:ln/>
        </p:spPr>
      </p:sp>
      <p:sp>
        <p:nvSpPr>
          <p:cNvPr id="47107"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3074" name="Group 2"/>
          <p:cNvGrpSpPr/>
          <p:nvPr/>
        </p:nvGrpSpPr>
        <p:grpSpPr>
          <a:xfrm>
            <a:off x="-3175" y="0"/>
            <a:ext cx="9147175" cy="6867525"/>
            <a:chOff x="-2" y="0"/>
            <a:chExt cx="5762" cy="4326"/>
          </a:xfrm>
        </p:grpSpPr>
        <p:grpSp>
          <p:nvGrpSpPr>
            <p:cNvPr id="3075" name="Group 3"/>
            <p:cNvGrpSpPr/>
            <p:nvPr userDrawn="1"/>
          </p:nvGrpSpPr>
          <p:grpSpPr>
            <a:xfrm>
              <a:off x="-2" y="0"/>
              <a:ext cx="5712" cy="4326"/>
              <a:chOff x="-2" y="0"/>
              <a:chExt cx="5712" cy="4326"/>
            </a:xfrm>
          </p:grpSpPr>
          <p:sp>
            <p:nvSpPr>
              <p:cNvPr id="74" name="Rectangle 4"/>
              <p:cNvSpPr>
                <a:spLocks noChangeArrowheads="1"/>
              </p:cNvSpPr>
              <p:nvPr/>
            </p:nvSpPr>
            <p:spPr bwMode="auto">
              <a:xfrm>
                <a:off x="-2" y="0"/>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5" name="Rectangle 5"/>
              <p:cNvSpPr>
                <a:spLocks noChangeArrowheads="1"/>
              </p:cNvSpPr>
              <p:nvPr/>
            </p:nvSpPr>
            <p:spPr bwMode="auto">
              <a:xfrm>
                <a:off x="94"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6" name="Rectangle 6"/>
              <p:cNvSpPr>
                <a:spLocks noChangeArrowheads="1"/>
              </p:cNvSpPr>
              <p:nvPr/>
            </p:nvSpPr>
            <p:spPr bwMode="auto">
              <a:xfrm>
                <a:off x="190"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7" name="Rectangle 7"/>
              <p:cNvSpPr>
                <a:spLocks noChangeArrowheads="1"/>
              </p:cNvSpPr>
              <p:nvPr/>
            </p:nvSpPr>
            <p:spPr bwMode="auto">
              <a:xfrm>
                <a:off x="286"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8" name="Rectangle 8"/>
              <p:cNvSpPr>
                <a:spLocks noChangeArrowheads="1"/>
              </p:cNvSpPr>
              <p:nvPr/>
            </p:nvSpPr>
            <p:spPr bwMode="auto">
              <a:xfrm>
                <a:off x="382"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9" name="Rectangle 9"/>
              <p:cNvSpPr>
                <a:spLocks noChangeArrowheads="1"/>
              </p:cNvSpPr>
              <p:nvPr/>
            </p:nvSpPr>
            <p:spPr bwMode="auto">
              <a:xfrm>
                <a:off x="478"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0" name="Rectangle 10"/>
              <p:cNvSpPr>
                <a:spLocks noChangeArrowheads="1"/>
              </p:cNvSpPr>
              <p:nvPr/>
            </p:nvSpPr>
            <p:spPr bwMode="auto">
              <a:xfrm>
                <a:off x="574"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1" name="Rectangle 11"/>
              <p:cNvSpPr>
                <a:spLocks noChangeArrowheads="1"/>
              </p:cNvSpPr>
              <p:nvPr/>
            </p:nvSpPr>
            <p:spPr bwMode="auto">
              <a:xfrm>
                <a:off x="670"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2" name="Rectangle 12"/>
              <p:cNvSpPr>
                <a:spLocks noChangeArrowheads="1"/>
              </p:cNvSpPr>
              <p:nvPr/>
            </p:nvSpPr>
            <p:spPr bwMode="auto">
              <a:xfrm>
                <a:off x="766"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3" name="Rectangle 13"/>
              <p:cNvSpPr>
                <a:spLocks noChangeArrowheads="1"/>
              </p:cNvSpPr>
              <p:nvPr/>
            </p:nvSpPr>
            <p:spPr bwMode="auto">
              <a:xfrm>
                <a:off x="862"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4" name="Rectangle 14"/>
              <p:cNvSpPr>
                <a:spLocks noChangeArrowheads="1"/>
              </p:cNvSpPr>
              <p:nvPr/>
            </p:nvSpPr>
            <p:spPr bwMode="auto">
              <a:xfrm>
                <a:off x="958"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5" name="Rectangle 15"/>
              <p:cNvSpPr>
                <a:spLocks noChangeArrowheads="1"/>
              </p:cNvSpPr>
              <p:nvPr/>
            </p:nvSpPr>
            <p:spPr bwMode="auto">
              <a:xfrm>
                <a:off x="1054"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6" name="Rectangle 16"/>
              <p:cNvSpPr>
                <a:spLocks noChangeArrowheads="1"/>
              </p:cNvSpPr>
              <p:nvPr/>
            </p:nvSpPr>
            <p:spPr bwMode="auto">
              <a:xfrm>
                <a:off x="1150"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7" name="Rectangle 17"/>
              <p:cNvSpPr>
                <a:spLocks noChangeArrowheads="1"/>
              </p:cNvSpPr>
              <p:nvPr/>
            </p:nvSpPr>
            <p:spPr bwMode="auto">
              <a:xfrm>
                <a:off x="1246"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8" name="Rectangle 18"/>
              <p:cNvSpPr>
                <a:spLocks noChangeArrowheads="1"/>
              </p:cNvSpPr>
              <p:nvPr/>
            </p:nvSpPr>
            <p:spPr bwMode="auto">
              <a:xfrm>
                <a:off x="1342"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9" name="Rectangle 19"/>
              <p:cNvSpPr>
                <a:spLocks noChangeArrowheads="1"/>
              </p:cNvSpPr>
              <p:nvPr/>
            </p:nvSpPr>
            <p:spPr bwMode="auto">
              <a:xfrm>
                <a:off x="1438"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0" name="Rectangle 20"/>
              <p:cNvSpPr>
                <a:spLocks noChangeArrowheads="1"/>
              </p:cNvSpPr>
              <p:nvPr/>
            </p:nvSpPr>
            <p:spPr bwMode="auto">
              <a:xfrm>
                <a:off x="1534"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1" name="Rectangle 21"/>
              <p:cNvSpPr>
                <a:spLocks noChangeArrowheads="1"/>
              </p:cNvSpPr>
              <p:nvPr/>
            </p:nvSpPr>
            <p:spPr bwMode="auto">
              <a:xfrm>
                <a:off x="1630"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2" name="Rectangle 22"/>
              <p:cNvSpPr>
                <a:spLocks noChangeArrowheads="1"/>
              </p:cNvSpPr>
              <p:nvPr/>
            </p:nvSpPr>
            <p:spPr bwMode="auto">
              <a:xfrm>
                <a:off x="1726"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3" name="Rectangle 23"/>
              <p:cNvSpPr>
                <a:spLocks noChangeArrowheads="1"/>
              </p:cNvSpPr>
              <p:nvPr/>
            </p:nvSpPr>
            <p:spPr bwMode="auto">
              <a:xfrm>
                <a:off x="1822"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4" name="Rectangle 24"/>
              <p:cNvSpPr>
                <a:spLocks noChangeArrowheads="1"/>
              </p:cNvSpPr>
              <p:nvPr/>
            </p:nvSpPr>
            <p:spPr bwMode="auto">
              <a:xfrm>
                <a:off x="1918"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5" name="Rectangle 25"/>
              <p:cNvSpPr>
                <a:spLocks noChangeArrowheads="1"/>
              </p:cNvSpPr>
              <p:nvPr/>
            </p:nvSpPr>
            <p:spPr bwMode="auto">
              <a:xfrm>
                <a:off x="2014"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6" name="Rectangle 26"/>
              <p:cNvSpPr>
                <a:spLocks noChangeArrowheads="1"/>
              </p:cNvSpPr>
              <p:nvPr/>
            </p:nvSpPr>
            <p:spPr bwMode="auto">
              <a:xfrm>
                <a:off x="2110"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7" name="Rectangle 27"/>
              <p:cNvSpPr>
                <a:spLocks noChangeArrowheads="1"/>
              </p:cNvSpPr>
              <p:nvPr/>
            </p:nvSpPr>
            <p:spPr bwMode="auto">
              <a:xfrm>
                <a:off x="2206"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8" name="Rectangle 28"/>
              <p:cNvSpPr>
                <a:spLocks noChangeArrowheads="1"/>
              </p:cNvSpPr>
              <p:nvPr/>
            </p:nvSpPr>
            <p:spPr bwMode="auto">
              <a:xfrm>
                <a:off x="2302"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9" name="Rectangle 29"/>
              <p:cNvSpPr>
                <a:spLocks noChangeArrowheads="1"/>
              </p:cNvSpPr>
              <p:nvPr/>
            </p:nvSpPr>
            <p:spPr bwMode="auto">
              <a:xfrm>
                <a:off x="2398"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0" name="Rectangle 30"/>
              <p:cNvSpPr>
                <a:spLocks noChangeArrowheads="1"/>
              </p:cNvSpPr>
              <p:nvPr/>
            </p:nvSpPr>
            <p:spPr bwMode="auto">
              <a:xfrm>
                <a:off x="2494"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1" name="Rectangle 31"/>
              <p:cNvSpPr>
                <a:spLocks noChangeArrowheads="1"/>
              </p:cNvSpPr>
              <p:nvPr/>
            </p:nvSpPr>
            <p:spPr bwMode="auto">
              <a:xfrm>
                <a:off x="2590"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2" name="Rectangle 32"/>
              <p:cNvSpPr>
                <a:spLocks noChangeArrowheads="1"/>
              </p:cNvSpPr>
              <p:nvPr/>
            </p:nvSpPr>
            <p:spPr bwMode="auto">
              <a:xfrm>
                <a:off x="2686"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 name="Rectangle 33"/>
              <p:cNvSpPr>
                <a:spLocks noChangeArrowheads="1"/>
              </p:cNvSpPr>
              <p:nvPr/>
            </p:nvSpPr>
            <p:spPr bwMode="auto">
              <a:xfrm>
                <a:off x="2782"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4" name="Rectangle 34"/>
              <p:cNvSpPr>
                <a:spLocks noChangeArrowheads="1"/>
              </p:cNvSpPr>
              <p:nvPr/>
            </p:nvSpPr>
            <p:spPr bwMode="auto">
              <a:xfrm>
                <a:off x="2878"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5" name="Rectangle 35"/>
              <p:cNvSpPr>
                <a:spLocks noChangeArrowheads="1"/>
              </p:cNvSpPr>
              <p:nvPr/>
            </p:nvSpPr>
            <p:spPr bwMode="auto">
              <a:xfrm>
                <a:off x="2974"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6" name="Rectangle 36"/>
              <p:cNvSpPr>
                <a:spLocks noChangeArrowheads="1"/>
              </p:cNvSpPr>
              <p:nvPr/>
            </p:nvSpPr>
            <p:spPr bwMode="auto">
              <a:xfrm>
                <a:off x="3070"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7" name="Rectangle 37"/>
              <p:cNvSpPr>
                <a:spLocks noChangeArrowheads="1"/>
              </p:cNvSpPr>
              <p:nvPr/>
            </p:nvSpPr>
            <p:spPr bwMode="auto">
              <a:xfrm>
                <a:off x="3166"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8" name="Rectangle 38"/>
              <p:cNvSpPr>
                <a:spLocks noChangeArrowheads="1"/>
              </p:cNvSpPr>
              <p:nvPr/>
            </p:nvSpPr>
            <p:spPr bwMode="auto">
              <a:xfrm>
                <a:off x="3262"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9" name="Rectangle 39"/>
              <p:cNvSpPr>
                <a:spLocks noChangeArrowheads="1"/>
              </p:cNvSpPr>
              <p:nvPr/>
            </p:nvSpPr>
            <p:spPr bwMode="auto">
              <a:xfrm>
                <a:off x="3358"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0" name="Rectangle 40"/>
              <p:cNvSpPr>
                <a:spLocks noChangeArrowheads="1"/>
              </p:cNvSpPr>
              <p:nvPr/>
            </p:nvSpPr>
            <p:spPr bwMode="auto">
              <a:xfrm>
                <a:off x="3454"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1" name="Rectangle 41"/>
              <p:cNvSpPr>
                <a:spLocks noChangeArrowheads="1"/>
              </p:cNvSpPr>
              <p:nvPr/>
            </p:nvSpPr>
            <p:spPr bwMode="auto">
              <a:xfrm>
                <a:off x="3550"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2" name="Rectangle 42"/>
              <p:cNvSpPr>
                <a:spLocks noChangeArrowheads="1"/>
              </p:cNvSpPr>
              <p:nvPr/>
            </p:nvSpPr>
            <p:spPr bwMode="auto">
              <a:xfrm>
                <a:off x="3646"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3" name="Rectangle 43"/>
              <p:cNvSpPr>
                <a:spLocks noChangeArrowheads="1"/>
              </p:cNvSpPr>
              <p:nvPr/>
            </p:nvSpPr>
            <p:spPr bwMode="auto">
              <a:xfrm>
                <a:off x="3742"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4" name="Rectangle 44"/>
              <p:cNvSpPr>
                <a:spLocks noChangeArrowheads="1"/>
              </p:cNvSpPr>
              <p:nvPr/>
            </p:nvSpPr>
            <p:spPr bwMode="auto">
              <a:xfrm>
                <a:off x="3838"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5" name="Rectangle 45"/>
              <p:cNvSpPr>
                <a:spLocks noChangeArrowheads="1"/>
              </p:cNvSpPr>
              <p:nvPr/>
            </p:nvSpPr>
            <p:spPr bwMode="auto">
              <a:xfrm>
                <a:off x="3934"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6" name="Rectangle 46"/>
              <p:cNvSpPr>
                <a:spLocks noChangeArrowheads="1"/>
              </p:cNvSpPr>
              <p:nvPr/>
            </p:nvSpPr>
            <p:spPr bwMode="auto">
              <a:xfrm>
                <a:off x="4030"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7" name="Rectangle 47"/>
              <p:cNvSpPr>
                <a:spLocks noChangeArrowheads="1"/>
              </p:cNvSpPr>
              <p:nvPr/>
            </p:nvSpPr>
            <p:spPr bwMode="auto">
              <a:xfrm>
                <a:off x="4126"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8" name="Rectangle 48"/>
              <p:cNvSpPr>
                <a:spLocks noChangeArrowheads="1"/>
              </p:cNvSpPr>
              <p:nvPr/>
            </p:nvSpPr>
            <p:spPr bwMode="auto">
              <a:xfrm>
                <a:off x="4222"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9" name="Rectangle 49"/>
              <p:cNvSpPr>
                <a:spLocks noChangeArrowheads="1"/>
              </p:cNvSpPr>
              <p:nvPr/>
            </p:nvSpPr>
            <p:spPr bwMode="auto">
              <a:xfrm>
                <a:off x="4318"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20" name="Rectangle 50"/>
              <p:cNvSpPr>
                <a:spLocks noChangeArrowheads="1"/>
              </p:cNvSpPr>
              <p:nvPr/>
            </p:nvSpPr>
            <p:spPr bwMode="auto">
              <a:xfrm>
                <a:off x="4414"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21" name="Rectangle 51"/>
              <p:cNvSpPr>
                <a:spLocks noChangeArrowheads="1"/>
              </p:cNvSpPr>
              <p:nvPr/>
            </p:nvSpPr>
            <p:spPr bwMode="auto">
              <a:xfrm>
                <a:off x="4510"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22" name="Rectangle 52"/>
              <p:cNvSpPr>
                <a:spLocks noChangeArrowheads="1"/>
              </p:cNvSpPr>
              <p:nvPr/>
            </p:nvSpPr>
            <p:spPr bwMode="auto">
              <a:xfrm>
                <a:off x="4606"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23" name="Rectangle 53"/>
              <p:cNvSpPr>
                <a:spLocks noChangeArrowheads="1"/>
              </p:cNvSpPr>
              <p:nvPr/>
            </p:nvSpPr>
            <p:spPr bwMode="auto">
              <a:xfrm>
                <a:off x="4702"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24" name="Rectangle 54"/>
              <p:cNvSpPr>
                <a:spLocks noChangeArrowheads="1"/>
              </p:cNvSpPr>
              <p:nvPr/>
            </p:nvSpPr>
            <p:spPr bwMode="auto">
              <a:xfrm>
                <a:off x="4798"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25" name="Rectangle 55"/>
              <p:cNvSpPr>
                <a:spLocks noChangeArrowheads="1"/>
              </p:cNvSpPr>
              <p:nvPr/>
            </p:nvSpPr>
            <p:spPr bwMode="auto">
              <a:xfrm>
                <a:off x="4894"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26" name="Rectangle 56"/>
              <p:cNvSpPr>
                <a:spLocks noChangeArrowheads="1"/>
              </p:cNvSpPr>
              <p:nvPr/>
            </p:nvSpPr>
            <p:spPr bwMode="auto">
              <a:xfrm>
                <a:off x="4990"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27" name="Rectangle 57"/>
              <p:cNvSpPr>
                <a:spLocks noChangeArrowheads="1"/>
              </p:cNvSpPr>
              <p:nvPr/>
            </p:nvSpPr>
            <p:spPr bwMode="auto">
              <a:xfrm>
                <a:off x="5086"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28" name="Rectangle 58"/>
              <p:cNvSpPr>
                <a:spLocks noChangeArrowheads="1"/>
              </p:cNvSpPr>
              <p:nvPr/>
            </p:nvSpPr>
            <p:spPr bwMode="auto">
              <a:xfrm>
                <a:off x="5182"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29" name="Rectangle 59"/>
              <p:cNvSpPr>
                <a:spLocks noChangeArrowheads="1"/>
              </p:cNvSpPr>
              <p:nvPr/>
            </p:nvSpPr>
            <p:spPr bwMode="auto">
              <a:xfrm>
                <a:off x="5278"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30" name="Rectangle 60"/>
              <p:cNvSpPr>
                <a:spLocks noChangeArrowheads="1"/>
              </p:cNvSpPr>
              <p:nvPr/>
            </p:nvSpPr>
            <p:spPr bwMode="auto">
              <a:xfrm>
                <a:off x="5374"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31" name="Rectangle 61"/>
              <p:cNvSpPr>
                <a:spLocks noChangeArrowheads="1"/>
              </p:cNvSpPr>
              <p:nvPr/>
            </p:nvSpPr>
            <p:spPr bwMode="auto">
              <a:xfrm>
                <a:off x="5470"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32" name="Rectangle 62"/>
              <p:cNvSpPr>
                <a:spLocks noChangeArrowheads="1"/>
              </p:cNvSpPr>
              <p:nvPr/>
            </p:nvSpPr>
            <p:spPr bwMode="auto">
              <a:xfrm>
                <a:off x="5566"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33" name="Rectangle 63"/>
              <p:cNvSpPr>
                <a:spLocks noChangeArrowheads="1"/>
              </p:cNvSpPr>
              <p:nvPr/>
            </p:nvSpPr>
            <p:spPr bwMode="auto">
              <a:xfrm>
                <a:off x="5662"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grpSp>
        <p:sp>
          <p:nvSpPr>
            <p:cNvPr id="72" name="Rectangle 64"/>
            <p:cNvSpPr>
              <a:spLocks noChangeArrowheads="1"/>
            </p:cNvSpPr>
            <p:nvPr/>
          </p:nvSpPr>
          <p:spPr bwMode="auto">
            <a:xfrm>
              <a:off x="429" y="0"/>
              <a:ext cx="5331" cy="4320"/>
            </a:xfrm>
            <a:prstGeom prst="rect">
              <a:avLst/>
            </a:prstGeom>
            <a:solidFill>
              <a:schemeClr val="accent1">
                <a:alpha val="50000"/>
              </a:schemeClr>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3" name="Rectangle 65"/>
            <p:cNvSpPr>
              <a:spLocks noChangeArrowheads="1"/>
            </p:cNvSpPr>
            <p:nvPr/>
          </p:nvSpPr>
          <p:spPr bwMode="auto">
            <a:xfrm>
              <a:off x="0" y="0"/>
              <a:ext cx="5760" cy="321"/>
            </a:xfrm>
            <a:prstGeom prst="rect">
              <a:avLst/>
            </a:prstGeom>
            <a:solidFill>
              <a:schemeClr val="hlink">
                <a:alpha val="50000"/>
              </a:schemeClr>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grpSp>
      <p:sp>
        <p:nvSpPr>
          <p:cNvPr id="134" name="Rectangle 66"/>
          <p:cNvSpPr>
            <a:spLocks noChangeArrowheads="1"/>
          </p:cNvSpPr>
          <p:nvPr/>
        </p:nvSpPr>
        <p:spPr bwMode="auto">
          <a:xfrm>
            <a:off x="3505200" y="2590800"/>
            <a:ext cx="4892675" cy="76200"/>
          </a:xfrm>
          <a:prstGeom prst="rect">
            <a:avLst/>
          </a:prstGeom>
          <a:solidFill>
            <a:schemeClr val="hlink">
              <a:alpha val="50000"/>
            </a:schemeClr>
          </a:soli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2771" name="Rectangle 67"/>
          <p:cNvSpPr>
            <a:spLocks noGrp="1" noChangeArrowheads="1"/>
          </p:cNvSpPr>
          <p:nvPr>
            <p:ph type="ctrTitle" sz="quarter"/>
          </p:nvPr>
        </p:nvSpPr>
        <p:spPr>
          <a:xfrm>
            <a:off x="779463" y="1096963"/>
            <a:ext cx="7678737" cy="1431925"/>
          </a:xfrm>
        </p:spPr>
        <p:txBody>
          <a:bodyPr/>
          <a:lstStyle>
            <a:lvl1pPr algn="r">
              <a:defRPr/>
            </a:lvl1pPr>
          </a:lstStyle>
          <a:p>
            <a:pPr fontAlgn="base"/>
            <a:r>
              <a:rPr lang="zh-CN" altLang="en-US" strike="noStrike" noProof="1"/>
              <a:t>单击此处编辑母版标题样式</a:t>
            </a:r>
            <a:endParaRPr lang="zh-CN" altLang="en-US" strike="noStrike" noProof="1"/>
          </a:p>
        </p:txBody>
      </p:sp>
      <p:sp>
        <p:nvSpPr>
          <p:cNvPr id="72772" name="Rectangle 68"/>
          <p:cNvSpPr>
            <a:spLocks noGrp="1" noChangeArrowheads="1"/>
          </p:cNvSpPr>
          <p:nvPr>
            <p:ph type="subTitle" sz="quarter" idx="1"/>
          </p:nvPr>
        </p:nvSpPr>
        <p:spPr>
          <a:xfrm>
            <a:off x="4021138" y="2860675"/>
            <a:ext cx="4437062" cy="3114675"/>
          </a:xfrm>
        </p:spPr>
        <p:txBody>
          <a:bodyPr/>
          <a:lstStyle>
            <a:lvl1pPr marL="0" indent="0">
              <a:buFont typeface="Wingdings" panose="05000000000000000000" pitchFamily="2" charset="2"/>
              <a:buNone/>
              <a:defRPr/>
            </a:lvl1pPr>
          </a:lstStyle>
          <a:p>
            <a:pPr fontAlgn="base"/>
            <a:r>
              <a:rPr lang="zh-CN" altLang="en-US" strike="noStrike" noProof="1"/>
              <a:t>单击此处编辑母版副标题样式</a:t>
            </a:r>
            <a:endParaRPr lang="zh-CN" altLang="en-US" strike="noStrike" noProof="1"/>
          </a:p>
        </p:txBody>
      </p:sp>
      <p:sp>
        <p:nvSpPr>
          <p:cNvPr id="135" name="Rectangle 69"/>
          <p:cNvSpPr>
            <a:spLocks noGrp="1" noChangeArrowheads="1"/>
          </p:cNvSpPr>
          <p:nvPr>
            <p:ph type="dt" sz="quarter"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36" name="Rectangle 70"/>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37" name="Rectangle 71"/>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b" anchorCtr="0" compatLnSpc="1"/>
          <a:p>
            <a:pPr algn="r" fontAlgn="base">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4525" y="192088"/>
            <a:ext cx="2039938" cy="59039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71538" y="192088"/>
            <a:ext cx="5970587" cy="59039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528763" y="304800"/>
            <a:ext cx="7564437"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1479550" y="1981200"/>
            <a:ext cx="3736975"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368925" y="1981200"/>
            <a:ext cx="3736975"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0" name="日期占位符 4"/>
          <p:cNvSpPr>
            <a:spLocks noGrp="1"/>
          </p:cNvSpPr>
          <p:nvPr>
            <p:ph type="dt" sz="half" idx="12"/>
          </p:nvPr>
        </p:nvSpPr>
        <p:spPr bwMode="auto">
          <a:xfrm>
            <a:off x="1481138" y="6248400"/>
            <a:ext cx="1782763"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 name="页脚占位符 5"/>
          <p:cNvSpPr>
            <a:spLocks noGrp="1"/>
          </p:cNvSpPr>
          <p:nvPr>
            <p:ph type="ftr" sz="quarter" idx="3"/>
          </p:nvPr>
        </p:nvSpPr>
        <p:spPr bwMode="auto">
          <a:xfrm>
            <a:off x="3797300" y="6248400"/>
            <a:ext cx="2895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2" name="灯片编号占位符 6"/>
          <p:cNvSpPr>
            <a:spLocks noGrp="1"/>
          </p:cNvSpPr>
          <p:nvPr>
            <p:ph type="sldNum" sz="quarter" idx="4"/>
          </p:nvPr>
        </p:nvSpPr>
        <p:spPr bwMode="auto">
          <a:xfrm>
            <a:off x="7226300" y="6248400"/>
            <a:ext cx="1905000" cy="457200"/>
          </a:xfrm>
          <a:prstGeom prst="rect">
            <a:avLst/>
          </a:prstGeom>
          <a:noFill/>
          <a:ln w="9525">
            <a:noFill/>
            <a:miter lim="800000"/>
          </a:ln>
          <a:effectLst/>
        </p:spPr>
        <p:txBody>
          <a:bodyPr vert="horz" wrap="square" lIns="91440" tIns="45720" rIns="91440" bIns="45720" numCol="1" anchor="b" anchorCtr="0" compatLnSpc="1"/>
          <a:p>
            <a:pPr algn="r" fontAlgn="base">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5122" name="Group 2"/>
          <p:cNvGrpSpPr/>
          <p:nvPr/>
        </p:nvGrpSpPr>
        <p:grpSpPr>
          <a:xfrm>
            <a:off x="-3175" y="0"/>
            <a:ext cx="9147175" cy="6867525"/>
            <a:chOff x="-2" y="0"/>
            <a:chExt cx="5762" cy="4326"/>
          </a:xfrm>
        </p:grpSpPr>
        <p:grpSp>
          <p:nvGrpSpPr>
            <p:cNvPr id="5123" name="Group 3"/>
            <p:cNvGrpSpPr/>
            <p:nvPr userDrawn="1"/>
          </p:nvGrpSpPr>
          <p:grpSpPr>
            <a:xfrm>
              <a:off x="-2" y="0"/>
              <a:ext cx="5712" cy="4326"/>
              <a:chOff x="-2" y="0"/>
              <a:chExt cx="5712" cy="4326"/>
            </a:xfrm>
          </p:grpSpPr>
          <p:sp>
            <p:nvSpPr>
              <p:cNvPr id="74" name="Rectangle 4"/>
              <p:cNvSpPr>
                <a:spLocks noChangeArrowheads="1"/>
              </p:cNvSpPr>
              <p:nvPr/>
            </p:nvSpPr>
            <p:spPr bwMode="auto">
              <a:xfrm>
                <a:off x="-2" y="0"/>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5" name="Rectangle 5"/>
              <p:cNvSpPr>
                <a:spLocks noChangeArrowheads="1"/>
              </p:cNvSpPr>
              <p:nvPr/>
            </p:nvSpPr>
            <p:spPr bwMode="auto">
              <a:xfrm>
                <a:off x="94"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6" name="Rectangle 6"/>
              <p:cNvSpPr>
                <a:spLocks noChangeArrowheads="1"/>
              </p:cNvSpPr>
              <p:nvPr/>
            </p:nvSpPr>
            <p:spPr bwMode="auto">
              <a:xfrm>
                <a:off x="190"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7" name="Rectangle 7"/>
              <p:cNvSpPr>
                <a:spLocks noChangeArrowheads="1"/>
              </p:cNvSpPr>
              <p:nvPr/>
            </p:nvSpPr>
            <p:spPr bwMode="auto">
              <a:xfrm>
                <a:off x="286"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8" name="Rectangle 8"/>
              <p:cNvSpPr>
                <a:spLocks noChangeArrowheads="1"/>
              </p:cNvSpPr>
              <p:nvPr/>
            </p:nvSpPr>
            <p:spPr bwMode="auto">
              <a:xfrm>
                <a:off x="382"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9" name="Rectangle 9"/>
              <p:cNvSpPr>
                <a:spLocks noChangeArrowheads="1"/>
              </p:cNvSpPr>
              <p:nvPr/>
            </p:nvSpPr>
            <p:spPr bwMode="auto">
              <a:xfrm>
                <a:off x="478"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0" name="Rectangle 10"/>
              <p:cNvSpPr>
                <a:spLocks noChangeArrowheads="1"/>
              </p:cNvSpPr>
              <p:nvPr/>
            </p:nvSpPr>
            <p:spPr bwMode="auto">
              <a:xfrm>
                <a:off x="574"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1" name="Rectangle 11"/>
              <p:cNvSpPr>
                <a:spLocks noChangeArrowheads="1"/>
              </p:cNvSpPr>
              <p:nvPr/>
            </p:nvSpPr>
            <p:spPr bwMode="auto">
              <a:xfrm>
                <a:off x="670"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2" name="Rectangle 12"/>
              <p:cNvSpPr>
                <a:spLocks noChangeArrowheads="1"/>
              </p:cNvSpPr>
              <p:nvPr/>
            </p:nvSpPr>
            <p:spPr bwMode="auto">
              <a:xfrm>
                <a:off x="766"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3" name="Rectangle 13"/>
              <p:cNvSpPr>
                <a:spLocks noChangeArrowheads="1"/>
              </p:cNvSpPr>
              <p:nvPr/>
            </p:nvSpPr>
            <p:spPr bwMode="auto">
              <a:xfrm>
                <a:off x="862"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4" name="Rectangle 14"/>
              <p:cNvSpPr>
                <a:spLocks noChangeArrowheads="1"/>
              </p:cNvSpPr>
              <p:nvPr/>
            </p:nvSpPr>
            <p:spPr bwMode="auto">
              <a:xfrm>
                <a:off x="958"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5" name="Rectangle 15"/>
              <p:cNvSpPr>
                <a:spLocks noChangeArrowheads="1"/>
              </p:cNvSpPr>
              <p:nvPr/>
            </p:nvSpPr>
            <p:spPr bwMode="auto">
              <a:xfrm>
                <a:off x="1054"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6" name="Rectangle 16"/>
              <p:cNvSpPr>
                <a:spLocks noChangeArrowheads="1"/>
              </p:cNvSpPr>
              <p:nvPr/>
            </p:nvSpPr>
            <p:spPr bwMode="auto">
              <a:xfrm>
                <a:off x="1150"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7" name="Rectangle 17"/>
              <p:cNvSpPr>
                <a:spLocks noChangeArrowheads="1"/>
              </p:cNvSpPr>
              <p:nvPr/>
            </p:nvSpPr>
            <p:spPr bwMode="auto">
              <a:xfrm>
                <a:off x="1246"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8" name="Rectangle 18"/>
              <p:cNvSpPr>
                <a:spLocks noChangeArrowheads="1"/>
              </p:cNvSpPr>
              <p:nvPr/>
            </p:nvSpPr>
            <p:spPr bwMode="auto">
              <a:xfrm>
                <a:off x="1342"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9" name="Rectangle 19"/>
              <p:cNvSpPr>
                <a:spLocks noChangeArrowheads="1"/>
              </p:cNvSpPr>
              <p:nvPr/>
            </p:nvSpPr>
            <p:spPr bwMode="auto">
              <a:xfrm>
                <a:off x="1438"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0" name="Rectangle 20"/>
              <p:cNvSpPr>
                <a:spLocks noChangeArrowheads="1"/>
              </p:cNvSpPr>
              <p:nvPr/>
            </p:nvSpPr>
            <p:spPr bwMode="auto">
              <a:xfrm>
                <a:off x="1534"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1" name="Rectangle 21"/>
              <p:cNvSpPr>
                <a:spLocks noChangeArrowheads="1"/>
              </p:cNvSpPr>
              <p:nvPr/>
            </p:nvSpPr>
            <p:spPr bwMode="auto">
              <a:xfrm>
                <a:off x="1630"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2" name="Rectangle 22"/>
              <p:cNvSpPr>
                <a:spLocks noChangeArrowheads="1"/>
              </p:cNvSpPr>
              <p:nvPr/>
            </p:nvSpPr>
            <p:spPr bwMode="auto">
              <a:xfrm>
                <a:off x="1726"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3" name="Rectangle 23"/>
              <p:cNvSpPr>
                <a:spLocks noChangeArrowheads="1"/>
              </p:cNvSpPr>
              <p:nvPr/>
            </p:nvSpPr>
            <p:spPr bwMode="auto">
              <a:xfrm>
                <a:off x="1822"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4" name="Rectangle 24"/>
              <p:cNvSpPr>
                <a:spLocks noChangeArrowheads="1"/>
              </p:cNvSpPr>
              <p:nvPr/>
            </p:nvSpPr>
            <p:spPr bwMode="auto">
              <a:xfrm>
                <a:off x="1918"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5" name="Rectangle 25"/>
              <p:cNvSpPr>
                <a:spLocks noChangeArrowheads="1"/>
              </p:cNvSpPr>
              <p:nvPr/>
            </p:nvSpPr>
            <p:spPr bwMode="auto">
              <a:xfrm>
                <a:off x="2014"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6" name="Rectangle 26"/>
              <p:cNvSpPr>
                <a:spLocks noChangeArrowheads="1"/>
              </p:cNvSpPr>
              <p:nvPr/>
            </p:nvSpPr>
            <p:spPr bwMode="auto">
              <a:xfrm>
                <a:off x="2110"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7" name="Rectangle 27"/>
              <p:cNvSpPr>
                <a:spLocks noChangeArrowheads="1"/>
              </p:cNvSpPr>
              <p:nvPr/>
            </p:nvSpPr>
            <p:spPr bwMode="auto">
              <a:xfrm>
                <a:off x="2206"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8" name="Rectangle 28"/>
              <p:cNvSpPr>
                <a:spLocks noChangeArrowheads="1"/>
              </p:cNvSpPr>
              <p:nvPr/>
            </p:nvSpPr>
            <p:spPr bwMode="auto">
              <a:xfrm>
                <a:off x="2302"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9" name="Rectangle 29"/>
              <p:cNvSpPr>
                <a:spLocks noChangeArrowheads="1"/>
              </p:cNvSpPr>
              <p:nvPr/>
            </p:nvSpPr>
            <p:spPr bwMode="auto">
              <a:xfrm>
                <a:off x="2398"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0" name="Rectangle 30"/>
              <p:cNvSpPr>
                <a:spLocks noChangeArrowheads="1"/>
              </p:cNvSpPr>
              <p:nvPr/>
            </p:nvSpPr>
            <p:spPr bwMode="auto">
              <a:xfrm>
                <a:off x="2494"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1" name="Rectangle 31"/>
              <p:cNvSpPr>
                <a:spLocks noChangeArrowheads="1"/>
              </p:cNvSpPr>
              <p:nvPr/>
            </p:nvSpPr>
            <p:spPr bwMode="auto">
              <a:xfrm>
                <a:off x="2590"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2" name="Rectangle 32"/>
              <p:cNvSpPr>
                <a:spLocks noChangeArrowheads="1"/>
              </p:cNvSpPr>
              <p:nvPr/>
            </p:nvSpPr>
            <p:spPr bwMode="auto">
              <a:xfrm>
                <a:off x="2686"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 name="Rectangle 33"/>
              <p:cNvSpPr>
                <a:spLocks noChangeArrowheads="1"/>
              </p:cNvSpPr>
              <p:nvPr/>
            </p:nvSpPr>
            <p:spPr bwMode="auto">
              <a:xfrm>
                <a:off x="2782"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4" name="Rectangle 34"/>
              <p:cNvSpPr>
                <a:spLocks noChangeArrowheads="1"/>
              </p:cNvSpPr>
              <p:nvPr/>
            </p:nvSpPr>
            <p:spPr bwMode="auto">
              <a:xfrm>
                <a:off x="2878"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5" name="Rectangle 35"/>
              <p:cNvSpPr>
                <a:spLocks noChangeArrowheads="1"/>
              </p:cNvSpPr>
              <p:nvPr/>
            </p:nvSpPr>
            <p:spPr bwMode="auto">
              <a:xfrm>
                <a:off x="2974"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6" name="Rectangle 36"/>
              <p:cNvSpPr>
                <a:spLocks noChangeArrowheads="1"/>
              </p:cNvSpPr>
              <p:nvPr/>
            </p:nvSpPr>
            <p:spPr bwMode="auto">
              <a:xfrm>
                <a:off x="3070"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7" name="Rectangle 37"/>
              <p:cNvSpPr>
                <a:spLocks noChangeArrowheads="1"/>
              </p:cNvSpPr>
              <p:nvPr/>
            </p:nvSpPr>
            <p:spPr bwMode="auto">
              <a:xfrm>
                <a:off x="3166"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8" name="Rectangle 38"/>
              <p:cNvSpPr>
                <a:spLocks noChangeArrowheads="1"/>
              </p:cNvSpPr>
              <p:nvPr/>
            </p:nvSpPr>
            <p:spPr bwMode="auto">
              <a:xfrm>
                <a:off x="3262"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9" name="Rectangle 39"/>
              <p:cNvSpPr>
                <a:spLocks noChangeArrowheads="1"/>
              </p:cNvSpPr>
              <p:nvPr/>
            </p:nvSpPr>
            <p:spPr bwMode="auto">
              <a:xfrm>
                <a:off x="3358"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0" name="Rectangle 40"/>
              <p:cNvSpPr>
                <a:spLocks noChangeArrowheads="1"/>
              </p:cNvSpPr>
              <p:nvPr/>
            </p:nvSpPr>
            <p:spPr bwMode="auto">
              <a:xfrm>
                <a:off x="3454"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1" name="Rectangle 41"/>
              <p:cNvSpPr>
                <a:spLocks noChangeArrowheads="1"/>
              </p:cNvSpPr>
              <p:nvPr/>
            </p:nvSpPr>
            <p:spPr bwMode="auto">
              <a:xfrm>
                <a:off x="3550"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2" name="Rectangle 42"/>
              <p:cNvSpPr>
                <a:spLocks noChangeArrowheads="1"/>
              </p:cNvSpPr>
              <p:nvPr/>
            </p:nvSpPr>
            <p:spPr bwMode="auto">
              <a:xfrm>
                <a:off x="3646"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3" name="Rectangle 43"/>
              <p:cNvSpPr>
                <a:spLocks noChangeArrowheads="1"/>
              </p:cNvSpPr>
              <p:nvPr/>
            </p:nvSpPr>
            <p:spPr bwMode="auto">
              <a:xfrm>
                <a:off x="3742"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4" name="Rectangle 44"/>
              <p:cNvSpPr>
                <a:spLocks noChangeArrowheads="1"/>
              </p:cNvSpPr>
              <p:nvPr/>
            </p:nvSpPr>
            <p:spPr bwMode="auto">
              <a:xfrm>
                <a:off x="3838"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5" name="Rectangle 45"/>
              <p:cNvSpPr>
                <a:spLocks noChangeArrowheads="1"/>
              </p:cNvSpPr>
              <p:nvPr/>
            </p:nvSpPr>
            <p:spPr bwMode="auto">
              <a:xfrm>
                <a:off x="3934"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6" name="Rectangle 46"/>
              <p:cNvSpPr>
                <a:spLocks noChangeArrowheads="1"/>
              </p:cNvSpPr>
              <p:nvPr/>
            </p:nvSpPr>
            <p:spPr bwMode="auto">
              <a:xfrm>
                <a:off x="4030"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7" name="Rectangle 47"/>
              <p:cNvSpPr>
                <a:spLocks noChangeArrowheads="1"/>
              </p:cNvSpPr>
              <p:nvPr/>
            </p:nvSpPr>
            <p:spPr bwMode="auto">
              <a:xfrm>
                <a:off x="4126"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8" name="Rectangle 48"/>
              <p:cNvSpPr>
                <a:spLocks noChangeArrowheads="1"/>
              </p:cNvSpPr>
              <p:nvPr/>
            </p:nvSpPr>
            <p:spPr bwMode="auto">
              <a:xfrm>
                <a:off x="4222"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9" name="Rectangle 49"/>
              <p:cNvSpPr>
                <a:spLocks noChangeArrowheads="1"/>
              </p:cNvSpPr>
              <p:nvPr/>
            </p:nvSpPr>
            <p:spPr bwMode="auto">
              <a:xfrm>
                <a:off x="4318"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20" name="Rectangle 50"/>
              <p:cNvSpPr>
                <a:spLocks noChangeArrowheads="1"/>
              </p:cNvSpPr>
              <p:nvPr/>
            </p:nvSpPr>
            <p:spPr bwMode="auto">
              <a:xfrm>
                <a:off x="4414"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21" name="Rectangle 51"/>
              <p:cNvSpPr>
                <a:spLocks noChangeArrowheads="1"/>
              </p:cNvSpPr>
              <p:nvPr/>
            </p:nvSpPr>
            <p:spPr bwMode="auto">
              <a:xfrm>
                <a:off x="4510"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22" name="Rectangle 52"/>
              <p:cNvSpPr>
                <a:spLocks noChangeArrowheads="1"/>
              </p:cNvSpPr>
              <p:nvPr/>
            </p:nvSpPr>
            <p:spPr bwMode="auto">
              <a:xfrm>
                <a:off x="4606"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23" name="Rectangle 53"/>
              <p:cNvSpPr>
                <a:spLocks noChangeArrowheads="1"/>
              </p:cNvSpPr>
              <p:nvPr/>
            </p:nvSpPr>
            <p:spPr bwMode="auto">
              <a:xfrm>
                <a:off x="4702"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24" name="Rectangle 54"/>
              <p:cNvSpPr>
                <a:spLocks noChangeArrowheads="1"/>
              </p:cNvSpPr>
              <p:nvPr/>
            </p:nvSpPr>
            <p:spPr bwMode="auto">
              <a:xfrm>
                <a:off x="4798"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25" name="Rectangle 55"/>
              <p:cNvSpPr>
                <a:spLocks noChangeArrowheads="1"/>
              </p:cNvSpPr>
              <p:nvPr/>
            </p:nvSpPr>
            <p:spPr bwMode="auto">
              <a:xfrm>
                <a:off x="4894"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26" name="Rectangle 56"/>
              <p:cNvSpPr>
                <a:spLocks noChangeArrowheads="1"/>
              </p:cNvSpPr>
              <p:nvPr/>
            </p:nvSpPr>
            <p:spPr bwMode="auto">
              <a:xfrm>
                <a:off x="4990"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27" name="Rectangle 57"/>
              <p:cNvSpPr>
                <a:spLocks noChangeArrowheads="1"/>
              </p:cNvSpPr>
              <p:nvPr/>
            </p:nvSpPr>
            <p:spPr bwMode="auto">
              <a:xfrm>
                <a:off x="5086"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28" name="Rectangle 58"/>
              <p:cNvSpPr>
                <a:spLocks noChangeArrowheads="1"/>
              </p:cNvSpPr>
              <p:nvPr/>
            </p:nvSpPr>
            <p:spPr bwMode="auto">
              <a:xfrm>
                <a:off x="5182"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29" name="Rectangle 59"/>
              <p:cNvSpPr>
                <a:spLocks noChangeArrowheads="1"/>
              </p:cNvSpPr>
              <p:nvPr/>
            </p:nvSpPr>
            <p:spPr bwMode="auto">
              <a:xfrm>
                <a:off x="5278"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30" name="Rectangle 60"/>
              <p:cNvSpPr>
                <a:spLocks noChangeArrowheads="1"/>
              </p:cNvSpPr>
              <p:nvPr/>
            </p:nvSpPr>
            <p:spPr bwMode="auto">
              <a:xfrm>
                <a:off x="5374"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31" name="Rectangle 61"/>
              <p:cNvSpPr>
                <a:spLocks noChangeArrowheads="1"/>
              </p:cNvSpPr>
              <p:nvPr/>
            </p:nvSpPr>
            <p:spPr bwMode="auto">
              <a:xfrm>
                <a:off x="5470"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32" name="Rectangle 62"/>
              <p:cNvSpPr>
                <a:spLocks noChangeArrowheads="1"/>
              </p:cNvSpPr>
              <p:nvPr/>
            </p:nvSpPr>
            <p:spPr bwMode="auto">
              <a:xfrm>
                <a:off x="5566"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33" name="Rectangle 63"/>
              <p:cNvSpPr>
                <a:spLocks noChangeArrowheads="1"/>
              </p:cNvSpPr>
              <p:nvPr/>
            </p:nvSpPr>
            <p:spPr bwMode="auto">
              <a:xfrm>
                <a:off x="5662"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grpSp>
        <p:sp>
          <p:nvSpPr>
            <p:cNvPr id="72" name="Rectangle 64"/>
            <p:cNvSpPr>
              <a:spLocks noChangeArrowheads="1"/>
            </p:cNvSpPr>
            <p:nvPr/>
          </p:nvSpPr>
          <p:spPr bwMode="auto">
            <a:xfrm>
              <a:off x="429" y="0"/>
              <a:ext cx="5331" cy="4320"/>
            </a:xfrm>
            <a:prstGeom prst="rect">
              <a:avLst/>
            </a:prstGeom>
            <a:solidFill>
              <a:schemeClr val="accent1">
                <a:alpha val="50000"/>
              </a:schemeClr>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3" name="Rectangle 65"/>
            <p:cNvSpPr>
              <a:spLocks noChangeArrowheads="1"/>
            </p:cNvSpPr>
            <p:nvPr/>
          </p:nvSpPr>
          <p:spPr bwMode="auto">
            <a:xfrm>
              <a:off x="0" y="0"/>
              <a:ext cx="5760" cy="321"/>
            </a:xfrm>
            <a:prstGeom prst="rect">
              <a:avLst/>
            </a:prstGeom>
            <a:solidFill>
              <a:schemeClr val="hlink">
                <a:alpha val="50000"/>
              </a:schemeClr>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grpSp>
      <p:sp>
        <p:nvSpPr>
          <p:cNvPr id="134" name="Rectangle 66"/>
          <p:cNvSpPr>
            <a:spLocks noChangeArrowheads="1"/>
          </p:cNvSpPr>
          <p:nvPr/>
        </p:nvSpPr>
        <p:spPr bwMode="auto">
          <a:xfrm>
            <a:off x="3505200" y="2590800"/>
            <a:ext cx="4892675" cy="76200"/>
          </a:xfrm>
          <a:prstGeom prst="rect">
            <a:avLst/>
          </a:prstGeom>
          <a:solidFill>
            <a:schemeClr val="hlink">
              <a:alpha val="50000"/>
            </a:schemeClr>
          </a:soli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2771" name="Rectangle 67"/>
          <p:cNvSpPr>
            <a:spLocks noGrp="1" noChangeArrowheads="1"/>
          </p:cNvSpPr>
          <p:nvPr>
            <p:ph type="ctrTitle" sz="quarter"/>
          </p:nvPr>
        </p:nvSpPr>
        <p:spPr>
          <a:xfrm>
            <a:off x="779463" y="1096963"/>
            <a:ext cx="7678737" cy="1431925"/>
          </a:xfrm>
        </p:spPr>
        <p:txBody>
          <a:bodyPr/>
          <a:lstStyle>
            <a:lvl1pPr algn="r">
              <a:defRPr/>
            </a:lvl1pPr>
          </a:lstStyle>
          <a:p>
            <a:pPr fontAlgn="base"/>
            <a:r>
              <a:rPr lang="zh-CN" altLang="en-US" strike="noStrike" noProof="1"/>
              <a:t>单击此处编辑母版标题样式</a:t>
            </a:r>
            <a:endParaRPr lang="zh-CN" altLang="en-US" strike="noStrike" noProof="1"/>
          </a:p>
        </p:txBody>
      </p:sp>
      <p:sp>
        <p:nvSpPr>
          <p:cNvPr id="72772" name="Rectangle 68"/>
          <p:cNvSpPr>
            <a:spLocks noGrp="1" noChangeArrowheads="1"/>
          </p:cNvSpPr>
          <p:nvPr>
            <p:ph type="subTitle" sz="quarter" idx="1"/>
          </p:nvPr>
        </p:nvSpPr>
        <p:spPr>
          <a:xfrm>
            <a:off x="4021138" y="2860675"/>
            <a:ext cx="4437062" cy="3114675"/>
          </a:xfrm>
        </p:spPr>
        <p:txBody>
          <a:bodyPr/>
          <a:lstStyle>
            <a:lvl1pPr marL="0" indent="0">
              <a:buFont typeface="Wingdings" panose="05000000000000000000" pitchFamily="2" charset="2"/>
              <a:buNone/>
              <a:defRPr/>
            </a:lvl1pPr>
          </a:lstStyle>
          <a:p>
            <a:pPr fontAlgn="base"/>
            <a:r>
              <a:rPr lang="zh-CN" altLang="en-US" strike="noStrike" noProof="1"/>
              <a:t>单击此处编辑母版副标题样式</a:t>
            </a:r>
            <a:endParaRPr lang="zh-CN" altLang="en-US" strike="noStrike" noProof="1"/>
          </a:p>
        </p:txBody>
      </p:sp>
      <p:sp>
        <p:nvSpPr>
          <p:cNvPr id="135" name="Rectangle 69"/>
          <p:cNvSpPr>
            <a:spLocks noGrp="1" noChangeArrowheads="1"/>
          </p:cNvSpPr>
          <p:nvPr>
            <p:ph type="dt" sz="quarter"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36" name="Rectangle 70"/>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37" name="Rectangle 71"/>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b" anchorCtr="0" compatLnSpc="1"/>
          <a:p>
            <a:pPr algn="r" fontAlgn="base">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912813" y="1905000"/>
            <a:ext cx="39782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043488" y="1905000"/>
            <a:ext cx="3979862"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4525" y="192088"/>
            <a:ext cx="2039938" cy="59039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71538" y="192088"/>
            <a:ext cx="5970587" cy="59039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528763" y="304800"/>
            <a:ext cx="7564437"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1479550" y="1981200"/>
            <a:ext cx="3736975"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368925" y="1981200"/>
            <a:ext cx="3736975"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0" name="日期占位符 4"/>
          <p:cNvSpPr>
            <a:spLocks noGrp="1"/>
          </p:cNvSpPr>
          <p:nvPr>
            <p:ph type="dt" sz="half" idx="12"/>
          </p:nvPr>
        </p:nvSpPr>
        <p:spPr bwMode="auto">
          <a:xfrm>
            <a:off x="1481138" y="6248400"/>
            <a:ext cx="1782763"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 name="页脚占位符 5"/>
          <p:cNvSpPr>
            <a:spLocks noGrp="1"/>
          </p:cNvSpPr>
          <p:nvPr>
            <p:ph type="ftr" sz="quarter" idx="3"/>
          </p:nvPr>
        </p:nvSpPr>
        <p:spPr bwMode="auto">
          <a:xfrm>
            <a:off x="3797300" y="6248400"/>
            <a:ext cx="2895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2" name="灯片编号占位符 6"/>
          <p:cNvSpPr>
            <a:spLocks noGrp="1"/>
          </p:cNvSpPr>
          <p:nvPr>
            <p:ph type="sldNum" sz="quarter" idx="4"/>
          </p:nvPr>
        </p:nvSpPr>
        <p:spPr bwMode="auto">
          <a:xfrm>
            <a:off x="7226300" y="6248400"/>
            <a:ext cx="1905000" cy="457200"/>
          </a:xfrm>
          <a:prstGeom prst="rect">
            <a:avLst/>
          </a:prstGeom>
          <a:noFill/>
          <a:ln w="9525">
            <a:noFill/>
            <a:miter lim="800000"/>
          </a:ln>
          <a:effectLst/>
        </p:spPr>
        <p:txBody>
          <a:bodyPr vert="horz" wrap="square" lIns="91440" tIns="45720" rIns="91440" bIns="45720" numCol="1" anchor="b" anchorCtr="0" compatLnSpc="1"/>
          <a:p>
            <a:pPr algn="r" fontAlgn="base">
              <a:buNone/>
            </a:pPr>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912813" y="1905000"/>
            <a:ext cx="39782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043488" y="1905000"/>
            <a:ext cx="3979862"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Group 1026"/>
          <p:cNvGrpSpPr/>
          <p:nvPr/>
        </p:nvGrpSpPr>
        <p:grpSpPr>
          <a:xfrm>
            <a:off x="0" y="0"/>
            <a:ext cx="9147175" cy="6867525"/>
            <a:chOff x="0" y="0"/>
            <a:chExt cx="5762" cy="4326"/>
          </a:xfrm>
        </p:grpSpPr>
        <p:sp>
          <p:nvSpPr>
            <p:cNvPr id="71683" name="Rectangle 1027"/>
            <p:cNvSpPr>
              <a:spLocks noChangeArrowheads="1"/>
            </p:cNvSpPr>
            <p:nvPr/>
          </p:nvSpPr>
          <p:spPr bwMode="hidden">
            <a:xfrm>
              <a:off x="0" y="0"/>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684" name="Rectangle 1028"/>
            <p:cNvSpPr>
              <a:spLocks noChangeArrowheads="1"/>
            </p:cNvSpPr>
            <p:nvPr/>
          </p:nvSpPr>
          <p:spPr bwMode="hidden">
            <a:xfrm>
              <a:off x="96"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685" name="Rectangle 1029"/>
            <p:cNvSpPr>
              <a:spLocks noChangeArrowheads="1"/>
            </p:cNvSpPr>
            <p:nvPr/>
          </p:nvSpPr>
          <p:spPr bwMode="hidden">
            <a:xfrm>
              <a:off x="192"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686" name="Rectangle 1030"/>
            <p:cNvSpPr>
              <a:spLocks noChangeArrowheads="1"/>
            </p:cNvSpPr>
            <p:nvPr/>
          </p:nvSpPr>
          <p:spPr bwMode="hidden">
            <a:xfrm>
              <a:off x="288"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687" name="Rectangle 1031"/>
            <p:cNvSpPr>
              <a:spLocks noChangeArrowheads="1"/>
            </p:cNvSpPr>
            <p:nvPr/>
          </p:nvSpPr>
          <p:spPr bwMode="hidden">
            <a:xfrm>
              <a:off x="384"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688" name="Rectangle 1032"/>
            <p:cNvSpPr>
              <a:spLocks noChangeArrowheads="1"/>
            </p:cNvSpPr>
            <p:nvPr/>
          </p:nvSpPr>
          <p:spPr bwMode="hidden">
            <a:xfrm>
              <a:off x="480"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689" name="Rectangle 1033"/>
            <p:cNvSpPr>
              <a:spLocks noChangeArrowheads="1"/>
            </p:cNvSpPr>
            <p:nvPr/>
          </p:nvSpPr>
          <p:spPr bwMode="hidden">
            <a:xfrm>
              <a:off x="576"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690" name="Rectangle 1034"/>
            <p:cNvSpPr>
              <a:spLocks noChangeArrowheads="1"/>
            </p:cNvSpPr>
            <p:nvPr/>
          </p:nvSpPr>
          <p:spPr bwMode="hidden">
            <a:xfrm>
              <a:off x="672"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691" name="Rectangle 1035"/>
            <p:cNvSpPr>
              <a:spLocks noChangeArrowheads="1"/>
            </p:cNvSpPr>
            <p:nvPr/>
          </p:nvSpPr>
          <p:spPr bwMode="hidden">
            <a:xfrm>
              <a:off x="768"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692" name="Rectangle 1036"/>
            <p:cNvSpPr>
              <a:spLocks noChangeArrowheads="1"/>
            </p:cNvSpPr>
            <p:nvPr/>
          </p:nvSpPr>
          <p:spPr bwMode="hidden">
            <a:xfrm>
              <a:off x="864"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693" name="Rectangle 1037"/>
            <p:cNvSpPr>
              <a:spLocks noChangeArrowheads="1"/>
            </p:cNvSpPr>
            <p:nvPr/>
          </p:nvSpPr>
          <p:spPr bwMode="hidden">
            <a:xfrm>
              <a:off x="960"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694" name="Rectangle 1038"/>
            <p:cNvSpPr>
              <a:spLocks noChangeArrowheads="1"/>
            </p:cNvSpPr>
            <p:nvPr/>
          </p:nvSpPr>
          <p:spPr bwMode="hidden">
            <a:xfrm>
              <a:off x="1056"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695" name="Rectangle 1039"/>
            <p:cNvSpPr>
              <a:spLocks noChangeArrowheads="1"/>
            </p:cNvSpPr>
            <p:nvPr/>
          </p:nvSpPr>
          <p:spPr bwMode="hidden">
            <a:xfrm>
              <a:off x="1152"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696" name="Rectangle 1040"/>
            <p:cNvSpPr>
              <a:spLocks noChangeArrowheads="1"/>
            </p:cNvSpPr>
            <p:nvPr/>
          </p:nvSpPr>
          <p:spPr bwMode="hidden">
            <a:xfrm>
              <a:off x="1248"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697" name="Rectangle 1041"/>
            <p:cNvSpPr>
              <a:spLocks noChangeArrowheads="1"/>
            </p:cNvSpPr>
            <p:nvPr/>
          </p:nvSpPr>
          <p:spPr bwMode="hidden">
            <a:xfrm>
              <a:off x="1344"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698" name="Rectangle 1042"/>
            <p:cNvSpPr>
              <a:spLocks noChangeArrowheads="1"/>
            </p:cNvSpPr>
            <p:nvPr/>
          </p:nvSpPr>
          <p:spPr bwMode="hidden">
            <a:xfrm>
              <a:off x="1440"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699" name="Rectangle 1043"/>
            <p:cNvSpPr>
              <a:spLocks noChangeArrowheads="1"/>
            </p:cNvSpPr>
            <p:nvPr/>
          </p:nvSpPr>
          <p:spPr bwMode="hidden">
            <a:xfrm>
              <a:off x="1536"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00" name="Rectangle 1044"/>
            <p:cNvSpPr>
              <a:spLocks noChangeArrowheads="1"/>
            </p:cNvSpPr>
            <p:nvPr/>
          </p:nvSpPr>
          <p:spPr bwMode="hidden">
            <a:xfrm>
              <a:off x="1632"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01" name="Rectangle 1045"/>
            <p:cNvSpPr>
              <a:spLocks noChangeArrowheads="1"/>
            </p:cNvSpPr>
            <p:nvPr/>
          </p:nvSpPr>
          <p:spPr bwMode="hidden">
            <a:xfrm>
              <a:off x="1728"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02" name="Rectangle 1046"/>
            <p:cNvSpPr>
              <a:spLocks noChangeArrowheads="1"/>
            </p:cNvSpPr>
            <p:nvPr/>
          </p:nvSpPr>
          <p:spPr bwMode="hidden">
            <a:xfrm>
              <a:off x="1824"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03" name="Rectangle 1047"/>
            <p:cNvSpPr>
              <a:spLocks noChangeArrowheads="1"/>
            </p:cNvSpPr>
            <p:nvPr/>
          </p:nvSpPr>
          <p:spPr bwMode="hidden">
            <a:xfrm>
              <a:off x="1920"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04" name="Rectangle 1048"/>
            <p:cNvSpPr>
              <a:spLocks noChangeArrowheads="1"/>
            </p:cNvSpPr>
            <p:nvPr/>
          </p:nvSpPr>
          <p:spPr bwMode="hidden">
            <a:xfrm>
              <a:off x="2016"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05" name="Rectangle 1049"/>
            <p:cNvSpPr>
              <a:spLocks noChangeArrowheads="1"/>
            </p:cNvSpPr>
            <p:nvPr/>
          </p:nvSpPr>
          <p:spPr bwMode="hidden">
            <a:xfrm>
              <a:off x="2112"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06" name="Rectangle 1050"/>
            <p:cNvSpPr>
              <a:spLocks noChangeArrowheads="1"/>
            </p:cNvSpPr>
            <p:nvPr/>
          </p:nvSpPr>
          <p:spPr bwMode="hidden">
            <a:xfrm>
              <a:off x="2208"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07" name="Rectangle 1051"/>
            <p:cNvSpPr>
              <a:spLocks noChangeArrowheads="1"/>
            </p:cNvSpPr>
            <p:nvPr/>
          </p:nvSpPr>
          <p:spPr bwMode="hidden">
            <a:xfrm>
              <a:off x="2304"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08" name="Rectangle 1052"/>
            <p:cNvSpPr>
              <a:spLocks noChangeArrowheads="1"/>
            </p:cNvSpPr>
            <p:nvPr/>
          </p:nvSpPr>
          <p:spPr bwMode="hidden">
            <a:xfrm>
              <a:off x="2400"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09" name="Rectangle 1053"/>
            <p:cNvSpPr>
              <a:spLocks noChangeArrowheads="1"/>
            </p:cNvSpPr>
            <p:nvPr/>
          </p:nvSpPr>
          <p:spPr bwMode="hidden">
            <a:xfrm>
              <a:off x="2496"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10" name="Rectangle 1054"/>
            <p:cNvSpPr>
              <a:spLocks noChangeArrowheads="1"/>
            </p:cNvSpPr>
            <p:nvPr/>
          </p:nvSpPr>
          <p:spPr bwMode="hidden">
            <a:xfrm>
              <a:off x="2592"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11" name="Rectangle 1055"/>
            <p:cNvSpPr>
              <a:spLocks noChangeArrowheads="1"/>
            </p:cNvSpPr>
            <p:nvPr/>
          </p:nvSpPr>
          <p:spPr bwMode="hidden">
            <a:xfrm>
              <a:off x="2688"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12" name="Rectangle 1056"/>
            <p:cNvSpPr>
              <a:spLocks noChangeArrowheads="1"/>
            </p:cNvSpPr>
            <p:nvPr/>
          </p:nvSpPr>
          <p:spPr bwMode="hidden">
            <a:xfrm>
              <a:off x="2784"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13" name="Rectangle 1057"/>
            <p:cNvSpPr>
              <a:spLocks noChangeArrowheads="1"/>
            </p:cNvSpPr>
            <p:nvPr/>
          </p:nvSpPr>
          <p:spPr bwMode="hidden">
            <a:xfrm>
              <a:off x="2880"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14" name="Rectangle 1058"/>
            <p:cNvSpPr>
              <a:spLocks noChangeArrowheads="1"/>
            </p:cNvSpPr>
            <p:nvPr/>
          </p:nvSpPr>
          <p:spPr bwMode="hidden">
            <a:xfrm>
              <a:off x="2976"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15" name="Rectangle 1059"/>
            <p:cNvSpPr>
              <a:spLocks noChangeArrowheads="1"/>
            </p:cNvSpPr>
            <p:nvPr/>
          </p:nvSpPr>
          <p:spPr bwMode="hidden">
            <a:xfrm>
              <a:off x="3072"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16" name="Rectangle 1060"/>
            <p:cNvSpPr>
              <a:spLocks noChangeArrowheads="1"/>
            </p:cNvSpPr>
            <p:nvPr/>
          </p:nvSpPr>
          <p:spPr bwMode="hidden">
            <a:xfrm>
              <a:off x="3168"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17" name="Rectangle 1061"/>
            <p:cNvSpPr>
              <a:spLocks noChangeArrowheads="1"/>
            </p:cNvSpPr>
            <p:nvPr/>
          </p:nvSpPr>
          <p:spPr bwMode="hidden">
            <a:xfrm>
              <a:off x="3264"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18" name="Rectangle 1062"/>
            <p:cNvSpPr>
              <a:spLocks noChangeArrowheads="1"/>
            </p:cNvSpPr>
            <p:nvPr/>
          </p:nvSpPr>
          <p:spPr bwMode="hidden">
            <a:xfrm>
              <a:off x="3360"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19" name="Rectangle 1063"/>
            <p:cNvSpPr>
              <a:spLocks noChangeArrowheads="1"/>
            </p:cNvSpPr>
            <p:nvPr/>
          </p:nvSpPr>
          <p:spPr bwMode="hidden">
            <a:xfrm>
              <a:off x="3456"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20" name="Rectangle 1064"/>
            <p:cNvSpPr>
              <a:spLocks noChangeArrowheads="1"/>
            </p:cNvSpPr>
            <p:nvPr/>
          </p:nvSpPr>
          <p:spPr bwMode="hidden">
            <a:xfrm>
              <a:off x="3552"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21" name="Rectangle 1065"/>
            <p:cNvSpPr>
              <a:spLocks noChangeArrowheads="1"/>
            </p:cNvSpPr>
            <p:nvPr/>
          </p:nvSpPr>
          <p:spPr bwMode="hidden">
            <a:xfrm>
              <a:off x="3648"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22" name="Rectangle 1066"/>
            <p:cNvSpPr>
              <a:spLocks noChangeArrowheads="1"/>
            </p:cNvSpPr>
            <p:nvPr/>
          </p:nvSpPr>
          <p:spPr bwMode="hidden">
            <a:xfrm>
              <a:off x="3744"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23" name="Rectangle 1067"/>
            <p:cNvSpPr>
              <a:spLocks noChangeArrowheads="1"/>
            </p:cNvSpPr>
            <p:nvPr/>
          </p:nvSpPr>
          <p:spPr bwMode="hidden">
            <a:xfrm>
              <a:off x="3840"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24" name="Rectangle 1068"/>
            <p:cNvSpPr>
              <a:spLocks noChangeArrowheads="1"/>
            </p:cNvSpPr>
            <p:nvPr/>
          </p:nvSpPr>
          <p:spPr bwMode="hidden">
            <a:xfrm>
              <a:off x="3936"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25" name="Rectangle 1069"/>
            <p:cNvSpPr>
              <a:spLocks noChangeArrowheads="1"/>
            </p:cNvSpPr>
            <p:nvPr/>
          </p:nvSpPr>
          <p:spPr bwMode="hidden">
            <a:xfrm>
              <a:off x="4032"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26" name="Rectangle 1070"/>
            <p:cNvSpPr>
              <a:spLocks noChangeArrowheads="1"/>
            </p:cNvSpPr>
            <p:nvPr/>
          </p:nvSpPr>
          <p:spPr bwMode="hidden">
            <a:xfrm>
              <a:off x="4128"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27" name="Rectangle 1071"/>
            <p:cNvSpPr>
              <a:spLocks noChangeArrowheads="1"/>
            </p:cNvSpPr>
            <p:nvPr/>
          </p:nvSpPr>
          <p:spPr bwMode="hidden">
            <a:xfrm>
              <a:off x="4224"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28" name="Rectangle 1072"/>
            <p:cNvSpPr>
              <a:spLocks noChangeArrowheads="1"/>
            </p:cNvSpPr>
            <p:nvPr/>
          </p:nvSpPr>
          <p:spPr bwMode="hidden">
            <a:xfrm>
              <a:off x="4320"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29" name="Rectangle 1073"/>
            <p:cNvSpPr>
              <a:spLocks noChangeArrowheads="1"/>
            </p:cNvSpPr>
            <p:nvPr/>
          </p:nvSpPr>
          <p:spPr bwMode="hidden">
            <a:xfrm>
              <a:off x="4416"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30" name="Rectangle 1074"/>
            <p:cNvSpPr>
              <a:spLocks noChangeArrowheads="1"/>
            </p:cNvSpPr>
            <p:nvPr/>
          </p:nvSpPr>
          <p:spPr bwMode="hidden">
            <a:xfrm>
              <a:off x="4512"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31" name="Rectangle 1075"/>
            <p:cNvSpPr>
              <a:spLocks noChangeArrowheads="1"/>
            </p:cNvSpPr>
            <p:nvPr/>
          </p:nvSpPr>
          <p:spPr bwMode="hidden">
            <a:xfrm>
              <a:off x="4608"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32" name="Rectangle 1076"/>
            <p:cNvSpPr>
              <a:spLocks noChangeArrowheads="1"/>
            </p:cNvSpPr>
            <p:nvPr/>
          </p:nvSpPr>
          <p:spPr bwMode="hidden">
            <a:xfrm>
              <a:off x="4704"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33" name="Rectangle 1077"/>
            <p:cNvSpPr>
              <a:spLocks noChangeArrowheads="1"/>
            </p:cNvSpPr>
            <p:nvPr/>
          </p:nvSpPr>
          <p:spPr bwMode="hidden">
            <a:xfrm>
              <a:off x="4800"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34" name="Rectangle 1078"/>
            <p:cNvSpPr>
              <a:spLocks noChangeArrowheads="1"/>
            </p:cNvSpPr>
            <p:nvPr/>
          </p:nvSpPr>
          <p:spPr bwMode="hidden">
            <a:xfrm>
              <a:off x="4896"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35" name="Rectangle 1079"/>
            <p:cNvSpPr>
              <a:spLocks noChangeArrowheads="1"/>
            </p:cNvSpPr>
            <p:nvPr/>
          </p:nvSpPr>
          <p:spPr bwMode="hidden">
            <a:xfrm>
              <a:off x="4992"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36" name="Rectangle 1080"/>
            <p:cNvSpPr>
              <a:spLocks noChangeArrowheads="1"/>
            </p:cNvSpPr>
            <p:nvPr/>
          </p:nvSpPr>
          <p:spPr bwMode="hidden">
            <a:xfrm>
              <a:off x="5088"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37" name="Rectangle 1081"/>
            <p:cNvSpPr>
              <a:spLocks noChangeArrowheads="1"/>
            </p:cNvSpPr>
            <p:nvPr/>
          </p:nvSpPr>
          <p:spPr bwMode="hidden">
            <a:xfrm>
              <a:off x="5184"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38" name="Rectangle 1082"/>
            <p:cNvSpPr>
              <a:spLocks noChangeArrowheads="1"/>
            </p:cNvSpPr>
            <p:nvPr/>
          </p:nvSpPr>
          <p:spPr bwMode="hidden">
            <a:xfrm>
              <a:off x="5280"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39" name="Rectangle 1083"/>
            <p:cNvSpPr>
              <a:spLocks noChangeArrowheads="1"/>
            </p:cNvSpPr>
            <p:nvPr/>
          </p:nvSpPr>
          <p:spPr bwMode="hidden">
            <a:xfrm>
              <a:off x="5376"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40" name="Rectangle 1084"/>
            <p:cNvSpPr>
              <a:spLocks noChangeArrowheads="1"/>
            </p:cNvSpPr>
            <p:nvPr/>
          </p:nvSpPr>
          <p:spPr bwMode="hidden">
            <a:xfrm>
              <a:off x="5472"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41" name="Rectangle 1085"/>
            <p:cNvSpPr>
              <a:spLocks noChangeArrowheads="1"/>
            </p:cNvSpPr>
            <p:nvPr/>
          </p:nvSpPr>
          <p:spPr bwMode="hidden">
            <a:xfrm>
              <a:off x="5568"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42" name="Rectangle 1086"/>
            <p:cNvSpPr>
              <a:spLocks noChangeArrowheads="1"/>
            </p:cNvSpPr>
            <p:nvPr/>
          </p:nvSpPr>
          <p:spPr bwMode="hidden">
            <a:xfrm>
              <a:off x="5664"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43" name="Rectangle 1087"/>
            <p:cNvSpPr>
              <a:spLocks noChangeArrowheads="1"/>
            </p:cNvSpPr>
            <p:nvPr/>
          </p:nvSpPr>
          <p:spPr bwMode="hidden">
            <a:xfrm>
              <a:off x="431" y="0"/>
              <a:ext cx="5331" cy="4320"/>
            </a:xfrm>
            <a:prstGeom prst="rect">
              <a:avLst/>
            </a:prstGeom>
            <a:solidFill>
              <a:schemeClr val="accent1">
                <a:alpha val="50000"/>
              </a:schemeClr>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44" name="Rectangle 1088"/>
            <p:cNvSpPr>
              <a:spLocks noChangeArrowheads="1"/>
            </p:cNvSpPr>
            <p:nvPr/>
          </p:nvSpPr>
          <p:spPr bwMode="blackGray">
            <a:xfrm>
              <a:off x="0" y="1081"/>
              <a:ext cx="4378" cy="47"/>
            </a:xfrm>
            <a:prstGeom prst="rect">
              <a:avLst/>
            </a:prstGeom>
            <a:solidFill>
              <a:schemeClr val="hlink">
                <a:alpha val="50000"/>
              </a:schemeClr>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grpSp>
      <p:sp>
        <p:nvSpPr>
          <p:cNvPr id="1089" name="Rectangle 1089"/>
          <p:cNvSpPr>
            <a:spLocks noGrp="1"/>
          </p:cNvSpPr>
          <p:nvPr>
            <p:ph type="title"/>
          </p:nvPr>
        </p:nvSpPr>
        <p:spPr>
          <a:xfrm>
            <a:off x="871538" y="192088"/>
            <a:ext cx="8162925" cy="1431925"/>
          </a:xfrm>
          <a:prstGeom prst="rect">
            <a:avLst/>
          </a:prstGeom>
          <a:noFill/>
          <a:ln w="9525">
            <a:noFill/>
          </a:ln>
        </p:spPr>
        <p:txBody>
          <a:bodyPr anchor="b" anchorCtr="0">
            <a:spAutoFit/>
          </a:bodyPr>
          <a:p>
            <a:pPr lvl="0"/>
            <a:r>
              <a:rPr lang="zh-CN" altLang="en-US" dirty="0"/>
              <a:t>单击此处编辑母版标题样式</a:t>
            </a:r>
            <a:endParaRPr lang="zh-CN" altLang="en-US" dirty="0"/>
          </a:p>
        </p:txBody>
      </p:sp>
      <p:sp>
        <p:nvSpPr>
          <p:cNvPr id="1090" name="Rectangle 1090"/>
          <p:cNvSpPr>
            <a:spLocks noGrp="1"/>
          </p:cNvSpPr>
          <p:nvPr>
            <p:ph type="body"/>
          </p:nvPr>
        </p:nvSpPr>
        <p:spPr>
          <a:xfrm>
            <a:off x="912813" y="1905000"/>
            <a:ext cx="8110537" cy="41910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71747" name="Rectangle 1091"/>
          <p:cNvSpPr>
            <a:spLocks noGrp="1" noChangeArrowheads="1"/>
          </p:cNvSpPr>
          <p:nvPr>
            <p:ph type="dt" sz="half" idx="2"/>
          </p:nvPr>
        </p:nvSpPr>
        <p:spPr bwMode="auto">
          <a:xfrm>
            <a:off x="1152525" y="6286500"/>
            <a:ext cx="1905000" cy="457200"/>
          </a:xfrm>
          <a:prstGeom prst="rect">
            <a:avLst/>
          </a:prstGeom>
          <a:noFill/>
          <a:ln w="9525">
            <a:noFill/>
            <a:miter lim="800000"/>
          </a:ln>
          <a:effectLst/>
        </p:spPr>
        <p:txBody>
          <a:bodyPr vert="horz" wrap="square" lIns="91440" tIns="45720" rIns="91440" bIns="45720" numCol="1" anchor="b" anchorCtr="0" compatLnSpc="1"/>
          <a:lstStyle>
            <a:lvl1pPr>
              <a:defRPr kumimoji="0"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48" name="Rectangle 1092"/>
          <p:cNvSpPr>
            <a:spLocks noGrp="1" noChangeArrowheads="1"/>
          </p:cNvSpPr>
          <p:nvPr>
            <p:ph type="ftr" sz="quarter" idx="3"/>
          </p:nvPr>
        </p:nvSpPr>
        <p:spPr bwMode="auto">
          <a:xfrm>
            <a:off x="3590925" y="62865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kumimoji="0"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49" name="Rectangle 1093"/>
          <p:cNvSpPr>
            <a:spLocks noGrp="1" noChangeArrowheads="1"/>
          </p:cNvSpPr>
          <p:nvPr>
            <p:ph type="sldNum" sz="quarter" idx="4"/>
          </p:nvPr>
        </p:nvSpPr>
        <p:spPr bwMode="auto">
          <a:xfrm>
            <a:off x="7019925" y="6286500"/>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sz="1400"/>
            </a:lvl1pPr>
          </a:lstStyle>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kumimoji="1" sz="44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kumimoji="1" sz="44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kumimoji="1" sz="44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Verdan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8500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SzPct val="8500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SzPct val="8500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SzPct val="8500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SzPct val="85000"/>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2050" name="Group 1026"/>
          <p:cNvGrpSpPr/>
          <p:nvPr/>
        </p:nvGrpSpPr>
        <p:grpSpPr>
          <a:xfrm>
            <a:off x="0" y="0"/>
            <a:ext cx="9147175" cy="6867525"/>
            <a:chOff x="0" y="0"/>
            <a:chExt cx="5762" cy="4326"/>
          </a:xfrm>
        </p:grpSpPr>
        <p:sp>
          <p:nvSpPr>
            <p:cNvPr id="71683" name="Rectangle 1027"/>
            <p:cNvSpPr>
              <a:spLocks noChangeArrowheads="1"/>
            </p:cNvSpPr>
            <p:nvPr/>
          </p:nvSpPr>
          <p:spPr bwMode="hidden">
            <a:xfrm>
              <a:off x="0" y="0"/>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684" name="Rectangle 1028"/>
            <p:cNvSpPr>
              <a:spLocks noChangeArrowheads="1"/>
            </p:cNvSpPr>
            <p:nvPr/>
          </p:nvSpPr>
          <p:spPr bwMode="hidden">
            <a:xfrm>
              <a:off x="96"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685" name="Rectangle 1029"/>
            <p:cNvSpPr>
              <a:spLocks noChangeArrowheads="1"/>
            </p:cNvSpPr>
            <p:nvPr/>
          </p:nvSpPr>
          <p:spPr bwMode="hidden">
            <a:xfrm>
              <a:off x="192"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686" name="Rectangle 1030"/>
            <p:cNvSpPr>
              <a:spLocks noChangeArrowheads="1"/>
            </p:cNvSpPr>
            <p:nvPr/>
          </p:nvSpPr>
          <p:spPr bwMode="hidden">
            <a:xfrm>
              <a:off x="288"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687" name="Rectangle 1031"/>
            <p:cNvSpPr>
              <a:spLocks noChangeArrowheads="1"/>
            </p:cNvSpPr>
            <p:nvPr/>
          </p:nvSpPr>
          <p:spPr bwMode="hidden">
            <a:xfrm>
              <a:off x="384"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688" name="Rectangle 1032"/>
            <p:cNvSpPr>
              <a:spLocks noChangeArrowheads="1"/>
            </p:cNvSpPr>
            <p:nvPr/>
          </p:nvSpPr>
          <p:spPr bwMode="hidden">
            <a:xfrm>
              <a:off x="480"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689" name="Rectangle 1033"/>
            <p:cNvSpPr>
              <a:spLocks noChangeArrowheads="1"/>
            </p:cNvSpPr>
            <p:nvPr/>
          </p:nvSpPr>
          <p:spPr bwMode="hidden">
            <a:xfrm>
              <a:off x="576"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690" name="Rectangle 1034"/>
            <p:cNvSpPr>
              <a:spLocks noChangeArrowheads="1"/>
            </p:cNvSpPr>
            <p:nvPr/>
          </p:nvSpPr>
          <p:spPr bwMode="hidden">
            <a:xfrm>
              <a:off x="672"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691" name="Rectangle 1035"/>
            <p:cNvSpPr>
              <a:spLocks noChangeArrowheads="1"/>
            </p:cNvSpPr>
            <p:nvPr/>
          </p:nvSpPr>
          <p:spPr bwMode="hidden">
            <a:xfrm>
              <a:off x="768"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692" name="Rectangle 1036"/>
            <p:cNvSpPr>
              <a:spLocks noChangeArrowheads="1"/>
            </p:cNvSpPr>
            <p:nvPr/>
          </p:nvSpPr>
          <p:spPr bwMode="hidden">
            <a:xfrm>
              <a:off x="864"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693" name="Rectangle 1037"/>
            <p:cNvSpPr>
              <a:spLocks noChangeArrowheads="1"/>
            </p:cNvSpPr>
            <p:nvPr/>
          </p:nvSpPr>
          <p:spPr bwMode="hidden">
            <a:xfrm>
              <a:off x="960"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694" name="Rectangle 1038"/>
            <p:cNvSpPr>
              <a:spLocks noChangeArrowheads="1"/>
            </p:cNvSpPr>
            <p:nvPr/>
          </p:nvSpPr>
          <p:spPr bwMode="hidden">
            <a:xfrm>
              <a:off x="1056"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695" name="Rectangle 1039"/>
            <p:cNvSpPr>
              <a:spLocks noChangeArrowheads="1"/>
            </p:cNvSpPr>
            <p:nvPr/>
          </p:nvSpPr>
          <p:spPr bwMode="hidden">
            <a:xfrm>
              <a:off x="1152"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696" name="Rectangle 1040"/>
            <p:cNvSpPr>
              <a:spLocks noChangeArrowheads="1"/>
            </p:cNvSpPr>
            <p:nvPr/>
          </p:nvSpPr>
          <p:spPr bwMode="hidden">
            <a:xfrm>
              <a:off x="1248"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697" name="Rectangle 1041"/>
            <p:cNvSpPr>
              <a:spLocks noChangeArrowheads="1"/>
            </p:cNvSpPr>
            <p:nvPr/>
          </p:nvSpPr>
          <p:spPr bwMode="hidden">
            <a:xfrm>
              <a:off x="1344"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698" name="Rectangle 1042"/>
            <p:cNvSpPr>
              <a:spLocks noChangeArrowheads="1"/>
            </p:cNvSpPr>
            <p:nvPr/>
          </p:nvSpPr>
          <p:spPr bwMode="hidden">
            <a:xfrm>
              <a:off x="1440"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699" name="Rectangle 1043"/>
            <p:cNvSpPr>
              <a:spLocks noChangeArrowheads="1"/>
            </p:cNvSpPr>
            <p:nvPr/>
          </p:nvSpPr>
          <p:spPr bwMode="hidden">
            <a:xfrm>
              <a:off x="1536"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00" name="Rectangle 1044"/>
            <p:cNvSpPr>
              <a:spLocks noChangeArrowheads="1"/>
            </p:cNvSpPr>
            <p:nvPr/>
          </p:nvSpPr>
          <p:spPr bwMode="hidden">
            <a:xfrm>
              <a:off x="1632"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01" name="Rectangle 1045"/>
            <p:cNvSpPr>
              <a:spLocks noChangeArrowheads="1"/>
            </p:cNvSpPr>
            <p:nvPr/>
          </p:nvSpPr>
          <p:spPr bwMode="hidden">
            <a:xfrm>
              <a:off x="1728"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02" name="Rectangle 1046"/>
            <p:cNvSpPr>
              <a:spLocks noChangeArrowheads="1"/>
            </p:cNvSpPr>
            <p:nvPr/>
          </p:nvSpPr>
          <p:spPr bwMode="hidden">
            <a:xfrm>
              <a:off x="1824"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03" name="Rectangle 1047"/>
            <p:cNvSpPr>
              <a:spLocks noChangeArrowheads="1"/>
            </p:cNvSpPr>
            <p:nvPr/>
          </p:nvSpPr>
          <p:spPr bwMode="hidden">
            <a:xfrm>
              <a:off x="1920"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04" name="Rectangle 1048"/>
            <p:cNvSpPr>
              <a:spLocks noChangeArrowheads="1"/>
            </p:cNvSpPr>
            <p:nvPr/>
          </p:nvSpPr>
          <p:spPr bwMode="hidden">
            <a:xfrm>
              <a:off x="2016"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05" name="Rectangle 1049"/>
            <p:cNvSpPr>
              <a:spLocks noChangeArrowheads="1"/>
            </p:cNvSpPr>
            <p:nvPr/>
          </p:nvSpPr>
          <p:spPr bwMode="hidden">
            <a:xfrm>
              <a:off x="2112"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06" name="Rectangle 1050"/>
            <p:cNvSpPr>
              <a:spLocks noChangeArrowheads="1"/>
            </p:cNvSpPr>
            <p:nvPr/>
          </p:nvSpPr>
          <p:spPr bwMode="hidden">
            <a:xfrm>
              <a:off x="2208"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07" name="Rectangle 1051"/>
            <p:cNvSpPr>
              <a:spLocks noChangeArrowheads="1"/>
            </p:cNvSpPr>
            <p:nvPr/>
          </p:nvSpPr>
          <p:spPr bwMode="hidden">
            <a:xfrm>
              <a:off x="2304"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08" name="Rectangle 1052"/>
            <p:cNvSpPr>
              <a:spLocks noChangeArrowheads="1"/>
            </p:cNvSpPr>
            <p:nvPr/>
          </p:nvSpPr>
          <p:spPr bwMode="hidden">
            <a:xfrm>
              <a:off x="2400"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09" name="Rectangle 1053"/>
            <p:cNvSpPr>
              <a:spLocks noChangeArrowheads="1"/>
            </p:cNvSpPr>
            <p:nvPr/>
          </p:nvSpPr>
          <p:spPr bwMode="hidden">
            <a:xfrm>
              <a:off x="2496"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10" name="Rectangle 1054"/>
            <p:cNvSpPr>
              <a:spLocks noChangeArrowheads="1"/>
            </p:cNvSpPr>
            <p:nvPr/>
          </p:nvSpPr>
          <p:spPr bwMode="hidden">
            <a:xfrm>
              <a:off x="2592"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11" name="Rectangle 1055"/>
            <p:cNvSpPr>
              <a:spLocks noChangeArrowheads="1"/>
            </p:cNvSpPr>
            <p:nvPr/>
          </p:nvSpPr>
          <p:spPr bwMode="hidden">
            <a:xfrm>
              <a:off x="2688"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12" name="Rectangle 1056"/>
            <p:cNvSpPr>
              <a:spLocks noChangeArrowheads="1"/>
            </p:cNvSpPr>
            <p:nvPr/>
          </p:nvSpPr>
          <p:spPr bwMode="hidden">
            <a:xfrm>
              <a:off x="2784"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13" name="Rectangle 1057"/>
            <p:cNvSpPr>
              <a:spLocks noChangeArrowheads="1"/>
            </p:cNvSpPr>
            <p:nvPr/>
          </p:nvSpPr>
          <p:spPr bwMode="hidden">
            <a:xfrm>
              <a:off x="2880"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14" name="Rectangle 1058"/>
            <p:cNvSpPr>
              <a:spLocks noChangeArrowheads="1"/>
            </p:cNvSpPr>
            <p:nvPr/>
          </p:nvSpPr>
          <p:spPr bwMode="hidden">
            <a:xfrm>
              <a:off x="2976"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15" name="Rectangle 1059"/>
            <p:cNvSpPr>
              <a:spLocks noChangeArrowheads="1"/>
            </p:cNvSpPr>
            <p:nvPr/>
          </p:nvSpPr>
          <p:spPr bwMode="hidden">
            <a:xfrm>
              <a:off x="3072"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16" name="Rectangle 1060"/>
            <p:cNvSpPr>
              <a:spLocks noChangeArrowheads="1"/>
            </p:cNvSpPr>
            <p:nvPr/>
          </p:nvSpPr>
          <p:spPr bwMode="hidden">
            <a:xfrm>
              <a:off x="3168"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17" name="Rectangle 1061"/>
            <p:cNvSpPr>
              <a:spLocks noChangeArrowheads="1"/>
            </p:cNvSpPr>
            <p:nvPr/>
          </p:nvSpPr>
          <p:spPr bwMode="hidden">
            <a:xfrm>
              <a:off x="3264"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18" name="Rectangle 1062"/>
            <p:cNvSpPr>
              <a:spLocks noChangeArrowheads="1"/>
            </p:cNvSpPr>
            <p:nvPr/>
          </p:nvSpPr>
          <p:spPr bwMode="hidden">
            <a:xfrm>
              <a:off x="3360"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19" name="Rectangle 1063"/>
            <p:cNvSpPr>
              <a:spLocks noChangeArrowheads="1"/>
            </p:cNvSpPr>
            <p:nvPr/>
          </p:nvSpPr>
          <p:spPr bwMode="hidden">
            <a:xfrm>
              <a:off x="3456"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20" name="Rectangle 1064"/>
            <p:cNvSpPr>
              <a:spLocks noChangeArrowheads="1"/>
            </p:cNvSpPr>
            <p:nvPr/>
          </p:nvSpPr>
          <p:spPr bwMode="hidden">
            <a:xfrm>
              <a:off x="3552"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21" name="Rectangle 1065"/>
            <p:cNvSpPr>
              <a:spLocks noChangeArrowheads="1"/>
            </p:cNvSpPr>
            <p:nvPr/>
          </p:nvSpPr>
          <p:spPr bwMode="hidden">
            <a:xfrm>
              <a:off x="3648"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22" name="Rectangle 1066"/>
            <p:cNvSpPr>
              <a:spLocks noChangeArrowheads="1"/>
            </p:cNvSpPr>
            <p:nvPr/>
          </p:nvSpPr>
          <p:spPr bwMode="hidden">
            <a:xfrm>
              <a:off x="3744"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23" name="Rectangle 1067"/>
            <p:cNvSpPr>
              <a:spLocks noChangeArrowheads="1"/>
            </p:cNvSpPr>
            <p:nvPr/>
          </p:nvSpPr>
          <p:spPr bwMode="hidden">
            <a:xfrm>
              <a:off x="3840"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24" name="Rectangle 1068"/>
            <p:cNvSpPr>
              <a:spLocks noChangeArrowheads="1"/>
            </p:cNvSpPr>
            <p:nvPr/>
          </p:nvSpPr>
          <p:spPr bwMode="hidden">
            <a:xfrm>
              <a:off x="3936"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25" name="Rectangle 1069"/>
            <p:cNvSpPr>
              <a:spLocks noChangeArrowheads="1"/>
            </p:cNvSpPr>
            <p:nvPr/>
          </p:nvSpPr>
          <p:spPr bwMode="hidden">
            <a:xfrm>
              <a:off x="4032"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26" name="Rectangle 1070"/>
            <p:cNvSpPr>
              <a:spLocks noChangeArrowheads="1"/>
            </p:cNvSpPr>
            <p:nvPr/>
          </p:nvSpPr>
          <p:spPr bwMode="hidden">
            <a:xfrm>
              <a:off x="4128"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27" name="Rectangle 1071"/>
            <p:cNvSpPr>
              <a:spLocks noChangeArrowheads="1"/>
            </p:cNvSpPr>
            <p:nvPr/>
          </p:nvSpPr>
          <p:spPr bwMode="hidden">
            <a:xfrm>
              <a:off x="4224"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28" name="Rectangle 1072"/>
            <p:cNvSpPr>
              <a:spLocks noChangeArrowheads="1"/>
            </p:cNvSpPr>
            <p:nvPr/>
          </p:nvSpPr>
          <p:spPr bwMode="hidden">
            <a:xfrm>
              <a:off x="4320"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29" name="Rectangle 1073"/>
            <p:cNvSpPr>
              <a:spLocks noChangeArrowheads="1"/>
            </p:cNvSpPr>
            <p:nvPr/>
          </p:nvSpPr>
          <p:spPr bwMode="hidden">
            <a:xfrm>
              <a:off x="4416"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30" name="Rectangle 1074"/>
            <p:cNvSpPr>
              <a:spLocks noChangeArrowheads="1"/>
            </p:cNvSpPr>
            <p:nvPr/>
          </p:nvSpPr>
          <p:spPr bwMode="hidden">
            <a:xfrm>
              <a:off x="4512"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31" name="Rectangle 1075"/>
            <p:cNvSpPr>
              <a:spLocks noChangeArrowheads="1"/>
            </p:cNvSpPr>
            <p:nvPr/>
          </p:nvSpPr>
          <p:spPr bwMode="hidden">
            <a:xfrm>
              <a:off x="4608"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32" name="Rectangle 1076"/>
            <p:cNvSpPr>
              <a:spLocks noChangeArrowheads="1"/>
            </p:cNvSpPr>
            <p:nvPr/>
          </p:nvSpPr>
          <p:spPr bwMode="hidden">
            <a:xfrm>
              <a:off x="4704"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33" name="Rectangle 1077"/>
            <p:cNvSpPr>
              <a:spLocks noChangeArrowheads="1"/>
            </p:cNvSpPr>
            <p:nvPr/>
          </p:nvSpPr>
          <p:spPr bwMode="hidden">
            <a:xfrm>
              <a:off x="4800"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34" name="Rectangle 1078"/>
            <p:cNvSpPr>
              <a:spLocks noChangeArrowheads="1"/>
            </p:cNvSpPr>
            <p:nvPr/>
          </p:nvSpPr>
          <p:spPr bwMode="hidden">
            <a:xfrm>
              <a:off x="4896"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35" name="Rectangle 1079"/>
            <p:cNvSpPr>
              <a:spLocks noChangeArrowheads="1"/>
            </p:cNvSpPr>
            <p:nvPr/>
          </p:nvSpPr>
          <p:spPr bwMode="hidden">
            <a:xfrm>
              <a:off x="4992"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36" name="Rectangle 1080"/>
            <p:cNvSpPr>
              <a:spLocks noChangeArrowheads="1"/>
            </p:cNvSpPr>
            <p:nvPr/>
          </p:nvSpPr>
          <p:spPr bwMode="hidden">
            <a:xfrm>
              <a:off x="5088"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37" name="Rectangle 1081"/>
            <p:cNvSpPr>
              <a:spLocks noChangeArrowheads="1"/>
            </p:cNvSpPr>
            <p:nvPr/>
          </p:nvSpPr>
          <p:spPr bwMode="hidden">
            <a:xfrm>
              <a:off x="5184"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38" name="Rectangle 1082"/>
            <p:cNvSpPr>
              <a:spLocks noChangeArrowheads="1"/>
            </p:cNvSpPr>
            <p:nvPr/>
          </p:nvSpPr>
          <p:spPr bwMode="hidden">
            <a:xfrm>
              <a:off x="5280"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39" name="Rectangle 1083"/>
            <p:cNvSpPr>
              <a:spLocks noChangeArrowheads="1"/>
            </p:cNvSpPr>
            <p:nvPr/>
          </p:nvSpPr>
          <p:spPr bwMode="hidden">
            <a:xfrm>
              <a:off x="5376"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40" name="Rectangle 1084"/>
            <p:cNvSpPr>
              <a:spLocks noChangeArrowheads="1"/>
            </p:cNvSpPr>
            <p:nvPr/>
          </p:nvSpPr>
          <p:spPr bwMode="hidden">
            <a:xfrm>
              <a:off x="5472"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41" name="Rectangle 1085"/>
            <p:cNvSpPr>
              <a:spLocks noChangeArrowheads="1"/>
            </p:cNvSpPr>
            <p:nvPr/>
          </p:nvSpPr>
          <p:spPr bwMode="hidden">
            <a:xfrm>
              <a:off x="5568"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42" name="Rectangle 1086"/>
            <p:cNvSpPr>
              <a:spLocks noChangeArrowheads="1"/>
            </p:cNvSpPr>
            <p:nvPr/>
          </p:nvSpPr>
          <p:spPr bwMode="hidden">
            <a:xfrm>
              <a:off x="5664" y="6"/>
              <a:ext cx="48" cy="4320"/>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43" name="Rectangle 1087"/>
            <p:cNvSpPr>
              <a:spLocks noChangeArrowheads="1"/>
            </p:cNvSpPr>
            <p:nvPr/>
          </p:nvSpPr>
          <p:spPr bwMode="hidden">
            <a:xfrm>
              <a:off x="431" y="0"/>
              <a:ext cx="5331" cy="4320"/>
            </a:xfrm>
            <a:prstGeom prst="rect">
              <a:avLst/>
            </a:prstGeom>
            <a:solidFill>
              <a:schemeClr val="accent1">
                <a:alpha val="50000"/>
              </a:schemeClr>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44" name="Rectangle 1088"/>
            <p:cNvSpPr>
              <a:spLocks noChangeArrowheads="1"/>
            </p:cNvSpPr>
            <p:nvPr/>
          </p:nvSpPr>
          <p:spPr bwMode="blackGray">
            <a:xfrm>
              <a:off x="0" y="1081"/>
              <a:ext cx="4378" cy="47"/>
            </a:xfrm>
            <a:prstGeom prst="rect">
              <a:avLst/>
            </a:prstGeom>
            <a:solidFill>
              <a:schemeClr val="hlink">
                <a:alpha val="50000"/>
              </a:schemeClr>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grpSp>
      <p:sp>
        <p:nvSpPr>
          <p:cNvPr id="2113" name="Rectangle 1089"/>
          <p:cNvSpPr>
            <a:spLocks noGrp="1"/>
          </p:cNvSpPr>
          <p:nvPr>
            <p:ph type="title"/>
          </p:nvPr>
        </p:nvSpPr>
        <p:spPr>
          <a:xfrm>
            <a:off x="871538" y="192088"/>
            <a:ext cx="8162925" cy="1431925"/>
          </a:xfrm>
          <a:prstGeom prst="rect">
            <a:avLst/>
          </a:prstGeom>
          <a:noFill/>
          <a:ln w="9525">
            <a:noFill/>
          </a:ln>
        </p:spPr>
        <p:txBody>
          <a:bodyPr anchor="b" anchorCtr="0">
            <a:spAutoFit/>
          </a:bodyPr>
          <a:p>
            <a:pPr lvl="0"/>
            <a:r>
              <a:rPr lang="zh-CN" altLang="en-US" dirty="0"/>
              <a:t>单击此处编辑母版标题样式</a:t>
            </a:r>
            <a:endParaRPr lang="zh-CN" altLang="en-US" dirty="0"/>
          </a:p>
        </p:txBody>
      </p:sp>
      <p:sp>
        <p:nvSpPr>
          <p:cNvPr id="2114" name="Rectangle 1090"/>
          <p:cNvSpPr>
            <a:spLocks noGrp="1"/>
          </p:cNvSpPr>
          <p:nvPr>
            <p:ph type="body"/>
          </p:nvPr>
        </p:nvSpPr>
        <p:spPr>
          <a:xfrm>
            <a:off x="912813" y="1905000"/>
            <a:ext cx="8110537" cy="41910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71747" name="Rectangle 1091"/>
          <p:cNvSpPr>
            <a:spLocks noGrp="1" noChangeArrowheads="1"/>
          </p:cNvSpPr>
          <p:nvPr>
            <p:ph type="dt" sz="half" idx="2"/>
          </p:nvPr>
        </p:nvSpPr>
        <p:spPr bwMode="auto">
          <a:xfrm>
            <a:off x="1152525" y="6286500"/>
            <a:ext cx="1905000" cy="457200"/>
          </a:xfrm>
          <a:prstGeom prst="rect">
            <a:avLst/>
          </a:prstGeom>
          <a:noFill/>
          <a:ln w="9525">
            <a:noFill/>
            <a:miter lim="800000"/>
          </a:ln>
          <a:effectLst/>
        </p:spPr>
        <p:txBody>
          <a:bodyPr vert="horz" wrap="square" lIns="91440" tIns="45720" rIns="91440" bIns="45720" numCol="1" anchor="b" anchorCtr="0" compatLnSpc="1"/>
          <a:lstStyle>
            <a:lvl1pPr>
              <a:defRPr kumimoji="0"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48" name="Rectangle 1092"/>
          <p:cNvSpPr>
            <a:spLocks noGrp="1" noChangeArrowheads="1"/>
          </p:cNvSpPr>
          <p:nvPr>
            <p:ph type="ftr" sz="quarter" idx="3"/>
          </p:nvPr>
        </p:nvSpPr>
        <p:spPr bwMode="auto">
          <a:xfrm>
            <a:off x="3590925" y="62865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kumimoji="0"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49" name="Rectangle 1093"/>
          <p:cNvSpPr>
            <a:spLocks noGrp="1" noChangeArrowheads="1"/>
          </p:cNvSpPr>
          <p:nvPr>
            <p:ph type="sldNum" sz="quarter" idx="4"/>
          </p:nvPr>
        </p:nvSpPr>
        <p:spPr bwMode="auto">
          <a:xfrm>
            <a:off x="7019925" y="6286500"/>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sz="1400"/>
            </a:lvl1pPr>
          </a:lstStyle>
          <a:p>
            <a:pPr lvl="0" eaLnBrk="1" fontAlgn="base" hangingPunct="1">
              <a:buNone/>
            </a:pPr>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Verdan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kumimoji="1" sz="44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kumimoji="1" sz="44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kumimoji="1" sz="44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Verdan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8500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SzPct val="8500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SzPct val="8500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SzPct val="8500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SzPct val="85000"/>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file:///C:\DOCUME~1\ADMINI~1\syb\&#21407;E&#30424;\&#32452;&#25104;&#21407;&#29702;&#35838;&#31243;\&#31456;&#33410;&#25945;&#26696;\&#32452;&#25104;&#21407;&#29702;&#30005;&#23376;&#25945;&#26696;Chap01Images1.5.swf" TargetMode="External"/><Relationship Id="rId1" Type="http://schemas.openxmlformats.org/officeDocument/2006/relationships/image" Target="../media/image1.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wmf"/></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title"/>
          </p:nvPr>
        </p:nvSpPr>
        <p:spPr>
          <a:xfrm>
            <a:off x="871538" y="862013"/>
            <a:ext cx="8162925" cy="762000"/>
          </a:xfrm>
          <a:ln/>
        </p:spPr>
        <p:txBody>
          <a:bodyPr vert="horz" wrap="square" lIns="91440" tIns="45720" rIns="91440" bIns="45720" anchor="b" anchorCtr="0">
            <a:spAutoFit/>
          </a:bodyPr>
          <a:p>
            <a:pPr eaLnBrk="1" hangingPunct="1"/>
            <a:r>
              <a:rPr lang="zh-CN" altLang="en-US" dirty="0"/>
              <a:t>计算机组成原理总复习串讲</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灯片编号占位符 5"/>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7410" name="Rectangle 2"/>
          <p:cNvSpPr>
            <a:spLocks noGrp="1"/>
          </p:cNvSpPr>
          <p:nvPr>
            <p:ph type="title"/>
          </p:nvPr>
        </p:nvSpPr>
        <p:spPr>
          <a:ln/>
        </p:spPr>
        <p:txBody>
          <a:bodyPr vert="horz" wrap="square" lIns="91440" tIns="45720" rIns="91440" bIns="45720" anchor="b" anchorCtr="0">
            <a:spAutoFit/>
          </a:bodyPr>
          <a:p>
            <a:pPr eaLnBrk="1" hangingPunct="1"/>
            <a:r>
              <a:rPr lang="zh-CN" altLang="en-US" b="1" dirty="0">
                <a:solidFill>
                  <a:srgbClr val="003399"/>
                </a:solidFill>
              </a:rPr>
              <a:t>计算机性能指标</a:t>
            </a:r>
            <a:endParaRPr lang="zh-CN" altLang="en-US" b="1" dirty="0">
              <a:solidFill>
                <a:srgbClr val="003399"/>
              </a:solidFill>
            </a:endParaRPr>
          </a:p>
        </p:txBody>
      </p:sp>
      <p:sp>
        <p:nvSpPr>
          <p:cNvPr id="17411" name="Rectangle 3"/>
          <p:cNvSpPr>
            <a:spLocks noGrp="1"/>
          </p:cNvSpPr>
          <p:nvPr>
            <p:ph idx="1"/>
          </p:nvPr>
        </p:nvSpPr>
        <p:spPr>
          <a:xfrm>
            <a:off x="250825" y="1752600"/>
            <a:ext cx="8281988" cy="4772025"/>
          </a:xfrm>
          <a:ln/>
        </p:spPr>
        <p:txBody>
          <a:bodyPr vert="horz" wrap="square" lIns="91440" tIns="45720" rIns="91440" bIns="45720" anchor="t" anchorCtr="0"/>
          <a:p>
            <a:pPr eaLnBrk="1" hangingPunct="1">
              <a:lnSpc>
                <a:spcPct val="160000"/>
              </a:lnSpc>
            </a:pPr>
            <a:r>
              <a:rPr lang="en-US" altLang="zh-CN" sz="2800" b="1" dirty="0"/>
              <a:t>MIPS </a:t>
            </a:r>
            <a:r>
              <a:rPr lang="zh-CN" altLang="en-US" sz="2800" b="1" dirty="0"/>
              <a:t>和</a:t>
            </a:r>
            <a:r>
              <a:rPr lang="en-US" altLang="zh-CN" sz="2800" b="1" dirty="0"/>
              <a:t>MFLOPS </a:t>
            </a:r>
            <a:r>
              <a:rPr lang="zh-CN" altLang="en-US" sz="2800" b="1" dirty="0"/>
              <a:t>的区别</a:t>
            </a:r>
            <a:endParaRPr lang="zh-CN" altLang="en-US" sz="2800" b="1" dirty="0"/>
          </a:p>
          <a:p>
            <a:pPr lvl="1" eaLnBrk="1" hangingPunct="1">
              <a:lnSpc>
                <a:spcPct val="160000"/>
              </a:lnSpc>
            </a:pPr>
            <a:r>
              <a:rPr lang="en-US" altLang="zh-CN" sz="2400" b="1" dirty="0"/>
              <a:t>MIPS</a:t>
            </a:r>
            <a:r>
              <a:rPr lang="zh-CN" altLang="en-US" sz="2400" b="1" dirty="0"/>
              <a:t>是单位时间内的执行指令数，所以</a:t>
            </a:r>
            <a:r>
              <a:rPr lang="en-US" altLang="zh-CN" sz="2400" b="1" dirty="0"/>
              <a:t>MIPS</a:t>
            </a:r>
            <a:r>
              <a:rPr lang="zh-CN" altLang="en-US" sz="2400" b="1" dirty="0"/>
              <a:t>值越高说明机器速度越快。</a:t>
            </a:r>
            <a:endParaRPr lang="zh-CN" altLang="en-US" sz="2400" b="1" dirty="0"/>
          </a:p>
          <a:p>
            <a:pPr lvl="1" eaLnBrk="1" hangingPunct="1">
              <a:lnSpc>
                <a:spcPct val="160000"/>
              </a:lnSpc>
            </a:pPr>
            <a:r>
              <a:rPr lang="en-US" altLang="zh-CN" sz="2400" b="1" dirty="0"/>
              <a:t>MFLOPS</a:t>
            </a:r>
            <a:r>
              <a:rPr lang="zh-CN" altLang="en-US" sz="2400" b="1" dirty="0"/>
              <a:t>是基于操作而非指令的，只能用来衡量机器浮点操作的性能，而不能体现机器的整体性能。</a:t>
            </a:r>
            <a:endParaRPr lang="zh-CN" altLang="en-US" sz="2400" b="1"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灯片编号占位符 5"/>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8434" name="Rectangle 2"/>
          <p:cNvSpPr>
            <a:spLocks noGrp="1"/>
          </p:cNvSpPr>
          <p:nvPr>
            <p:ph type="title"/>
          </p:nvPr>
        </p:nvSpPr>
        <p:spPr>
          <a:xfrm>
            <a:off x="395288" y="333375"/>
            <a:ext cx="8229600" cy="647700"/>
          </a:xfrm>
          <a:ln/>
        </p:spPr>
        <p:txBody>
          <a:bodyPr vert="horz" wrap="square" lIns="91440" tIns="45720" rIns="91440" bIns="45720" anchor="b" anchorCtr="0">
            <a:spAutoFit/>
          </a:bodyPr>
          <a:p>
            <a:pPr eaLnBrk="1" hangingPunct="1"/>
            <a:r>
              <a:rPr lang="en-US" altLang="zh-CN" sz="3800" b="1" dirty="0">
                <a:solidFill>
                  <a:srgbClr val="336600"/>
                </a:solidFill>
                <a:latin typeface="隶书" panose="02010509060101010101" pitchFamily="49" charset="-122"/>
                <a:ea typeface="隶书" panose="02010509060101010101" pitchFamily="49" charset="-122"/>
              </a:rPr>
              <a:t>1.3  </a:t>
            </a:r>
            <a:r>
              <a:rPr lang="zh-CN" altLang="en-US" sz="3800" b="1" dirty="0">
                <a:solidFill>
                  <a:srgbClr val="336600"/>
                </a:solidFill>
                <a:latin typeface="隶书" panose="02010509060101010101" pitchFamily="49" charset="-122"/>
                <a:ea typeface="隶书" panose="02010509060101010101" pitchFamily="49" charset="-122"/>
              </a:rPr>
              <a:t>计算机的硬件</a:t>
            </a:r>
            <a:endParaRPr lang="zh-CN" altLang="en-US" sz="3800" b="1" dirty="0">
              <a:solidFill>
                <a:srgbClr val="336600"/>
              </a:solidFill>
              <a:latin typeface="隶书" panose="02010509060101010101" pitchFamily="49" charset="-122"/>
              <a:ea typeface="隶书" panose="02010509060101010101" pitchFamily="49" charset="-122"/>
            </a:endParaRPr>
          </a:p>
        </p:txBody>
      </p:sp>
      <p:sp>
        <p:nvSpPr>
          <p:cNvPr id="18435" name="Rectangle 3"/>
          <p:cNvSpPr>
            <a:spLocks noGrp="1"/>
          </p:cNvSpPr>
          <p:nvPr>
            <p:ph idx="1"/>
          </p:nvPr>
        </p:nvSpPr>
        <p:spPr>
          <a:xfrm>
            <a:off x="539750" y="1052513"/>
            <a:ext cx="7772400" cy="533400"/>
          </a:xfrm>
          <a:ln/>
        </p:spPr>
        <p:txBody>
          <a:bodyPr vert="horz" wrap="square" lIns="91440" tIns="45720" rIns="91440" bIns="45720" anchor="t" anchorCtr="0"/>
          <a:p>
            <a:pPr algn="ctr" eaLnBrk="1" hangingPunct="1">
              <a:buNone/>
            </a:pPr>
            <a:r>
              <a:rPr lang="zh-CN" altLang="en-US" sz="2800" b="1" dirty="0"/>
              <a:t>数字计算机的硬件组成</a:t>
            </a:r>
            <a:endParaRPr lang="zh-CN" altLang="en-US" sz="2800" b="1" dirty="0"/>
          </a:p>
        </p:txBody>
      </p:sp>
      <p:sp>
        <p:nvSpPr>
          <p:cNvPr id="354308" name="Rectangle 4"/>
          <p:cNvSpPr>
            <a:spLocks noChangeArrowheads="1"/>
          </p:cNvSpPr>
          <p:nvPr/>
        </p:nvSpPr>
        <p:spPr bwMode="auto">
          <a:xfrm>
            <a:off x="2771775" y="1744663"/>
            <a:ext cx="2590800" cy="685800"/>
          </a:xfrm>
          <a:prstGeom prst="rect">
            <a:avLst/>
          </a:prstGeom>
          <a:solidFill>
            <a:srgbClr val="FFFF99"/>
          </a:solidFill>
          <a:ln w="9525">
            <a:solidFill>
              <a:schemeClr val="tx1"/>
            </a:solidFill>
            <a:miter lim="800000"/>
          </a:ln>
          <a:effectLst>
            <a:outerShdw dist="107763" dir="18900000" algn="ctr" rotWithShape="0">
              <a:schemeClr val="bg2"/>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存储器</a:t>
            </a: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54309" name="Rectangle 5"/>
          <p:cNvSpPr>
            <a:spLocks noChangeArrowheads="1"/>
          </p:cNvSpPr>
          <p:nvPr/>
        </p:nvSpPr>
        <p:spPr bwMode="auto">
          <a:xfrm>
            <a:off x="2771775" y="2659063"/>
            <a:ext cx="2590800" cy="685800"/>
          </a:xfrm>
          <a:prstGeom prst="rect">
            <a:avLst/>
          </a:prstGeom>
          <a:solidFill>
            <a:srgbClr val="FFFF99"/>
          </a:solidFill>
          <a:ln w="9525">
            <a:solidFill>
              <a:schemeClr val="tx1"/>
            </a:solidFill>
            <a:miter lim="800000"/>
          </a:ln>
          <a:effectLst>
            <a:outerShdw dist="107763" dir="18900000" algn="ctr" rotWithShape="0">
              <a:schemeClr val="bg2"/>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运算器</a:t>
            </a: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54310" name="Rectangle 6"/>
          <p:cNvSpPr>
            <a:spLocks noChangeArrowheads="1"/>
          </p:cNvSpPr>
          <p:nvPr/>
        </p:nvSpPr>
        <p:spPr bwMode="auto">
          <a:xfrm>
            <a:off x="2771775" y="3573463"/>
            <a:ext cx="2590800" cy="685800"/>
          </a:xfrm>
          <a:prstGeom prst="rect">
            <a:avLst/>
          </a:prstGeom>
          <a:solidFill>
            <a:srgbClr val="FFFF99"/>
          </a:solidFill>
          <a:ln w="9525">
            <a:solidFill>
              <a:schemeClr val="tx1"/>
            </a:solidFill>
            <a:miter lim="800000"/>
          </a:ln>
          <a:effectLst>
            <a:outerShdw dist="107763" dir="18900000" algn="ctr" rotWithShape="0">
              <a:schemeClr val="bg2"/>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控制器</a:t>
            </a: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grpSp>
        <p:nvGrpSpPr>
          <p:cNvPr id="2" name="Group 7"/>
          <p:cNvGrpSpPr/>
          <p:nvPr/>
        </p:nvGrpSpPr>
        <p:grpSpPr>
          <a:xfrm>
            <a:off x="790575" y="1668463"/>
            <a:ext cx="1981200" cy="4191000"/>
            <a:chOff x="498" y="1051"/>
            <a:chExt cx="1248" cy="2640"/>
          </a:xfrm>
        </p:grpSpPr>
        <p:sp>
          <p:nvSpPr>
            <p:cNvPr id="18440" name="Rectangle 8"/>
            <p:cNvSpPr/>
            <p:nvPr/>
          </p:nvSpPr>
          <p:spPr>
            <a:xfrm>
              <a:off x="882" y="1051"/>
              <a:ext cx="96" cy="2640"/>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p>
              <a:endParaRPr lang="zh-CN" altLang="en-US" dirty="0">
                <a:latin typeface="Verdana" panose="020B0604030504040204" pitchFamily="34" charset="0"/>
              </a:endParaRPr>
            </a:p>
          </p:txBody>
        </p:sp>
        <p:sp>
          <p:nvSpPr>
            <p:cNvPr id="18441" name="AutoShape 9"/>
            <p:cNvSpPr/>
            <p:nvPr/>
          </p:nvSpPr>
          <p:spPr>
            <a:xfrm>
              <a:off x="978" y="1243"/>
              <a:ext cx="768" cy="144"/>
            </a:xfrm>
            <a:prstGeom prst="leftRightArrow">
              <a:avLst>
                <a:gd name="adj1" fmla="val 50000"/>
                <a:gd name="adj2" fmla="val 106641"/>
              </a:avLst>
            </a:prstGeom>
            <a:solidFill>
              <a:srgbClr val="FFFF99"/>
            </a:solidFill>
            <a:ln w="9525" cap="flat" cmpd="sng">
              <a:solidFill>
                <a:schemeClr val="tx1"/>
              </a:solidFill>
              <a:prstDash val="solid"/>
              <a:miter/>
              <a:headEnd type="none" w="med" len="med"/>
              <a:tailEnd type="none" w="med" len="med"/>
            </a:ln>
          </p:spPr>
          <p:txBody>
            <a:bodyPr wrap="none" anchor="ctr" anchorCtr="0"/>
            <a:p>
              <a:endParaRPr lang="zh-CN" altLang="en-US" dirty="0">
                <a:latin typeface="Verdana" panose="020B0604030504040204" pitchFamily="34" charset="0"/>
              </a:endParaRPr>
            </a:p>
          </p:txBody>
        </p:sp>
        <p:sp>
          <p:nvSpPr>
            <p:cNvPr id="18442" name="AutoShape 10"/>
            <p:cNvSpPr/>
            <p:nvPr/>
          </p:nvSpPr>
          <p:spPr>
            <a:xfrm>
              <a:off x="978" y="1819"/>
              <a:ext cx="768" cy="144"/>
            </a:xfrm>
            <a:prstGeom prst="leftRightArrow">
              <a:avLst>
                <a:gd name="adj1" fmla="val 50000"/>
                <a:gd name="adj2" fmla="val 106641"/>
              </a:avLst>
            </a:prstGeom>
            <a:solidFill>
              <a:srgbClr val="FFFF99"/>
            </a:solidFill>
            <a:ln w="9525" cap="flat" cmpd="sng">
              <a:solidFill>
                <a:schemeClr val="tx1"/>
              </a:solidFill>
              <a:prstDash val="solid"/>
              <a:miter/>
              <a:headEnd type="none" w="med" len="med"/>
              <a:tailEnd type="none" w="med" len="med"/>
            </a:ln>
          </p:spPr>
          <p:txBody>
            <a:bodyPr wrap="none" anchor="ctr" anchorCtr="0"/>
            <a:p>
              <a:endParaRPr lang="zh-CN" altLang="en-US" dirty="0">
                <a:latin typeface="Verdana" panose="020B0604030504040204" pitchFamily="34" charset="0"/>
              </a:endParaRPr>
            </a:p>
          </p:txBody>
        </p:sp>
        <p:sp>
          <p:nvSpPr>
            <p:cNvPr id="18443" name="AutoShape 11"/>
            <p:cNvSpPr/>
            <p:nvPr/>
          </p:nvSpPr>
          <p:spPr>
            <a:xfrm>
              <a:off x="978" y="2443"/>
              <a:ext cx="768" cy="144"/>
            </a:xfrm>
            <a:prstGeom prst="leftRightArrow">
              <a:avLst>
                <a:gd name="adj1" fmla="val 50000"/>
                <a:gd name="adj2" fmla="val 106641"/>
              </a:avLst>
            </a:prstGeom>
            <a:solidFill>
              <a:srgbClr val="FFFF99"/>
            </a:solidFill>
            <a:ln w="9525" cap="flat" cmpd="sng">
              <a:solidFill>
                <a:schemeClr val="tx1"/>
              </a:solidFill>
              <a:prstDash val="solid"/>
              <a:miter/>
              <a:headEnd type="none" w="med" len="med"/>
              <a:tailEnd type="none" w="med" len="med"/>
            </a:ln>
          </p:spPr>
          <p:txBody>
            <a:bodyPr wrap="none" anchor="ctr" anchorCtr="0"/>
            <a:p>
              <a:endParaRPr lang="zh-CN" altLang="en-US" dirty="0">
                <a:latin typeface="Verdana" panose="020B0604030504040204" pitchFamily="34" charset="0"/>
              </a:endParaRPr>
            </a:p>
          </p:txBody>
        </p:sp>
        <p:sp>
          <p:nvSpPr>
            <p:cNvPr id="18444" name="AutoShape 12"/>
            <p:cNvSpPr/>
            <p:nvPr/>
          </p:nvSpPr>
          <p:spPr>
            <a:xfrm>
              <a:off x="978" y="3019"/>
              <a:ext cx="768" cy="144"/>
            </a:xfrm>
            <a:prstGeom prst="leftRightArrow">
              <a:avLst>
                <a:gd name="adj1" fmla="val 50000"/>
                <a:gd name="adj2" fmla="val 106641"/>
              </a:avLst>
            </a:prstGeom>
            <a:solidFill>
              <a:srgbClr val="FFFF99"/>
            </a:solidFill>
            <a:ln w="9525" cap="flat" cmpd="sng">
              <a:solidFill>
                <a:schemeClr val="tx1"/>
              </a:solidFill>
              <a:prstDash val="solid"/>
              <a:miter/>
              <a:headEnd type="none" w="med" len="med"/>
              <a:tailEnd type="none" w="med" len="med"/>
            </a:ln>
          </p:spPr>
          <p:txBody>
            <a:bodyPr wrap="none" anchor="ctr" anchorCtr="0"/>
            <a:p>
              <a:endParaRPr lang="zh-CN" altLang="en-US" dirty="0">
                <a:latin typeface="Verdana" panose="020B0604030504040204" pitchFamily="34" charset="0"/>
              </a:endParaRPr>
            </a:p>
          </p:txBody>
        </p:sp>
        <p:sp>
          <p:nvSpPr>
            <p:cNvPr id="18445" name="Text Box 13"/>
            <p:cNvSpPr txBox="1"/>
            <p:nvPr/>
          </p:nvSpPr>
          <p:spPr>
            <a:xfrm>
              <a:off x="498" y="1852"/>
              <a:ext cx="276" cy="826"/>
            </a:xfrm>
            <a:prstGeom prst="rect">
              <a:avLst/>
            </a:prstGeom>
            <a:noFill/>
            <a:ln w="9525">
              <a:noFill/>
            </a:ln>
          </p:spPr>
          <p:txBody>
            <a:bodyPr wrap="none" anchor="t" anchorCtr="0">
              <a:spAutoFit/>
            </a:bodyPr>
            <a:p>
              <a:r>
                <a:rPr lang="zh-CN" altLang="en-US" sz="2000" b="1" dirty="0">
                  <a:latin typeface="Verdana" panose="020B0604030504040204" pitchFamily="34" charset="0"/>
                </a:rPr>
                <a:t>系</a:t>
              </a:r>
              <a:endParaRPr lang="zh-CN" altLang="en-US" sz="2000" b="1" dirty="0">
                <a:latin typeface="Verdana" panose="020B0604030504040204" pitchFamily="34" charset="0"/>
              </a:endParaRPr>
            </a:p>
            <a:p>
              <a:r>
                <a:rPr lang="zh-CN" altLang="en-US" sz="2000" b="1" dirty="0">
                  <a:latin typeface="Verdana" panose="020B0604030504040204" pitchFamily="34" charset="0"/>
                </a:rPr>
                <a:t>统</a:t>
              </a:r>
              <a:endParaRPr lang="zh-CN" altLang="en-US" sz="2000" b="1" dirty="0">
                <a:latin typeface="Verdana" panose="020B0604030504040204" pitchFamily="34" charset="0"/>
              </a:endParaRPr>
            </a:p>
            <a:p>
              <a:r>
                <a:rPr lang="zh-CN" altLang="en-US" sz="2000" b="1" dirty="0">
                  <a:latin typeface="Verdana" panose="020B0604030504040204" pitchFamily="34" charset="0"/>
                </a:rPr>
                <a:t>总</a:t>
              </a:r>
              <a:endParaRPr lang="zh-CN" altLang="en-US" sz="2000" b="1" dirty="0">
                <a:latin typeface="Verdana" panose="020B0604030504040204" pitchFamily="34" charset="0"/>
              </a:endParaRPr>
            </a:p>
            <a:p>
              <a:r>
                <a:rPr lang="zh-CN" altLang="en-US" sz="2000" b="1" dirty="0">
                  <a:latin typeface="Verdana" panose="020B0604030504040204" pitchFamily="34" charset="0"/>
                </a:rPr>
                <a:t>线</a:t>
              </a:r>
              <a:endParaRPr lang="zh-CN" altLang="en-US" sz="2000" b="1" dirty="0">
                <a:latin typeface="Verdana" panose="020B0604030504040204" pitchFamily="34" charset="0"/>
              </a:endParaRPr>
            </a:p>
          </p:txBody>
        </p:sp>
      </p:grpSp>
      <p:grpSp>
        <p:nvGrpSpPr>
          <p:cNvPr id="3" name="Group 14"/>
          <p:cNvGrpSpPr/>
          <p:nvPr/>
        </p:nvGrpSpPr>
        <p:grpSpPr>
          <a:xfrm>
            <a:off x="2238375" y="2506663"/>
            <a:ext cx="4572000" cy="1905000"/>
            <a:chOff x="1632" y="1536"/>
            <a:chExt cx="2880" cy="1200"/>
          </a:xfrm>
        </p:grpSpPr>
        <p:sp>
          <p:nvSpPr>
            <p:cNvPr id="18447" name="Rectangle 15"/>
            <p:cNvSpPr/>
            <p:nvPr/>
          </p:nvSpPr>
          <p:spPr>
            <a:xfrm>
              <a:off x="1632" y="1536"/>
              <a:ext cx="2208" cy="1200"/>
            </a:xfrm>
            <a:prstGeom prst="rect">
              <a:avLst/>
            </a:prstGeom>
            <a:noFill/>
            <a:ln w="28575" cap="flat" cmpd="sng">
              <a:solidFill>
                <a:srgbClr val="0000FF"/>
              </a:solidFill>
              <a:prstDash val="dash"/>
              <a:miter/>
              <a:headEnd type="none" w="med" len="med"/>
              <a:tailEnd type="none" w="med" len="med"/>
            </a:ln>
          </p:spPr>
          <p:txBody>
            <a:bodyPr wrap="none" anchor="ctr" anchorCtr="0"/>
            <a:p>
              <a:endParaRPr lang="zh-CN" altLang="en-US" dirty="0">
                <a:latin typeface="Verdana" panose="020B0604030504040204" pitchFamily="34" charset="0"/>
              </a:endParaRPr>
            </a:p>
          </p:txBody>
        </p:sp>
        <p:sp>
          <p:nvSpPr>
            <p:cNvPr id="18448" name="Text Box 16"/>
            <p:cNvSpPr txBox="1"/>
            <p:nvPr/>
          </p:nvSpPr>
          <p:spPr>
            <a:xfrm>
              <a:off x="3888" y="1920"/>
              <a:ext cx="624" cy="288"/>
            </a:xfrm>
            <a:prstGeom prst="rect">
              <a:avLst/>
            </a:prstGeom>
            <a:noFill/>
            <a:ln w="9525">
              <a:noFill/>
            </a:ln>
          </p:spPr>
          <p:txBody>
            <a:bodyPr anchor="t" anchorCtr="0">
              <a:spAutoFit/>
            </a:bodyPr>
            <a:p>
              <a:pPr>
                <a:spcBef>
                  <a:spcPct val="50000"/>
                </a:spcBef>
              </a:pPr>
              <a:r>
                <a:rPr lang="en-US" altLang="zh-CN" dirty="0">
                  <a:latin typeface="Verdana" panose="020B0604030504040204" pitchFamily="34" charset="0"/>
                </a:rPr>
                <a:t>CPU</a:t>
              </a:r>
              <a:endParaRPr lang="en-US" altLang="zh-CN" dirty="0">
                <a:latin typeface="Verdana" panose="020B0604030504040204" pitchFamily="34" charset="0"/>
              </a:endParaRPr>
            </a:p>
          </p:txBody>
        </p:sp>
      </p:grpSp>
      <p:grpSp>
        <p:nvGrpSpPr>
          <p:cNvPr id="4" name="Group 17"/>
          <p:cNvGrpSpPr/>
          <p:nvPr/>
        </p:nvGrpSpPr>
        <p:grpSpPr>
          <a:xfrm>
            <a:off x="2771775" y="4564063"/>
            <a:ext cx="2590800" cy="1295400"/>
            <a:chOff x="1746" y="2875"/>
            <a:chExt cx="1632" cy="816"/>
          </a:xfrm>
        </p:grpSpPr>
        <p:sp>
          <p:nvSpPr>
            <p:cNvPr id="354322" name="Rectangle 18"/>
            <p:cNvSpPr>
              <a:spLocks noChangeArrowheads="1"/>
            </p:cNvSpPr>
            <p:nvPr/>
          </p:nvSpPr>
          <p:spPr bwMode="auto">
            <a:xfrm>
              <a:off x="1746" y="2875"/>
              <a:ext cx="1632" cy="432"/>
            </a:xfrm>
            <a:prstGeom prst="rect">
              <a:avLst/>
            </a:prstGeom>
            <a:solidFill>
              <a:srgbClr val="FFFF99"/>
            </a:solidFill>
            <a:ln w="9525">
              <a:solidFill>
                <a:schemeClr val="tx1"/>
              </a:solidFill>
              <a:miter lim="800000"/>
            </a:ln>
            <a:effectLst>
              <a:outerShdw dist="107763" dir="18900000" algn="ctr" rotWithShape="0">
                <a:schemeClr val="bg2"/>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适配器</a:t>
              </a: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8451" name="AutoShape 19"/>
            <p:cNvSpPr/>
            <p:nvPr/>
          </p:nvSpPr>
          <p:spPr>
            <a:xfrm>
              <a:off x="2034" y="3307"/>
              <a:ext cx="144" cy="384"/>
            </a:xfrm>
            <a:prstGeom prst="upArrow">
              <a:avLst>
                <a:gd name="adj1" fmla="val 50000"/>
                <a:gd name="adj2" fmla="val 66654"/>
              </a:avLst>
            </a:prstGeom>
            <a:solidFill>
              <a:srgbClr val="FFFF99"/>
            </a:solidFill>
            <a:ln w="9525" cap="flat" cmpd="sng">
              <a:solidFill>
                <a:schemeClr val="tx1"/>
              </a:solidFill>
              <a:prstDash val="solid"/>
              <a:miter/>
              <a:headEnd type="none" w="med" len="med"/>
              <a:tailEnd type="none" w="med" len="med"/>
            </a:ln>
          </p:spPr>
          <p:txBody>
            <a:bodyPr wrap="none" anchor="ctr" anchorCtr="0"/>
            <a:p>
              <a:endParaRPr lang="zh-CN" altLang="en-US" dirty="0">
                <a:latin typeface="Verdana" panose="020B0604030504040204" pitchFamily="34" charset="0"/>
              </a:endParaRPr>
            </a:p>
          </p:txBody>
        </p:sp>
        <p:sp>
          <p:nvSpPr>
            <p:cNvPr id="18452" name="AutoShape 20"/>
            <p:cNvSpPr/>
            <p:nvPr/>
          </p:nvSpPr>
          <p:spPr>
            <a:xfrm>
              <a:off x="3090" y="3307"/>
              <a:ext cx="144" cy="384"/>
            </a:xfrm>
            <a:prstGeom prst="downArrow">
              <a:avLst>
                <a:gd name="adj1" fmla="val 50000"/>
                <a:gd name="adj2" fmla="val 66654"/>
              </a:avLst>
            </a:prstGeom>
            <a:solidFill>
              <a:srgbClr val="FFFF99"/>
            </a:solidFill>
            <a:ln w="9525" cap="flat" cmpd="sng">
              <a:solidFill>
                <a:schemeClr val="tx1"/>
              </a:solidFill>
              <a:prstDash val="solid"/>
              <a:miter/>
              <a:headEnd type="none" w="med" len="med"/>
              <a:tailEnd type="none" w="med" len="med"/>
            </a:ln>
          </p:spPr>
          <p:txBody>
            <a:bodyPr wrap="none" anchor="ctr" anchorCtr="0"/>
            <a:p>
              <a:endParaRPr lang="zh-CN" altLang="en-US" dirty="0">
                <a:latin typeface="Verdana" panose="020B0604030504040204" pitchFamily="34" charset="0"/>
              </a:endParaRPr>
            </a:p>
          </p:txBody>
        </p:sp>
      </p:grpSp>
      <p:sp>
        <p:nvSpPr>
          <p:cNvPr id="354325" name="Oval 21"/>
          <p:cNvSpPr/>
          <p:nvPr/>
        </p:nvSpPr>
        <p:spPr>
          <a:xfrm>
            <a:off x="2771775" y="5859463"/>
            <a:ext cx="1354138" cy="838200"/>
          </a:xfrm>
          <a:prstGeom prst="ellipse">
            <a:avLst/>
          </a:prstGeom>
          <a:solidFill>
            <a:srgbClr val="FFFF99"/>
          </a:solidFill>
          <a:ln w="9525" cap="flat" cmpd="sng">
            <a:solidFill>
              <a:schemeClr val="tx1"/>
            </a:solidFill>
            <a:prstDash val="solid"/>
            <a:miter/>
            <a:headEnd type="none" w="med" len="med"/>
            <a:tailEnd type="none" w="med" len="med"/>
          </a:ln>
        </p:spPr>
        <p:txBody>
          <a:bodyPr wrap="none" anchor="ctr" anchorCtr="0"/>
          <a:p>
            <a:pPr algn="ctr"/>
            <a:r>
              <a:rPr lang="zh-CN" altLang="en-US" sz="2000" b="1" dirty="0">
                <a:latin typeface="Verdana" panose="020B0604030504040204" pitchFamily="34" charset="0"/>
              </a:rPr>
              <a:t>输入</a:t>
            </a:r>
            <a:endParaRPr lang="zh-CN" altLang="en-US" sz="2000" b="1" dirty="0">
              <a:latin typeface="Verdana" panose="020B0604030504040204" pitchFamily="34" charset="0"/>
            </a:endParaRPr>
          </a:p>
          <a:p>
            <a:pPr algn="ctr"/>
            <a:r>
              <a:rPr lang="zh-CN" altLang="en-US" sz="2000" b="1" dirty="0">
                <a:latin typeface="Verdana" panose="020B0604030504040204" pitchFamily="34" charset="0"/>
              </a:rPr>
              <a:t>设备</a:t>
            </a:r>
            <a:endParaRPr lang="zh-CN" altLang="en-US" sz="2000" b="1" dirty="0">
              <a:latin typeface="Verdana" panose="020B0604030504040204" pitchFamily="34" charset="0"/>
            </a:endParaRPr>
          </a:p>
        </p:txBody>
      </p:sp>
      <p:sp>
        <p:nvSpPr>
          <p:cNvPr id="354326" name="Oval 22"/>
          <p:cNvSpPr/>
          <p:nvPr/>
        </p:nvSpPr>
        <p:spPr>
          <a:xfrm>
            <a:off x="4448175" y="5859463"/>
            <a:ext cx="1262063" cy="838200"/>
          </a:xfrm>
          <a:prstGeom prst="ellipse">
            <a:avLst/>
          </a:prstGeom>
          <a:solidFill>
            <a:srgbClr val="FFFF99"/>
          </a:solidFill>
          <a:ln w="9525" cap="flat" cmpd="sng">
            <a:solidFill>
              <a:schemeClr val="tx1"/>
            </a:solidFill>
            <a:prstDash val="solid"/>
            <a:miter/>
            <a:headEnd type="none" w="med" len="med"/>
            <a:tailEnd type="none" w="med" len="med"/>
          </a:ln>
        </p:spPr>
        <p:txBody>
          <a:bodyPr wrap="none" anchor="ctr" anchorCtr="0"/>
          <a:p>
            <a:pPr algn="ctr"/>
            <a:r>
              <a:rPr lang="zh-CN" altLang="en-US" sz="2000" b="1" dirty="0">
                <a:latin typeface="Verdana" panose="020B0604030504040204" pitchFamily="34" charset="0"/>
              </a:rPr>
              <a:t>输出</a:t>
            </a:r>
            <a:endParaRPr lang="zh-CN" altLang="en-US" sz="2000" b="1" dirty="0">
              <a:latin typeface="Verdana" panose="020B0604030504040204" pitchFamily="34" charset="0"/>
            </a:endParaRPr>
          </a:p>
          <a:p>
            <a:pPr algn="ctr"/>
            <a:r>
              <a:rPr lang="zh-CN" altLang="en-US" sz="2000" b="1" dirty="0">
                <a:latin typeface="Verdana" panose="020B0604030504040204" pitchFamily="34" charset="0"/>
              </a:rPr>
              <a:t>设备</a:t>
            </a:r>
            <a:endParaRPr lang="zh-CN" altLang="en-US" sz="2000" b="1" dirty="0">
              <a:latin typeface="Verdana" panose="020B0604030504040204" pitchFamily="34" charset="0"/>
            </a:endParaRPr>
          </a:p>
        </p:txBody>
      </p:sp>
      <p:sp>
        <p:nvSpPr>
          <p:cNvPr id="18455" name="矩形 25"/>
          <p:cNvSpPr/>
          <p:nvPr/>
        </p:nvSpPr>
        <p:spPr>
          <a:xfrm>
            <a:off x="5830888" y="4581525"/>
            <a:ext cx="3313112" cy="1200150"/>
          </a:xfrm>
          <a:prstGeom prst="rect">
            <a:avLst/>
          </a:prstGeom>
          <a:noFill/>
          <a:ln w="9525">
            <a:noFill/>
          </a:ln>
        </p:spPr>
        <p:txBody>
          <a:bodyPr anchor="t" anchorCtr="0">
            <a:spAutoFit/>
          </a:bodyPr>
          <a:p>
            <a:r>
              <a:rPr lang="zh-CN" altLang="en-US" b="1" dirty="0">
                <a:latin typeface="Verdana" panose="020B0604030504040204" pitchFamily="34" charset="0"/>
              </a:rPr>
              <a:t>运算器和控制器称为</a:t>
            </a:r>
            <a:r>
              <a:rPr lang="en-US" altLang="zh-CN" b="1" dirty="0">
                <a:latin typeface="Verdana" panose="020B0604030504040204" pitchFamily="34" charset="0"/>
              </a:rPr>
              <a:t>CPU</a:t>
            </a:r>
            <a:r>
              <a:rPr lang="zh-CN" altLang="en-US" b="1" dirty="0">
                <a:latin typeface="Verdana" panose="020B0604030504040204" pitchFamily="34" charset="0"/>
              </a:rPr>
              <a:t>，</a:t>
            </a:r>
            <a:r>
              <a:rPr lang="en-US" altLang="zh-CN" b="1" dirty="0">
                <a:latin typeface="Verdana" panose="020B0604030504040204" pitchFamily="34" charset="0"/>
              </a:rPr>
              <a:t>CPU</a:t>
            </a:r>
            <a:r>
              <a:rPr lang="zh-CN" altLang="en-US" b="1" dirty="0">
                <a:latin typeface="Verdana" panose="020B0604030504040204" pitchFamily="34" charset="0"/>
              </a:rPr>
              <a:t>和存储器称为主机。</a:t>
            </a:r>
            <a:endParaRPr lang="zh-CN" altLang="en-US" dirty="0">
              <a:latin typeface="Verdana" panose="020B060403050404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4308"/>
                                        </p:tgtEl>
                                        <p:attrNameLst>
                                          <p:attrName>style.visibility</p:attrName>
                                        </p:attrNameLst>
                                      </p:cBhvr>
                                      <p:to>
                                        <p:strVal val="visible"/>
                                      </p:to>
                                    </p:set>
                                    <p:animEffect transition="in" filter="blinds(horizontal)">
                                      <p:cBhvr>
                                        <p:cTn id="7" dur="500"/>
                                        <p:tgtEl>
                                          <p:spTgt spid="35430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54309"/>
                                        </p:tgtEl>
                                        <p:attrNameLst>
                                          <p:attrName>style.visibility</p:attrName>
                                        </p:attrNameLst>
                                      </p:cBhvr>
                                      <p:to>
                                        <p:strVal val="visible"/>
                                      </p:to>
                                    </p:set>
                                    <p:animEffect transition="in" filter="blinds(horizontal)">
                                      <p:cBhvr>
                                        <p:cTn id="10" dur="500"/>
                                        <p:tgtEl>
                                          <p:spTgt spid="35430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54310"/>
                                        </p:tgtEl>
                                        <p:attrNameLst>
                                          <p:attrName>style.visibility</p:attrName>
                                        </p:attrNameLst>
                                      </p:cBhvr>
                                      <p:to>
                                        <p:strVal val="visible"/>
                                      </p:to>
                                    </p:set>
                                    <p:animEffect transition="in" filter="blinds(horizontal)">
                                      <p:cBhvr>
                                        <p:cTn id="13" dur="500"/>
                                        <p:tgtEl>
                                          <p:spTgt spid="3543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54325"/>
                                        </p:tgtEl>
                                        <p:attrNameLst>
                                          <p:attrName>style.visibility</p:attrName>
                                        </p:attrNameLst>
                                      </p:cBhvr>
                                      <p:to>
                                        <p:strVal val="visible"/>
                                      </p:to>
                                    </p:set>
                                    <p:animEffect transition="in" filter="blinds(horizontal)">
                                      <p:cBhvr>
                                        <p:cTn id="16" dur="500"/>
                                        <p:tgtEl>
                                          <p:spTgt spid="35432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54326"/>
                                        </p:tgtEl>
                                        <p:attrNameLst>
                                          <p:attrName>style.visibility</p:attrName>
                                        </p:attrNameLst>
                                      </p:cBhvr>
                                      <p:to>
                                        <p:strVal val="visible"/>
                                      </p:to>
                                    </p:set>
                                    <p:animEffect transition="in" filter="blinds(horizontal)">
                                      <p:cBhvr>
                                        <p:cTn id="19" dur="500"/>
                                        <p:tgtEl>
                                          <p:spTgt spid="354326"/>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dissolv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17" presetClass="entr" presetSubtype="1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p:cTn id="29" dur="500" fill="hold"/>
                                        <p:tgtEl>
                                          <p:spTgt spid="4"/>
                                        </p:tgtEl>
                                        <p:attrNameLst>
                                          <p:attrName>ppt_w</p:attrName>
                                        </p:attrNameLst>
                                      </p:cBhvr>
                                      <p:tavLst>
                                        <p:tav tm="0">
                                          <p:val>
                                            <p:fltVal val="0.000000"/>
                                          </p:val>
                                        </p:tav>
                                        <p:tav tm="100000">
                                          <p:val>
                                            <p:strVal val="#ppt_w"/>
                                          </p:val>
                                        </p:tav>
                                      </p:tavLst>
                                    </p:anim>
                                    <p:anim calcmode="lin" valueType="num">
                                      <p:cBhvr>
                                        <p:cTn id="30"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strips(downLeft)">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8" grpId="0" animBg="1"/>
      <p:bldP spid="354309" grpId="0" animBg="1"/>
      <p:bldP spid="354310" grpId="0" animBg="1"/>
      <p:bldP spid="354325" grpId="0" animBg="1"/>
      <p:bldP spid="35432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1"/>
          <p:cNvSpPr>
            <a:spLocks noGrp="1"/>
          </p:cNvSpPr>
          <p:nvPr>
            <p:ph type="title"/>
          </p:nvPr>
        </p:nvSpPr>
        <p:spPr>
          <a:xfrm>
            <a:off x="871538" y="854075"/>
            <a:ext cx="8162925" cy="769938"/>
          </a:xfrm>
          <a:ln/>
        </p:spPr>
        <p:txBody>
          <a:bodyPr vert="horz" wrap="square" lIns="91440" tIns="45720" rIns="91440" bIns="45720" anchor="b" anchorCtr="0">
            <a:spAutoFit/>
          </a:bodyPr>
          <a:p>
            <a:pPr eaLnBrk="1" hangingPunct="1"/>
            <a:r>
              <a:rPr lang="en-US" altLang="zh-CN" b="1" dirty="0">
                <a:solidFill>
                  <a:srgbClr val="0000FF"/>
                </a:solidFill>
                <a:latin typeface="楷体_GB2312" pitchFamily="49" charset="-122"/>
                <a:ea typeface="Arial Unicode MS" pitchFamily="34" charset="-122"/>
              </a:rPr>
              <a:t>[</a:t>
            </a:r>
            <a:r>
              <a:rPr lang="zh-CN" altLang="en-US" b="1" dirty="0">
                <a:solidFill>
                  <a:srgbClr val="0000FF"/>
                </a:solidFill>
                <a:latin typeface="楷体_GB2312" pitchFamily="49" charset="-122"/>
                <a:ea typeface="Arial Unicode MS" pitchFamily="34" charset="-122"/>
              </a:rPr>
              <a:t>若干名词与基本概念</a:t>
            </a:r>
            <a:r>
              <a:rPr lang="en-US" altLang="zh-CN" b="1" dirty="0">
                <a:solidFill>
                  <a:srgbClr val="0000FF"/>
                </a:solidFill>
                <a:latin typeface="楷体_GB2312" pitchFamily="49" charset="-122"/>
                <a:ea typeface="Arial Unicode MS" pitchFamily="34" charset="-122"/>
              </a:rPr>
              <a:t>]</a:t>
            </a:r>
            <a:endParaRPr lang="zh-CN" altLang="en-US" dirty="0"/>
          </a:p>
        </p:txBody>
      </p:sp>
      <p:sp>
        <p:nvSpPr>
          <p:cNvPr id="4" name="Text Box 5"/>
          <p:cNvSpPr txBox="1"/>
          <p:nvPr/>
        </p:nvSpPr>
        <p:spPr>
          <a:xfrm>
            <a:off x="228600" y="2362200"/>
            <a:ext cx="8588375" cy="3895725"/>
          </a:xfrm>
          <a:prstGeom prst="rect">
            <a:avLst/>
          </a:prstGeom>
          <a:noFill/>
          <a:ln w="12700">
            <a:noFill/>
          </a:ln>
        </p:spPr>
        <p:txBody>
          <a:bodyPr anchor="t" anchorCtr="0">
            <a:spAutoFit/>
          </a:bodyPr>
          <a:p>
            <a:pPr>
              <a:lnSpc>
                <a:spcPct val="110000"/>
              </a:lnSpc>
              <a:spcBef>
                <a:spcPct val="20000"/>
              </a:spcBef>
              <a:buClr>
                <a:schemeClr val="tx2"/>
              </a:buClr>
              <a:buSzPct val="95000"/>
              <a:buFont typeface="Wingdings" panose="05000000000000000000" pitchFamily="2" charset="2"/>
              <a:buChar char="¬"/>
            </a:pPr>
            <a:r>
              <a:rPr lang="zh-CN" altLang="en-US" sz="2800" b="1" u="sng" dirty="0">
                <a:solidFill>
                  <a:srgbClr val="FF0000"/>
                </a:solidFill>
                <a:latin typeface="Arial Unicode MS" pitchFamily="34" charset="-122"/>
              </a:rPr>
              <a:t>存储单元</a:t>
            </a:r>
            <a:r>
              <a:rPr lang="en-US" altLang="zh-CN" sz="2800" b="1" dirty="0">
                <a:solidFill>
                  <a:srgbClr val="FF0000"/>
                </a:solidFill>
                <a:latin typeface="Arial Unicode MS" pitchFamily="34" charset="-122"/>
              </a:rPr>
              <a:t>:  </a:t>
            </a:r>
            <a:r>
              <a:rPr lang="zh-CN" altLang="en-US" sz="2800" b="1" dirty="0">
                <a:solidFill>
                  <a:srgbClr val="000066"/>
                </a:solidFill>
                <a:latin typeface="楷体_GB2312" pitchFamily="49" charset="-122"/>
                <a:ea typeface="楷体_GB2312" pitchFamily="49" charset="-122"/>
              </a:rPr>
              <a:t>在存储器中，保存一个</a:t>
            </a:r>
            <a:r>
              <a:rPr lang="en-US" altLang="zh-CN" sz="2800" b="1" dirty="0">
                <a:solidFill>
                  <a:srgbClr val="000066"/>
                </a:solidFill>
                <a:latin typeface="Verdana" panose="020B0604030504040204" pitchFamily="34" charset="0"/>
                <a:ea typeface="楷体_GB2312" pitchFamily="49" charset="-122"/>
              </a:rPr>
              <a:t>n</a:t>
            </a:r>
            <a:r>
              <a:rPr lang="zh-CN" altLang="en-US" sz="2800" b="1" dirty="0">
                <a:solidFill>
                  <a:srgbClr val="000066"/>
                </a:solidFill>
                <a:latin typeface="楷体_GB2312" pitchFamily="49" charset="-122"/>
                <a:ea typeface="楷体_GB2312" pitchFamily="49" charset="-122"/>
              </a:rPr>
              <a:t>位二进制数的</a:t>
            </a:r>
            <a:r>
              <a:rPr lang="en-US" altLang="zh-CN" sz="2800" b="1" dirty="0">
                <a:solidFill>
                  <a:srgbClr val="000066"/>
                </a:solidFill>
                <a:latin typeface="Verdana" panose="020B0604030504040204" pitchFamily="34" charset="0"/>
                <a:ea typeface="楷体_GB2312" pitchFamily="49" charset="-122"/>
              </a:rPr>
              <a:t>n</a:t>
            </a:r>
            <a:r>
              <a:rPr lang="zh-CN" altLang="en-US" sz="2800" b="1" dirty="0">
                <a:solidFill>
                  <a:srgbClr val="000066"/>
                </a:solidFill>
                <a:latin typeface="楷体_GB2312" pitchFamily="49" charset="-122"/>
                <a:ea typeface="楷体_GB2312" pitchFamily="49" charset="-122"/>
              </a:rPr>
              <a:t>个触发器</a:t>
            </a:r>
            <a:r>
              <a:rPr lang="en-US" altLang="zh-CN" sz="2800" b="1" dirty="0">
                <a:solidFill>
                  <a:srgbClr val="000066"/>
                </a:solidFill>
                <a:latin typeface="楷体_GB2312" pitchFamily="49" charset="-122"/>
                <a:ea typeface="楷体_GB2312" pitchFamily="49" charset="-122"/>
              </a:rPr>
              <a:t>,</a:t>
            </a:r>
            <a:r>
              <a:rPr lang="zh-CN" altLang="en-US" sz="2800" b="1" dirty="0">
                <a:solidFill>
                  <a:srgbClr val="000066"/>
                </a:solidFill>
                <a:latin typeface="楷体_GB2312" pitchFamily="49" charset="-122"/>
                <a:ea typeface="楷体_GB2312" pitchFamily="49" charset="-122"/>
              </a:rPr>
              <a:t>组成一个存储单元。</a:t>
            </a:r>
            <a:endParaRPr lang="zh-CN" altLang="en-US" sz="2800" b="1" dirty="0">
              <a:solidFill>
                <a:srgbClr val="000066"/>
              </a:solidFill>
              <a:latin typeface="楷体_GB2312" pitchFamily="49" charset="-122"/>
              <a:ea typeface="楷体_GB2312" pitchFamily="49" charset="-122"/>
            </a:endParaRPr>
          </a:p>
          <a:p>
            <a:pPr>
              <a:lnSpc>
                <a:spcPct val="120000"/>
              </a:lnSpc>
              <a:spcBef>
                <a:spcPct val="20000"/>
              </a:spcBef>
              <a:buClr>
                <a:schemeClr val="tx2"/>
              </a:buClr>
              <a:buSzPct val="95000"/>
              <a:buFont typeface="Wingdings" panose="05000000000000000000" pitchFamily="2" charset="2"/>
              <a:buChar char="¬"/>
            </a:pPr>
            <a:r>
              <a:rPr lang="zh-CN" altLang="en-US" sz="2800" b="1" u="sng" dirty="0">
                <a:solidFill>
                  <a:srgbClr val="FF0000"/>
                </a:solidFill>
                <a:latin typeface="Arial Unicode MS" pitchFamily="34" charset="-122"/>
              </a:rPr>
              <a:t>存储容量</a:t>
            </a:r>
            <a:r>
              <a:rPr lang="en-US" altLang="zh-CN" sz="2800" b="1" dirty="0">
                <a:solidFill>
                  <a:srgbClr val="FF0000"/>
                </a:solidFill>
                <a:latin typeface="Arial Unicode MS" pitchFamily="34" charset="-122"/>
              </a:rPr>
              <a:t>: </a:t>
            </a:r>
            <a:r>
              <a:rPr lang="zh-CN" altLang="en-US" sz="2800" b="1" dirty="0">
                <a:solidFill>
                  <a:srgbClr val="000066"/>
                </a:solidFill>
                <a:latin typeface="楷体_GB2312" pitchFamily="49" charset="-122"/>
                <a:ea typeface="楷体_GB2312" pitchFamily="49" charset="-122"/>
              </a:rPr>
              <a:t>存储器所有存储单元的总数。通常用单位</a:t>
            </a:r>
            <a:r>
              <a:rPr lang="zh-CN" altLang="en-US" sz="2800" b="1" dirty="0">
                <a:solidFill>
                  <a:srgbClr val="000066"/>
                </a:solidFill>
                <a:latin typeface="Times New Roman" panose="02020603050405020304" pitchFamily="18" charset="0"/>
                <a:ea typeface="楷体_GB2312" pitchFamily="49" charset="-122"/>
              </a:rPr>
              <a:t>“</a:t>
            </a:r>
            <a:r>
              <a:rPr lang="en-US" altLang="zh-CN" sz="2800" b="1" dirty="0">
                <a:solidFill>
                  <a:srgbClr val="000066"/>
                </a:solidFill>
                <a:latin typeface="Verdana" panose="020B0604030504040204" pitchFamily="34" charset="0"/>
                <a:ea typeface="楷体_GB2312" pitchFamily="49" charset="-122"/>
              </a:rPr>
              <a:t>KB</a:t>
            </a:r>
            <a:r>
              <a:rPr lang="zh-CN" altLang="en-US" sz="2800" b="1" dirty="0">
                <a:solidFill>
                  <a:srgbClr val="000066"/>
                </a:solidFill>
                <a:latin typeface="Verdana" panose="020B0604030504040204" pitchFamily="34" charset="0"/>
                <a:ea typeface="楷体_GB2312" pitchFamily="49" charset="-122"/>
              </a:rPr>
              <a:t>、</a:t>
            </a:r>
            <a:r>
              <a:rPr lang="en-US" altLang="zh-CN" sz="2800" b="1" dirty="0">
                <a:solidFill>
                  <a:srgbClr val="000066"/>
                </a:solidFill>
                <a:latin typeface="Verdana" panose="020B0604030504040204" pitchFamily="34" charset="0"/>
                <a:ea typeface="楷体_GB2312" pitchFamily="49" charset="-122"/>
              </a:rPr>
              <a:t>MB</a:t>
            </a:r>
            <a:r>
              <a:rPr lang="zh-CN" altLang="en-US" sz="2800" b="1" dirty="0">
                <a:solidFill>
                  <a:srgbClr val="000066"/>
                </a:solidFill>
                <a:latin typeface="Verdana" panose="020B0604030504040204" pitchFamily="34" charset="0"/>
                <a:ea typeface="楷体_GB2312" pitchFamily="49" charset="-122"/>
              </a:rPr>
              <a:t>、</a:t>
            </a:r>
            <a:r>
              <a:rPr lang="en-US" altLang="zh-CN" sz="2800" b="1" dirty="0">
                <a:solidFill>
                  <a:srgbClr val="000066"/>
                </a:solidFill>
                <a:latin typeface="Verdana" panose="020B0604030504040204" pitchFamily="34" charset="0"/>
                <a:ea typeface="楷体_GB2312" pitchFamily="49" charset="-122"/>
              </a:rPr>
              <a:t>GB</a:t>
            </a:r>
            <a:r>
              <a:rPr lang="en-US" altLang="zh-CN" sz="2800" b="1" dirty="0">
                <a:solidFill>
                  <a:srgbClr val="000066"/>
                </a:solidFill>
                <a:latin typeface="Times New Roman" panose="02020603050405020304" pitchFamily="18" charset="0"/>
                <a:ea typeface="楷体_GB2312" pitchFamily="49" charset="-122"/>
              </a:rPr>
              <a:t>”</a:t>
            </a:r>
            <a:r>
              <a:rPr lang="zh-CN" altLang="en-US" sz="2800" b="1" dirty="0">
                <a:solidFill>
                  <a:srgbClr val="000066"/>
                </a:solidFill>
                <a:latin typeface="楷体_GB2312" pitchFamily="49" charset="-122"/>
                <a:ea typeface="楷体_GB2312" pitchFamily="49" charset="-122"/>
              </a:rPr>
              <a:t>等表示</a:t>
            </a:r>
            <a:r>
              <a:rPr lang="en-US" altLang="zh-CN" sz="2800" b="1" dirty="0">
                <a:solidFill>
                  <a:srgbClr val="000066"/>
                </a:solidFill>
                <a:latin typeface="楷体_GB2312" pitchFamily="49" charset="-122"/>
                <a:ea typeface="楷体_GB2312" pitchFamily="49" charset="-122"/>
              </a:rPr>
              <a:t>,</a:t>
            </a:r>
            <a:r>
              <a:rPr lang="zh-CN" altLang="en-US" sz="2800" b="1" dirty="0">
                <a:solidFill>
                  <a:srgbClr val="000066"/>
                </a:solidFill>
                <a:latin typeface="楷体_GB2312" pitchFamily="49" charset="-122"/>
                <a:ea typeface="楷体_GB2312" pitchFamily="49" charset="-122"/>
              </a:rPr>
              <a:t>如：</a:t>
            </a:r>
            <a:r>
              <a:rPr lang="en-US" altLang="zh-CN" sz="2800" b="1" dirty="0">
                <a:solidFill>
                  <a:srgbClr val="000066"/>
                </a:solidFill>
                <a:latin typeface="Verdana" panose="020B0604030504040204" pitchFamily="34" charset="0"/>
                <a:ea typeface="楷体_GB2312" pitchFamily="49" charset="-122"/>
              </a:rPr>
              <a:t>128KB</a:t>
            </a:r>
            <a:r>
              <a:rPr lang="zh-CN" altLang="en-US" sz="2800" b="1" dirty="0">
                <a:solidFill>
                  <a:srgbClr val="000066"/>
                </a:solidFill>
                <a:latin typeface="Verdana" panose="020B0604030504040204" pitchFamily="34" charset="0"/>
                <a:ea typeface="楷体_GB2312" pitchFamily="49" charset="-122"/>
              </a:rPr>
              <a:t>、</a:t>
            </a:r>
            <a:r>
              <a:rPr lang="en-US" altLang="zh-CN" sz="2800" b="1" dirty="0">
                <a:solidFill>
                  <a:srgbClr val="000066"/>
                </a:solidFill>
                <a:latin typeface="Verdana" panose="020B0604030504040204" pitchFamily="34" charset="0"/>
                <a:ea typeface="楷体_GB2312" pitchFamily="49" charset="-122"/>
              </a:rPr>
              <a:t>64MB</a:t>
            </a:r>
            <a:r>
              <a:rPr lang="zh-CN" altLang="en-US" sz="2800" b="1" dirty="0">
                <a:solidFill>
                  <a:srgbClr val="000066"/>
                </a:solidFill>
                <a:latin typeface="Verdana" panose="020B0604030504040204" pitchFamily="34" charset="0"/>
                <a:ea typeface="楷体_GB2312" pitchFamily="49" charset="-122"/>
              </a:rPr>
              <a:t>、</a:t>
            </a:r>
            <a:r>
              <a:rPr lang="en-US" altLang="zh-CN" sz="2800" b="1" dirty="0">
                <a:solidFill>
                  <a:srgbClr val="000066"/>
                </a:solidFill>
                <a:latin typeface="Verdana" panose="020B0604030504040204" pitchFamily="34" charset="0"/>
                <a:ea typeface="楷体_GB2312" pitchFamily="49" charset="-122"/>
              </a:rPr>
              <a:t>20GB</a:t>
            </a:r>
            <a:r>
              <a:rPr lang="zh-CN" altLang="en-US" sz="2800" b="1" dirty="0">
                <a:solidFill>
                  <a:srgbClr val="000066"/>
                </a:solidFill>
                <a:latin typeface="楷体_GB2312" pitchFamily="49" charset="-122"/>
                <a:ea typeface="楷体_GB2312" pitchFamily="49" charset="-122"/>
              </a:rPr>
              <a:t>等。存储容量越大</a:t>
            </a:r>
            <a:r>
              <a:rPr lang="en-US" altLang="zh-CN" sz="2800" b="1" dirty="0">
                <a:solidFill>
                  <a:srgbClr val="000066"/>
                </a:solidFill>
                <a:latin typeface="楷体_GB2312" pitchFamily="49" charset="-122"/>
                <a:ea typeface="楷体_GB2312" pitchFamily="49" charset="-122"/>
              </a:rPr>
              <a:t>,</a:t>
            </a:r>
            <a:r>
              <a:rPr lang="zh-CN" altLang="en-US" sz="2800" b="1" dirty="0">
                <a:solidFill>
                  <a:srgbClr val="000066"/>
                </a:solidFill>
                <a:latin typeface="楷体_GB2312" pitchFamily="49" charset="-122"/>
                <a:ea typeface="楷体_GB2312" pitchFamily="49" charset="-122"/>
              </a:rPr>
              <a:t>表示计算机记忆储存的信息的能力就越大。</a:t>
            </a:r>
            <a:endParaRPr lang="zh-CN" altLang="en-US" sz="2800" b="1" dirty="0">
              <a:solidFill>
                <a:srgbClr val="000066"/>
              </a:solidFill>
              <a:latin typeface="楷体_GB2312" pitchFamily="49" charset="-122"/>
              <a:ea typeface="楷体_GB2312" pitchFamily="49" charset="-122"/>
            </a:endParaRPr>
          </a:p>
          <a:p>
            <a:pPr>
              <a:lnSpc>
                <a:spcPct val="150000"/>
              </a:lnSpc>
              <a:spcBef>
                <a:spcPct val="20000"/>
              </a:spcBef>
              <a:buClr>
                <a:schemeClr val="tx2"/>
              </a:buClr>
              <a:buSzPct val="95000"/>
              <a:buFont typeface="Wingdings" panose="05000000000000000000" pitchFamily="2" charset="2"/>
              <a:buChar char="¬"/>
            </a:pPr>
            <a:r>
              <a:rPr lang="zh-CN" altLang="en-US" sz="2800" b="1" u="sng" dirty="0">
                <a:solidFill>
                  <a:srgbClr val="FF0000"/>
                </a:solidFill>
                <a:latin typeface="Verdana" panose="020B0604030504040204" pitchFamily="34" charset="0"/>
              </a:rPr>
              <a:t>地址</a:t>
            </a:r>
            <a:r>
              <a:rPr lang="en-US" altLang="zh-CN" sz="2800" b="1" dirty="0">
                <a:solidFill>
                  <a:srgbClr val="FF0000"/>
                </a:solidFill>
                <a:latin typeface="Verdana" panose="020B0604030504040204" pitchFamily="34" charset="0"/>
              </a:rPr>
              <a:t>:  </a:t>
            </a:r>
            <a:r>
              <a:rPr lang="zh-CN" altLang="en-US" sz="2800" b="1" dirty="0">
                <a:solidFill>
                  <a:srgbClr val="000066"/>
                </a:solidFill>
                <a:latin typeface="楷体_GB2312" pitchFamily="49" charset="-122"/>
                <a:ea typeface="楷体_GB2312" pitchFamily="49" charset="-122"/>
              </a:rPr>
              <a:t>存储器中各个存储单元的编号</a:t>
            </a:r>
            <a:r>
              <a:rPr lang="en-US" altLang="zh-CN" sz="2800" b="1" dirty="0">
                <a:solidFill>
                  <a:srgbClr val="000066"/>
                </a:solidFill>
                <a:latin typeface="楷体_GB2312" pitchFamily="49" charset="-122"/>
                <a:ea typeface="楷体_GB2312" pitchFamily="49" charset="-122"/>
              </a:rPr>
              <a:t>,</a:t>
            </a:r>
            <a:r>
              <a:rPr lang="zh-CN" altLang="en-US" sz="2800" b="1" dirty="0">
                <a:solidFill>
                  <a:srgbClr val="000066"/>
                </a:solidFill>
                <a:latin typeface="楷体_GB2312" pitchFamily="49" charset="-122"/>
                <a:ea typeface="楷体_GB2312" pitchFamily="49" charset="-122"/>
              </a:rPr>
              <a:t>称为地址</a:t>
            </a:r>
            <a:r>
              <a:rPr lang="zh-CN" altLang="en-US" sz="2800" b="1" dirty="0">
                <a:solidFill>
                  <a:srgbClr val="000066"/>
                </a:solidFill>
                <a:latin typeface="Verdana" panose="020B0604030504040204" pitchFamily="34" charset="0"/>
              </a:rPr>
              <a:t>。</a:t>
            </a:r>
            <a:endParaRPr lang="zh-CN" altLang="en-US" sz="2800" b="1" dirty="0">
              <a:solidFill>
                <a:srgbClr val="000066"/>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
                                            <p:txEl>
                                              <p:charRg st="0" end="40"/>
                                            </p:txEl>
                                          </p:spTgt>
                                        </p:tgtEl>
                                        <p:attrNameLst>
                                          <p:attrName>style.visibility</p:attrName>
                                        </p:attrNameLst>
                                      </p:cBhvr>
                                      <p:to>
                                        <p:strVal val="visible"/>
                                      </p:to>
                                    </p:set>
                                    <p:animEffect transition="in" filter="strips(downRight)">
                                      <p:cBhvr>
                                        <p:cTn id="7" dur="500"/>
                                        <p:tgtEl>
                                          <p:spTgt spid="4">
                                            <p:txEl>
                                              <p:charRg st="0" end="4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
                                            <p:txEl>
                                              <p:charRg st="40" end="124"/>
                                            </p:txEl>
                                          </p:spTgt>
                                        </p:tgtEl>
                                        <p:attrNameLst>
                                          <p:attrName>style.visibility</p:attrName>
                                        </p:attrNameLst>
                                      </p:cBhvr>
                                      <p:to>
                                        <p:strVal val="visible"/>
                                      </p:to>
                                    </p:set>
                                    <p:animEffect transition="in" filter="strips(downRight)">
                                      <p:cBhvr>
                                        <p:cTn id="12" dur="500"/>
                                        <p:tgtEl>
                                          <p:spTgt spid="4">
                                            <p:txEl>
                                              <p:charRg st="40" end="12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
                                            <p:txEl>
                                              <p:charRg st="124" end="149"/>
                                            </p:txEl>
                                          </p:spTgt>
                                        </p:tgtEl>
                                        <p:attrNameLst>
                                          <p:attrName>style.visibility</p:attrName>
                                        </p:attrNameLst>
                                      </p:cBhvr>
                                      <p:to>
                                        <p:strVal val="visible"/>
                                      </p:to>
                                    </p:set>
                                    <p:animEffect transition="in" filter="strips(downRight)">
                                      <p:cBhvr>
                                        <p:cTn id="17" dur="500"/>
                                        <p:tgtEl>
                                          <p:spTgt spid="4">
                                            <p:txEl>
                                              <p:charRg st="124" end="14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type="title"/>
          </p:nvPr>
        </p:nvSpPr>
        <p:spPr>
          <a:xfrm>
            <a:off x="1371600" y="0"/>
            <a:ext cx="7772400" cy="533400"/>
          </a:xfrm>
          <a:ln/>
        </p:spPr>
        <p:txBody>
          <a:bodyPr vert="horz" wrap="square" lIns="91440" tIns="45720" rIns="91440" bIns="45720" anchor="b" anchorCtr="0">
            <a:spAutoFit/>
          </a:bodyPr>
          <a:p>
            <a:pPr algn="r" eaLnBrk="1" hangingPunct="1"/>
            <a:r>
              <a:rPr lang="zh-CN" altLang="en-US" sz="2000" u="sng" dirty="0">
                <a:solidFill>
                  <a:srgbClr val="0000FF"/>
                </a:solidFill>
                <a:ea typeface="楷体_GB2312" pitchFamily="49" charset="-122"/>
              </a:rPr>
              <a:t>名词与基本概念</a:t>
            </a:r>
            <a:endParaRPr lang="zh-CN" altLang="en-US" sz="2000" u="sng" dirty="0">
              <a:solidFill>
                <a:srgbClr val="0000FF"/>
              </a:solidFill>
              <a:ea typeface="楷体_GB2312" pitchFamily="49" charset="-122"/>
            </a:endParaRPr>
          </a:p>
        </p:txBody>
      </p:sp>
      <p:sp>
        <p:nvSpPr>
          <p:cNvPr id="74755" name="Rectangle 3"/>
          <p:cNvSpPr>
            <a:spLocks noGrp="1"/>
          </p:cNvSpPr>
          <p:nvPr>
            <p:ph idx="1"/>
          </p:nvPr>
        </p:nvSpPr>
        <p:spPr>
          <a:xfrm>
            <a:off x="250825" y="549275"/>
            <a:ext cx="8686800" cy="5410200"/>
          </a:xfrm>
          <a:ln/>
        </p:spPr>
        <p:txBody>
          <a:bodyPr vert="horz" wrap="square" lIns="91440" tIns="45720" rIns="91440" bIns="45720" anchor="t" anchorCtr="0"/>
          <a:p>
            <a:pPr algn="just" eaLnBrk="1" hangingPunct="1">
              <a:lnSpc>
                <a:spcPct val="110000"/>
              </a:lnSpc>
              <a:buNone/>
            </a:pPr>
            <a:endParaRPr lang="en-US" altLang="zh-CN" b="1" dirty="0">
              <a:solidFill>
                <a:srgbClr val="6600FF"/>
              </a:solidFill>
              <a:latin typeface="Arial Unicode MS" pitchFamily="34" charset="-122"/>
            </a:endParaRPr>
          </a:p>
          <a:p>
            <a:pPr algn="just" eaLnBrk="1" hangingPunct="1">
              <a:lnSpc>
                <a:spcPct val="110000"/>
              </a:lnSpc>
              <a:buNone/>
            </a:pPr>
            <a:r>
              <a:rPr lang="zh-CN" altLang="en-US" b="1" dirty="0">
                <a:solidFill>
                  <a:srgbClr val="6600FF"/>
                </a:solidFill>
                <a:latin typeface="Arial Unicode MS" pitchFamily="34" charset="-122"/>
              </a:rPr>
              <a:t> 计算程序</a:t>
            </a:r>
            <a:endParaRPr lang="zh-CN" altLang="en-US" dirty="0">
              <a:solidFill>
                <a:srgbClr val="202050"/>
              </a:solidFill>
              <a:latin typeface="Arial Unicode MS" pitchFamily="34" charset="-122"/>
              <a:ea typeface="Arial Unicode MS" pitchFamily="34" charset="-122"/>
            </a:endParaRPr>
          </a:p>
          <a:p>
            <a:pPr eaLnBrk="1" hangingPunct="1">
              <a:lnSpc>
                <a:spcPct val="140000"/>
              </a:lnSpc>
              <a:buNone/>
            </a:pPr>
            <a:r>
              <a:rPr lang="zh-CN" altLang="en-US" dirty="0"/>
              <a:t>　　</a:t>
            </a:r>
            <a:r>
              <a:rPr lang="zh-CN" altLang="en-US" b="1" dirty="0">
                <a:latin typeface="楷体_GB2312" pitchFamily="49" charset="-122"/>
                <a:ea typeface="楷体_GB2312" pitchFamily="49" charset="-122"/>
              </a:rPr>
              <a:t>计算机求解任何问题，都是化成一步一步简单的算术或逻辑基本操作来做。每一步基本操作就用一条</a:t>
            </a:r>
            <a:r>
              <a:rPr lang="zh-CN" altLang="en-US" b="1" u="sng" dirty="0">
                <a:solidFill>
                  <a:srgbClr val="990000"/>
                </a:solidFill>
                <a:latin typeface="黑体" panose="02010609060101010101" pitchFamily="49" charset="-122"/>
                <a:ea typeface="黑体" panose="02010609060101010101" pitchFamily="49" charset="-122"/>
              </a:rPr>
              <a:t>指令</a:t>
            </a:r>
            <a:r>
              <a:rPr lang="zh-CN" altLang="en-US" b="1" dirty="0">
                <a:latin typeface="楷体_GB2312" pitchFamily="49" charset="-122"/>
                <a:ea typeface="楷体_GB2312" pitchFamily="49" charset="-122"/>
              </a:rPr>
              <a:t>来控制实现。而求解某一问题的一串指令序列</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叫做该问题的</a:t>
            </a:r>
            <a:r>
              <a:rPr lang="zh-CN" altLang="en-US" b="1" u="sng" dirty="0">
                <a:latin typeface="楷体_GB2312" pitchFamily="49" charset="-122"/>
                <a:ea typeface="楷体_GB2312" pitchFamily="49" charset="-122"/>
              </a:rPr>
              <a:t>计算程序</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简称为</a:t>
            </a:r>
            <a:r>
              <a:rPr lang="zh-CN" altLang="en-US" b="1" u="sng" dirty="0">
                <a:solidFill>
                  <a:srgbClr val="990000"/>
                </a:solidFill>
                <a:latin typeface="黑体" panose="02010609060101010101" pitchFamily="49" charset="-122"/>
                <a:ea typeface="黑体" panose="02010609060101010101" pitchFamily="49" charset="-122"/>
              </a:rPr>
              <a:t>程序</a:t>
            </a:r>
            <a:r>
              <a:rPr lang="zh-CN" altLang="en-US" b="1" dirty="0">
                <a:latin typeface="楷体_GB2312" pitchFamily="49" charset="-122"/>
                <a:ea typeface="楷体_GB2312" pitchFamily="49" charset="-122"/>
              </a:rPr>
              <a:t>。</a:t>
            </a:r>
            <a:endParaRPr lang="zh-CN" altLang="en-US" b="1" dirty="0">
              <a:solidFill>
                <a:srgbClr val="CC0000"/>
              </a:solidFill>
              <a:latin typeface="楷体_GB2312" pitchFamily="49" charset="-122"/>
              <a:ea typeface="楷体_GB2312" pitchFamily="49" charset="-122"/>
            </a:endParaRPr>
          </a:p>
        </p:txBody>
      </p:sp>
      <p:pic>
        <p:nvPicPr>
          <p:cNvPr id="20483" name="Picture 4" descr="DD01352_"/>
          <p:cNvPicPr>
            <a:picLocks noChangeAspect="1"/>
          </p:cNvPicPr>
          <p:nvPr/>
        </p:nvPicPr>
        <p:blipFill>
          <a:blip r:embed="rId1"/>
          <a:stretch>
            <a:fillRect/>
          </a:stretch>
        </p:blipFill>
        <p:spPr>
          <a:xfrm>
            <a:off x="6646863" y="0"/>
            <a:ext cx="515937" cy="496888"/>
          </a:xfrm>
          <a:prstGeom prst="rect">
            <a:avLst/>
          </a:prstGeom>
          <a:noFill/>
          <a:ln w="9525">
            <a:noFill/>
          </a:ln>
        </p:spPr>
      </p:pic>
      <p:sp>
        <p:nvSpPr>
          <p:cNvPr id="20484" name="Rectangle 6">
            <a:hlinkClick r:id="rId2" action="ppaction://hlinkfile"/>
          </p:cNvPr>
          <p:cNvSpPr/>
          <p:nvPr/>
        </p:nvSpPr>
        <p:spPr>
          <a:xfrm>
            <a:off x="2438400" y="2743200"/>
            <a:ext cx="2286000" cy="533400"/>
          </a:xfrm>
          <a:prstGeom prst="rect">
            <a:avLst/>
          </a:prstGeom>
          <a:noFill/>
          <a:ln w="12700">
            <a:noFill/>
          </a:ln>
        </p:spPr>
        <p:txBody>
          <a:bodyPr anchor="t" anchorCtr="0">
            <a:spAutoFit/>
          </a:bodyPr>
          <a:p>
            <a:endParaRPr lang="zh-CN" altLang="en-US" dirty="0">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74755"/>
                                        </p:tgtEl>
                                        <p:attrNameLst>
                                          <p:attrName>style.visibility</p:attrName>
                                        </p:attrNameLst>
                                      </p:cBhvr>
                                      <p:to>
                                        <p:strVal val="visible"/>
                                      </p:to>
                                    </p:set>
                                    <p:animEffect transition="in" filter="barn(outVertical)">
                                      <p:cBhvr>
                                        <p:cTn id="7" dur="500"/>
                                        <p:tgtEl>
                                          <p:spTgt spid="74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8" name="Rectangle 4"/>
          <p:cNvSpPr/>
          <p:nvPr/>
        </p:nvSpPr>
        <p:spPr>
          <a:xfrm>
            <a:off x="323850" y="620713"/>
            <a:ext cx="8458200" cy="2357437"/>
          </a:xfrm>
          <a:prstGeom prst="rect">
            <a:avLst/>
          </a:prstGeom>
          <a:noFill/>
          <a:ln w="12700">
            <a:noFill/>
          </a:ln>
        </p:spPr>
        <p:txBody>
          <a:bodyPr anchor="t" anchorCtr="0">
            <a:spAutoFit/>
          </a:bodyPr>
          <a:p>
            <a:pPr>
              <a:spcBef>
                <a:spcPct val="50000"/>
              </a:spcBef>
              <a:buClr>
                <a:schemeClr val="tx2"/>
              </a:buClr>
              <a:buSzPct val="95000"/>
              <a:buFont typeface="Wingdings" panose="05000000000000000000" pitchFamily="2" charset="2"/>
            </a:pPr>
            <a:r>
              <a:rPr lang="zh-CN" altLang="en-US" sz="2800" b="1" dirty="0">
                <a:solidFill>
                  <a:srgbClr val="6600FF"/>
                </a:solidFill>
                <a:latin typeface="Arial Unicode MS" pitchFamily="34" charset="-122"/>
              </a:rPr>
              <a:t>指令的形式 </a:t>
            </a:r>
            <a:endParaRPr lang="zh-CN" altLang="en-US" sz="2800" b="1" dirty="0">
              <a:solidFill>
                <a:srgbClr val="202050"/>
              </a:solidFill>
              <a:latin typeface="Arial Unicode MS" pitchFamily="34" charset="-122"/>
              <a:ea typeface="Arial Unicode MS" pitchFamily="34" charset="-122"/>
            </a:endParaRPr>
          </a:p>
          <a:p>
            <a:pPr>
              <a:lnSpc>
                <a:spcPct val="110000"/>
              </a:lnSpc>
              <a:spcBef>
                <a:spcPct val="50000"/>
              </a:spcBef>
              <a:buClr>
                <a:schemeClr val="tx2"/>
              </a:buClr>
              <a:buSzPct val="95000"/>
              <a:buFont typeface="Wingdings" panose="05000000000000000000" pitchFamily="2" charset="2"/>
            </a:pPr>
            <a:r>
              <a:rPr lang="zh-CN" altLang="en-US" sz="2800" b="1" dirty="0">
                <a:solidFill>
                  <a:srgbClr val="202050"/>
                </a:solidFill>
                <a:latin typeface="楷体_GB2312" pitchFamily="49" charset="-122"/>
                <a:ea typeface="楷体_GB2312" pitchFamily="49" charset="-122"/>
              </a:rPr>
              <a:t>    </a:t>
            </a:r>
            <a:r>
              <a:rPr lang="zh-CN" altLang="en-US" sz="2800" b="1" dirty="0">
                <a:latin typeface="楷体_GB2312" pitchFamily="49" charset="-122"/>
                <a:ea typeface="楷体_GB2312" pitchFamily="49" charset="-122"/>
              </a:rPr>
              <a:t>每条指令必须明确告诉控制器</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从何处取出操作数</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并进行何种操作；操作结果送到何处；等等。</a:t>
            </a:r>
            <a:endParaRPr lang="zh-CN" altLang="en-US" sz="2800" b="1" dirty="0">
              <a:latin typeface="楷体_GB2312" pitchFamily="49" charset="-122"/>
              <a:ea typeface="楷体_GB2312" pitchFamily="49" charset="-122"/>
            </a:endParaRPr>
          </a:p>
          <a:p>
            <a:pPr>
              <a:lnSpc>
                <a:spcPct val="110000"/>
              </a:lnSpc>
              <a:spcBef>
                <a:spcPct val="50000"/>
              </a:spcBef>
              <a:buClr>
                <a:schemeClr val="tx2"/>
              </a:buClr>
              <a:buSzPct val="95000"/>
              <a:buFont typeface="Wingdings" panose="05000000000000000000" pitchFamily="2" charset="2"/>
            </a:pPr>
            <a:r>
              <a:rPr lang="zh-CN" altLang="en-US" sz="2800" b="1" u="sng" dirty="0">
                <a:solidFill>
                  <a:srgbClr val="990000"/>
                </a:solidFill>
                <a:latin typeface="楷体_GB2312" pitchFamily="49" charset="-122"/>
                <a:ea typeface="黑体" panose="02010609060101010101" pitchFamily="49" charset="-122"/>
              </a:rPr>
              <a:t>指令基本格式</a:t>
            </a:r>
            <a:r>
              <a:rPr lang="zh-CN" altLang="en-US" sz="2800" b="1" dirty="0">
                <a:solidFill>
                  <a:srgbClr val="990000"/>
                </a:solidFill>
                <a:latin typeface="楷体_GB2312" pitchFamily="49" charset="-122"/>
                <a:ea typeface="楷体_GB2312" pitchFamily="49" charset="-122"/>
              </a:rPr>
              <a:t>：  操作码</a:t>
            </a:r>
            <a:r>
              <a:rPr lang="zh-CN" altLang="en-US" sz="2800" b="1" dirty="0">
                <a:solidFill>
                  <a:srgbClr val="990000"/>
                </a:solidFill>
                <a:latin typeface="楷体_GB2312" pitchFamily="49" charset="-122"/>
              </a:rPr>
              <a:t>  </a:t>
            </a:r>
            <a:r>
              <a:rPr lang="zh-CN" altLang="en-US" sz="2800" b="1" dirty="0">
                <a:solidFill>
                  <a:srgbClr val="990000"/>
                </a:solidFill>
                <a:latin typeface="楷体_GB2312" pitchFamily="49" charset="-122"/>
                <a:ea typeface="楷体_GB2312" pitchFamily="49" charset="-122"/>
              </a:rPr>
              <a:t>地址码（</a:t>
            </a:r>
            <a:r>
              <a:rPr lang="zh-CN" altLang="en-US" sz="2800" b="1" dirty="0">
                <a:solidFill>
                  <a:srgbClr val="990000"/>
                </a:solidFill>
                <a:latin typeface="楷体" panose="02010609060101010101" pitchFamily="49" charset="-122"/>
                <a:ea typeface="楷体" panose="02010609060101010101" pitchFamily="49" charset="-122"/>
              </a:rPr>
              <a:t>操作数</a:t>
            </a:r>
            <a:r>
              <a:rPr lang="zh-CN" altLang="en-US" sz="2800" b="1" dirty="0">
                <a:solidFill>
                  <a:srgbClr val="990000"/>
                </a:solidFill>
                <a:latin typeface="楷体_GB2312" pitchFamily="49" charset="-122"/>
                <a:ea typeface="楷体_GB2312" pitchFamily="49" charset="-122"/>
              </a:rPr>
              <a:t>）</a:t>
            </a:r>
            <a:endParaRPr lang="zh-CN" altLang="en-US" sz="2800" b="1" dirty="0">
              <a:solidFill>
                <a:srgbClr val="CC0000"/>
              </a:solidFill>
              <a:latin typeface="楷体_GB2312" pitchFamily="49" charset="-122"/>
              <a:ea typeface="楷体_GB2312" pitchFamily="49" charset="-122"/>
            </a:endParaRPr>
          </a:p>
        </p:txBody>
      </p:sp>
      <p:sp>
        <p:nvSpPr>
          <p:cNvPr id="134149" name="Rectangle 5"/>
          <p:cNvSpPr/>
          <p:nvPr/>
        </p:nvSpPr>
        <p:spPr>
          <a:xfrm>
            <a:off x="395288" y="2997200"/>
            <a:ext cx="8497887" cy="3679825"/>
          </a:xfrm>
          <a:prstGeom prst="rect">
            <a:avLst/>
          </a:prstGeom>
          <a:noFill/>
          <a:ln w="12700">
            <a:noFill/>
          </a:ln>
        </p:spPr>
        <p:txBody>
          <a:bodyPr anchor="t" anchorCtr="0">
            <a:spAutoFit/>
          </a:bodyPr>
          <a:p>
            <a:pPr>
              <a:lnSpc>
                <a:spcPct val="130000"/>
              </a:lnSpc>
            </a:pPr>
            <a:r>
              <a:rPr lang="zh-CN" altLang="en-US" sz="2800" b="1" u="sng" dirty="0">
                <a:solidFill>
                  <a:srgbClr val="990000"/>
                </a:solidFill>
                <a:latin typeface="Verdana" panose="020B0604030504040204" pitchFamily="34" charset="0"/>
              </a:rPr>
              <a:t>操作码功能</a:t>
            </a:r>
            <a:r>
              <a:rPr lang="zh-CN" altLang="en-US" sz="2800" b="1" dirty="0">
                <a:solidFill>
                  <a:srgbClr val="990000"/>
                </a:solidFill>
                <a:latin typeface="Verdana" panose="020B0604030504040204" pitchFamily="34" charset="0"/>
              </a:rPr>
              <a:t>：</a:t>
            </a:r>
            <a:r>
              <a:rPr lang="zh-CN" altLang="en-US" sz="2800" b="1" dirty="0">
                <a:solidFill>
                  <a:srgbClr val="202050"/>
                </a:solidFill>
                <a:latin typeface="Verdana" panose="020B0604030504040204" pitchFamily="34" charset="0"/>
              </a:rPr>
              <a:t>  </a:t>
            </a:r>
            <a:r>
              <a:rPr lang="zh-CN" altLang="en-US" sz="2800" b="1" dirty="0">
                <a:latin typeface="Verdana" panose="020B0604030504040204" pitchFamily="34" charset="0"/>
              </a:rPr>
              <a:t>表示指令所要进行的操作，如加、减、乘、除、移位、取数、存数、</a:t>
            </a:r>
            <a:r>
              <a:rPr lang="en-US" altLang="zh-CN" sz="2800" b="1" dirty="0">
                <a:latin typeface="Verdana" panose="020B0604030504040204" pitchFamily="34" charset="0"/>
              </a:rPr>
              <a:t>…</a:t>
            </a:r>
            <a:r>
              <a:rPr lang="zh-CN" altLang="en-US" sz="2800" b="1" dirty="0">
                <a:latin typeface="Verdana" panose="020B0604030504040204" pitchFamily="34" charset="0"/>
              </a:rPr>
              <a:t>等等</a:t>
            </a:r>
            <a:r>
              <a:rPr lang="en-US" altLang="zh-CN" sz="2800" b="1" dirty="0">
                <a:latin typeface="Verdana" panose="020B0604030504040204" pitchFamily="34" charset="0"/>
              </a:rPr>
              <a:t>;</a:t>
            </a:r>
            <a:endParaRPr lang="en-US" altLang="zh-CN" sz="2800" b="1" dirty="0">
              <a:latin typeface="Verdana" panose="020B0604030504040204" pitchFamily="34" charset="0"/>
            </a:endParaRPr>
          </a:p>
          <a:p>
            <a:pPr>
              <a:lnSpc>
                <a:spcPct val="130000"/>
              </a:lnSpc>
            </a:pPr>
            <a:r>
              <a:rPr lang="en-US" altLang="zh-CN" sz="2800" b="1" dirty="0">
                <a:solidFill>
                  <a:srgbClr val="FF0000"/>
                </a:solidFill>
                <a:latin typeface="Verdana" panose="020B0604030504040204" pitchFamily="34" charset="0"/>
              </a:rPr>
              <a:t> </a:t>
            </a:r>
            <a:r>
              <a:rPr lang="zh-CN" altLang="en-US" sz="2800" b="1" u="sng" dirty="0">
                <a:solidFill>
                  <a:srgbClr val="990000"/>
                </a:solidFill>
                <a:latin typeface="Verdana" panose="020B0604030504040204" pitchFamily="34" charset="0"/>
              </a:rPr>
              <a:t>地址码功能</a:t>
            </a:r>
            <a:r>
              <a:rPr lang="zh-CN" altLang="en-US" sz="2800" b="1" dirty="0">
                <a:solidFill>
                  <a:srgbClr val="990000"/>
                </a:solidFill>
                <a:latin typeface="Verdana" panose="020B0604030504040204" pitchFamily="34" charset="0"/>
              </a:rPr>
              <a:t>：</a:t>
            </a:r>
            <a:r>
              <a:rPr lang="zh-CN" altLang="en-US" sz="2800" b="1" dirty="0">
                <a:latin typeface="Verdana" panose="020B0604030504040204" pitchFamily="34" charset="0"/>
              </a:rPr>
              <a:t>    表示参加运算的数据应从哪个单元取</a:t>
            </a:r>
            <a:r>
              <a:rPr lang="en-US" altLang="zh-CN" sz="2800" b="1" dirty="0">
                <a:latin typeface="Verdana" panose="020B0604030504040204" pitchFamily="34" charset="0"/>
              </a:rPr>
              <a:t>,</a:t>
            </a:r>
            <a:r>
              <a:rPr lang="zh-CN" altLang="en-US" sz="2800" b="1" dirty="0">
                <a:latin typeface="Verdana" panose="020B0604030504040204" pitchFamily="34" charset="0"/>
              </a:rPr>
              <a:t>运算的结果应存到哪个单元，</a:t>
            </a:r>
            <a:r>
              <a:rPr lang="en-US" altLang="zh-CN" sz="2800" b="1" dirty="0">
                <a:latin typeface="Verdana" panose="020B0604030504040204" pitchFamily="34" charset="0"/>
              </a:rPr>
              <a:t>…</a:t>
            </a:r>
            <a:r>
              <a:rPr lang="zh-CN" altLang="en-US" sz="2800" b="1" dirty="0">
                <a:latin typeface="Verdana" panose="020B0604030504040204" pitchFamily="34" charset="0"/>
              </a:rPr>
              <a:t>等等。 </a:t>
            </a:r>
            <a:endParaRPr lang="zh-CN" altLang="en-US" sz="2800" b="1" dirty="0">
              <a:latin typeface="Verdana" panose="020B0604030504040204" pitchFamily="34" charset="0"/>
            </a:endParaRPr>
          </a:p>
          <a:p>
            <a:pPr>
              <a:lnSpc>
                <a:spcPct val="160000"/>
              </a:lnSpc>
            </a:pPr>
            <a:r>
              <a:rPr lang="zh-CN" altLang="en-US" sz="2800" b="1" u="sng" dirty="0">
                <a:solidFill>
                  <a:srgbClr val="990000"/>
                </a:solidFill>
                <a:latin typeface="Verdana" panose="020B0604030504040204" pitchFamily="34" charset="0"/>
                <a:ea typeface="黑体" panose="02010609060101010101" pitchFamily="49" charset="-122"/>
              </a:rPr>
              <a:t>注意到</a:t>
            </a:r>
            <a:r>
              <a:rPr lang="zh-CN" altLang="en-US" sz="2800" b="1" dirty="0">
                <a:latin typeface="Verdana" panose="020B0604030504040204" pitchFamily="34" charset="0"/>
                <a:ea typeface="黑体" panose="02010609060101010101" pitchFamily="49" charset="-122"/>
              </a:rPr>
              <a:t>：</a:t>
            </a:r>
            <a:r>
              <a:rPr lang="zh-CN" altLang="en-US" sz="2800" b="1" dirty="0">
                <a:latin typeface="Verdana" panose="020B0604030504040204" pitchFamily="34" charset="0"/>
              </a:rPr>
              <a:t>存储器中保存的数据或指令（程序），都是二进制形式的数码。</a:t>
            </a:r>
            <a:endParaRPr lang="zh-CN" altLang="en-US" sz="2800" b="1" dirty="0">
              <a:solidFill>
                <a:srgbClr val="CC0000"/>
              </a:solidFill>
              <a:latin typeface="Verdana" panose="020B0604030504040204" pitchFamily="34" charset="0"/>
            </a:endParaRPr>
          </a:p>
        </p:txBody>
      </p:sp>
      <p:grpSp>
        <p:nvGrpSpPr>
          <p:cNvPr id="2" name="Group 7"/>
          <p:cNvGrpSpPr/>
          <p:nvPr/>
        </p:nvGrpSpPr>
        <p:grpSpPr>
          <a:xfrm>
            <a:off x="3203575" y="2420938"/>
            <a:ext cx="4248150" cy="504825"/>
            <a:chOff x="2018" y="1434"/>
            <a:chExt cx="2676" cy="318"/>
          </a:xfrm>
        </p:grpSpPr>
        <p:sp>
          <p:nvSpPr>
            <p:cNvPr id="21508" name="Line 2"/>
            <p:cNvSpPr/>
            <p:nvPr/>
          </p:nvSpPr>
          <p:spPr>
            <a:xfrm>
              <a:off x="2018" y="1434"/>
              <a:ext cx="2676" cy="0"/>
            </a:xfrm>
            <a:prstGeom prst="line">
              <a:avLst/>
            </a:prstGeom>
            <a:ln w="28575" cap="flat" cmpd="sng">
              <a:solidFill>
                <a:srgbClr val="990000"/>
              </a:solidFill>
              <a:prstDash val="solid"/>
              <a:round/>
              <a:headEnd type="none" w="sm" len="sm"/>
              <a:tailEnd type="none" w="sm" len="sm"/>
            </a:ln>
          </p:spPr>
        </p:sp>
        <p:sp>
          <p:nvSpPr>
            <p:cNvPr id="21509" name="Line 3"/>
            <p:cNvSpPr/>
            <p:nvPr/>
          </p:nvSpPr>
          <p:spPr>
            <a:xfrm>
              <a:off x="4694" y="1434"/>
              <a:ext cx="0" cy="317"/>
            </a:xfrm>
            <a:prstGeom prst="line">
              <a:avLst/>
            </a:prstGeom>
            <a:ln w="28575" cap="flat" cmpd="sng">
              <a:solidFill>
                <a:srgbClr val="990000"/>
              </a:solidFill>
              <a:prstDash val="solid"/>
              <a:round/>
              <a:headEnd type="none" w="sm" len="sm"/>
              <a:tailEnd type="none" w="sm" len="sm"/>
            </a:ln>
          </p:spPr>
        </p:sp>
        <p:sp>
          <p:nvSpPr>
            <p:cNvPr id="21510" name="Line 4"/>
            <p:cNvSpPr/>
            <p:nvPr/>
          </p:nvSpPr>
          <p:spPr>
            <a:xfrm>
              <a:off x="2018" y="1435"/>
              <a:ext cx="0" cy="317"/>
            </a:xfrm>
            <a:prstGeom prst="line">
              <a:avLst/>
            </a:prstGeom>
            <a:ln w="28575" cap="flat" cmpd="sng">
              <a:solidFill>
                <a:srgbClr val="990000"/>
              </a:solidFill>
              <a:prstDash val="solid"/>
              <a:round/>
              <a:headEnd type="none" w="sm" len="sm"/>
              <a:tailEnd type="none" w="sm" len="sm"/>
            </a:ln>
          </p:spPr>
        </p:sp>
        <p:sp>
          <p:nvSpPr>
            <p:cNvPr id="21511" name="Line 5"/>
            <p:cNvSpPr/>
            <p:nvPr/>
          </p:nvSpPr>
          <p:spPr>
            <a:xfrm>
              <a:off x="2018" y="1752"/>
              <a:ext cx="2676" cy="0"/>
            </a:xfrm>
            <a:prstGeom prst="line">
              <a:avLst/>
            </a:prstGeom>
            <a:ln w="28575" cap="flat" cmpd="sng">
              <a:solidFill>
                <a:srgbClr val="990000"/>
              </a:solidFill>
              <a:prstDash val="solid"/>
              <a:round/>
              <a:headEnd type="none" w="sm" len="sm"/>
              <a:tailEnd type="none" w="sm" len="sm"/>
            </a:ln>
          </p:spPr>
        </p:sp>
        <p:sp>
          <p:nvSpPr>
            <p:cNvPr id="21512" name="Line 6"/>
            <p:cNvSpPr/>
            <p:nvPr/>
          </p:nvSpPr>
          <p:spPr>
            <a:xfrm>
              <a:off x="2835" y="1434"/>
              <a:ext cx="0" cy="318"/>
            </a:xfrm>
            <a:prstGeom prst="line">
              <a:avLst/>
            </a:prstGeom>
            <a:ln w="28575" cap="flat" cmpd="sng">
              <a:solidFill>
                <a:srgbClr val="990000"/>
              </a:solidFill>
              <a:prstDash val="solid"/>
              <a:round/>
              <a:headEnd type="none" w="sm" len="sm"/>
              <a:tailEnd type="none" w="sm" len="sm"/>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4148"/>
                                        </p:tgtEl>
                                        <p:attrNameLst>
                                          <p:attrName>style.visibility</p:attrName>
                                        </p:attrNameLst>
                                      </p:cBhvr>
                                      <p:to>
                                        <p:strVal val="visible"/>
                                      </p:to>
                                    </p:set>
                                    <p:animEffect transition="in" filter="wipe(left)">
                                      <p:cBhvr>
                                        <p:cTn id="7" dur="500"/>
                                        <p:tgtEl>
                                          <p:spTgt spid="134148"/>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134149">
                                            <p:txEl>
                                              <p:charRg st="0" end="43"/>
                                            </p:txEl>
                                          </p:spTgt>
                                        </p:tgtEl>
                                        <p:attrNameLst>
                                          <p:attrName>style.visibility</p:attrName>
                                        </p:attrNameLst>
                                      </p:cBhvr>
                                      <p:to>
                                        <p:strVal val="visible"/>
                                      </p:to>
                                    </p:set>
                                    <p:animEffect transition="in" filter="strips(downRight)">
                                      <p:cBhvr>
                                        <p:cTn id="15" dur="500"/>
                                        <p:tgtEl>
                                          <p:spTgt spid="134149">
                                            <p:txEl>
                                              <p:charRg st="0" end="4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6" fill="hold" grpId="0" nodeType="clickEffect">
                                  <p:stCondLst>
                                    <p:cond delay="0"/>
                                  </p:stCondLst>
                                  <p:childTnLst>
                                    <p:set>
                                      <p:cBhvr>
                                        <p:cTn id="19" dur="1" fill="hold">
                                          <p:stCondLst>
                                            <p:cond delay="0"/>
                                          </p:stCondLst>
                                        </p:cTn>
                                        <p:tgtEl>
                                          <p:spTgt spid="134149">
                                            <p:txEl>
                                              <p:charRg st="43" end="90"/>
                                            </p:txEl>
                                          </p:spTgt>
                                        </p:tgtEl>
                                        <p:attrNameLst>
                                          <p:attrName>style.visibility</p:attrName>
                                        </p:attrNameLst>
                                      </p:cBhvr>
                                      <p:to>
                                        <p:strVal val="visible"/>
                                      </p:to>
                                    </p:set>
                                    <p:animEffect transition="in" filter="strips(downRight)">
                                      <p:cBhvr>
                                        <p:cTn id="20" dur="500"/>
                                        <p:tgtEl>
                                          <p:spTgt spid="134149">
                                            <p:txEl>
                                              <p:charRg st="43" end="9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134149">
                                            <p:txEl>
                                              <p:charRg st="90" end="123"/>
                                            </p:txEl>
                                          </p:spTgt>
                                        </p:tgtEl>
                                        <p:attrNameLst>
                                          <p:attrName>style.visibility</p:attrName>
                                        </p:attrNameLst>
                                      </p:cBhvr>
                                      <p:to>
                                        <p:strVal val="visible"/>
                                      </p:to>
                                    </p:set>
                                    <p:animEffect transition="in" filter="strips(downRight)">
                                      <p:cBhvr>
                                        <p:cTn id="25" dur="500"/>
                                        <p:tgtEl>
                                          <p:spTgt spid="134149">
                                            <p:txEl>
                                              <p:charRg st="90" end="1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8" grpId="0"/>
      <p:bldP spid="13414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title"/>
          </p:nvPr>
        </p:nvSpPr>
        <p:spPr>
          <a:xfrm>
            <a:off x="1371600" y="0"/>
            <a:ext cx="7772400" cy="533400"/>
          </a:xfrm>
          <a:ln/>
        </p:spPr>
        <p:txBody>
          <a:bodyPr vert="horz" wrap="square" lIns="91440" tIns="45720" rIns="91440" bIns="45720" anchor="b" anchorCtr="0">
            <a:spAutoFit/>
          </a:bodyPr>
          <a:p>
            <a:pPr algn="r" eaLnBrk="1" hangingPunct="1"/>
            <a:r>
              <a:rPr lang="zh-CN" altLang="en-US" sz="2000" u="sng" dirty="0">
                <a:solidFill>
                  <a:srgbClr val="0000FF"/>
                </a:solidFill>
                <a:ea typeface="楷体_GB2312" pitchFamily="49" charset="-122"/>
              </a:rPr>
              <a:t>名词与基本概念</a:t>
            </a:r>
            <a:endParaRPr lang="zh-CN" altLang="en-US" sz="2000" u="sng" dirty="0">
              <a:solidFill>
                <a:srgbClr val="0000FF"/>
              </a:solidFill>
              <a:ea typeface="楷体_GB2312" pitchFamily="49" charset="-122"/>
            </a:endParaRPr>
          </a:p>
        </p:txBody>
      </p:sp>
      <p:sp>
        <p:nvSpPr>
          <p:cNvPr id="75779" name="Rectangle 3"/>
          <p:cNvSpPr>
            <a:spLocks noGrp="1"/>
          </p:cNvSpPr>
          <p:nvPr>
            <p:ph idx="1"/>
          </p:nvPr>
        </p:nvSpPr>
        <p:spPr>
          <a:xfrm>
            <a:off x="250825" y="1125538"/>
            <a:ext cx="8610600" cy="5486400"/>
          </a:xfrm>
          <a:ln/>
        </p:spPr>
        <p:txBody>
          <a:bodyPr vert="horz" wrap="square" lIns="91440" tIns="45720" rIns="91440" bIns="45720" anchor="t" anchorCtr="0"/>
          <a:p>
            <a:pPr marL="609600" indent="-609600" eaLnBrk="1" hangingPunct="1">
              <a:lnSpc>
                <a:spcPct val="90000"/>
              </a:lnSpc>
              <a:buNone/>
            </a:pPr>
            <a:r>
              <a:rPr lang="zh-CN" altLang="en-US" sz="2800" b="1" dirty="0">
                <a:solidFill>
                  <a:srgbClr val="0000FF"/>
                </a:solidFill>
                <a:latin typeface="楷体_GB2312" pitchFamily="49" charset="-122"/>
              </a:rPr>
              <a:t>冯</a:t>
            </a:r>
            <a:r>
              <a:rPr lang="en-US" altLang="zh-CN" sz="2800" b="1" dirty="0">
                <a:solidFill>
                  <a:srgbClr val="0000FF"/>
                </a:solidFill>
                <a:latin typeface="楷体_GB2312" pitchFamily="49" charset="-122"/>
              </a:rPr>
              <a:t>.</a:t>
            </a:r>
            <a:r>
              <a:rPr lang="zh-CN" altLang="en-US" sz="2800" b="1" dirty="0">
                <a:solidFill>
                  <a:srgbClr val="0000FF"/>
                </a:solidFill>
                <a:latin typeface="楷体_GB2312" pitchFamily="49" charset="-122"/>
              </a:rPr>
              <a:t>诺伊曼型计算机</a:t>
            </a:r>
            <a:r>
              <a:rPr lang="zh-CN" altLang="en-US" sz="2800" b="1" dirty="0">
                <a:solidFill>
                  <a:srgbClr val="0000FF"/>
                </a:solidFill>
              </a:rPr>
              <a:t>的工作特征</a:t>
            </a:r>
            <a:r>
              <a:rPr lang="zh-CN" altLang="en-US" sz="2800" b="1" dirty="0"/>
              <a:t> </a:t>
            </a:r>
            <a:endParaRPr lang="zh-CN" altLang="en-US" sz="2800" b="1" dirty="0"/>
          </a:p>
          <a:p>
            <a:pPr marL="609600" indent="-609600" eaLnBrk="1" hangingPunct="1">
              <a:lnSpc>
                <a:spcPct val="160000"/>
              </a:lnSpc>
              <a:buNone/>
            </a:pPr>
            <a:r>
              <a:rPr lang="zh-CN" altLang="en-US" sz="2800" dirty="0">
                <a:latin typeface="楷体_GB2312" pitchFamily="49" charset="-122"/>
                <a:ea typeface="楷体_GB2312" pitchFamily="49" charset="-122"/>
              </a:rPr>
              <a:t>    </a:t>
            </a:r>
            <a:r>
              <a:rPr lang="zh-CN" altLang="en-US" sz="2800" b="1" dirty="0">
                <a:solidFill>
                  <a:srgbClr val="990000"/>
                </a:solidFill>
                <a:latin typeface="楷体_GB2312" pitchFamily="49" charset="-122"/>
              </a:rPr>
              <a:t>冯</a:t>
            </a:r>
            <a:r>
              <a:rPr lang="en-US" altLang="zh-CN" sz="2800" b="1" dirty="0">
                <a:solidFill>
                  <a:srgbClr val="990000"/>
                </a:solidFill>
                <a:latin typeface="楷体_GB2312" pitchFamily="49" charset="-122"/>
              </a:rPr>
              <a:t>.</a:t>
            </a:r>
            <a:r>
              <a:rPr lang="zh-CN" altLang="en-US" sz="2800" b="1" dirty="0">
                <a:solidFill>
                  <a:srgbClr val="990000"/>
                </a:solidFill>
                <a:latin typeface="楷体_GB2312" pitchFamily="49" charset="-122"/>
              </a:rPr>
              <a:t>诺伊曼</a:t>
            </a:r>
            <a:r>
              <a:rPr lang="zh-CN" altLang="en-US" sz="2800" b="1" u="sng" dirty="0">
                <a:solidFill>
                  <a:srgbClr val="990000"/>
                </a:solidFill>
                <a:latin typeface="楷体_GB2312" pitchFamily="49" charset="-122"/>
              </a:rPr>
              <a:t>型计算机</a:t>
            </a:r>
            <a:r>
              <a:rPr lang="zh-CN" altLang="en-US" sz="2800" b="1" dirty="0">
                <a:latin typeface="楷体_GB2312" pitchFamily="49" charset="-122"/>
              </a:rPr>
              <a:t>：计算机总是根据事先编制好</a:t>
            </a:r>
            <a:endParaRPr lang="zh-CN" altLang="en-US" sz="2800" b="1" dirty="0">
              <a:latin typeface="楷体_GB2312" pitchFamily="49" charset="-122"/>
            </a:endParaRPr>
          </a:p>
          <a:p>
            <a:pPr marL="609600" indent="-609600" eaLnBrk="1" hangingPunct="1">
              <a:lnSpc>
                <a:spcPct val="130000"/>
              </a:lnSpc>
              <a:buNone/>
            </a:pPr>
            <a:r>
              <a:rPr lang="zh-CN" altLang="en-US" sz="2800" b="1" dirty="0">
                <a:latin typeface="楷体_GB2312" pitchFamily="49" charset="-122"/>
              </a:rPr>
              <a:t>并放在存储器中的计算程序（即：</a:t>
            </a:r>
            <a:r>
              <a:rPr lang="zh-CN" altLang="en-US" sz="2800" b="1" u="sng" dirty="0">
                <a:latin typeface="楷体_GB2312" pitchFamily="49" charset="-122"/>
              </a:rPr>
              <a:t>存储程序</a:t>
            </a:r>
            <a:r>
              <a:rPr lang="zh-CN" altLang="en-US" sz="2800" b="1" dirty="0">
                <a:latin typeface="楷体_GB2312" pitchFamily="49" charset="-122"/>
              </a:rPr>
              <a:t>），依次</a:t>
            </a:r>
            <a:endParaRPr lang="zh-CN" altLang="en-US" sz="2800" b="1" dirty="0">
              <a:latin typeface="楷体_GB2312" pitchFamily="49" charset="-122"/>
            </a:endParaRPr>
          </a:p>
          <a:p>
            <a:pPr marL="609600" indent="-609600" eaLnBrk="1" hangingPunct="1">
              <a:lnSpc>
                <a:spcPct val="130000"/>
              </a:lnSpc>
              <a:buNone/>
            </a:pPr>
            <a:r>
              <a:rPr lang="zh-CN" altLang="en-US" sz="2800" b="1" dirty="0">
                <a:latin typeface="楷体_GB2312" pitchFamily="49" charset="-122"/>
              </a:rPr>
              <a:t>执行该程序指令，进而完成所对应的任务。</a:t>
            </a:r>
            <a:endParaRPr lang="zh-CN" altLang="en-US" sz="2800" b="1" dirty="0">
              <a:latin typeface="楷体_GB2312" pitchFamily="49" charset="-122"/>
            </a:endParaRPr>
          </a:p>
          <a:p>
            <a:pPr marL="609600" indent="-609600" eaLnBrk="1" hangingPunct="1">
              <a:lnSpc>
                <a:spcPct val="210000"/>
              </a:lnSpc>
              <a:buNone/>
            </a:pPr>
            <a:r>
              <a:rPr lang="zh-CN" altLang="en-US" sz="2800" b="1" dirty="0">
                <a:latin typeface="楷体_GB2312" pitchFamily="49" charset="-122"/>
              </a:rPr>
              <a:t>  </a:t>
            </a:r>
            <a:r>
              <a:rPr lang="zh-CN" altLang="en-US" b="1" dirty="0">
                <a:latin typeface="宋体" panose="02010600030101010101" pitchFamily="2" charset="-122"/>
              </a:rPr>
              <a:t>∴</a:t>
            </a:r>
            <a:r>
              <a:rPr lang="zh-CN" altLang="en-US" sz="2800" b="1" dirty="0">
                <a:latin typeface="宋体" panose="02010600030101010101" pitchFamily="2" charset="-122"/>
              </a:rPr>
              <a:t>  </a:t>
            </a:r>
            <a:r>
              <a:rPr lang="zh-CN" altLang="en-US" sz="2800" b="1" dirty="0">
                <a:solidFill>
                  <a:srgbClr val="FF0000"/>
                </a:solidFill>
                <a:latin typeface="Times New Roman" panose="02020603050405020304" pitchFamily="18" charset="0"/>
              </a:rPr>
              <a:t>“</a:t>
            </a:r>
            <a:r>
              <a:rPr lang="zh-CN" altLang="en-US" sz="2800" b="1" u="sng" dirty="0">
                <a:solidFill>
                  <a:srgbClr val="FF0000"/>
                </a:solidFill>
                <a:latin typeface="楷体_GB2312" pitchFamily="49" charset="-122"/>
                <a:ea typeface="黑体" panose="02010609060101010101" pitchFamily="49" charset="-122"/>
              </a:rPr>
              <a:t>存储程序</a:t>
            </a:r>
            <a:r>
              <a:rPr lang="en-US" altLang="zh-CN" sz="2800" b="1" u="sng" dirty="0">
                <a:solidFill>
                  <a:srgbClr val="FF0000"/>
                </a:solidFill>
                <a:latin typeface="楷体_GB2312" pitchFamily="49" charset="-122"/>
                <a:ea typeface="黑体" panose="02010609060101010101" pitchFamily="49" charset="-122"/>
              </a:rPr>
              <a:t> </a:t>
            </a:r>
            <a:r>
              <a:rPr lang="zh-CN" altLang="en-US" sz="2800" b="1" u="sng" dirty="0">
                <a:solidFill>
                  <a:srgbClr val="FF0000"/>
                </a:solidFill>
                <a:latin typeface="楷体_GB2312" pitchFamily="49" charset="-122"/>
                <a:ea typeface="黑体" panose="02010609060101010101" pitchFamily="49" charset="-122"/>
              </a:rPr>
              <a:t>、程序控制</a:t>
            </a:r>
            <a:r>
              <a:rPr lang="zh-CN" altLang="en-US" sz="2800" b="1" u="sng" dirty="0">
                <a:solidFill>
                  <a:srgbClr val="FF0000"/>
                </a:solidFill>
                <a:latin typeface="Times New Roman" panose="02020603050405020304" pitchFamily="18" charset="0"/>
              </a:rPr>
              <a:t>”</a:t>
            </a:r>
            <a:r>
              <a:rPr lang="en-US" altLang="zh-CN" sz="2800" b="1" dirty="0">
                <a:latin typeface="楷体_GB2312" pitchFamily="49" charset="-122"/>
              </a:rPr>
              <a:t>----</a:t>
            </a:r>
            <a:r>
              <a:rPr lang="zh-CN" altLang="en-US" sz="2800" b="1" dirty="0">
                <a:latin typeface="楷体_GB2312" pitchFamily="49" charset="-122"/>
              </a:rPr>
              <a:t>冯</a:t>
            </a:r>
            <a:r>
              <a:rPr lang="en-US" altLang="zh-CN" sz="2800" b="1" dirty="0">
                <a:latin typeface="楷体_GB2312" pitchFamily="49" charset="-122"/>
              </a:rPr>
              <a:t>.</a:t>
            </a:r>
            <a:r>
              <a:rPr lang="zh-CN" altLang="en-US" sz="2800" b="1" dirty="0">
                <a:latin typeface="楷体_GB2312" pitchFamily="49" charset="-122"/>
              </a:rPr>
              <a:t>诺伊曼型计算机的主要特点。</a:t>
            </a:r>
            <a:endParaRPr lang="zh-CN" altLang="en-US" sz="2800" b="1" dirty="0">
              <a:latin typeface="楷体_GB2312" pitchFamily="49" charset="-122"/>
            </a:endParaRPr>
          </a:p>
        </p:txBody>
      </p:sp>
      <p:pic>
        <p:nvPicPr>
          <p:cNvPr id="22531" name="Picture 4" descr="DD01352_"/>
          <p:cNvPicPr>
            <a:picLocks noChangeAspect="1"/>
          </p:cNvPicPr>
          <p:nvPr/>
        </p:nvPicPr>
        <p:blipFill>
          <a:blip r:embed="rId1"/>
          <a:stretch>
            <a:fillRect/>
          </a:stretch>
        </p:blipFill>
        <p:spPr>
          <a:xfrm>
            <a:off x="6646863" y="0"/>
            <a:ext cx="515937" cy="49688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75779"/>
                                        </p:tgtEl>
                                        <p:attrNameLst>
                                          <p:attrName>style.visibility</p:attrName>
                                        </p:attrNameLst>
                                      </p:cBhvr>
                                      <p:to>
                                        <p:strVal val="visible"/>
                                      </p:to>
                                    </p:set>
                                    <p:anim calcmode="lin" valueType="num">
                                      <p:cBhvr>
                                        <p:cTn id="7" dur="500" fill="hold"/>
                                        <p:tgtEl>
                                          <p:spTgt spid="75779"/>
                                        </p:tgtEl>
                                        <p:attrNameLst>
                                          <p:attrName>ppt_w</p:attrName>
                                        </p:attrNameLst>
                                      </p:cBhvr>
                                      <p:tavLst>
                                        <p:tav tm="0">
                                          <p:val>
                                            <p:fltVal val="0.000000"/>
                                          </p:val>
                                        </p:tav>
                                        <p:tav tm="100000">
                                          <p:val>
                                            <p:strVal val="#ppt_w"/>
                                          </p:val>
                                        </p:tav>
                                      </p:tavLst>
                                    </p:anim>
                                    <p:anim calcmode="lin" valueType="num">
                                      <p:cBhvr>
                                        <p:cTn id="8" dur="500" fill="hold"/>
                                        <p:tgtEl>
                                          <p:spTgt spid="7577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2" name="Rectangle 4"/>
          <p:cNvSpPr/>
          <p:nvPr/>
        </p:nvSpPr>
        <p:spPr>
          <a:xfrm>
            <a:off x="250825" y="476250"/>
            <a:ext cx="8763000" cy="6470650"/>
          </a:xfrm>
          <a:prstGeom prst="rect">
            <a:avLst/>
          </a:prstGeom>
          <a:noFill/>
          <a:ln w="12700">
            <a:noFill/>
          </a:ln>
        </p:spPr>
        <p:txBody>
          <a:bodyPr anchor="t" anchorCtr="0">
            <a:spAutoFit/>
          </a:bodyPr>
          <a:p>
            <a:pPr>
              <a:spcBef>
                <a:spcPct val="50000"/>
              </a:spcBef>
              <a:buClr>
                <a:schemeClr val="tx2"/>
              </a:buClr>
              <a:buSzPct val="95000"/>
              <a:buFont typeface="Wingdings" panose="05000000000000000000" pitchFamily="2" charset="2"/>
            </a:pPr>
            <a:r>
              <a:rPr lang="zh-CN" altLang="en-US" sz="2800" b="1" dirty="0">
                <a:solidFill>
                  <a:srgbClr val="6600FF"/>
                </a:solidFill>
                <a:latin typeface="宋体" panose="02010600030101010101" pitchFamily="2" charset="-122"/>
              </a:rPr>
              <a:t>指令字和数据字</a:t>
            </a:r>
            <a:r>
              <a:rPr lang="zh-CN" altLang="en-US" sz="2800" b="1" dirty="0">
                <a:solidFill>
                  <a:srgbClr val="202050"/>
                </a:solidFill>
                <a:latin typeface="Arial Unicode MS" pitchFamily="34" charset="-122"/>
              </a:rPr>
              <a:t>　</a:t>
            </a:r>
            <a:endParaRPr lang="zh-CN" altLang="en-US" sz="2800" b="1" dirty="0">
              <a:solidFill>
                <a:srgbClr val="202050"/>
              </a:solidFill>
              <a:latin typeface="Arial Unicode MS" pitchFamily="34" charset="-122"/>
              <a:ea typeface="Arial Unicode MS" pitchFamily="34" charset="-122"/>
            </a:endParaRPr>
          </a:p>
          <a:p>
            <a:pPr fontAlgn="ctr">
              <a:lnSpc>
                <a:spcPct val="130000"/>
              </a:lnSpc>
              <a:spcBef>
                <a:spcPct val="50000"/>
              </a:spcBef>
              <a:buClr>
                <a:schemeClr val="tx2"/>
              </a:buClr>
              <a:buSzPct val="95000"/>
              <a:buFont typeface="Wingdings" panose="05000000000000000000" pitchFamily="2" charset="2"/>
            </a:pPr>
            <a:r>
              <a:rPr lang="zh-CN" altLang="en-US" sz="2800" b="1" dirty="0">
                <a:solidFill>
                  <a:srgbClr val="202050"/>
                </a:solidFill>
                <a:latin typeface="Arial Unicode MS" pitchFamily="34" charset="-122"/>
              </a:rPr>
              <a:t>　　</a:t>
            </a:r>
            <a:r>
              <a:rPr lang="zh-CN" altLang="en-US" sz="2800" b="1" dirty="0">
                <a:latin typeface="Verdana" panose="020B0604030504040204" pitchFamily="34" charset="0"/>
                <a:ea typeface="楷体_GB2312" pitchFamily="49" charset="-122"/>
              </a:rPr>
              <a:t>计算机中的“</a:t>
            </a:r>
            <a:r>
              <a:rPr lang="zh-CN" altLang="en-US" sz="2800" b="1" dirty="0">
                <a:latin typeface="Verdana" panose="020B0604030504040204" pitchFamily="34" charset="0"/>
                <a:ea typeface="黑体" panose="02010609060101010101" pitchFamily="49" charset="-122"/>
              </a:rPr>
              <a:t>字</a:t>
            </a:r>
            <a:r>
              <a:rPr lang="zh-CN" altLang="en-US" sz="2800" b="1" dirty="0">
                <a:latin typeface="Verdana" panose="020B0604030504040204" pitchFamily="34" charset="0"/>
                <a:ea typeface="楷体_GB2312" pitchFamily="49" charset="-122"/>
              </a:rPr>
              <a:t>”：指一串由</a:t>
            </a:r>
            <a:r>
              <a:rPr lang="en-US" altLang="zh-CN" sz="2800" b="1" dirty="0">
                <a:latin typeface="Verdana" panose="020B0604030504040204" pitchFamily="34" charset="0"/>
                <a:ea typeface="楷体_GB2312" pitchFamily="49" charset="-122"/>
              </a:rPr>
              <a:t>0</a:t>
            </a:r>
            <a:r>
              <a:rPr lang="zh-CN" altLang="en-US" sz="2800" b="1" dirty="0">
                <a:latin typeface="Verdana" panose="020B0604030504040204" pitchFamily="34" charset="0"/>
                <a:ea typeface="楷体_GB2312" pitchFamily="49" charset="-122"/>
              </a:rPr>
              <a:t>和</a:t>
            </a:r>
            <a:r>
              <a:rPr lang="en-US" altLang="zh-CN" sz="2800" b="1" dirty="0">
                <a:latin typeface="Verdana" panose="020B0604030504040204" pitchFamily="34" charset="0"/>
                <a:ea typeface="楷体_GB2312" pitchFamily="49" charset="-122"/>
              </a:rPr>
              <a:t>1</a:t>
            </a:r>
            <a:r>
              <a:rPr lang="zh-CN" altLang="en-US" sz="2800" b="1" dirty="0">
                <a:latin typeface="Verdana" panose="020B0604030504040204" pitchFamily="34" charset="0"/>
                <a:ea typeface="楷体_GB2312" pitchFamily="49" charset="-122"/>
              </a:rPr>
              <a:t>（二进制）数字组成的代码</a:t>
            </a:r>
            <a:r>
              <a:rPr lang="en-US" altLang="zh-CN" sz="2800" b="1" dirty="0">
                <a:latin typeface="Verdana" panose="020B0604030504040204" pitchFamily="34" charset="0"/>
                <a:ea typeface="楷体_GB2312" pitchFamily="49" charset="-122"/>
              </a:rPr>
              <a:t>,  </a:t>
            </a:r>
            <a:r>
              <a:rPr lang="zh-CN" altLang="en-US" sz="2800" b="1" dirty="0">
                <a:latin typeface="Verdana" panose="020B0604030504040204" pitchFamily="34" charset="0"/>
                <a:ea typeface="楷体_GB2312" pitchFamily="49" charset="-122"/>
              </a:rPr>
              <a:t>既可以表示指令、也可以表示数据。</a:t>
            </a:r>
            <a:endParaRPr lang="zh-CN" altLang="en-US" sz="2800" b="1" dirty="0">
              <a:latin typeface="Verdana" panose="020B0604030504040204" pitchFamily="34" charset="0"/>
              <a:ea typeface="楷体_GB2312" pitchFamily="49" charset="-122"/>
            </a:endParaRPr>
          </a:p>
          <a:p>
            <a:pPr fontAlgn="ctr">
              <a:lnSpc>
                <a:spcPct val="90000"/>
              </a:lnSpc>
              <a:spcBef>
                <a:spcPct val="50000"/>
              </a:spcBef>
              <a:buClr>
                <a:schemeClr val="tx2"/>
              </a:buClr>
              <a:buSzPct val="95000"/>
              <a:buFont typeface="Wingdings" panose="05000000000000000000" pitchFamily="2" charset="2"/>
            </a:pPr>
            <a:r>
              <a:rPr lang="zh-CN" altLang="en-US" sz="2800" b="1" u="sng" dirty="0">
                <a:latin typeface="黑体" panose="02010609060101010101" pitchFamily="49" charset="-122"/>
                <a:ea typeface="黑体" panose="02010609060101010101" pitchFamily="49" charset="-122"/>
              </a:rPr>
              <a:t>最小信息单位</a:t>
            </a:r>
            <a:r>
              <a:rPr lang="en-US" altLang="zh-CN" sz="2800" b="1" dirty="0">
                <a:latin typeface="黑体" panose="02010609060101010101" pitchFamily="49" charset="-122"/>
                <a:ea typeface="黑体" panose="02010609060101010101" pitchFamily="49" charset="-122"/>
              </a:rPr>
              <a:t>:</a:t>
            </a:r>
            <a:r>
              <a:rPr lang="en-US" altLang="zh-CN" dirty="0">
                <a:latin typeface="Verdana" panose="020B0604030504040204" pitchFamily="34" charset="0"/>
              </a:rPr>
              <a:t>  </a:t>
            </a:r>
            <a:r>
              <a:rPr lang="en-US" altLang="zh-CN" sz="2800" b="1" dirty="0">
                <a:latin typeface="Verdana" panose="020B0604030504040204" pitchFamily="34" charset="0"/>
              </a:rPr>
              <a:t>1</a:t>
            </a:r>
            <a:r>
              <a:rPr lang="zh-CN" altLang="en-US" sz="2800" b="1" dirty="0">
                <a:latin typeface="Verdana" panose="020B0604030504040204" pitchFamily="34" charset="0"/>
              </a:rPr>
              <a:t>位二进制代码</a:t>
            </a:r>
            <a:endParaRPr lang="zh-CN" altLang="en-US" sz="2800" b="1" dirty="0">
              <a:latin typeface="Verdana" panose="020B0604030504040204" pitchFamily="34" charset="0"/>
              <a:ea typeface="楷体_GB2312" pitchFamily="49" charset="-122"/>
            </a:endParaRPr>
          </a:p>
          <a:p>
            <a:pPr fontAlgn="ctr">
              <a:lnSpc>
                <a:spcPct val="90000"/>
              </a:lnSpc>
              <a:spcBef>
                <a:spcPct val="50000"/>
              </a:spcBef>
              <a:buClr>
                <a:schemeClr val="tx2"/>
              </a:buClr>
              <a:buSzPct val="95000"/>
              <a:buFont typeface="Wingdings" panose="05000000000000000000" pitchFamily="2" charset="2"/>
            </a:pPr>
            <a:r>
              <a:rPr lang="zh-CN" altLang="en-US" sz="2800" b="1" u="sng" dirty="0">
                <a:latin typeface="Verdana" panose="020B0604030504040204" pitchFamily="34" charset="0"/>
                <a:ea typeface="黑体" panose="02010609060101010101" pitchFamily="49" charset="-122"/>
              </a:rPr>
              <a:t>基本信息单位</a:t>
            </a:r>
            <a:r>
              <a:rPr lang="en-US" altLang="zh-CN" sz="2800" b="1" dirty="0">
                <a:latin typeface="Verdana" panose="020B0604030504040204" pitchFamily="34" charset="0"/>
                <a:ea typeface="楷体_GB2312" pitchFamily="49" charset="-122"/>
              </a:rPr>
              <a:t>:  </a:t>
            </a:r>
            <a:r>
              <a:rPr lang="zh-CN" altLang="en-US" sz="2800" b="1" dirty="0">
                <a:latin typeface="Verdana" panose="020B0604030504040204" pitchFamily="34" charset="0"/>
                <a:ea typeface="楷体_GB2312" pitchFamily="49" charset="-122"/>
              </a:rPr>
              <a:t>常用“字节” </a:t>
            </a:r>
            <a:r>
              <a:rPr lang="en-US" altLang="zh-CN" sz="2800" b="1" dirty="0">
                <a:latin typeface="Verdana" panose="020B0604030504040204" pitchFamily="34" charset="0"/>
                <a:ea typeface="楷体_GB2312" pitchFamily="49" charset="-122"/>
              </a:rPr>
              <a:t>(B)</a:t>
            </a:r>
            <a:r>
              <a:rPr lang="zh-CN" altLang="en-US" sz="2800" b="1" dirty="0">
                <a:latin typeface="Verdana" panose="020B0604030504040204" pitchFamily="34" charset="0"/>
                <a:ea typeface="楷体_GB2312" pitchFamily="49" charset="-122"/>
              </a:rPr>
              <a:t>或“字” </a:t>
            </a:r>
            <a:r>
              <a:rPr lang="en-US" altLang="zh-CN" sz="2800" b="1" dirty="0">
                <a:latin typeface="Verdana" panose="020B0604030504040204" pitchFamily="34" charset="0"/>
                <a:ea typeface="楷体_GB2312" pitchFamily="49" charset="-122"/>
              </a:rPr>
              <a:t>(W)</a:t>
            </a:r>
            <a:r>
              <a:rPr lang="zh-CN" altLang="en-US" sz="2800" b="1" dirty="0">
                <a:latin typeface="Verdana" panose="020B0604030504040204" pitchFamily="34" charset="0"/>
                <a:ea typeface="楷体_GB2312" pitchFamily="49" charset="-122"/>
              </a:rPr>
              <a:t>等来计算。</a:t>
            </a:r>
            <a:endParaRPr lang="zh-CN" altLang="en-US" sz="2800" b="1" dirty="0">
              <a:latin typeface="Verdana" panose="020B0604030504040204" pitchFamily="34" charset="0"/>
              <a:ea typeface="楷体_GB2312" pitchFamily="49" charset="-122"/>
            </a:endParaRPr>
          </a:p>
          <a:p>
            <a:pPr fontAlgn="ctr">
              <a:spcBef>
                <a:spcPct val="50000"/>
              </a:spcBef>
              <a:buClr>
                <a:schemeClr val="tx2"/>
              </a:buClr>
              <a:buSzPct val="95000"/>
              <a:buFont typeface="Wingdings" panose="05000000000000000000" pitchFamily="2" charset="2"/>
            </a:pPr>
            <a:r>
              <a:rPr lang="zh-CN" altLang="en-US" sz="2800" b="1" dirty="0">
                <a:latin typeface="Verdana" panose="020B0604030504040204" pitchFamily="34" charset="0"/>
                <a:ea typeface="楷体_GB2312" pitchFamily="49" charset="-122"/>
              </a:rPr>
              <a:t>     </a:t>
            </a:r>
            <a:r>
              <a:rPr lang="zh-CN" altLang="en-US" sz="2800" b="1" u="sng" dirty="0">
                <a:solidFill>
                  <a:srgbClr val="FF0000"/>
                </a:solidFill>
                <a:latin typeface="Verdana" panose="020B0604030504040204" pitchFamily="34" charset="0"/>
                <a:ea typeface="黑体" panose="02010609060101010101" pitchFamily="49" charset="-122"/>
              </a:rPr>
              <a:t>字节</a:t>
            </a:r>
            <a:r>
              <a:rPr lang="zh-CN" altLang="en-US" sz="2800" b="1" dirty="0">
                <a:solidFill>
                  <a:srgbClr val="FF0000"/>
                </a:solidFill>
                <a:latin typeface="Verdana" panose="020B0604030504040204" pitchFamily="34" charset="0"/>
                <a:ea typeface="Arial Unicode MS" pitchFamily="34" charset="-122"/>
              </a:rPr>
              <a:t>：</a:t>
            </a:r>
            <a:r>
              <a:rPr lang="zh-CN" altLang="en-US" sz="2800" b="1" dirty="0">
                <a:latin typeface="Verdana" panose="020B0604030504040204" pitchFamily="34" charset="0"/>
                <a:ea typeface="楷体_GB2312" pitchFamily="49" charset="-122"/>
              </a:rPr>
              <a:t>一个“</a:t>
            </a:r>
            <a:r>
              <a:rPr lang="zh-CN" altLang="en-US" sz="2800" b="1" u="sng" dirty="0">
                <a:latin typeface="Verdana" panose="020B0604030504040204" pitchFamily="34" charset="0"/>
                <a:ea typeface="Arial Unicode MS" pitchFamily="34" charset="-122"/>
              </a:rPr>
              <a:t>字节</a:t>
            </a:r>
            <a:r>
              <a:rPr lang="zh-CN" altLang="en-US" sz="2800" b="1" dirty="0">
                <a:latin typeface="Verdana" panose="020B0604030504040204" pitchFamily="34" charset="0"/>
                <a:ea typeface="楷体_GB2312" pitchFamily="49" charset="-122"/>
              </a:rPr>
              <a:t>”</a:t>
            </a:r>
            <a:r>
              <a:rPr lang="en-US" altLang="zh-CN" sz="2800" b="1" dirty="0">
                <a:latin typeface="Verdana" panose="020B0604030504040204" pitchFamily="34" charset="0"/>
                <a:ea typeface="楷体_GB2312" pitchFamily="49" charset="-122"/>
              </a:rPr>
              <a:t>= 8</a:t>
            </a:r>
            <a:r>
              <a:rPr lang="zh-CN" altLang="en-US" sz="2800" b="1" dirty="0">
                <a:latin typeface="Verdana" panose="020B0604030504040204" pitchFamily="34" charset="0"/>
                <a:ea typeface="楷体_GB2312" pitchFamily="49" charset="-122"/>
              </a:rPr>
              <a:t>位二进制代码</a:t>
            </a:r>
            <a:endParaRPr lang="zh-CN" altLang="en-US" sz="2800" b="1" dirty="0">
              <a:latin typeface="Verdana" panose="020B0604030504040204" pitchFamily="34" charset="0"/>
              <a:ea typeface="楷体_GB2312" pitchFamily="49" charset="-122"/>
            </a:endParaRPr>
          </a:p>
          <a:p>
            <a:pPr fontAlgn="ctr">
              <a:spcBef>
                <a:spcPct val="50000"/>
              </a:spcBef>
              <a:buClr>
                <a:schemeClr val="tx2"/>
              </a:buClr>
              <a:buSzPct val="95000"/>
              <a:buFont typeface="Wingdings" panose="05000000000000000000" pitchFamily="2" charset="2"/>
            </a:pPr>
            <a:r>
              <a:rPr lang="zh-CN" altLang="en-US" sz="2800" b="1" dirty="0">
                <a:latin typeface="Verdana" panose="020B0604030504040204" pitchFamily="34" charset="0"/>
                <a:ea typeface="楷体_GB2312" pitchFamily="49" charset="-122"/>
              </a:rPr>
              <a:t>     </a:t>
            </a:r>
            <a:r>
              <a:rPr lang="zh-CN" altLang="en-US" sz="2800" b="1" u="sng" dirty="0">
                <a:solidFill>
                  <a:srgbClr val="FF0000"/>
                </a:solidFill>
                <a:latin typeface="Verdana" panose="020B0604030504040204" pitchFamily="34" charset="0"/>
                <a:ea typeface="黑体" panose="02010609060101010101" pitchFamily="49" charset="-122"/>
              </a:rPr>
              <a:t>字长</a:t>
            </a:r>
            <a:r>
              <a:rPr lang="zh-CN" altLang="en-US" sz="2800" b="1" dirty="0">
                <a:solidFill>
                  <a:srgbClr val="FF0000"/>
                </a:solidFill>
                <a:latin typeface="Verdana" panose="020B0604030504040204" pitchFamily="34" charset="0"/>
                <a:ea typeface="Arial Unicode MS" pitchFamily="34" charset="-122"/>
              </a:rPr>
              <a:t>：</a:t>
            </a:r>
            <a:r>
              <a:rPr lang="zh-CN" altLang="en-US" sz="2800" b="1" dirty="0">
                <a:latin typeface="Verdana" panose="020B0604030504040204" pitchFamily="34" charset="0"/>
                <a:ea typeface="楷体_GB2312" pitchFamily="49" charset="-122"/>
              </a:rPr>
              <a:t>一个“</a:t>
            </a:r>
            <a:r>
              <a:rPr lang="zh-CN" altLang="en-US" sz="2800" b="1" u="sng" dirty="0">
                <a:latin typeface="Verdana" panose="020B0604030504040204" pitchFamily="34" charset="0"/>
                <a:ea typeface="Arial Unicode MS" pitchFamily="34" charset="-122"/>
              </a:rPr>
              <a:t>字</a:t>
            </a:r>
            <a:r>
              <a:rPr lang="zh-CN" altLang="en-US" sz="2800" b="1" dirty="0">
                <a:latin typeface="Verdana" panose="020B0604030504040204" pitchFamily="34" charset="0"/>
                <a:ea typeface="楷体_GB2312" pitchFamily="49" charset="-122"/>
              </a:rPr>
              <a:t>”可以由一个或多个字节组成。通常把组成一个字的二进制位数叫做</a:t>
            </a:r>
            <a:r>
              <a:rPr lang="zh-CN" altLang="en-US" sz="2800" b="1" u="sng" dirty="0">
                <a:latin typeface="Verdana" panose="020B0604030504040204" pitchFamily="34" charset="0"/>
                <a:ea typeface="Arial Unicode MS" pitchFamily="34" charset="-122"/>
              </a:rPr>
              <a:t>字长</a:t>
            </a:r>
            <a:r>
              <a:rPr lang="zh-CN" altLang="en-US" sz="2800" b="1" dirty="0">
                <a:solidFill>
                  <a:srgbClr val="202050"/>
                </a:solidFill>
                <a:latin typeface="Verdana" panose="020B0604030504040204" pitchFamily="34" charset="0"/>
                <a:ea typeface="楷体_GB2312" pitchFamily="49" charset="-122"/>
              </a:rPr>
              <a:t>。</a:t>
            </a:r>
            <a:endParaRPr lang="zh-CN" altLang="en-US" sz="2800" b="1" dirty="0">
              <a:solidFill>
                <a:srgbClr val="202050"/>
              </a:solidFill>
              <a:latin typeface="Verdana" panose="020B0604030504040204" pitchFamily="34" charset="0"/>
              <a:ea typeface="楷体_GB2312" pitchFamily="49" charset="-122"/>
            </a:endParaRPr>
          </a:p>
          <a:p>
            <a:pPr fontAlgn="ctr">
              <a:spcBef>
                <a:spcPct val="50000"/>
              </a:spcBef>
              <a:buClr>
                <a:schemeClr val="tx2"/>
              </a:buClr>
              <a:buSzPct val="95000"/>
              <a:buFont typeface="Wingdings" panose="05000000000000000000" pitchFamily="2" charset="2"/>
            </a:pPr>
            <a:r>
              <a:rPr lang="zh-CN" altLang="en-US" sz="2800" b="1" dirty="0">
                <a:latin typeface="楷体_GB2312" pitchFamily="49" charset="-122"/>
                <a:ea typeface="楷体_GB2312" pitchFamily="49" charset="-122"/>
              </a:rPr>
              <a:t>　　计算机字既可以代表指令</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也可以代表数据。</a:t>
            </a:r>
            <a:endParaRPr lang="zh-CN" altLang="en-US" sz="2800" b="1" dirty="0">
              <a:latin typeface="楷体_GB2312" pitchFamily="49" charset="-122"/>
              <a:ea typeface="楷体_GB2312" pitchFamily="49" charset="-122"/>
            </a:endParaRPr>
          </a:p>
          <a:p>
            <a:pPr fontAlgn="ctr">
              <a:spcBef>
                <a:spcPct val="50000"/>
              </a:spcBef>
              <a:buClr>
                <a:schemeClr val="tx2"/>
              </a:buClr>
              <a:buSzPct val="95000"/>
              <a:buFont typeface="Wingdings" panose="05000000000000000000" pitchFamily="2" charset="2"/>
            </a:pPr>
            <a:r>
              <a:rPr lang="zh-CN" altLang="en-US" sz="2800" b="1" dirty="0">
                <a:latin typeface="楷体_GB2312" pitchFamily="49" charset="-122"/>
                <a:ea typeface="楷体_GB2312" pitchFamily="49" charset="-122"/>
              </a:rPr>
              <a:t> 代表数据的称为</a:t>
            </a:r>
            <a:r>
              <a:rPr lang="zh-CN" altLang="en-US" sz="2800" b="1" u="sng" dirty="0">
                <a:solidFill>
                  <a:srgbClr val="FF0000"/>
                </a:solidFill>
                <a:latin typeface="楷体_GB2312" pitchFamily="49" charset="-122"/>
                <a:ea typeface="黑体" panose="02010609060101010101" pitchFamily="49" charset="-122"/>
              </a:rPr>
              <a:t>数据字</a:t>
            </a:r>
            <a:r>
              <a:rPr lang="zh-CN" altLang="en-US" sz="2800" b="1" dirty="0">
                <a:latin typeface="楷体_GB2312" pitchFamily="49" charset="-122"/>
                <a:ea typeface="楷体_GB2312" pitchFamily="49" charset="-122"/>
              </a:rPr>
              <a:t>；表示指令的称为</a:t>
            </a:r>
            <a:r>
              <a:rPr lang="zh-CN" altLang="en-US" sz="2800" b="1" u="sng" dirty="0">
                <a:solidFill>
                  <a:srgbClr val="FF0000"/>
                </a:solidFill>
                <a:latin typeface="楷体_GB2312" pitchFamily="49" charset="-122"/>
                <a:ea typeface="黑体" panose="02010609060101010101" pitchFamily="49" charset="-122"/>
              </a:rPr>
              <a:t>指令字</a:t>
            </a:r>
            <a:r>
              <a:rPr lang="zh-CN" altLang="en-US" sz="2800" b="1" dirty="0">
                <a:latin typeface="楷体_GB2312" pitchFamily="49" charset="-122"/>
                <a:ea typeface="楷体_GB2312" pitchFamily="49" charset="-122"/>
              </a:rPr>
              <a:t>。</a:t>
            </a:r>
            <a:r>
              <a:rPr lang="zh-CN" altLang="en-US" sz="2000" b="1" dirty="0">
                <a:latin typeface="楷体_GB2312" pitchFamily="49" charset="-122"/>
                <a:ea typeface="楷体_GB2312" pitchFamily="49" charset="-122"/>
              </a:rPr>
              <a:t> </a:t>
            </a:r>
            <a:endParaRPr lang="zh-CN" altLang="en-US" sz="2000" b="1"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5172">
                                            <p:txEl>
                                              <p:charRg st="9" end="59"/>
                                            </p:txEl>
                                          </p:spTgt>
                                        </p:tgtEl>
                                        <p:attrNameLst>
                                          <p:attrName>style.visibility</p:attrName>
                                        </p:attrNameLst>
                                      </p:cBhvr>
                                      <p:to>
                                        <p:strVal val="visible"/>
                                      </p:to>
                                    </p:set>
                                    <p:animEffect transition="in" filter="blinds(horizontal)">
                                      <p:cBhvr>
                                        <p:cTn id="7" dur="500"/>
                                        <p:tgtEl>
                                          <p:spTgt spid="135172">
                                            <p:txEl>
                                              <p:charRg st="9" end="5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5172">
                                            <p:txEl>
                                              <p:charRg st="59" end="76"/>
                                            </p:txEl>
                                          </p:spTgt>
                                        </p:tgtEl>
                                        <p:attrNameLst>
                                          <p:attrName>style.visibility</p:attrName>
                                        </p:attrNameLst>
                                      </p:cBhvr>
                                      <p:to>
                                        <p:strVal val="visible"/>
                                      </p:to>
                                    </p:set>
                                    <p:animEffect transition="in" filter="blinds(horizontal)">
                                      <p:cBhvr>
                                        <p:cTn id="12" dur="500"/>
                                        <p:tgtEl>
                                          <p:spTgt spid="135172">
                                            <p:txEl>
                                              <p:charRg st="59" end="7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5172">
                                            <p:txEl>
                                              <p:charRg st="76" end="109"/>
                                            </p:txEl>
                                          </p:spTgt>
                                        </p:tgtEl>
                                        <p:attrNameLst>
                                          <p:attrName>style.visibility</p:attrName>
                                        </p:attrNameLst>
                                      </p:cBhvr>
                                      <p:to>
                                        <p:strVal val="visible"/>
                                      </p:to>
                                    </p:set>
                                    <p:animEffect transition="in" filter="blinds(horizontal)">
                                      <p:cBhvr>
                                        <p:cTn id="17" dur="500"/>
                                        <p:tgtEl>
                                          <p:spTgt spid="135172">
                                            <p:txEl>
                                              <p:charRg st="76" end="10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5172">
                                            <p:txEl>
                                              <p:charRg st="109" end="133"/>
                                            </p:txEl>
                                          </p:spTgt>
                                        </p:tgtEl>
                                        <p:attrNameLst>
                                          <p:attrName>style.visibility</p:attrName>
                                        </p:attrNameLst>
                                      </p:cBhvr>
                                      <p:to>
                                        <p:strVal val="visible"/>
                                      </p:to>
                                    </p:set>
                                    <p:animEffect transition="in" filter="blinds(horizontal)">
                                      <p:cBhvr>
                                        <p:cTn id="22" dur="500"/>
                                        <p:tgtEl>
                                          <p:spTgt spid="135172">
                                            <p:txEl>
                                              <p:charRg st="109" end="13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35172">
                                            <p:txEl>
                                              <p:charRg st="133" end="179"/>
                                            </p:txEl>
                                          </p:spTgt>
                                        </p:tgtEl>
                                        <p:attrNameLst>
                                          <p:attrName>style.visibility</p:attrName>
                                        </p:attrNameLst>
                                      </p:cBhvr>
                                      <p:to>
                                        <p:strVal val="visible"/>
                                      </p:to>
                                    </p:set>
                                    <p:animEffect transition="in" filter="blinds(horizontal)">
                                      <p:cBhvr>
                                        <p:cTn id="25" dur="500"/>
                                        <p:tgtEl>
                                          <p:spTgt spid="135172">
                                            <p:txEl>
                                              <p:charRg st="133" end="17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35172">
                                            <p:txEl>
                                              <p:charRg st="179" end="202"/>
                                            </p:txEl>
                                          </p:spTgt>
                                        </p:tgtEl>
                                        <p:attrNameLst>
                                          <p:attrName>style.visibility</p:attrName>
                                        </p:attrNameLst>
                                      </p:cBhvr>
                                      <p:to>
                                        <p:strVal val="visible"/>
                                      </p:to>
                                    </p:set>
                                    <p:animEffect transition="in" filter="blinds(horizontal)">
                                      <p:cBhvr>
                                        <p:cTn id="30" dur="500"/>
                                        <p:tgtEl>
                                          <p:spTgt spid="135172">
                                            <p:txEl>
                                              <p:charRg st="179" end="202"/>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35172">
                                            <p:txEl>
                                              <p:charRg st="202" end="227"/>
                                            </p:txEl>
                                          </p:spTgt>
                                        </p:tgtEl>
                                        <p:attrNameLst>
                                          <p:attrName>style.visibility</p:attrName>
                                        </p:attrNameLst>
                                      </p:cBhvr>
                                      <p:to>
                                        <p:strVal val="visible"/>
                                      </p:to>
                                    </p:set>
                                    <p:animEffect transition="in" filter="blinds(horizontal)">
                                      <p:cBhvr>
                                        <p:cTn id="33" dur="500"/>
                                        <p:tgtEl>
                                          <p:spTgt spid="135172">
                                            <p:txEl>
                                              <p:charRg st="202" end="2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2"/>
          <p:cNvSpPr>
            <a:spLocks noGrp="1"/>
          </p:cNvSpPr>
          <p:nvPr>
            <p:ph type="title"/>
          </p:nvPr>
        </p:nvSpPr>
        <p:spPr>
          <a:xfrm>
            <a:off x="1371600" y="0"/>
            <a:ext cx="7772400" cy="533400"/>
          </a:xfrm>
          <a:ln/>
        </p:spPr>
        <p:txBody>
          <a:bodyPr vert="horz" wrap="square" lIns="91440" tIns="45720" rIns="91440" bIns="45720" anchor="b" anchorCtr="0">
            <a:spAutoFit/>
          </a:bodyPr>
          <a:p>
            <a:pPr algn="r" eaLnBrk="1" hangingPunct="1"/>
            <a:r>
              <a:rPr lang="zh-CN" altLang="en-US" sz="2000" u="sng" dirty="0">
                <a:solidFill>
                  <a:srgbClr val="0000FF"/>
                </a:solidFill>
                <a:ea typeface="楷体_GB2312" pitchFamily="49" charset="-122"/>
              </a:rPr>
              <a:t>名词与基本概念</a:t>
            </a:r>
            <a:endParaRPr lang="zh-CN" altLang="en-US" sz="2000" u="sng" dirty="0">
              <a:solidFill>
                <a:srgbClr val="0000FF"/>
              </a:solidFill>
              <a:ea typeface="楷体_GB2312" pitchFamily="49" charset="-122"/>
            </a:endParaRPr>
          </a:p>
        </p:txBody>
      </p:sp>
      <p:sp>
        <p:nvSpPr>
          <p:cNvPr id="76803" name="Rectangle 3"/>
          <p:cNvSpPr>
            <a:spLocks noGrp="1"/>
          </p:cNvSpPr>
          <p:nvPr>
            <p:ph idx="1"/>
          </p:nvPr>
        </p:nvSpPr>
        <p:spPr>
          <a:xfrm>
            <a:off x="179388" y="304800"/>
            <a:ext cx="8839200" cy="6553200"/>
          </a:xfrm>
          <a:ln/>
        </p:spPr>
        <p:txBody>
          <a:bodyPr vert="horz" wrap="square" lIns="91440" tIns="45720" rIns="91440" bIns="45720" anchor="t" anchorCtr="0"/>
          <a:p>
            <a:pPr eaLnBrk="1" hangingPunct="1">
              <a:lnSpc>
                <a:spcPct val="130000"/>
              </a:lnSpc>
              <a:buNone/>
            </a:pPr>
            <a:r>
              <a:rPr lang="en-US" altLang="zh-CN" sz="2800" b="1" dirty="0">
                <a:solidFill>
                  <a:srgbClr val="FF0000"/>
                </a:solidFill>
                <a:latin typeface="黑体" panose="02010609060101010101" pitchFamily="49" charset="-122"/>
                <a:ea typeface="黑体" panose="02010609060101010101" pitchFamily="49" charset="-122"/>
              </a:rPr>
              <a:t>[</a:t>
            </a:r>
            <a:r>
              <a:rPr lang="zh-CN" altLang="en-US" sz="2800" b="1" dirty="0">
                <a:solidFill>
                  <a:srgbClr val="FF0000"/>
                </a:solidFill>
                <a:latin typeface="黑体" panose="02010609060101010101" pitchFamily="49" charset="-122"/>
                <a:ea typeface="黑体" panose="02010609060101010101" pitchFamily="49" charset="-122"/>
              </a:rPr>
              <a:t>问题</a:t>
            </a:r>
            <a:r>
              <a:rPr lang="en-US" altLang="zh-CN" sz="2800" b="1" dirty="0">
                <a:solidFill>
                  <a:srgbClr val="FF0000"/>
                </a:solidFill>
                <a:latin typeface="黑体" panose="02010609060101010101" pitchFamily="49" charset="-122"/>
                <a:ea typeface="黑体" panose="02010609060101010101" pitchFamily="49" charset="-122"/>
              </a:rPr>
              <a:t>]</a:t>
            </a:r>
            <a:r>
              <a:rPr lang="zh-CN" altLang="en-US" sz="2800" b="1" dirty="0">
                <a:solidFill>
                  <a:srgbClr val="FF0000"/>
                </a:solidFill>
                <a:latin typeface="黑体" panose="02010609060101010101" pitchFamily="49" charset="-122"/>
                <a:ea typeface="黑体" panose="02010609060101010101" pitchFamily="49" charset="-122"/>
              </a:rPr>
              <a:t>：</a:t>
            </a:r>
            <a:endParaRPr lang="zh-CN" altLang="en-US" sz="2800" b="1" dirty="0">
              <a:solidFill>
                <a:srgbClr val="FF0000"/>
              </a:solidFill>
              <a:latin typeface="黑体" panose="02010609060101010101" pitchFamily="49" charset="-122"/>
              <a:ea typeface="黑体" panose="02010609060101010101" pitchFamily="49" charset="-122"/>
            </a:endParaRPr>
          </a:p>
          <a:p>
            <a:pPr eaLnBrk="1" hangingPunct="1">
              <a:lnSpc>
                <a:spcPct val="130000"/>
              </a:lnSpc>
              <a:buNone/>
            </a:pPr>
            <a:r>
              <a:rPr lang="zh-CN" altLang="en-US" sz="2800" b="1" dirty="0">
                <a:latin typeface="楷体_GB2312" pitchFamily="49" charset="-122"/>
                <a:ea typeface="楷体_GB2312" pitchFamily="49" charset="-122"/>
              </a:rPr>
              <a:t>    所有</a:t>
            </a:r>
            <a:r>
              <a:rPr lang="zh-CN" altLang="en-US" sz="2800" b="1" u="sng" dirty="0">
                <a:latin typeface="黑体" panose="02010609060101010101" pitchFamily="49" charset="-122"/>
                <a:ea typeface="黑体" panose="02010609060101010101" pitchFamily="49" charset="-122"/>
              </a:rPr>
              <a:t>指令</a:t>
            </a:r>
            <a:r>
              <a:rPr lang="zh-CN" altLang="en-US" sz="2800" b="1" dirty="0">
                <a:latin typeface="楷体_GB2312" pitchFamily="49" charset="-122"/>
                <a:ea typeface="楷体_GB2312" pitchFamily="49" charset="-122"/>
              </a:rPr>
              <a:t>和</a:t>
            </a:r>
            <a:r>
              <a:rPr lang="zh-CN" altLang="en-US" sz="2800" b="1" u="sng" dirty="0">
                <a:latin typeface="黑体" panose="02010609060101010101" pitchFamily="49" charset="-122"/>
                <a:ea typeface="黑体" panose="02010609060101010101" pitchFamily="49" charset="-122"/>
              </a:rPr>
              <a:t>数据</a:t>
            </a:r>
            <a:r>
              <a:rPr lang="zh-CN" altLang="en-US" sz="2800" b="1" dirty="0">
                <a:latin typeface="楷体_GB2312" pitchFamily="49" charset="-122"/>
                <a:ea typeface="楷体_GB2312" pitchFamily="49" charset="-122"/>
              </a:rPr>
              <a:t>都是二进制数码形式放在内存中、</a:t>
            </a:r>
            <a:endParaRPr lang="zh-CN" altLang="en-US" sz="2800" b="1" dirty="0">
              <a:latin typeface="楷体_GB2312" pitchFamily="49" charset="-122"/>
              <a:ea typeface="楷体_GB2312" pitchFamily="49" charset="-122"/>
            </a:endParaRPr>
          </a:p>
          <a:p>
            <a:pPr eaLnBrk="1" hangingPunct="1">
              <a:lnSpc>
                <a:spcPct val="130000"/>
              </a:lnSpc>
              <a:buNone/>
            </a:pPr>
            <a:r>
              <a:rPr lang="zh-CN" altLang="en-US" sz="2800" b="1" dirty="0">
                <a:latin typeface="楷体_GB2312" pitchFamily="49" charset="-122"/>
                <a:ea typeface="楷体_GB2312" pitchFamily="49" charset="-122"/>
              </a:rPr>
              <a:t>或在机器中传送。那么，计算机如何来加以区分呢？</a:t>
            </a:r>
            <a:endParaRPr lang="zh-CN" altLang="en-US" sz="2800" b="1" dirty="0">
              <a:latin typeface="楷体_GB2312" pitchFamily="49" charset="-122"/>
              <a:ea typeface="楷体_GB2312" pitchFamily="49" charset="-122"/>
            </a:endParaRPr>
          </a:p>
          <a:p>
            <a:pPr eaLnBrk="1" hangingPunct="1">
              <a:lnSpc>
                <a:spcPct val="150000"/>
              </a:lnSpc>
              <a:buNone/>
            </a:pPr>
            <a:r>
              <a:rPr lang="en-US" altLang="zh-CN" sz="2800" b="1" dirty="0">
                <a:solidFill>
                  <a:srgbClr val="FF0000"/>
                </a:solidFill>
                <a:latin typeface="黑体" panose="02010609060101010101" pitchFamily="49" charset="-122"/>
                <a:ea typeface="黑体" panose="02010609060101010101" pitchFamily="49" charset="-122"/>
              </a:rPr>
              <a:t>[</a:t>
            </a:r>
            <a:r>
              <a:rPr lang="zh-CN" altLang="en-US" sz="2800" b="1" dirty="0">
                <a:solidFill>
                  <a:srgbClr val="FF0000"/>
                </a:solidFill>
                <a:latin typeface="黑体" panose="02010609060101010101" pitchFamily="49" charset="-122"/>
                <a:ea typeface="黑体" panose="02010609060101010101" pitchFamily="49" charset="-122"/>
              </a:rPr>
              <a:t>计算机对指令和数据的区分</a:t>
            </a:r>
            <a:r>
              <a:rPr lang="en-US" altLang="zh-CN" sz="2800" b="1" dirty="0">
                <a:solidFill>
                  <a:srgbClr val="FF0000"/>
                </a:solidFill>
                <a:latin typeface="黑体" panose="02010609060101010101" pitchFamily="49" charset="-122"/>
                <a:ea typeface="黑体" panose="02010609060101010101" pitchFamily="49" charset="-122"/>
              </a:rPr>
              <a:t>]</a:t>
            </a:r>
            <a:r>
              <a:rPr lang="zh-CN" altLang="en-US" sz="2800" b="1" dirty="0">
                <a:solidFill>
                  <a:srgbClr val="FF0000"/>
                </a:solidFill>
                <a:latin typeface="黑体" panose="02010609060101010101" pitchFamily="49" charset="-122"/>
                <a:ea typeface="黑体" panose="02010609060101010101" pitchFamily="49" charset="-122"/>
              </a:rPr>
              <a:t>：</a:t>
            </a:r>
            <a:endParaRPr lang="zh-CN" altLang="en-US" sz="2800" b="1" dirty="0">
              <a:solidFill>
                <a:srgbClr val="FF0000"/>
              </a:solidFill>
              <a:latin typeface="黑体" panose="02010609060101010101" pitchFamily="49" charset="-122"/>
              <a:ea typeface="黑体" panose="02010609060101010101" pitchFamily="49" charset="-122"/>
            </a:endParaRPr>
          </a:p>
          <a:p>
            <a:pPr eaLnBrk="1" hangingPunct="1">
              <a:lnSpc>
                <a:spcPct val="150000"/>
              </a:lnSpc>
              <a:buNone/>
            </a:pPr>
            <a:r>
              <a:rPr lang="zh-CN" altLang="en-US" sz="2800" b="1" dirty="0">
                <a:latin typeface="楷体_GB2312" pitchFamily="49" charset="-122"/>
                <a:ea typeface="楷体_GB2312" pitchFamily="49" charset="-122"/>
              </a:rPr>
              <a:t>  一般来讲：</a:t>
            </a:r>
            <a:endParaRPr lang="zh-CN" altLang="en-US" sz="2800" b="1" dirty="0">
              <a:latin typeface="楷体_GB2312" pitchFamily="49" charset="-122"/>
              <a:ea typeface="楷体_GB2312" pitchFamily="49" charset="-122"/>
            </a:endParaRPr>
          </a:p>
          <a:p>
            <a:pPr eaLnBrk="1" hangingPunct="1">
              <a:lnSpc>
                <a:spcPct val="130000"/>
              </a:lnSpc>
              <a:buNone/>
            </a:pPr>
            <a:r>
              <a:rPr lang="zh-CN" altLang="en-US" sz="2800" b="1" dirty="0">
                <a:latin typeface="楷体_GB2312" pitchFamily="49" charset="-122"/>
                <a:ea typeface="楷体_GB2312" pitchFamily="49" charset="-122"/>
              </a:rPr>
              <a:t>  </a:t>
            </a:r>
            <a:r>
              <a:rPr lang="en-US" altLang="zh-CN" sz="2800" b="1"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a:t>
            </a:r>
            <a:r>
              <a:rPr lang="zh-CN" altLang="en-US" sz="2800" b="1" u="sng" dirty="0">
                <a:ea typeface="Arial Unicode MS" pitchFamily="34" charset="-122"/>
              </a:rPr>
              <a:t>时间上</a:t>
            </a:r>
            <a:r>
              <a:rPr lang="zh-CN" altLang="en-US" sz="2800" b="1" dirty="0">
                <a:ea typeface="楷体_GB2312" pitchFamily="49" charset="-122"/>
              </a:rPr>
              <a:t>：在</a:t>
            </a:r>
            <a:r>
              <a:rPr lang="zh-CN" altLang="en-US" sz="2800" b="1" dirty="0">
                <a:latin typeface="楷体_GB2312" pitchFamily="49" charset="-122"/>
                <a:ea typeface="楷体_GB2312" pitchFamily="49" charset="-122"/>
              </a:rPr>
              <a:t>取指周期中，</a:t>
            </a:r>
            <a:r>
              <a:rPr lang="en-US" altLang="zh-CN" sz="2800" b="1" dirty="0">
                <a:ea typeface="楷体_GB2312" pitchFamily="49" charset="-122"/>
              </a:rPr>
              <a:t>CPU</a:t>
            </a:r>
            <a:r>
              <a:rPr lang="zh-CN" altLang="en-US" sz="2800" b="1" dirty="0">
                <a:latin typeface="楷体_GB2312" pitchFamily="49" charset="-122"/>
                <a:ea typeface="楷体_GB2312" pitchFamily="49" charset="-122"/>
              </a:rPr>
              <a:t>从内存读出的信息一定是</a:t>
            </a:r>
            <a:r>
              <a:rPr lang="zh-CN" altLang="en-US" sz="2800" b="1" u="sng" dirty="0">
                <a:solidFill>
                  <a:srgbClr val="990000"/>
                </a:solidFill>
                <a:latin typeface="黑体" panose="02010609060101010101" pitchFamily="49" charset="-122"/>
                <a:ea typeface="黑体" panose="02010609060101010101" pitchFamily="49" charset="-122"/>
              </a:rPr>
              <a:t>指令</a:t>
            </a:r>
            <a:r>
              <a:rPr lang="zh-CN" altLang="en-US" sz="2800" b="1" dirty="0">
                <a:latin typeface="楷体_GB2312" pitchFamily="49" charset="-122"/>
                <a:ea typeface="楷体_GB2312" pitchFamily="49" charset="-122"/>
              </a:rPr>
              <a:t>；而执行周期中从内存读出或写入的信息一定是</a:t>
            </a:r>
            <a:r>
              <a:rPr lang="zh-CN" altLang="en-US" sz="2800" b="1" u="sng" dirty="0">
                <a:solidFill>
                  <a:srgbClr val="990000"/>
                </a:solidFill>
                <a:latin typeface="黑体" panose="02010609060101010101" pitchFamily="49" charset="-122"/>
                <a:ea typeface="黑体" panose="02010609060101010101" pitchFamily="49" charset="-122"/>
              </a:rPr>
              <a:t>数据</a:t>
            </a:r>
            <a:r>
              <a:rPr lang="zh-CN" altLang="en-US" sz="2800" b="1" dirty="0">
                <a:solidFill>
                  <a:srgbClr val="990000"/>
                </a:solidFill>
                <a:latin typeface="楷体_GB2312" pitchFamily="49" charset="-122"/>
                <a:ea typeface="楷体_GB2312" pitchFamily="49" charset="-122"/>
              </a:rPr>
              <a:t>。</a:t>
            </a:r>
            <a:endParaRPr lang="zh-CN" altLang="en-US" sz="2800" b="1" dirty="0">
              <a:solidFill>
                <a:srgbClr val="990000"/>
              </a:solidFill>
              <a:latin typeface="楷体_GB2312" pitchFamily="49" charset="-122"/>
              <a:ea typeface="楷体_GB2312" pitchFamily="49" charset="-122"/>
            </a:endParaRPr>
          </a:p>
          <a:p>
            <a:pPr eaLnBrk="1" hangingPunct="1">
              <a:lnSpc>
                <a:spcPct val="130000"/>
              </a:lnSpc>
              <a:buNone/>
            </a:pPr>
            <a:r>
              <a:rPr lang="zh-CN" altLang="en-US" sz="2800" b="1" dirty="0">
                <a:solidFill>
                  <a:srgbClr val="990000"/>
                </a:solidFill>
                <a:latin typeface="楷体_GB2312" pitchFamily="49" charset="-122"/>
                <a:ea typeface="楷体_GB2312" pitchFamily="49" charset="-122"/>
              </a:rPr>
              <a:t>  </a:t>
            </a:r>
            <a:r>
              <a:rPr lang="en-US" altLang="zh-CN" sz="2800" b="1" dirty="0">
                <a:latin typeface="楷体_GB2312" pitchFamily="49" charset="-122"/>
                <a:ea typeface="楷体_GB2312" pitchFamily="49" charset="-122"/>
              </a:rPr>
              <a:t>2</a:t>
            </a:r>
            <a:r>
              <a:rPr lang="zh-CN" altLang="en-US" sz="2800" b="1" dirty="0">
                <a:latin typeface="楷体_GB2312" pitchFamily="49" charset="-122"/>
                <a:ea typeface="楷体_GB2312" pitchFamily="49" charset="-122"/>
              </a:rPr>
              <a:t>、</a:t>
            </a:r>
            <a:r>
              <a:rPr lang="zh-CN" altLang="en-US" sz="2800" b="1" u="sng" dirty="0">
                <a:latin typeface="楷体_GB2312" pitchFamily="49" charset="-122"/>
                <a:ea typeface="Arial Unicode MS" pitchFamily="34" charset="-122"/>
              </a:rPr>
              <a:t>空间上</a:t>
            </a:r>
            <a:r>
              <a:rPr lang="zh-CN" altLang="en-US" sz="2800" b="1" dirty="0">
                <a:latin typeface="楷体_GB2312" pitchFamily="49" charset="-122"/>
                <a:ea typeface="楷体_GB2312" pitchFamily="49" charset="-122"/>
              </a:rPr>
              <a:t>：</a:t>
            </a:r>
            <a:r>
              <a:rPr lang="zh-CN" altLang="en-US" sz="2800" b="1" u="sng" dirty="0">
                <a:solidFill>
                  <a:srgbClr val="990000"/>
                </a:solidFill>
                <a:latin typeface="黑体" panose="02010609060101010101" pitchFamily="49" charset="-122"/>
                <a:ea typeface="黑体" panose="02010609060101010101" pitchFamily="49" charset="-122"/>
              </a:rPr>
              <a:t>指令</a:t>
            </a:r>
            <a:r>
              <a:rPr lang="zh-CN" altLang="en-US" sz="2800" b="1" dirty="0">
                <a:latin typeface="楷体_GB2312" pitchFamily="49" charset="-122"/>
                <a:ea typeface="楷体_GB2312" pitchFamily="49" charset="-122"/>
              </a:rPr>
              <a:t>一定流向控制器；而</a:t>
            </a:r>
            <a:r>
              <a:rPr lang="zh-CN" altLang="en-US" sz="2800" b="1" u="sng" dirty="0">
                <a:solidFill>
                  <a:srgbClr val="990000"/>
                </a:solidFill>
                <a:latin typeface="黑体" panose="02010609060101010101" pitchFamily="49" charset="-122"/>
                <a:ea typeface="黑体" panose="02010609060101010101" pitchFamily="49" charset="-122"/>
              </a:rPr>
              <a:t>数据</a:t>
            </a:r>
            <a:r>
              <a:rPr lang="zh-CN" altLang="en-US" sz="2800" b="1" dirty="0">
                <a:latin typeface="楷体_GB2312" pitchFamily="49" charset="-122"/>
                <a:ea typeface="楷体_GB2312" pitchFamily="49" charset="-122"/>
              </a:rPr>
              <a:t>则是在内存（或寄存器）与运算器之间流动。      </a:t>
            </a:r>
            <a:endParaRPr lang="zh-CN" altLang="en-US" sz="2800" b="1" dirty="0">
              <a:latin typeface="楷体_GB2312" pitchFamily="49" charset="-122"/>
              <a:ea typeface="楷体_GB2312" pitchFamily="49" charset="-122"/>
            </a:endParaRPr>
          </a:p>
        </p:txBody>
      </p:sp>
      <p:pic>
        <p:nvPicPr>
          <p:cNvPr id="24579" name="Picture 4" descr="DD01352_"/>
          <p:cNvPicPr>
            <a:picLocks noChangeAspect="1"/>
          </p:cNvPicPr>
          <p:nvPr/>
        </p:nvPicPr>
        <p:blipFill>
          <a:blip r:embed="rId1"/>
          <a:stretch>
            <a:fillRect/>
          </a:stretch>
        </p:blipFill>
        <p:spPr>
          <a:xfrm>
            <a:off x="6646863" y="0"/>
            <a:ext cx="515937" cy="49688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803">
                                            <p:txEl>
                                              <p:charRg st="57" end="73"/>
                                            </p:txEl>
                                          </p:spTgt>
                                        </p:tgtEl>
                                        <p:attrNameLst>
                                          <p:attrName>style.visibility</p:attrName>
                                        </p:attrNameLst>
                                      </p:cBhvr>
                                      <p:to>
                                        <p:strVal val="visible"/>
                                      </p:to>
                                    </p:set>
                                    <p:animEffect transition="in" filter="blinds(horizontal)">
                                      <p:cBhvr>
                                        <p:cTn id="7" dur="500"/>
                                        <p:tgtEl>
                                          <p:spTgt spid="76803">
                                            <p:txEl>
                                              <p:charRg st="57" end="7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803">
                                            <p:txEl>
                                              <p:charRg st="73" end="81"/>
                                            </p:txEl>
                                          </p:spTgt>
                                        </p:tgtEl>
                                        <p:attrNameLst>
                                          <p:attrName>style.visibility</p:attrName>
                                        </p:attrNameLst>
                                      </p:cBhvr>
                                      <p:to>
                                        <p:strVal val="visible"/>
                                      </p:to>
                                    </p:set>
                                    <p:animEffect transition="in" filter="blinds(horizontal)">
                                      <p:cBhvr>
                                        <p:cTn id="12" dur="500"/>
                                        <p:tgtEl>
                                          <p:spTgt spid="76803">
                                            <p:txEl>
                                              <p:charRg st="73" end="8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6803">
                                            <p:txEl>
                                              <p:charRg st="81" end="137"/>
                                            </p:txEl>
                                          </p:spTgt>
                                        </p:tgtEl>
                                        <p:attrNameLst>
                                          <p:attrName>style.visibility</p:attrName>
                                        </p:attrNameLst>
                                      </p:cBhvr>
                                      <p:to>
                                        <p:strVal val="visible"/>
                                      </p:to>
                                    </p:set>
                                    <p:animEffect transition="in" filter="blinds(horizontal)">
                                      <p:cBhvr>
                                        <p:cTn id="15" dur="500"/>
                                        <p:tgtEl>
                                          <p:spTgt spid="76803">
                                            <p:txEl>
                                              <p:charRg st="81" end="13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6803">
                                            <p:txEl>
                                              <p:charRg st="137" end="185"/>
                                            </p:txEl>
                                          </p:spTgt>
                                        </p:tgtEl>
                                        <p:attrNameLst>
                                          <p:attrName>style.visibility</p:attrName>
                                        </p:attrNameLst>
                                      </p:cBhvr>
                                      <p:to>
                                        <p:strVal val="visible"/>
                                      </p:to>
                                    </p:set>
                                    <p:animEffect transition="in" filter="blinds(horizontal)">
                                      <p:cBhvr>
                                        <p:cTn id="20" dur="500"/>
                                        <p:tgtEl>
                                          <p:spTgt spid="76803">
                                            <p:txEl>
                                              <p:charRg st="137" end="18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4"/>
          <p:cNvSpPr/>
          <p:nvPr/>
        </p:nvSpPr>
        <p:spPr>
          <a:xfrm>
            <a:off x="395288" y="1989138"/>
            <a:ext cx="8496300" cy="3382962"/>
          </a:xfrm>
          <a:prstGeom prst="rect">
            <a:avLst/>
          </a:prstGeom>
          <a:noFill/>
          <a:ln w="9525">
            <a:noFill/>
          </a:ln>
        </p:spPr>
        <p:txBody>
          <a:bodyPr anchor="t" anchorCtr="0"/>
          <a:p>
            <a:pPr marL="342900" indent="-342900">
              <a:lnSpc>
                <a:spcPct val="110000"/>
              </a:lnSpc>
              <a:spcBef>
                <a:spcPct val="20000"/>
              </a:spcBef>
              <a:buClr>
                <a:schemeClr val="tx2"/>
              </a:buClr>
              <a:buSzPct val="95000"/>
              <a:buFont typeface="Wingdings" panose="05000000000000000000" pitchFamily="2" charset="2"/>
            </a:pPr>
            <a:r>
              <a:rPr lang="en-US" altLang="zh-CN" sz="2800" b="1" dirty="0">
                <a:latin typeface="Verdana" panose="020B0604030504040204" pitchFamily="34" charset="0"/>
              </a:rPr>
              <a:t>11. </a:t>
            </a:r>
            <a:r>
              <a:rPr lang="zh-CN" altLang="en-US" sz="2800" b="1" dirty="0">
                <a:latin typeface="Verdana" panose="020B0604030504040204" pitchFamily="34" charset="0"/>
              </a:rPr>
              <a:t>冯诺依曼计算机中指令和数据均以二进制形式存放在存储器中，</a:t>
            </a:r>
            <a:r>
              <a:rPr lang="en-US" altLang="zh-CN" sz="2800" b="1" dirty="0">
                <a:latin typeface="Verdana" panose="020B0604030504040204" pitchFamily="34" charset="0"/>
              </a:rPr>
              <a:t>CPU</a:t>
            </a:r>
            <a:r>
              <a:rPr lang="zh-CN" altLang="en-US" sz="2800" b="1" dirty="0">
                <a:latin typeface="Verdana" panose="020B0604030504040204" pitchFamily="34" charset="0"/>
              </a:rPr>
              <a:t>区分它们的依据是</a:t>
            </a:r>
            <a:r>
              <a:rPr lang="en-US" altLang="zh-CN" sz="2800" b="1" dirty="0">
                <a:latin typeface="Verdana" panose="020B0604030504040204" pitchFamily="34" charset="0"/>
              </a:rPr>
              <a:t>__</a:t>
            </a:r>
            <a:endParaRPr lang="en-US" altLang="zh-CN" sz="2800" b="1" dirty="0">
              <a:latin typeface="Verdana" panose="020B0604030504040204" pitchFamily="34" charset="0"/>
            </a:endParaRPr>
          </a:p>
          <a:p>
            <a:pPr marL="342900" indent="-342900">
              <a:lnSpc>
                <a:spcPct val="110000"/>
              </a:lnSpc>
              <a:spcBef>
                <a:spcPct val="20000"/>
              </a:spcBef>
              <a:buClr>
                <a:schemeClr val="tx2"/>
              </a:buClr>
              <a:buSzPct val="95000"/>
              <a:buFont typeface="Wingdings" panose="05000000000000000000" pitchFamily="2" charset="2"/>
            </a:pPr>
            <a:r>
              <a:rPr lang="en-US" altLang="zh-CN" sz="2800" b="1" dirty="0">
                <a:latin typeface="Verdana" panose="020B0604030504040204" pitchFamily="34" charset="0"/>
              </a:rPr>
              <a:t>   A. </a:t>
            </a:r>
            <a:r>
              <a:rPr lang="zh-CN" altLang="en-US" sz="2800" b="1" dirty="0">
                <a:latin typeface="Verdana" panose="020B0604030504040204" pitchFamily="34" charset="0"/>
              </a:rPr>
              <a:t>指令操作码的译码结果</a:t>
            </a:r>
            <a:endParaRPr lang="zh-CN" altLang="en-US" sz="2800" b="1" dirty="0">
              <a:latin typeface="Verdana" panose="020B0604030504040204" pitchFamily="34" charset="0"/>
            </a:endParaRPr>
          </a:p>
          <a:p>
            <a:pPr marL="342900" indent="-342900">
              <a:lnSpc>
                <a:spcPct val="110000"/>
              </a:lnSpc>
              <a:spcBef>
                <a:spcPct val="20000"/>
              </a:spcBef>
              <a:buClr>
                <a:schemeClr val="tx2"/>
              </a:buClr>
              <a:buSzPct val="95000"/>
              <a:buFont typeface="Wingdings" panose="05000000000000000000" pitchFamily="2" charset="2"/>
            </a:pPr>
            <a:r>
              <a:rPr lang="zh-CN" altLang="en-US" sz="2800" b="1" dirty="0">
                <a:latin typeface="Verdana" panose="020B0604030504040204" pitchFamily="34" charset="0"/>
              </a:rPr>
              <a:t>   </a:t>
            </a:r>
            <a:r>
              <a:rPr lang="en-US" altLang="zh-CN" sz="2800" b="1" dirty="0">
                <a:latin typeface="Verdana" panose="020B0604030504040204" pitchFamily="34" charset="0"/>
              </a:rPr>
              <a:t>B. </a:t>
            </a:r>
            <a:r>
              <a:rPr lang="zh-CN" altLang="en-US" sz="2800" b="1" dirty="0">
                <a:latin typeface="Verdana" panose="020B0604030504040204" pitchFamily="34" charset="0"/>
              </a:rPr>
              <a:t>指令和数据的寻址方式</a:t>
            </a:r>
            <a:endParaRPr lang="zh-CN" altLang="en-US" sz="2800" b="1" dirty="0">
              <a:latin typeface="Verdana" panose="020B0604030504040204" pitchFamily="34" charset="0"/>
            </a:endParaRPr>
          </a:p>
          <a:p>
            <a:pPr marL="342900" indent="-342900">
              <a:lnSpc>
                <a:spcPct val="110000"/>
              </a:lnSpc>
              <a:spcBef>
                <a:spcPct val="20000"/>
              </a:spcBef>
              <a:buClr>
                <a:schemeClr val="tx2"/>
              </a:buClr>
              <a:buSzPct val="95000"/>
              <a:buFont typeface="Wingdings" panose="05000000000000000000" pitchFamily="2" charset="2"/>
            </a:pPr>
            <a:r>
              <a:rPr lang="zh-CN" altLang="en-US" sz="2800" b="1" dirty="0">
                <a:latin typeface="Verdana" panose="020B0604030504040204" pitchFamily="34" charset="0"/>
              </a:rPr>
              <a:t>   </a:t>
            </a:r>
            <a:r>
              <a:rPr lang="en-US" altLang="zh-CN" sz="2800" b="1" dirty="0">
                <a:latin typeface="Verdana" panose="020B0604030504040204" pitchFamily="34" charset="0"/>
              </a:rPr>
              <a:t>C. </a:t>
            </a:r>
            <a:r>
              <a:rPr lang="zh-CN" altLang="en-US" sz="2800" b="1" dirty="0">
                <a:latin typeface="Verdana" panose="020B0604030504040204" pitchFamily="34" charset="0"/>
              </a:rPr>
              <a:t>指令周期的不同阶段</a:t>
            </a:r>
            <a:endParaRPr lang="zh-CN" altLang="en-US" sz="2800" b="1" dirty="0">
              <a:latin typeface="Verdana" panose="020B0604030504040204" pitchFamily="34" charset="0"/>
            </a:endParaRPr>
          </a:p>
          <a:p>
            <a:pPr marL="342900" indent="-342900">
              <a:lnSpc>
                <a:spcPct val="110000"/>
              </a:lnSpc>
              <a:spcBef>
                <a:spcPct val="20000"/>
              </a:spcBef>
              <a:buClr>
                <a:schemeClr val="tx2"/>
              </a:buClr>
              <a:buSzPct val="95000"/>
              <a:buFont typeface="Wingdings" panose="05000000000000000000" pitchFamily="2" charset="2"/>
            </a:pPr>
            <a:r>
              <a:rPr lang="zh-CN" altLang="en-US" sz="2800" b="1" dirty="0">
                <a:latin typeface="Verdana" panose="020B0604030504040204" pitchFamily="34" charset="0"/>
              </a:rPr>
              <a:t>   </a:t>
            </a:r>
            <a:r>
              <a:rPr lang="en-US" altLang="zh-CN" sz="2800" b="1" dirty="0">
                <a:latin typeface="Verdana" panose="020B0604030504040204" pitchFamily="34" charset="0"/>
              </a:rPr>
              <a:t>D. </a:t>
            </a:r>
            <a:r>
              <a:rPr lang="zh-CN" altLang="en-US" sz="2800" b="1" dirty="0">
                <a:latin typeface="Verdana" panose="020B0604030504040204" pitchFamily="34" charset="0"/>
              </a:rPr>
              <a:t>指令和数据所在的存储单元</a:t>
            </a:r>
            <a:endParaRPr lang="zh-CN" altLang="en-US" sz="2800" b="1" dirty="0">
              <a:latin typeface="Verdana" panose="020B0604030504040204" pitchFamily="34" charset="0"/>
            </a:endParaRPr>
          </a:p>
        </p:txBody>
      </p:sp>
      <p:sp>
        <p:nvSpPr>
          <p:cNvPr id="25602" name="Text Box 5"/>
          <p:cNvSpPr txBox="1"/>
          <p:nvPr/>
        </p:nvSpPr>
        <p:spPr>
          <a:xfrm>
            <a:off x="395288" y="908050"/>
            <a:ext cx="3744912" cy="519113"/>
          </a:xfrm>
          <a:prstGeom prst="rect">
            <a:avLst/>
          </a:prstGeom>
          <a:noFill/>
          <a:ln w="12700">
            <a:noFill/>
          </a:ln>
        </p:spPr>
        <p:txBody>
          <a:bodyPr anchor="t" anchorCtr="0">
            <a:spAutoFit/>
          </a:bodyPr>
          <a:p>
            <a:pPr>
              <a:spcBef>
                <a:spcPct val="50000"/>
              </a:spcBef>
            </a:pPr>
            <a:r>
              <a:rPr lang="zh-CN" altLang="en-US" sz="2800" b="1" dirty="0">
                <a:solidFill>
                  <a:srgbClr val="990000"/>
                </a:solidFill>
                <a:latin typeface="Verdana" panose="020B0604030504040204" pitchFamily="34" charset="0"/>
              </a:rPr>
              <a:t>例</a:t>
            </a:r>
            <a:r>
              <a:rPr lang="en-US" altLang="zh-CN" sz="2800" b="1" dirty="0">
                <a:solidFill>
                  <a:srgbClr val="990000"/>
                </a:solidFill>
                <a:latin typeface="Verdana" panose="020B0604030504040204" pitchFamily="34" charset="0"/>
              </a:rPr>
              <a:t>:   </a:t>
            </a:r>
            <a:r>
              <a:rPr lang="en-US" altLang="zh-CN" sz="2800" b="1" u="sng" dirty="0">
                <a:solidFill>
                  <a:srgbClr val="990000"/>
                </a:solidFill>
                <a:latin typeface="Verdana" panose="020B0604030504040204" pitchFamily="34" charset="0"/>
              </a:rPr>
              <a:t>2009</a:t>
            </a:r>
            <a:r>
              <a:rPr lang="zh-CN" altLang="en-US" sz="2800" b="1" u="sng" dirty="0">
                <a:solidFill>
                  <a:srgbClr val="990000"/>
                </a:solidFill>
                <a:latin typeface="Verdana" panose="020B0604030504040204" pitchFamily="34" charset="0"/>
              </a:rPr>
              <a:t>年考题</a:t>
            </a:r>
            <a:r>
              <a:rPr lang="en-US" altLang="zh-CN" sz="2800" b="1" dirty="0">
                <a:solidFill>
                  <a:srgbClr val="990000"/>
                </a:solidFill>
                <a:latin typeface="Verdana" panose="020B0604030504040204" pitchFamily="34" charset="0"/>
              </a:rPr>
              <a:t>:</a:t>
            </a:r>
            <a:endParaRPr lang="en-US" altLang="zh-CN" sz="2800" b="1" dirty="0">
              <a:solidFill>
                <a:srgbClr val="990000"/>
              </a:solidFill>
              <a:latin typeface="Verdana" panose="020B0604030504040204" pitchFamily="34" charset="0"/>
            </a:endParaRPr>
          </a:p>
        </p:txBody>
      </p:sp>
      <p:sp>
        <p:nvSpPr>
          <p:cNvPr id="208902" name="Rectangle 6"/>
          <p:cNvSpPr/>
          <p:nvPr/>
        </p:nvSpPr>
        <p:spPr>
          <a:xfrm>
            <a:off x="539750" y="5229225"/>
            <a:ext cx="7993063" cy="1203325"/>
          </a:xfrm>
          <a:prstGeom prst="rect">
            <a:avLst/>
          </a:prstGeom>
          <a:noFill/>
          <a:ln w="12700">
            <a:noFill/>
          </a:ln>
        </p:spPr>
        <p:txBody>
          <a:bodyPr anchor="t" anchorCtr="0">
            <a:spAutoFit/>
          </a:bodyPr>
          <a:p>
            <a:pPr>
              <a:lnSpc>
                <a:spcPct val="130000"/>
              </a:lnSpc>
            </a:pPr>
            <a:r>
              <a:rPr lang="zh-CN" altLang="en-US" sz="2800" b="1" dirty="0">
                <a:solidFill>
                  <a:srgbClr val="000066"/>
                </a:solidFill>
                <a:latin typeface="Verdana" panose="020B0604030504040204" pitchFamily="34" charset="0"/>
              </a:rPr>
              <a:t>答案：</a:t>
            </a:r>
            <a:r>
              <a:rPr lang="en-US" altLang="zh-CN" sz="2800" b="1" dirty="0">
                <a:solidFill>
                  <a:srgbClr val="000066"/>
                </a:solidFill>
                <a:latin typeface="Verdana" panose="020B0604030504040204" pitchFamily="34" charset="0"/>
              </a:rPr>
              <a:t>C  </a:t>
            </a:r>
            <a:endParaRPr lang="en-US" altLang="zh-CN" sz="2800" b="1" dirty="0">
              <a:solidFill>
                <a:srgbClr val="000066"/>
              </a:solidFill>
              <a:latin typeface="Verdana" panose="020B0604030504040204" pitchFamily="34" charset="0"/>
            </a:endParaRPr>
          </a:p>
          <a:p>
            <a:pPr>
              <a:lnSpc>
                <a:spcPct val="130000"/>
              </a:lnSpc>
            </a:pPr>
            <a:r>
              <a:rPr lang="en-US" altLang="zh-CN" sz="2800" b="1" dirty="0">
                <a:solidFill>
                  <a:srgbClr val="000066"/>
                </a:solidFill>
                <a:latin typeface="Verdana" panose="020B0604030504040204" pitchFamily="34" charset="0"/>
              </a:rPr>
              <a:t>   </a:t>
            </a:r>
            <a:r>
              <a:rPr lang="zh-CN" altLang="en-US" sz="2800" b="1" dirty="0">
                <a:solidFill>
                  <a:srgbClr val="000066"/>
                </a:solidFill>
                <a:latin typeface="Verdana" panose="020B0604030504040204" pitchFamily="34" charset="0"/>
              </a:rPr>
              <a:t>考点：冯诺依曼思想的基本概念</a:t>
            </a:r>
            <a:endParaRPr lang="zh-CN" altLang="en-US" sz="2800" b="1" dirty="0">
              <a:solidFill>
                <a:srgbClr val="000066"/>
              </a:solidFill>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8902"/>
                                        </p:tgtEl>
                                        <p:attrNameLst>
                                          <p:attrName>style.visibility</p:attrName>
                                        </p:attrNameLst>
                                      </p:cBhvr>
                                      <p:to>
                                        <p:strVal val="visible"/>
                                      </p:to>
                                    </p:set>
                                    <p:animEffect transition="in" filter="blinds(horizontal)">
                                      <p:cBhvr>
                                        <p:cTn id="7" dur="500"/>
                                        <p:tgtEl>
                                          <p:spTgt spid="208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6" name="Rectangle 4"/>
          <p:cNvSpPr/>
          <p:nvPr/>
        </p:nvSpPr>
        <p:spPr>
          <a:xfrm>
            <a:off x="468313" y="765175"/>
            <a:ext cx="8153400" cy="5127625"/>
          </a:xfrm>
          <a:prstGeom prst="rect">
            <a:avLst/>
          </a:prstGeom>
          <a:noFill/>
          <a:ln w="12700">
            <a:noFill/>
          </a:ln>
        </p:spPr>
        <p:txBody>
          <a:bodyPr anchor="t" anchorCtr="0">
            <a:spAutoFit/>
          </a:bodyPr>
          <a:p>
            <a:pPr>
              <a:lnSpc>
                <a:spcPct val="160000"/>
              </a:lnSpc>
              <a:spcBef>
                <a:spcPct val="20000"/>
              </a:spcBef>
              <a:buClr>
                <a:schemeClr val="tx2"/>
              </a:buClr>
              <a:buSzPct val="95000"/>
              <a:buFont typeface="Wingdings" panose="05000000000000000000" pitchFamily="2" charset="2"/>
            </a:pPr>
            <a:r>
              <a:rPr lang="en-US" altLang="zh-CN" b="1" dirty="0">
                <a:solidFill>
                  <a:srgbClr val="990000"/>
                </a:solidFill>
                <a:latin typeface="楷体_GB2312" pitchFamily="49" charset="-122"/>
                <a:ea typeface="楷体_GB2312" pitchFamily="49" charset="-122"/>
              </a:rPr>
              <a:t> </a:t>
            </a:r>
            <a:r>
              <a:rPr lang="en-US" altLang="zh-CN" sz="2800" b="1" dirty="0">
                <a:solidFill>
                  <a:srgbClr val="FF0000"/>
                </a:solidFill>
                <a:latin typeface="楷体_GB2312" pitchFamily="49" charset="-122"/>
                <a:ea typeface="Arial Unicode MS" pitchFamily="34" charset="-122"/>
              </a:rPr>
              <a:t>[</a:t>
            </a:r>
            <a:r>
              <a:rPr lang="zh-CN" altLang="en-US" sz="2800" b="1" u="sng" dirty="0">
                <a:solidFill>
                  <a:srgbClr val="FF0000"/>
                </a:solidFill>
                <a:latin typeface="楷体_GB2312" pitchFamily="49" charset="-122"/>
                <a:ea typeface="Arial Unicode MS" pitchFamily="34" charset="-122"/>
              </a:rPr>
              <a:t>指令流与数据流</a:t>
            </a:r>
            <a:r>
              <a:rPr lang="en-US" altLang="zh-CN" sz="2800" b="1" dirty="0">
                <a:solidFill>
                  <a:srgbClr val="FF0000"/>
                </a:solidFill>
                <a:latin typeface="楷体_GB2312" pitchFamily="49" charset="-122"/>
                <a:ea typeface="Arial Unicode MS" pitchFamily="34" charset="-122"/>
              </a:rPr>
              <a:t>]</a:t>
            </a:r>
            <a:r>
              <a:rPr lang="zh-CN" altLang="en-US" sz="2800" b="1" dirty="0">
                <a:solidFill>
                  <a:srgbClr val="FF0000"/>
                </a:solidFill>
                <a:latin typeface="楷体_GB2312" pitchFamily="49" charset="-122"/>
                <a:ea typeface="黑体" panose="02010609060101010101" pitchFamily="49" charset="-122"/>
              </a:rPr>
              <a:t>：</a:t>
            </a:r>
            <a:endParaRPr lang="zh-CN" altLang="en-US" sz="2800" dirty="0">
              <a:latin typeface="楷体_GB2312" pitchFamily="49" charset="-122"/>
              <a:ea typeface="黑体" panose="02010609060101010101" pitchFamily="49" charset="-122"/>
            </a:endParaRPr>
          </a:p>
          <a:p>
            <a:pPr>
              <a:lnSpc>
                <a:spcPct val="160000"/>
              </a:lnSpc>
              <a:spcBef>
                <a:spcPct val="20000"/>
              </a:spcBef>
              <a:buClr>
                <a:schemeClr val="tx2"/>
              </a:buClr>
              <a:buSzPct val="95000"/>
              <a:buFont typeface="Wingdings" panose="05000000000000000000" pitchFamily="2" charset="2"/>
            </a:pPr>
            <a:r>
              <a:rPr lang="zh-CN" altLang="en-US" b="1" dirty="0">
                <a:solidFill>
                  <a:srgbClr val="990000"/>
                </a:solidFill>
                <a:latin typeface="楷体_GB2312" pitchFamily="49" charset="-122"/>
                <a:ea typeface="楷体_GB2312" pitchFamily="49" charset="-122"/>
              </a:rPr>
              <a:t>    </a:t>
            </a:r>
            <a:r>
              <a:rPr lang="zh-CN" altLang="en-US" sz="2800" b="1" dirty="0">
                <a:latin typeface="楷体_GB2312" pitchFamily="49" charset="-122"/>
                <a:ea typeface="楷体_GB2312" pitchFamily="49" charset="-122"/>
              </a:rPr>
              <a:t>当一个取指周期内同时有多条取出的指令时，即内存向控制器送出</a:t>
            </a:r>
            <a:r>
              <a:rPr lang="zh-CN" altLang="en-US" sz="2800" b="1" dirty="0">
                <a:solidFill>
                  <a:srgbClr val="990000"/>
                </a:solidFill>
                <a:latin typeface="Times New Roman" panose="02020603050405020304" pitchFamily="18" charset="0"/>
                <a:ea typeface="楷体_GB2312" pitchFamily="49" charset="-122"/>
              </a:rPr>
              <a:t>“</a:t>
            </a:r>
            <a:r>
              <a:rPr lang="zh-CN" altLang="en-US" sz="2800" b="1" u="sng" dirty="0">
                <a:solidFill>
                  <a:srgbClr val="990000"/>
                </a:solidFill>
                <a:latin typeface="楷体_GB2312" pitchFamily="49" charset="-122"/>
                <a:ea typeface="黑体" panose="02010609060101010101" pitchFamily="49" charset="-122"/>
              </a:rPr>
              <a:t>指令流</a:t>
            </a:r>
            <a:r>
              <a:rPr lang="zh-CN" altLang="en-US" sz="2800" b="1" dirty="0">
                <a:solidFill>
                  <a:srgbClr val="990000"/>
                </a:solidFill>
                <a:latin typeface="Times New Roman" panose="02020603050405020304" pitchFamily="18" charset="0"/>
                <a:ea typeface="楷体_GB2312" pitchFamily="49" charset="-122"/>
              </a:rPr>
              <a:t>”</a:t>
            </a:r>
            <a:r>
              <a:rPr lang="zh-CN" altLang="en-US" sz="2800" b="1" dirty="0">
                <a:solidFill>
                  <a:srgbClr val="990000"/>
                </a:solidFill>
                <a:latin typeface="楷体_GB2312" pitchFamily="49" charset="-122"/>
                <a:ea typeface="楷体_GB2312" pitchFamily="49" charset="-122"/>
              </a:rPr>
              <a:t>；</a:t>
            </a:r>
            <a:endParaRPr lang="zh-CN" altLang="en-US" sz="2800" b="1" dirty="0">
              <a:solidFill>
                <a:srgbClr val="990000"/>
              </a:solidFill>
              <a:latin typeface="楷体_GB2312" pitchFamily="49" charset="-122"/>
              <a:ea typeface="楷体_GB2312" pitchFamily="49" charset="-122"/>
            </a:endParaRPr>
          </a:p>
          <a:p>
            <a:pPr>
              <a:lnSpc>
                <a:spcPct val="160000"/>
              </a:lnSpc>
              <a:spcBef>
                <a:spcPct val="20000"/>
              </a:spcBef>
              <a:buClr>
                <a:schemeClr val="tx2"/>
              </a:buClr>
              <a:buSzPct val="95000"/>
              <a:buFont typeface="Wingdings" panose="05000000000000000000" pitchFamily="2" charset="2"/>
            </a:pPr>
            <a:r>
              <a:rPr lang="zh-CN" altLang="en-US" sz="2800" b="1" dirty="0">
                <a:solidFill>
                  <a:srgbClr val="990000"/>
                </a:solidFill>
                <a:latin typeface="楷体_GB2312" pitchFamily="49" charset="-122"/>
                <a:ea typeface="楷体_GB2312" pitchFamily="49" charset="-122"/>
              </a:rPr>
              <a:t>   </a:t>
            </a:r>
            <a:r>
              <a:rPr lang="zh-CN" altLang="en-US" sz="2800" b="1" dirty="0">
                <a:latin typeface="楷体_GB2312" pitchFamily="49" charset="-122"/>
                <a:ea typeface="楷体_GB2312" pitchFamily="49" charset="-122"/>
              </a:rPr>
              <a:t>当在一个执行周期内同时处理多个数据时，则形成所谓的</a:t>
            </a:r>
            <a:r>
              <a:rPr lang="zh-CN" altLang="en-US" sz="2800" b="1" dirty="0">
                <a:solidFill>
                  <a:srgbClr val="990000"/>
                </a:solidFill>
                <a:latin typeface="Times New Roman" panose="02020603050405020304" pitchFamily="18" charset="0"/>
                <a:ea typeface="楷体_GB2312" pitchFamily="49" charset="-122"/>
              </a:rPr>
              <a:t>“</a:t>
            </a:r>
            <a:r>
              <a:rPr lang="zh-CN" altLang="en-US" sz="2800" b="1" u="sng" dirty="0">
                <a:solidFill>
                  <a:srgbClr val="990000"/>
                </a:solidFill>
                <a:latin typeface="楷体_GB2312" pitchFamily="49" charset="-122"/>
                <a:ea typeface="黑体" panose="02010609060101010101" pitchFamily="49" charset="-122"/>
              </a:rPr>
              <a:t>数据流</a:t>
            </a:r>
            <a:r>
              <a:rPr lang="zh-CN" altLang="en-US" sz="2800" b="1" dirty="0">
                <a:solidFill>
                  <a:srgbClr val="990000"/>
                </a:solidFill>
                <a:latin typeface="Times New Roman" panose="02020603050405020304" pitchFamily="18" charset="0"/>
                <a:ea typeface="楷体_GB2312" pitchFamily="49" charset="-122"/>
              </a:rPr>
              <a:t>”</a:t>
            </a:r>
            <a:r>
              <a:rPr lang="zh-CN" altLang="en-US" sz="2800" b="1" dirty="0">
                <a:solidFill>
                  <a:srgbClr val="990000"/>
                </a:solidFill>
                <a:latin typeface="楷体_GB2312" pitchFamily="49" charset="-122"/>
                <a:ea typeface="楷体_GB2312" pitchFamily="49" charset="-122"/>
              </a:rPr>
              <a:t>。</a:t>
            </a:r>
            <a:endParaRPr lang="zh-CN" altLang="en-US" sz="2800" b="1" dirty="0">
              <a:solidFill>
                <a:srgbClr val="990000"/>
              </a:solidFill>
              <a:latin typeface="楷体_GB2312" pitchFamily="49" charset="-122"/>
              <a:ea typeface="楷体_GB2312" pitchFamily="49" charset="-122"/>
            </a:endParaRPr>
          </a:p>
          <a:p>
            <a:pPr>
              <a:lnSpc>
                <a:spcPct val="160000"/>
              </a:lnSpc>
              <a:spcBef>
                <a:spcPct val="20000"/>
              </a:spcBef>
              <a:buClr>
                <a:schemeClr val="tx2"/>
              </a:buClr>
              <a:buSzPct val="95000"/>
              <a:buFont typeface="Wingdings" panose="05000000000000000000" pitchFamily="2" charset="2"/>
            </a:pPr>
            <a:r>
              <a:rPr lang="zh-CN" altLang="en-US" sz="2800" b="1" dirty="0">
                <a:solidFill>
                  <a:srgbClr val="990000"/>
                </a:solidFill>
                <a:latin typeface="楷体_GB2312" pitchFamily="49" charset="-122"/>
                <a:ea typeface="楷体_GB2312" pitchFamily="49" charset="-122"/>
              </a:rPr>
              <a:t>   </a:t>
            </a:r>
            <a:r>
              <a:rPr lang="zh-CN" altLang="en-US" sz="2800" b="1" dirty="0">
                <a:latin typeface="楷体_GB2312" pitchFamily="49" charset="-122"/>
                <a:ea typeface="楷体_GB2312" pitchFamily="49" charset="-122"/>
              </a:rPr>
              <a:t>这种概念常出现在流水线结构或分布式处理计算机的分析与讨论中。</a:t>
            </a:r>
            <a:endParaRPr lang="zh-CN" altLang="en-US" sz="2800" b="1"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6196">
                                            <p:txEl>
                                              <p:charRg st="12" end="52"/>
                                            </p:txEl>
                                          </p:spTgt>
                                        </p:tgtEl>
                                        <p:attrNameLst>
                                          <p:attrName>style.visibility</p:attrName>
                                        </p:attrNameLst>
                                      </p:cBhvr>
                                      <p:to>
                                        <p:strVal val="visible"/>
                                      </p:to>
                                    </p:set>
                                    <p:animEffect transition="in" filter="blinds(horizontal)">
                                      <p:cBhvr>
                                        <p:cTn id="7" dur="500"/>
                                        <p:tgtEl>
                                          <p:spTgt spid="136196">
                                            <p:txEl>
                                              <p:charRg st="12" end="5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6196">
                                            <p:txEl>
                                              <p:charRg st="52" end="87"/>
                                            </p:txEl>
                                          </p:spTgt>
                                        </p:tgtEl>
                                        <p:attrNameLst>
                                          <p:attrName>style.visibility</p:attrName>
                                        </p:attrNameLst>
                                      </p:cBhvr>
                                      <p:to>
                                        <p:strVal val="visible"/>
                                      </p:to>
                                    </p:set>
                                    <p:animEffect transition="in" filter="blinds(horizontal)">
                                      <p:cBhvr>
                                        <p:cTn id="12" dur="500"/>
                                        <p:tgtEl>
                                          <p:spTgt spid="136196">
                                            <p:txEl>
                                              <p:charRg st="52" end="8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6196">
                                            <p:txEl>
                                              <p:charRg st="87" end="121"/>
                                            </p:txEl>
                                          </p:spTgt>
                                        </p:tgtEl>
                                        <p:attrNameLst>
                                          <p:attrName>style.visibility</p:attrName>
                                        </p:attrNameLst>
                                      </p:cBhvr>
                                      <p:to>
                                        <p:strVal val="visible"/>
                                      </p:to>
                                    </p:set>
                                    <p:animEffect transition="in" filter="wipe(left)">
                                      <p:cBhvr>
                                        <p:cTn id="17" dur="500"/>
                                        <p:tgtEl>
                                          <p:spTgt spid="136196">
                                            <p:txEl>
                                              <p:charRg st="87" end="1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 1"/>
          <p:cNvSpPr>
            <a:spLocks noGrp="1"/>
          </p:cNvSpPr>
          <p:nvPr>
            <p:ph type="title"/>
          </p:nvPr>
        </p:nvSpPr>
        <p:spPr>
          <a:xfrm>
            <a:off x="468313" y="1054100"/>
            <a:ext cx="8162925" cy="646113"/>
          </a:xfrm>
          <a:ln/>
        </p:spPr>
        <p:txBody>
          <a:bodyPr vert="horz" wrap="square" lIns="91440" tIns="45720" rIns="91440" bIns="45720" anchor="b" anchorCtr="0">
            <a:spAutoFit/>
          </a:bodyPr>
          <a:p>
            <a:pPr eaLnBrk="1" hangingPunct="1"/>
            <a:r>
              <a:rPr lang="zh-CN" altLang="en-US" sz="3600" b="1" dirty="0">
                <a:latin typeface="宋体" panose="02010600030101010101" pitchFamily="2" charset="-122"/>
              </a:rPr>
              <a:t>考纲考查目标</a:t>
            </a:r>
            <a:endParaRPr lang="zh-CN" altLang="en-US" sz="3600" b="1" dirty="0">
              <a:latin typeface="宋体" panose="02010600030101010101" pitchFamily="2" charset="-122"/>
            </a:endParaRPr>
          </a:p>
        </p:txBody>
      </p:sp>
      <p:sp>
        <p:nvSpPr>
          <p:cNvPr id="9218" name="内容占位符 2"/>
          <p:cNvSpPr>
            <a:spLocks noGrp="1"/>
          </p:cNvSpPr>
          <p:nvPr>
            <p:ph idx="1"/>
          </p:nvPr>
        </p:nvSpPr>
        <p:spPr>
          <a:xfrm>
            <a:off x="755650" y="1844675"/>
            <a:ext cx="8110538" cy="4191000"/>
          </a:xfrm>
          <a:ln/>
        </p:spPr>
        <p:txBody>
          <a:bodyPr vert="horz" wrap="square" lIns="91440" tIns="45720" rIns="91440" bIns="45720" anchor="t" anchorCtr="0"/>
          <a:p>
            <a:pPr eaLnBrk="1" hangingPunct="1">
              <a:buNone/>
            </a:pPr>
            <a:r>
              <a:rPr lang="en-US" altLang="zh-CN" sz="2400" b="1" dirty="0">
                <a:latin typeface="宋体" panose="02010600030101010101" pitchFamily="2" charset="-122"/>
              </a:rPr>
              <a:t>1.</a:t>
            </a:r>
            <a:r>
              <a:rPr lang="zh-CN" altLang="en-US" sz="2400" b="1" dirty="0">
                <a:latin typeface="宋体" panose="02010600030101010101" pitchFamily="2" charset="-122"/>
              </a:rPr>
              <a:t>理解单处理器计算机系统中各部件的内部工作原理、组成结构以及相互连接方式，具有完整的计算机系统的整机概念。</a:t>
            </a:r>
            <a:endParaRPr lang="en-US" altLang="zh-CN" sz="2400" b="1" dirty="0">
              <a:latin typeface="宋体" panose="02010600030101010101" pitchFamily="2" charset="-122"/>
            </a:endParaRPr>
          </a:p>
          <a:p>
            <a:pPr eaLnBrk="1" hangingPunct="1">
              <a:buNone/>
            </a:pPr>
            <a:r>
              <a:rPr lang="en-US" altLang="zh-CN" sz="2400" b="1" dirty="0">
                <a:latin typeface="宋体" panose="02010600030101010101" pitchFamily="2" charset="-122"/>
              </a:rPr>
              <a:t>2.</a:t>
            </a:r>
            <a:r>
              <a:rPr lang="zh-CN" altLang="en-US" sz="2400" b="1" dirty="0">
                <a:latin typeface="宋体" panose="02010600030101010101" pitchFamily="2" charset="-122"/>
              </a:rPr>
              <a:t>理解计算机系统层次化结构概念，熟悉硬件与软件之间的界面，掌握指令集体系结构的基本知识和基本实现方法。</a:t>
            </a:r>
            <a:endParaRPr lang="en-US" altLang="zh-CN" sz="2400" b="1" dirty="0">
              <a:latin typeface="宋体" panose="02010600030101010101" pitchFamily="2" charset="-122"/>
            </a:endParaRPr>
          </a:p>
          <a:p>
            <a:pPr eaLnBrk="1" hangingPunct="1">
              <a:buNone/>
            </a:pPr>
            <a:r>
              <a:rPr lang="en-US" altLang="zh-CN" sz="2400" b="1" dirty="0">
                <a:latin typeface="宋体" panose="02010600030101010101" pitchFamily="2" charset="-122"/>
              </a:rPr>
              <a:t>3.</a:t>
            </a:r>
            <a:r>
              <a:rPr lang="zh-CN" altLang="en-US" sz="2400" b="1" dirty="0">
                <a:latin typeface="宋体" panose="02010600030101010101" pitchFamily="2" charset="-122"/>
              </a:rPr>
              <a:t>能够</a:t>
            </a:r>
            <a:r>
              <a:rPr lang="zh-CN" altLang="en-US" sz="2400" b="1" dirty="0">
                <a:solidFill>
                  <a:srgbClr val="FF0000"/>
                </a:solidFill>
                <a:latin typeface="宋体" panose="02010600030101010101" pitchFamily="2" charset="-122"/>
              </a:rPr>
              <a:t>综合</a:t>
            </a:r>
            <a:r>
              <a:rPr lang="zh-CN" altLang="en-US" sz="2400" b="1" dirty="0">
                <a:latin typeface="宋体" panose="02010600030101010101" pitchFamily="2" charset="-122"/>
              </a:rPr>
              <a:t>运用计算机组成的基本原理和基本方法，对有关计算机硬件系统中的理论和实际问题进行计算、分析，并能对一些基本部件进行简单设计。</a:t>
            </a:r>
            <a:endParaRPr lang="zh-CN" altLang="en-US" sz="2400" b="1" dirty="0">
              <a:latin typeface="宋体" panose="02010600030101010101" pitchFamily="2" charset="-122"/>
            </a:endParaRPr>
          </a:p>
        </p:txBody>
      </p:sp>
      <p:sp>
        <p:nvSpPr>
          <p:cNvPr id="9219" name="标题 1"/>
          <p:cNvSpPr txBox="1"/>
          <p:nvPr/>
        </p:nvSpPr>
        <p:spPr>
          <a:xfrm>
            <a:off x="755650" y="260350"/>
            <a:ext cx="8162925" cy="792163"/>
          </a:xfrm>
          <a:prstGeom prst="rect">
            <a:avLst/>
          </a:prstGeom>
          <a:noFill/>
          <a:ln w="9525">
            <a:noFill/>
          </a:ln>
        </p:spPr>
        <p:txBody>
          <a:bodyPr anchor="b" anchorCtr="0">
            <a:spAutoFit/>
          </a:bodyPr>
          <a:p>
            <a:pPr algn="ctr">
              <a:buSzTx/>
            </a:pPr>
            <a:r>
              <a:rPr lang="zh-CN" altLang="en-US" sz="4400" dirty="0">
                <a:solidFill>
                  <a:schemeClr val="tx2"/>
                </a:solidFill>
                <a:latin typeface="宋体" panose="02010600030101010101" pitchFamily="2" charset="-122"/>
              </a:rPr>
              <a:t>第一章 计算机系统概论</a:t>
            </a:r>
            <a:endParaRPr lang="zh-CN" altLang="en-US" sz="4400" dirty="0">
              <a:solidFill>
                <a:schemeClr val="tx2"/>
              </a:solidFill>
              <a:latin typeface="宋体" panose="02010600030101010101" pitchFamily="2"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1"/>
          <p:cNvSpPr>
            <a:spLocks noGrp="1"/>
          </p:cNvSpPr>
          <p:nvPr>
            <p:ph type="title"/>
          </p:nvPr>
        </p:nvSpPr>
        <p:spPr>
          <a:ln/>
        </p:spPr>
        <p:txBody>
          <a:bodyPr anchor="b" anchorCtr="0">
            <a:spAutoFit/>
          </a:bodyPr>
          <a:p>
            <a:endParaRPr lang="zh-CN" altLang="en-US"/>
          </a:p>
        </p:txBody>
      </p:sp>
      <p:sp>
        <p:nvSpPr>
          <p:cNvPr id="27650" name="内容占位符 2"/>
          <p:cNvSpPr>
            <a:spLocks noGrp="1"/>
          </p:cNvSpPr>
          <p:nvPr>
            <p:ph idx="1"/>
          </p:nvPr>
        </p:nvSpPr>
        <p:spPr>
          <a:ln/>
        </p:spPr>
        <p:txBody>
          <a:bodyPr anchor="t" anchorCtr="0"/>
          <a:p>
            <a:r>
              <a:rPr lang="zh-CN" altLang="en-US"/>
              <a:t>从器件角度看，计算机经历了五代变化。但从系统结构看，至今绝大多数计算机仍属于（  ）计算机。</a:t>
            </a:r>
            <a:endParaRPr lang="zh-CN" altLang="en-US"/>
          </a:p>
          <a:p>
            <a:r>
              <a:rPr lang="zh-CN" altLang="en-US"/>
              <a:t>A. 并行       B. 冯·诺依曼       C. 智能         D. 串行</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灯片编号占位符 5"/>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28674" name="Rectangle 2"/>
          <p:cNvSpPr>
            <a:spLocks noGrp="1"/>
          </p:cNvSpPr>
          <p:nvPr>
            <p:ph type="title"/>
          </p:nvPr>
        </p:nvSpPr>
        <p:spPr>
          <a:ln/>
        </p:spPr>
        <p:txBody>
          <a:bodyPr vert="horz" wrap="square" lIns="91440" tIns="45720" rIns="91440" bIns="45720" anchor="b" anchorCtr="0">
            <a:spAutoFit/>
          </a:bodyPr>
          <a:p>
            <a:pPr eaLnBrk="1" hangingPunct="1"/>
            <a:r>
              <a:rPr lang="en-US" altLang="zh-CN" sz="4000" b="1" dirty="0">
                <a:latin typeface="MS PGothic" panose="020B0600070205080204" pitchFamily="34" charset="-128"/>
                <a:ea typeface="MS PGothic" panose="020B0600070205080204" pitchFamily="34" charset="-128"/>
              </a:rPr>
              <a:t>1.5</a:t>
            </a:r>
            <a:r>
              <a:rPr lang="en-US" altLang="zh-CN" sz="4000" b="1" dirty="0">
                <a:latin typeface="隶书" panose="02010509060101010101" pitchFamily="49" charset="-122"/>
                <a:ea typeface="隶书" panose="02010509060101010101" pitchFamily="49" charset="-122"/>
              </a:rPr>
              <a:t> </a:t>
            </a:r>
            <a:r>
              <a:rPr lang="zh-CN" altLang="en-US" sz="4000" b="1" dirty="0">
                <a:latin typeface="隶书" panose="02010509060101010101" pitchFamily="49" charset="-122"/>
                <a:ea typeface="隶书" panose="02010509060101010101" pitchFamily="49" charset="-122"/>
              </a:rPr>
              <a:t>计算机系统的层次结构</a:t>
            </a:r>
            <a:endParaRPr lang="zh-CN" altLang="en-US" sz="4000" b="1" dirty="0">
              <a:latin typeface="隶书" panose="02010509060101010101" pitchFamily="49" charset="-122"/>
              <a:ea typeface="隶书" panose="02010509060101010101" pitchFamily="49" charset="-122"/>
            </a:endParaRPr>
          </a:p>
        </p:txBody>
      </p:sp>
      <p:sp>
        <p:nvSpPr>
          <p:cNvPr id="320515" name="Rectangle 3"/>
          <p:cNvSpPr>
            <a:spLocks noGrp="1"/>
          </p:cNvSpPr>
          <p:nvPr>
            <p:ph idx="1"/>
          </p:nvPr>
        </p:nvSpPr>
        <p:spPr>
          <a:xfrm>
            <a:off x="0" y="1752600"/>
            <a:ext cx="6011863" cy="5105400"/>
          </a:xfrm>
          <a:ln>
            <a:solidFill>
              <a:srgbClr val="FF0000"/>
            </a:solidFill>
            <a:miter/>
          </a:ln>
        </p:spPr>
        <p:txBody>
          <a:bodyPr vert="horz" wrap="square" lIns="91440" tIns="45720" rIns="91440" bIns="45720" anchor="t" anchorCtr="0"/>
          <a:p>
            <a:pPr eaLnBrk="1" hangingPunct="1">
              <a:lnSpc>
                <a:spcPct val="120000"/>
              </a:lnSpc>
              <a:buNone/>
            </a:pPr>
            <a:r>
              <a:rPr lang="en-US" altLang="zh-CN" sz="1700" b="1" i="1" dirty="0">
                <a:solidFill>
                  <a:srgbClr val="FF8000"/>
                </a:solidFill>
              </a:rPr>
              <a:t>1. </a:t>
            </a:r>
            <a:r>
              <a:rPr lang="zh-CN" altLang="en-US" sz="1700" b="1" i="1" dirty="0">
                <a:solidFill>
                  <a:srgbClr val="FF8000"/>
                </a:solidFill>
              </a:rPr>
              <a:t>微程序设计级</a:t>
            </a:r>
            <a:endParaRPr lang="zh-CN" altLang="en-US" sz="1700" b="1" dirty="0"/>
          </a:p>
          <a:p>
            <a:pPr eaLnBrk="1" hangingPunct="1">
              <a:lnSpc>
                <a:spcPct val="120000"/>
              </a:lnSpc>
            </a:pPr>
            <a:r>
              <a:rPr lang="zh-CN" altLang="en-US" sz="1700" b="1" dirty="0"/>
              <a:t>硬件级，它由机器硬件直接执行</a:t>
            </a:r>
            <a:r>
              <a:rPr lang="zh-CN" altLang="en-US" sz="1700" b="1" dirty="0">
                <a:solidFill>
                  <a:schemeClr val="hlink"/>
                </a:solidFill>
              </a:rPr>
              <a:t>微命令</a:t>
            </a:r>
            <a:r>
              <a:rPr lang="zh-CN" altLang="en-US" sz="1700" b="1" dirty="0"/>
              <a:t>。如果某一个应用程序直接用</a:t>
            </a:r>
            <a:r>
              <a:rPr lang="zh-CN" altLang="en-US" sz="1700" b="1" dirty="0">
                <a:solidFill>
                  <a:schemeClr val="hlink"/>
                </a:solidFill>
              </a:rPr>
              <a:t>微命令</a:t>
            </a:r>
            <a:r>
              <a:rPr lang="zh-CN" altLang="en-US" sz="1700" b="1" dirty="0"/>
              <a:t>来编写，可在这一级上运行应用程序。</a:t>
            </a:r>
            <a:endParaRPr lang="zh-CN" altLang="en-US" sz="1700" b="1" dirty="0"/>
          </a:p>
          <a:p>
            <a:pPr eaLnBrk="1" hangingPunct="1">
              <a:lnSpc>
                <a:spcPct val="120000"/>
              </a:lnSpc>
              <a:buNone/>
            </a:pPr>
            <a:r>
              <a:rPr lang="en-US" altLang="zh-CN" sz="1700" b="1" i="1" dirty="0">
                <a:solidFill>
                  <a:srgbClr val="FF8000"/>
                </a:solidFill>
              </a:rPr>
              <a:t>2. </a:t>
            </a:r>
            <a:r>
              <a:rPr lang="zh-CN" altLang="en-US" sz="1700" b="1" i="1" dirty="0">
                <a:solidFill>
                  <a:srgbClr val="FF8000"/>
                </a:solidFill>
              </a:rPr>
              <a:t>一般机器级</a:t>
            </a:r>
            <a:endParaRPr lang="zh-CN" altLang="en-US" sz="1700" b="1" dirty="0"/>
          </a:p>
          <a:p>
            <a:pPr eaLnBrk="1" hangingPunct="1">
              <a:lnSpc>
                <a:spcPct val="120000"/>
              </a:lnSpc>
            </a:pPr>
            <a:r>
              <a:rPr lang="zh-CN" altLang="en-US" sz="1700" b="1" dirty="0"/>
              <a:t>也称为机器语言级，由</a:t>
            </a:r>
            <a:r>
              <a:rPr lang="zh-CN" altLang="en-US" sz="1700" b="1" dirty="0">
                <a:solidFill>
                  <a:schemeClr val="hlink"/>
                </a:solidFill>
              </a:rPr>
              <a:t>微程序</a:t>
            </a:r>
            <a:r>
              <a:rPr lang="zh-CN" altLang="en-US" sz="1700" b="1" dirty="0"/>
              <a:t>解释机器指令系统。这一级也是硬件级。</a:t>
            </a:r>
            <a:endParaRPr lang="en-US" altLang="zh-CN" sz="1700" b="1" dirty="0"/>
          </a:p>
          <a:p>
            <a:pPr eaLnBrk="1" hangingPunct="1">
              <a:lnSpc>
                <a:spcPct val="110000"/>
              </a:lnSpc>
              <a:buNone/>
            </a:pPr>
            <a:r>
              <a:rPr lang="en-US" altLang="zh-CN" sz="1700" b="1" dirty="0">
                <a:solidFill>
                  <a:srgbClr val="FF8000"/>
                </a:solidFill>
              </a:rPr>
              <a:t>3. </a:t>
            </a:r>
            <a:r>
              <a:rPr lang="zh-CN" altLang="en-US" sz="1700" b="1" dirty="0">
                <a:solidFill>
                  <a:srgbClr val="FF8000"/>
                </a:solidFill>
              </a:rPr>
              <a:t>操作系统级</a:t>
            </a:r>
            <a:endParaRPr lang="zh-CN" altLang="en-US" sz="1700" b="1" dirty="0"/>
          </a:p>
          <a:p>
            <a:pPr eaLnBrk="1" hangingPunct="1">
              <a:lnSpc>
                <a:spcPct val="110000"/>
              </a:lnSpc>
            </a:pPr>
            <a:r>
              <a:rPr lang="zh-CN" altLang="en-US" sz="1700" b="1" dirty="0"/>
              <a:t>由操作系统程序实现。这些操作系统由机器指令和广义指令组成，广义指令是操作系统定义和解释的软件指令。</a:t>
            </a:r>
            <a:endParaRPr lang="zh-CN" altLang="en-US" sz="1700" b="1" dirty="0"/>
          </a:p>
          <a:p>
            <a:pPr eaLnBrk="1" hangingPunct="1">
              <a:lnSpc>
                <a:spcPct val="110000"/>
              </a:lnSpc>
              <a:buNone/>
            </a:pPr>
            <a:r>
              <a:rPr lang="en-US" altLang="zh-CN" sz="1700" b="1" dirty="0">
                <a:solidFill>
                  <a:srgbClr val="FF8000"/>
                </a:solidFill>
              </a:rPr>
              <a:t>4. </a:t>
            </a:r>
            <a:r>
              <a:rPr lang="zh-CN" altLang="en-US" sz="1700" b="1" dirty="0">
                <a:solidFill>
                  <a:srgbClr val="FF8000"/>
                </a:solidFill>
              </a:rPr>
              <a:t>汇编语言级</a:t>
            </a:r>
            <a:endParaRPr lang="zh-CN" altLang="en-US" sz="1700" b="1" dirty="0"/>
          </a:p>
          <a:p>
            <a:pPr eaLnBrk="1" hangingPunct="1">
              <a:lnSpc>
                <a:spcPct val="110000"/>
              </a:lnSpc>
            </a:pPr>
            <a:r>
              <a:rPr lang="zh-CN" altLang="en-US" sz="1700" b="1" dirty="0"/>
              <a:t>给程序人员提供一种符号形式语言，以减少程</a:t>
            </a:r>
            <a:endParaRPr lang="en-US" altLang="zh-CN" sz="1700" b="1" dirty="0"/>
          </a:p>
          <a:p>
            <a:pPr eaLnBrk="1" hangingPunct="1">
              <a:lnSpc>
                <a:spcPct val="110000"/>
              </a:lnSpc>
              <a:buNone/>
            </a:pPr>
            <a:r>
              <a:rPr lang="en-US" altLang="zh-CN" sz="1700" b="1" dirty="0"/>
              <a:t>   </a:t>
            </a:r>
            <a:r>
              <a:rPr lang="zh-CN" altLang="en-US" sz="1700" b="1" dirty="0"/>
              <a:t>序编写的复杂性。这一级由汇编程序支持和执行。</a:t>
            </a:r>
            <a:endParaRPr lang="zh-CN" altLang="en-US" sz="1700" b="1" dirty="0"/>
          </a:p>
          <a:p>
            <a:pPr eaLnBrk="1" hangingPunct="1">
              <a:lnSpc>
                <a:spcPct val="110000"/>
              </a:lnSpc>
              <a:buNone/>
            </a:pPr>
            <a:r>
              <a:rPr lang="en-US" altLang="zh-CN" sz="1700" b="1" dirty="0">
                <a:solidFill>
                  <a:srgbClr val="FF8000"/>
                </a:solidFill>
              </a:rPr>
              <a:t>5. </a:t>
            </a:r>
            <a:r>
              <a:rPr lang="zh-CN" altLang="en-US" sz="1700" b="1" dirty="0">
                <a:solidFill>
                  <a:srgbClr val="FF8000"/>
                </a:solidFill>
              </a:rPr>
              <a:t>高级语言级</a:t>
            </a:r>
            <a:endParaRPr lang="zh-CN" altLang="en-US" sz="1700" b="1" dirty="0"/>
          </a:p>
          <a:p>
            <a:pPr eaLnBrk="1" hangingPunct="1">
              <a:lnSpc>
                <a:spcPct val="110000"/>
              </a:lnSpc>
            </a:pPr>
            <a:r>
              <a:rPr lang="zh-CN" altLang="en-US" sz="1700" b="1" dirty="0"/>
              <a:t>面向用户，为方便用户编写应用程序而设置的。这一级由各种高级语言编译程序支持和执行。</a:t>
            </a:r>
            <a:endParaRPr lang="zh-CN" altLang="en-US" sz="1700" b="1" dirty="0"/>
          </a:p>
          <a:p>
            <a:pPr eaLnBrk="1" hangingPunct="1">
              <a:lnSpc>
                <a:spcPct val="120000"/>
              </a:lnSpc>
            </a:pPr>
            <a:endParaRPr lang="zh-CN" altLang="en-US" sz="2400" b="1" dirty="0"/>
          </a:p>
        </p:txBody>
      </p:sp>
      <p:grpSp>
        <p:nvGrpSpPr>
          <p:cNvPr id="28676" name="Group 23"/>
          <p:cNvGrpSpPr/>
          <p:nvPr/>
        </p:nvGrpSpPr>
        <p:grpSpPr>
          <a:xfrm>
            <a:off x="5943600" y="1981200"/>
            <a:ext cx="2971800" cy="4419600"/>
            <a:chOff x="3552" y="1296"/>
            <a:chExt cx="1872" cy="2784"/>
          </a:xfrm>
        </p:grpSpPr>
        <p:sp>
          <p:nvSpPr>
            <p:cNvPr id="28677" name="Rectangle 4"/>
            <p:cNvSpPr/>
            <p:nvPr/>
          </p:nvSpPr>
          <p:spPr>
            <a:xfrm>
              <a:off x="3888" y="1296"/>
              <a:ext cx="1344"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sz="2000" dirty="0">
                  <a:latin typeface="Verdana" panose="020B0604030504040204" pitchFamily="34" charset="0"/>
                </a:rPr>
                <a:t>高级语言级</a:t>
              </a:r>
              <a:endParaRPr lang="zh-CN" altLang="en-US" sz="2000" dirty="0">
                <a:latin typeface="Verdana" panose="020B0604030504040204" pitchFamily="34" charset="0"/>
              </a:endParaRPr>
            </a:p>
          </p:txBody>
        </p:sp>
        <p:sp>
          <p:nvSpPr>
            <p:cNvPr id="28678" name="Rectangle 5"/>
            <p:cNvSpPr/>
            <p:nvPr/>
          </p:nvSpPr>
          <p:spPr>
            <a:xfrm>
              <a:off x="3864" y="3600"/>
              <a:ext cx="1392"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sz="2000" dirty="0">
                  <a:latin typeface="Verdana" panose="020B0604030504040204" pitchFamily="34" charset="0"/>
                </a:rPr>
                <a:t>微程序设计级</a:t>
              </a:r>
              <a:endParaRPr lang="zh-CN" altLang="en-US" sz="2000" dirty="0">
                <a:latin typeface="Verdana" panose="020B0604030504040204" pitchFamily="34" charset="0"/>
              </a:endParaRPr>
            </a:p>
          </p:txBody>
        </p:sp>
        <p:sp>
          <p:nvSpPr>
            <p:cNvPr id="28679" name="Rectangle 6"/>
            <p:cNvSpPr/>
            <p:nvPr/>
          </p:nvSpPr>
          <p:spPr>
            <a:xfrm>
              <a:off x="3864" y="3024"/>
              <a:ext cx="1392"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sz="2000" dirty="0">
                  <a:latin typeface="Verdana" panose="020B0604030504040204" pitchFamily="34" charset="0"/>
                </a:rPr>
                <a:t>一般机器级</a:t>
              </a:r>
              <a:endParaRPr lang="zh-CN" altLang="en-US" sz="2000" dirty="0">
                <a:latin typeface="Verdana" panose="020B0604030504040204" pitchFamily="34" charset="0"/>
              </a:endParaRPr>
            </a:p>
          </p:txBody>
        </p:sp>
        <p:sp>
          <p:nvSpPr>
            <p:cNvPr id="28680" name="Rectangle 7"/>
            <p:cNvSpPr/>
            <p:nvPr/>
          </p:nvSpPr>
          <p:spPr>
            <a:xfrm>
              <a:off x="3864" y="2448"/>
              <a:ext cx="1392"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sz="2000" dirty="0">
                  <a:latin typeface="Verdana" panose="020B0604030504040204" pitchFamily="34" charset="0"/>
                </a:rPr>
                <a:t>操作系统级</a:t>
              </a:r>
              <a:endParaRPr lang="zh-CN" altLang="en-US" sz="2000" dirty="0">
                <a:latin typeface="Verdana" panose="020B0604030504040204" pitchFamily="34" charset="0"/>
              </a:endParaRPr>
            </a:p>
          </p:txBody>
        </p:sp>
        <p:sp>
          <p:nvSpPr>
            <p:cNvPr id="28681" name="Rectangle 8"/>
            <p:cNvSpPr/>
            <p:nvPr/>
          </p:nvSpPr>
          <p:spPr>
            <a:xfrm>
              <a:off x="3876" y="1872"/>
              <a:ext cx="1368"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sz="2000" dirty="0">
                  <a:latin typeface="Verdana" panose="020B0604030504040204" pitchFamily="34" charset="0"/>
                </a:rPr>
                <a:t>汇编语言级</a:t>
              </a:r>
              <a:endParaRPr lang="zh-CN" altLang="en-US" sz="2000" dirty="0">
                <a:latin typeface="Verdana" panose="020B0604030504040204" pitchFamily="34" charset="0"/>
              </a:endParaRPr>
            </a:p>
          </p:txBody>
        </p:sp>
        <p:sp>
          <p:nvSpPr>
            <p:cNvPr id="28682" name="AutoShape 9"/>
            <p:cNvSpPr/>
            <p:nvPr/>
          </p:nvSpPr>
          <p:spPr>
            <a:xfrm>
              <a:off x="4488" y="3312"/>
              <a:ext cx="144" cy="288"/>
            </a:xfrm>
            <a:prstGeom prst="upArrow">
              <a:avLst>
                <a:gd name="adj1" fmla="val 50000"/>
                <a:gd name="adj2" fmla="val 500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Verdana" panose="020B0604030504040204" pitchFamily="34" charset="0"/>
              </a:endParaRPr>
            </a:p>
          </p:txBody>
        </p:sp>
        <p:sp>
          <p:nvSpPr>
            <p:cNvPr id="28683" name="AutoShape 10"/>
            <p:cNvSpPr/>
            <p:nvPr/>
          </p:nvSpPr>
          <p:spPr>
            <a:xfrm>
              <a:off x="4488" y="1584"/>
              <a:ext cx="144" cy="288"/>
            </a:xfrm>
            <a:prstGeom prst="upArrow">
              <a:avLst>
                <a:gd name="adj1" fmla="val 50000"/>
                <a:gd name="adj2" fmla="val 500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Verdana" panose="020B0604030504040204" pitchFamily="34" charset="0"/>
              </a:endParaRPr>
            </a:p>
          </p:txBody>
        </p:sp>
        <p:sp>
          <p:nvSpPr>
            <p:cNvPr id="28684" name="AutoShape 11"/>
            <p:cNvSpPr/>
            <p:nvPr/>
          </p:nvSpPr>
          <p:spPr>
            <a:xfrm>
              <a:off x="4488" y="2160"/>
              <a:ext cx="144" cy="288"/>
            </a:xfrm>
            <a:prstGeom prst="upArrow">
              <a:avLst>
                <a:gd name="adj1" fmla="val 50000"/>
                <a:gd name="adj2" fmla="val 500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Verdana" panose="020B0604030504040204" pitchFamily="34" charset="0"/>
              </a:endParaRPr>
            </a:p>
          </p:txBody>
        </p:sp>
        <p:sp>
          <p:nvSpPr>
            <p:cNvPr id="28685" name="AutoShape 12"/>
            <p:cNvSpPr/>
            <p:nvPr/>
          </p:nvSpPr>
          <p:spPr>
            <a:xfrm>
              <a:off x="4488" y="2736"/>
              <a:ext cx="144" cy="288"/>
            </a:xfrm>
            <a:prstGeom prst="upArrow">
              <a:avLst>
                <a:gd name="adj1" fmla="val 50000"/>
                <a:gd name="adj2" fmla="val 500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Verdana" panose="020B0604030504040204" pitchFamily="34" charset="0"/>
              </a:endParaRPr>
            </a:p>
          </p:txBody>
        </p:sp>
        <p:sp>
          <p:nvSpPr>
            <p:cNvPr id="28686" name="Text Box 13"/>
            <p:cNvSpPr txBox="1"/>
            <p:nvPr/>
          </p:nvSpPr>
          <p:spPr>
            <a:xfrm>
              <a:off x="4752" y="1584"/>
              <a:ext cx="624" cy="192"/>
            </a:xfrm>
            <a:prstGeom prst="rect">
              <a:avLst/>
            </a:prstGeom>
            <a:noFill/>
            <a:ln w="9525">
              <a:noFill/>
            </a:ln>
          </p:spPr>
          <p:txBody>
            <a:bodyPr anchor="t" anchorCtr="0">
              <a:spAutoFit/>
            </a:bodyPr>
            <a:p>
              <a:pPr>
                <a:spcBef>
                  <a:spcPct val="50000"/>
                </a:spcBef>
              </a:pPr>
              <a:r>
                <a:rPr lang="zh-CN" altLang="en-US" sz="1400" b="1" dirty="0">
                  <a:latin typeface="Verdana" panose="020B0604030504040204" pitchFamily="34" charset="0"/>
                </a:rPr>
                <a:t>编译程序</a:t>
              </a:r>
              <a:endParaRPr lang="zh-CN" altLang="en-US" sz="1400" b="1" dirty="0">
                <a:latin typeface="Verdana" panose="020B0604030504040204" pitchFamily="34" charset="0"/>
              </a:endParaRPr>
            </a:p>
          </p:txBody>
        </p:sp>
        <p:sp>
          <p:nvSpPr>
            <p:cNvPr id="28687" name="Text Box 14"/>
            <p:cNvSpPr txBox="1"/>
            <p:nvPr/>
          </p:nvSpPr>
          <p:spPr>
            <a:xfrm>
              <a:off x="3984" y="3888"/>
              <a:ext cx="1272" cy="192"/>
            </a:xfrm>
            <a:prstGeom prst="rect">
              <a:avLst/>
            </a:prstGeom>
            <a:noFill/>
            <a:ln w="9525">
              <a:noFill/>
            </a:ln>
          </p:spPr>
          <p:txBody>
            <a:bodyPr anchor="t" anchorCtr="0">
              <a:spAutoFit/>
            </a:bodyPr>
            <a:p>
              <a:pPr>
                <a:spcBef>
                  <a:spcPct val="50000"/>
                </a:spcBef>
              </a:pPr>
              <a:r>
                <a:rPr lang="zh-CN" altLang="en-US" sz="1400" b="1" dirty="0">
                  <a:latin typeface="Verdana" panose="020B0604030504040204" pitchFamily="34" charset="0"/>
                </a:rPr>
                <a:t>微程序直接由硬件执行</a:t>
              </a:r>
              <a:endParaRPr lang="zh-CN" altLang="en-US" sz="1400" b="1" dirty="0">
                <a:latin typeface="Verdana" panose="020B0604030504040204" pitchFamily="34" charset="0"/>
              </a:endParaRPr>
            </a:p>
          </p:txBody>
        </p:sp>
        <p:sp>
          <p:nvSpPr>
            <p:cNvPr id="28688" name="Text Box 15"/>
            <p:cNvSpPr txBox="1"/>
            <p:nvPr/>
          </p:nvSpPr>
          <p:spPr>
            <a:xfrm>
              <a:off x="4800" y="3312"/>
              <a:ext cx="456" cy="192"/>
            </a:xfrm>
            <a:prstGeom prst="rect">
              <a:avLst/>
            </a:prstGeom>
            <a:noFill/>
            <a:ln w="9525">
              <a:noFill/>
            </a:ln>
          </p:spPr>
          <p:txBody>
            <a:bodyPr anchor="t" anchorCtr="0">
              <a:spAutoFit/>
            </a:bodyPr>
            <a:p>
              <a:pPr>
                <a:spcBef>
                  <a:spcPct val="50000"/>
                </a:spcBef>
              </a:pPr>
              <a:r>
                <a:rPr lang="zh-CN" altLang="en-US" sz="1400" b="1" dirty="0">
                  <a:latin typeface="Verdana" panose="020B0604030504040204" pitchFamily="34" charset="0"/>
                </a:rPr>
                <a:t>微程序</a:t>
              </a:r>
              <a:endParaRPr lang="zh-CN" altLang="en-US" sz="1400" b="1" dirty="0">
                <a:latin typeface="Verdana" panose="020B0604030504040204" pitchFamily="34" charset="0"/>
              </a:endParaRPr>
            </a:p>
          </p:txBody>
        </p:sp>
        <p:sp>
          <p:nvSpPr>
            <p:cNvPr id="28689" name="Text Box 16"/>
            <p:cNvSpPr txBox="1"/>
            <p:nvPr/>
          </p:nvSpPr>
          <p:spPr>
            <a:xfrm>
              <a:off x="4848" y="2736"/>
              <a:ext cx="576" cy="192"/>
            </a:xfrm>
            <a:prstGeom prst="rect">
              <a:avLst/>
            </a:prstGeom>
            <a:noFill/>
            <a:ln w="9525">
              <a:noFill/>
            </a:ln>
          </p:spPr>
          <p:txBody>
            <a:bodyPr anchor="t" anchorCtr="0">
              <a:spAutoFit/>
            </a:bodyPr>
            <a:p>
              <a:pPr>
                <a:spcBef>
                  <a:spcPct val="50000"/>
                </a:spcBef>
              </a:pPr>
              <a:r>
                <a:rPr lang="zh-CN" altLang="en-US" sz="1400" b="1" dirty="0">
                  <a:latin typeface="Verdana" panose="020B0604030504040204" pitchFamily="34" charset="0"/>
                </a:rPr>
                <a:t>操作系统</a:t>
              </a:r>
              <a:endParaRPr lang="zh-CN" altLang="en-US" sz="1400" b="1" dirty="0">
                <a:latin typeface="Verdana" panose="020B0604030504040204" pitchFamily="34" charset="0"/>
              </a:endParaRPr>
            </a:p>
          </p:txBody>
        </p:sp>
        <p:sp>
          <p:nvSpPr>
            <p:cNvPr id="28690" name="Text Box 17"/>
            <p:cNvSpPr txBox="1"/>
            <p:nvPr/>
          </p:nvSpPr>
          <p:spPr>
            <a:xfrm>
              <a:off x="4800" y="2160"/>
              <a:ext cx="576" cy="192"/>
            </a:xfrm>
            <a:prstGeom prst="rect">
              <a:avLst/>
            </a:prstGeom>
            <a:noFill/>
            <a:ln w="9525">
              <a:noFill/>
            </a:ln>
          </p:spPr>
          <p:txBody>
            <a:bodyPr anchor="t" anchorCtr="0">
              <a:spAutoFit/>
            </a:bodyPr>
            <a:p>
              <a:pPr>
                <a:spcBef>
                  <a:spcPct val="50000"/>
                </a:spcBef>
              </a:pPr>
              <a:r>
                <a:rPr lang="zh-CN" altLang="en-US" sz="1400" b="1" dirty="0">
                  <a:latin typeface="Verdana" panose="020B0604030504040204" pitchFamily="34" charset="0"/>
                </a:rPr>
                <a:t>汇编程序</a:t>
              </a:r>
              <a:endParaRPr lang="zh-CN" altLang="en-US" sz="1400" b="1" dirty="0">
                <a:latin typeface="Verdana" panose="020B0604030504040204" pitchFamily="34" charset="0"/>
              </a:endParaRPr>
            </a:p>
          </p:txBody>
        </p:sp>
        <p:sp>
          <p:nvSpPr>
            <p:cNvPr id="28691" name="Text Box 18"/>
            <p:cNvSpPr txBox="1"/>
            <p:nvPr/>
          </p:nvSpPr>
          <p:spPr>
            <a:xfrm>
              <a:off x="3552" y="3648"/>
              <a:ext cx="336" cy="212"/>
            </a:xfrm>
            <a:prstGeom prst="rect">
              <a:avLst/>
            </a:prstGeom>
            <a:noFill/>
            <a:ln w="9525">
              <a:noFill/>
            </a:ln>
          </p:spPr>
          <p:txBody>
            <a:bodyPr anchor="t" anchorCtr="0">
              <a:spAutoFit/>
            </a:bodyPr>
            <a:p>
              <a:pPr>
                <a:spcBef>
                  <a:spcPct val="50000"/>
                </a:spcBef>
              </a:pPr>
              <a:r>
                <a:rPr lang="en-US" altLang="zh-CN" sz="1600" dirty="0">
                  <a:latin typeface="Verdana" panose="020B0604030504040204" pitchFamily="34" charset="0"/>
                </a:rPr>
                <a:t>1</a:t>
              </a:r>
              <a:r>
                <a:rPr lang="zh-CN" altLang="en-US" sz="1600" dirty="0">
                  <a:latin typeface="Verdana" panose="020B0604030504040204" pitchFamily="34" charset="0"/>
                </a:rPr>
                <a:t>级</a:t>
              </a:r>
              <a:endParaRPr lang="zh-CN" altLang="en-US" sz="1600" dirty="0">
                <a:latin typeface="Verdana" panose="020B0604030504040204" pitchFamily="34" charset="0"/>
              </a:endParaRPr>
            </a:p>
          </p:txBody>
        </p:sp>
        <p:sp>
          <p:nvSpPr>
            <p:cNvPr id="28692" name="Text Box 19"/>
            <p:cNvSpPr txBox="1"/>
            <p:nvPr/>
          </p:nvSpPr>
          <p:spPr>
            <a:xfrm>
              <a:off x="3552" y="1344"/>
              <a:ext cx="336" cy="212"/>
            </a:xfrm>
            <a:prstGeom prst="rect">
              <a:avLst/>
            </a:prstGeom>
            <a:noFill/>
            <a:ln w="9525">
              <a:noFill/>
            </a:ln>
          </p:spPr>
          <p:txBody>
            <a:bodyPr anchor="t" anchorCtr="0">
              <a:spAutoFit/>
            </a:bodyPr>
            <a:p>
              <a:pPr>
                <a:spcBef>
                  <a:spcPct val="50000"/>
                </a:spcBef>
              </a:pPr>
              <a:r>
                <a:rPr lang="en-US" altLang="zh-CN" sz="1600" dirty="0">
                  <a:latin typeface="Verdana" panose="020B0604030504040204" pitchFamily="34" charset="0"/>
                </a:rPr>
                <a:t>5</a:t>
              </a:r>
              <a:r>
                <a:rPr lang="zh-CN" altLang="en-US" sz="1600" dirty="0">
                  <a:latin typeface="Verdana" panose="020B0604030504040204" pitchFamily="34" charset="0"/>
                </a:rPr>
                <a:t>级</a:t>
              </a:r>
              <a:endParaRPr lang="zh-CN" altLang="en-US" sz="1600" dirty="0">
                <a:latin typeface="Verdana" panose="020B0604030504040204" pitchFamily="34" charset="0"/>
              </a:endParaRPr>
            </a:p>
          </p:txBody>
        </p:sp>
        <p:sp>
          <p:nvSpPr>
            <p:cNvPr id="28693" name="Text Box 20"/>
            <p:cNvSpPr txBox="1"/>
            <p:nvPr/>
          </p:nvSpPr>
          <p:spPr>
            <a:xfrm>
              <a:off x="3552" y="1920"/>
              <a:ext cx="336" cy="212"/>
            </a:xfrm>
            <a:prstGeom prst="rect">
              <a:avLst/>
            </a:prstGeom>
            <a:noFill/>
            <a:ln w="9525">
              <a:noFill/>
            </a:ln>
          </p:spPr>
          <p:txBody>
            <a:bodyPr anchor="t" anchorCtr="0">
              <a:spAutoFit/>
            </a:bodyPr>
            <a:p>
              <a:pPr>
                <a:spcBef>
                  <a:spcPct val="50000"/>
                </a:spcBef>
              </a:pPr>
              <a:r>
                <a:rPr lang="en-US" altLang="zh-CN" sz="1600" dirty="0">
                  <a:latin typeface="Verdana" panose="020B0604030504040204" pitchFamily="34" charset="0"/>
                </a:rPr>
                <a:t>4</a:t>
              </a:r>
              <a:r>
                <a:rPr lang="zh-CN" altLang="en-US" sz="1600" dirty="0">
                  <a:latin typeface="Verdana" panose="020B0604030504040204" pitchFamily="34" charset="0"/>
                </a:rPr>
                <a:t>级</a:t>
              </a:r>
              <a:endParaRPr lang="zh-CN" altLang="en-US" sz="1600" dirty="0">
                <a:latin typeface="Verdana" panose="020B0604030504040204" pitchFamily="34" charset="0"/>
              </a:endParaRPr>
            </a:p>
          </p:txBody>
        </p:sp>
        <p:sp>
          <p:nvSpPr>
            <p:cNvPr id="28694" name="Text Box 21"/>
            <p:cNvSpPr txBox="1"/>
            <p:nvPr/>
          </p:nvSpPr>
          <p:spPr>
            <a:xfrm>
              <a:off x="3552" y="2496"/>
              <a:ext cx="336" cy="212"/>
            </a:xfrm>
            <a:prstGeom prst="rect">
              <a:avLst/>
            </a:prstGeom>
            <a:noFill/>
            <a:ln w="9525">
              <a:noFill/>
            </a:ln>
          </p:spPr>
          <p:txBody>
            <a:bodyPr anchor="t" anchorCtr="0">
              <a:spAutoFit/>
            </a:bodyPr>
            <a:p>
              <a:pPr>
                <a:spcBef>
                  <a:spcPct val="50000"/>
                </a:spcBef>
              </a:pPr>
              <a:r>
                <a:rPr lang="en-US" altLang="zh-CN" sz="1600" dirty="0">
                  <a:latin typeface="Verdana" panose="020B0604030504040204" pitchFamily="34" charset="0"/>
                </a:rPr>
                <a:t>3</a:t>
              </a:r>
              <a:r>
                <a:rPr lang="zh-CN" altLang="en-US" sz="1600" dirty="0">
                  <a:latin typeface="Verdana" panose="020B0604030504040204" pitchFamily="34" charset="0"/>
                </a:rPr>
                <a:t>级</a:t>
              </a:r>
              <a:endParaRPr lang="zh-CN" altLang="en-US" sz="1600" dirty="0">
                <a:latin typeface="Verdana" panose="020B0604030504040204" pitchFamily="34" charset="0"/>
              </a:endParaRPr>
            </a:p>
          </p:txBody>
        </p:sp>
        <p:sp>
          <p:nvSpPr>
            <p:cNvPr id="28695" name="Text Box 22"/>
            <p:cNvSpPr txBox="1"/>
            <p:nvPr/>
          </p:nvSpPr>
          <p:spPr>
            <a:xfrm>
              <a:off x="3552" y="3072"/>
              <a:ext cx="336" cy="212"/>
            </a:xfrm>
            <a:prstGeom prst="rect">
              <a:avLst/>
            </a:prstGeom>
            <a:noFill/>
            <a:ln w="9525">
              <a:noFill/>
            </a:ln>
          </p:spPr>
          <p:txBody>
            <a:bodyPr anchor="t" anchorCtr="0">
              <a:spAutoFit/>
            </a:bodyPr>
            <a:p>
              <a:pPr>
                <a:spcBef>
                  <a:spcPct val="50000"/>
                </a:spcBef>
              </a:pPr>
              <a:r>
                <a:rPr lang="en-US" altLang="zh-CN" sz="1600" dirty="0">
                  <a:latin typeface="Verdana" panose="020B0604030504040204" pitchFamily="34" charset="0"/>
                </a:rPr>
                <a:t>2</a:t>
              </a:r>
              <a:r>
                <a:rPr lang="zh-CN" altLang="en-US" sz="1600" dirty="0">
                  <a:latin typeface="Verdana" panose="020B0604030504040204" pitchFamily="34" charset="0"/>
                </a:rPr>
                <a:t>级</a:t>
              </a:r>
              <a:endParaRPr lang="zh-CN" altLang="en-US" sz="1600" dirty="0">
                <a:latin typeface="Verdana" panose="020B0604030504040204" pitchFamily="34" charset="0"/>
              </a:endParaRPr>
            </a:p>
          </p:txBody>
        </p:sp>
      </p:grpSp>
      <p:sp>
        <p:nvSpPr>
          <p:cNvPr id="28696" name="AutoShape 37"/>
          <p:cNvSpPr/>
          <p:nvPr/>
        </p:nvSpPr>
        <p:spPr>
          <a:xfrm>
            <a:off x="5219700" y="5013325"/>
            <a:ext cx="144463" cy="792163"/>
          </a:xfrm>
          <a:prstGeom prst="leftBrace">
            <a:avLst>
              <a:gd name="adj1" fmla="val 22847"/>
              <a:gd name="adj2" fmla="val 50000"/>
            </a:avLst>
          </a:prstGeom>
          <a:noFill/>
          <a:ln w="28575" cap="flat" cmpd="sng">
            <a:solidFill>
              <a:srgbClr val="00B050"/>
            </a:solidFill>
            <a:prstDash val="solid"/>
            <a:round/>
            <a:headEnd type="none" w="med" len="med"/>
            <a:tailEnd type="none" w="med" len="med"/>
          </a:ln>
        </p:spPr>
        <p:txBody>
          <a:bodyPr anchor="t" anchorCtr="0"/>
          <a:p>
            <a:endParaRPr lang="zh-CN" altLang="en-US" dirty="0">
              <a:latin typeface="Verdana" panose="020B0604030504040204" pitchFamily="34" charset="0"/>
            </a:endParaRPr>
          </a:p>
        </p:txBody>
      </p:sp>
      <p:sp>
        <p:nvSpPr>
          <p:cNvPr id="28697" name="Text Box 44"/>
          <p:cNvSpPr txBox="1"/>
          <p:nvPr/>
        </p:nvSpPr>
        <p:spPr>
          <a:xfrm>
            <a:off x="5364163" y="4797425"/>
            <a:ext cx="720725" cy="400050"/>
          </a:xfrm>
          <a:prstGeom prst="rect">
            <a:avLst/>
          </a:prstGeom>
          <a:noFill/>
          <a:ln w="9525">
            <a:noFill/>
          </a:ln>
        </p:spPr>
        <p:txBody>
          <a:bodyPr anchor="t" anchorCtr="0">
            <a:spAutoFit/>
          </a:bodyPr>
          <a:p>
            <a:pPr>
              <a:spcBef>
                <a:spcPct val="50000"/>
              </a:spcBef>
            </a:pPr>
            <a:r>
              <a:rPr lang="zh-CN" altLang="en-US" sz="2000" b="1" dirty="0">
                <a:solidFill>
                  <a:srgbClr val="FF0000"/>
                </a:solidFill>
                <a:latin typeface="Tahoma" panose="020B0604030504040204" pitchFamily="34" charset="0"/>
              </a:rPr>
              <a:t>硬件</a:t>
            </a:r>
            <a:endParaRPr lang="zh-CN" altLang="en-US" sz="2000" b="1" dirty="0">
              <a:solidFill>
                <a:srgbClr val="FF0000"/>
              </a:solidFill>
              <a:latin typeface="Tahoma" panose="020B0604030504040204" pitchFamily="34" charset="0"/>
            </a:endParaRPr>
          </a:p>
        </p:txBody>
      </p:sp>
      <p:sp>
        <p:nvSpPr>
          <p:cNvPr id="28698" name="Text Box 45"/>
          <p:cNvSpPr txBox="1"/>
          <p:nvPr/>
        </p:nvSpPr>
        <p:spPr>
          <a:xfrm>
            <a:off x="5364163" y="5589588"/>
            <a:ext cx="720725" cy="400050"/>
          </a:xfrm>
          <a:prstGeom prst="rect">
            <a:avLst/>
          </a:prstGeom>
          <a:noFill/>
          <a:ln w="9525">
            <a:noFill/>
          </a:ln>
        </p:spPr>
        <p:txBody>
          <a:bodyPr anchor="t" anchorCtr="0">
            <a:spAutoFit/>
          </a:bodyPr>
          <a:p>
            <a:pPr>
              <a:spcBef>
                <a:spcPct val="50000"/>
              </a:spcBef>
            </a:pPr>
            <a:r>
              <a:rPr lang="zh-CN" altLang="en-US" sz="2000" b="1" dirty="0">
                <a:solidFill>
                  <a:srgbClr val="660033"/>
                </a:solidFill>
                <a:latin typeface="Tahoma" panose="020B0604030504040204" pitchFamily="34" charset="0"/>
              </a:rPr>
              <a:t>固件</a:t>
            </a:r>
            <a:endParaRPr lang="zh-CN" altLang="en-US" sz="2000" b="1" dirty="0">
              <a:solidFill>
                <a:srgbClr val="660033"/>
              </a:solidFill>
              <a:latin typeface="Tahoma" panose="020B060403050404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0515">
                                            <p:txEl>
                                              <p:charRg st="0" end="10"/>
                                            </p:txEl>
                                          </p:spTgt>
                                        </p:tgtEl>
                                        <p:attrNameLst>
                                          <p:attrName>style.visibility</p:attrName>
                                        </p:attrNameLst>
                                      </p:cBhvr>
                                      <p:to>
                                        <p:strVal val="visible"/>
                                      </p:to>
                                    </p:set>
                                    <p:anim calcmode="lin" valueType="num">
                                      <p:cBhvr additive="base">
                                        <p:cTn id="7" dur="500" fill="hold"/>
                                        <p:tgtEl>
                                          <p:spTgt spid="320515">
                                            <p:txEl>
                                              <p:charRg st="0" end="1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0515">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0515">
                                            <p:txEl>
                                              <p:charRg st="10" end="61"/>
                                            </p:txEl>
                                          </p:spTgt>
                                        </p:tgtEl>
                                        <p:attrNameLst>
                                          <p:attrName>style.visibility</p:attrName>
                                        </p:attrNameLst>
                                      </p:cBhvr>
                                      <p:to>
                                        <p:strVal val="visible"/>
                                      </p:to>
                                    </p:set>
                                    <p:anim calcmode="lin" valueType="num">
                                      <p:cBhvr additive="base">
                                        <p:cTn id="13" dur="500" fill="hold"/>
                                        <p:tgtEl>
                                          <p:spTgt spid="320515">
                                            <p:txEl>
                                              <p:charRg st="10" end="6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0515">
                                            <p:txEl>
                                              <p:charRg st="10" end="6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20515">
                                            <p:txEl>
                                              <p:charRg st="61" end="70"/>
                                            </p:txEl>
                                          </p:spTgt>
                                        </p:tgtEl>
                                        <p:attrNameLst>
                                          <p:attrName>style.visibility</p:attrName>
                                        </p:attrNameLst>
                                      </p:cBhvr>
                                      <p:to>
                                        <p:strVal val="visible"/>
                                      </p:to>
                                    </p:set>
                                    <p:anim calcmode="lin" valueType="num">
                                      <p:cBhvr additive="base">
                                        <p:cTn id="19" dur="500" fill="hold"/>
                                        <p:tgtEl>
                                          <p:spTgt spid="320515">
                                            <p:txEl>
                                              <p:charRg st="61" end="7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20515">
                                            <p:txEl>
                                              <p:charRg st="61" end="7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20515">
                                            <p:txEl>
                                              <p:charRg st="70" end="102"/>
                                            </p:txEl>
                                          </p:spTgt>
                                        </p:tgtEl>
                                        <p:attrNameLst>
                                          <p:attrName>style.visibility</p:attrName>
                                        </p:attrNameLst>
                                      </p:cBhvr>
                                      <p:to>
                                        <p:strVal val="visible"/>
                                      </p:to>
                                    </p:set>
                                    <p:anim calcmode="lin" valueType="num">
                                      <p:cBhvr additive="base">
                                        <p:cTn id="25" dur="500" fill="hold"/>
                                        <p:tgtEl>
                                          <p:spTgt spid="320515">
                                            <p:txEl>
                                              <p:charRg st="70" end="10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20515">
                                            <p:txEl>
                                              <p:charRg st="70" end="10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20515">
                                            <p:txEl>
                                              <p:charRg st="102" end="111"/>
                                            </p:txEl>
                                          </p:spTgt>
                                        </p:tgtEl>
                                        <p:attrNameLst>
                                          <p:attrName>style.visibility</p:attrName>
                                        </p:attrNameLst>
                                      </p:cBhvr>
                                      <p:to>
                                        <p:strVal val="visible"/>
                                      </p:to>
                                    </p:set>
                                    <p:anim calcmode="lin" valueType="num">
                                      <p:cBhvr additive="base">
                                        <p:cTn id="31" dur="500" fill="hold"/>
                                        <p:tgtEl>
                                          <p:spTgt spid="320515">
                                            <p:txEl>
                                              <p:charRg st="102" end="11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20515">
                                            <p:txEl>
                                              <p:charRg st="102" end="111"/>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20515">
                                            <p:txEl>
                                              <p:charRg st="111" end="161"/>
                                            </p:txEl>
                                          </p:spTgt>
                                        </p:tgtEl>
                                        <p:attrNameLst>
                                          <p:attrName>style.visibility</p:attrName>
                                        </p:attrNameLst>
                                      </p:cBhvr>
                                      <p:to>
                                        <p:strVal val="visible"/>
                                      </p:to>
                                    </p:set>
                                    <p:anim calcmode="lin" valueType="num">
                                      <p:cBhvr additive="base">
                                        <p:cTn id="37" dur="500" fill="hold"/>
                                        <p:tgtEl>
                                          <p:spTgt spid="320515">
                                            <p:txEl>
                                              <p:charRg st="111" end="16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20515">
                                            <p:txEl>
                                              <p:charRg st="111" end="16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20515">
                                            <p:txEl>
                                              <p:charRg st="161" end="170"/>
                                            </p:txEl>
                                          </p:spTgt>
                                        </p:tgtEl>
                                        <p:attrNameLst>
                                          <p:attrName>style.visibility</p:attrName>
                                        </p:attrNameLst>
                                      </p:cBhvr>
                                      <p:to>
                                        <p:strVal val="visible"/>
                                      </p:to>
                                    </p:set>
                                    <p:anim calcmode="lin" valueType="num">
                                      <p:cBhvr additive="base">
                                        <p:cTn id="43" dur="500" fill="hold"/>
                                        <p:tgtEl>
                                          <p:spTgt spid="320515">
                                            <p:txEl>
                                              <p:charRg st="161" end="17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20515">
                                            <p:txEl>
                                              <p:charRg st="161" end="170"/>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20515">
                                            <p:txEl>
                                              <p:charRg st="170" end="191"/>
                                            </p:txEl>
                                          </p:spTgt>
                                        </p:tgtEl>
                                        <p:attrNameLst>
                                          <p:attrName>style.visibility</p:attrName>
                                        </p:attrNameLst>
                                      </p:cBhvr>
                                      <p:to>
                                        <p:strVal val="visible"/>
                                      </p:to>
                                    </p:set>
                                    <p:anim calcmode="lin" valueType="num">
                                      <p:cBhvr additive="base">
                                        <p:cTn id="49" dur="500" fill="hold"/>
                                        <p:tgtEl>
                                          <p:spTgt spid="320515">
                                            <p:txEl>
                                              <p:charRg st="170" end="191"/>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20515">
                                            <p:txEl>
                                              <p:charRg st="170" end="191"/>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20515">
                                            <p:txEl>
                                              <p:charRg st="191" end="217"/>
                                            </p:txEl>
                                          </p:spTgt>
                                        </p:tgtEl>
                                        <p:attrNameLst>
                                          <p:attrName>style.visibility</p:attrName>
                                        </p:attrNameLst>
                                      </p:cBhvr>
                                      <p:to>
                                        <p:strVal val="visible"/>
                                      </p:to>
                                    </p:set>
                                    <p:anim calcmode="lin" valueType="num">
                                      <p:cBhvr additive="base">
                                        <p:cTn id="55" dur="500" fill="hold"/>
                                        <p:tgtEl>
                                          <p:spTgt spid="320515">
                                            <p:txEl>
                                              <p:charRg st="191" end="21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20515">
                                            <p:txEl>
                                              <p:charRg st="191" end="217"/>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20515">
                                            <p:txEl>
                                              <p:charRg st="217" end="226"/>
                                            </p:txEl>
                                          </p:spTgt>
                                        </p:tgtEl>
                                        <p:attrNameLst>
                                          <p:attrName>style.visibility</p:attrName>
                                        </p:attrNameLst>
                                      </p:cBhvr>
                                      <p:to>
                                        <p:strVal val="visible"/>
                                      </p:to>
                                    </p:set>
                                    <p:anim calcmode="lin" valueType="num">
                                      <p:cBhvr additive="base">
                                        <p:cTn id="61" dur="500" fill="hold"/>
                                        <p:tgtEl>
                                          <p:spTgt spid="320515">
                                            <p:txEl>
                                              <p:charRg st="217" end="226"/>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20515">
                                            <p:txEl>
                                              <p:charRg st="217" end="226"/>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20515">
                                            <p:txEl>
                                              <p:charRg st="226" end="268"/>
                                            </p:txEl>
                                          </p:spTgt>
                                        </p:tgtEl>
                                        <p:attrNameLst>
                                          <p:attrName>style.visibility</p:attrName>
                                        </p:attrNameLst>
                                      </p:cBhvr>
                                      <p:to>
                                        <p:strVal val="visible"/>
                                      </p:to>
                                    </p:set>
                                    <p:anim calcmode="lin" valueType="num">
                                      <p:cBhvr additive="base">
                                        <p:cTn id="67" dur="500" fill="hold"/>
                                        <p:tgtEl>
                                          <p:spTgt spid="320515">
                                            <p:txEl>
                                              <p:charRg st="226" end="268"/>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20515">
                                            <p:txEl>
                                              <p:charRg st="226" end="26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txBox="1"/>
          <p:nvPr/>
        </p:nvSpPr>
        <p:spPr>
          <a:xfrm>
            <a:off x="533400" y="1752600"/>
            <a:ext cx="7999413" cy="4495800"/>
          </a:xfrm>
          <a:prstGeom prst="rect">
            <a:avLst/>
          </a:prstGeom>
          <a:noFill/>
          <a:ln w="9525">
            <a:noFill/>
          </a:ln>
        </p:spPr>
        <p:txBody>
          <a:bodyPr anchor="t" anchorCtr="0"/>
          <a:p>
            <a:pPr marL="342900" indent="38100" algn="just">
              <a:lnSpc>
                <a:spcPct val="130000"/>
              </a:lnSpc>
              <a:spcBef>
                <a:spcPct val="20000"/>
              </a:spcBef>
              <a:buClr>
                <a:schemeClr val="folHlink"/>
              </a:buClr>
              <a:buSzPct val="75000"/>
              <a:buFont typeface="Wingdings" panose="05000000000000000000" pitchFamily="2" charset="2"/>
              <a:buChar char="n"/>
            </a:pPr>
            <a:r>
              <a:rPr lang="en-US" altLang="zh-CN" sz="2800" b="1" dirty="0">
                <a:solidFill>
                  <a:schemeClr val="hlink"/>
                </a:solidFill>
                <a:latin typeface="楷体_GB2312" pitchFamily="49" charset="-122"/>
                <a:ea typeface="楷体_GB2312" pitchFamily="49" charset="-122"/>
              </a:rPr>
              <a:t> </a:t>
            </a:r>
            <a:r>
              <a:rPr lang="zh-CN" altLang="en-US" sz="2800" b="1" dirty="0">
                <a:solidFill>
                  <a:schemeClr val="hlink"/>
                </a:solidFill>
                <a:latin typeface="楷体_GB2312" pitchFamily="49" charset="-122"/>
                <a:ea typeface="楷体_GB2312" pitchFamily="49" charset="-122"/>
              </a:rPr>
              <a:t>汇编程序</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将汇编语言编写的源程序翻译成机器语言程序。</a:t>
            </a:r>
            <a:endParaRPr lang="zh-CN" altLang="en-US" sz="2800" b="1" dirty="0">
              <a:latin typeface="楷体_GB2312" pitchFamily="49" charset="-122"/>
              <a:ea typeface="楷体_GB2312" pitchFamily="49" charset="-122"/>
            </a:endParaRPr>
          </a:p>
          <a:p>
            <a:pPr marL="342900" indent="38100" algn="just">
              <a:lnSpc>
                <a:spcPct val="130000"/>
              </a:lnSpc>
              <a:spcBef>
                <a:spcPct val="20000"/>
              </a:spcBef>
              <a:buClr>
                <a:schemeClr val="folHlink"/>
              </a:buClr>
              <a:buSzPct val="75000"/>
              <a:buFont typeface="Wingdings" panose="05000000000000000000" pitchFamily="2" charset="2"/>
              <a:buChar char="n"/>
            </a:pPr>
            <a:r>
              <a:rPr lang="zh-CN" altLang="en-US" sz="2800" b="1" dirty="0">
                <a:solidFill>
                  <a:schemeClr val="hlink"/>
                </a:solidFill>
                <a:latin typeface="楷体_GB2312" pitchFamily="49" charset="-122"/>
                <a:ea typeface="楷体_GB2312" pitchFamily="49" charset="-122"/>
              </a:rPr>
              <a:t> 编译程序</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将高级语言编写的源程序统一翻译成机器语言程序。</a:t>
            </a:r>
            <a:endParaRPr lang="zh-CN" altLang="en-US" sz="2800" b="1" dirty="0">
              <a:latin typeface="楷体_GB2312" pitchFamily="49" charset="-122"/>
              <a:ea typeface="楷体_GB2312" pitchFamily="49" charset="-122"/>
            </a:endParaRPr>
          </a:p>
          <a:p>
            <a:pPr marL="342900" indent="38100" algn="just">
              <a:lnSpc>
                <a:spcPct val="130000"/>
              </a:lnSpc>
              <a:spcBef>
                <a:spcPct val="20000"/>
              </a:spcBef>
              <a:buClr>
                <a:schemeClr val="folHlink"/>
              </a:buClr>
              <a:buSzPct val="75000"/>
              <a:buFont typeface="Wingdings" panose="05000000000000000000" pitchFamily="2" charset="2"/>
              <a:buChar char="n"/>
            </a:pPr>
            <a:r>
              <a:rPr lang="zh-CN" altLang="en-US" sz="2800" b="1" dirty="0">
                <a:solidFill>
                  <a:schemeClr val="hlink"/>
                </a:solidFill>
                <a:latin typeface="楷体_GB2312" pitchFamily="49" charset="-122"/>
                <a:ea typeface="楷体_GB2312" pitchFamily="49" charset="-122"/>
              </a:rPr>
              <a:t> 解释程序</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将高级语言编写的源程序逐条翻译成机器语言程序。</a:t>
            </a:r>
            <a:endParaRPr lang="zh-CN" altLang="en-US" sz="2800" b="1" dirty="0">
              <a:latin typeface="楷体_GB2312" pitchFamily="49" charset="-122"/>
              <a:ea typeface="楷体_GB2312" pitchFamily="49" charset="-122"/>
            </a:endParaRPr>
          </a:p>
          <a:p>
            <a:pPr marL="342900" indent="38100">
              <a:lnSpc>
                <a:spcPct val="130000"/>
              </a:lnSpc>
              <a:spcBef>
                <a:spcPct val="20000"/>
              </a:spcBef>
              <a:buClr>
                <a:schemeClr val="folHlink"/>
              </a:buClr>
              <a:buSzPct val="75000"/>
              <a:buFont typeface="Wingdings" panose="05000000000000000000" pitchFamily="2" charset="2"/>
              <a:buChar char="n"/>
            </a:pPr>
            <a:endParaRPr lang="en-US" altLang="zh-CN" sz="2800" b="1" dirty="0">
              <a:latin typeface="楷体_GB2312" pitchFamily="49" charset="-122"/>
              <a:ea typeface="楷体_GB2312" pitchFamily="49" charset="-122"/>
            </a:endParaRPr>
          </a:p>
        </p:txBody>
      </p:sp>
      <p:sp>
        <p:nvSpPr>
          <p:cNvPr id="29698" name="矩形 4"/>
          <p:cNvSpPr/>
          <p:nvPr/>
        </p:nvSpPr>
        <p:spPr>
          <a:xfrm>
            <a:off x="971550" y="765175"/>
            <a:ext cx="7345363" cy="830263"/>
          </a:xfrm>
          <a:prstGeom prst="rect">
            <a:avLst/>
          </a:prstGeom>
          <a:noFill/>
          <a:ln w="9525">
            <a:noFill/>
          </a:ln>
        </p:spPr>
        <p:txBody>
          <a:bodyPr anchor="t" anchorCtr="0">
            <a:spAutoFit/>
          </a:bodyPr>
          <a:p>
            <a:r>
              <a:rPr lang="zh-CN" altLang="en-US" b="1" dirty="0">
                <a:solidFill>
                  <a:srgbClr val="FF0000"/>
                </a:solidFill>
                <a:latin typeface="Verdana" panose="020B0604030504040204" pitchFamily="34" charset="0"/>
              </a:rPr>
              <a:t>固件</a:t>
            </a:r>
            <a:r>
              <a:rPr lang="zh-CN" altLang="en-US" b="1" dirty="0">
                <a:latin typeface="Verdana" panose="020B0604030504040204" pitchFamily="34" charset="0"/>
              </a:rPr>
              <a:t>是指那些存储在永久保存信息器件中的程序，是具有软件功能的硬件。</a:t>
            </a:r>
            <a:endParaRPr lang="zh-CN" altLang="en-US" b="1" dirty="0">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charRg st="0" end="30"/>
                                            </p:txEl>
                                          </p:spTgt>
                                        </p:tgtEl>
                                        <p:attrNameLst>
                                          <p:attrName>style.visibility</p:attrName>
                                        </p:attrNameLst>
                                      </p:cBhvr>
                                      <p:to>
                                        <p:strVal val="visible"/>
                                      </p:to>
                                    </p:set>
                                    <p:anim calcmode="lin" valueType="num">
                                      <p:cBhvr additive="base">
                                        <p:cTn id="7" dur="500" fill="hold"/>
                                        <p:tgtEl>
                                          <p:spTgt spid="4">
                                            <p:txEl>
                                              <p:charRg st="0" end="3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charRg st="0" end="3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charRg st="30" end="62"/>
                                            </p:txEl>
                                          </p:spTgt>
                                        </p:tgtEl>
                                        <p:attrNameLst>
                                          <p:attrName>style.visibility</p:attrName>
                                        </p:attrNameLst>
                                      </p:cBhvr>
                                      <p:to>
                                        <p:strVal val="visible"/>
                                      </p:to>
                                    </p:set>
                                    <p:anim calcmode="lin" valueType="num">
                                      <p:cBhvr additive="base">
                                        <p:cTn id="13" dur="500" fill="hold"/>
                                        <p:tgtEl>
                                          <p:spTgt spid="4">
                                            <p:txEl>
                                              <p:charRg st="30" end="6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charRg st="30" end="6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charRg st="62" end="94"/>
                                            </p:txEl>
                                          </p:spTgt>
                                        </p:tgtEl>
                                        <p:attrNameLst>
                                          <p:attrName>style.visibility</p:attrName>
                                        </p:attrNameLst>
                                      </p:cBhvr>
                                      <p:to>
                                        <p:strVal val="visible"/>
                                      </p:to>
                                    </p:set>
                                    <p:anim calcmode="lin" valueType="num">
                                      <p:cBhvr additive="base">
                                        <p:cTn id="19" dur="500" fill="hold"/>
                                        <p:tgtEl>
                                          <p:spTgt spid="4">
                                            <p:txEl>
                                              <p:charRg st="62" end="9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charRg st="62" end="9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灯片编号占位符 3"/>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30722" name="Rectangle 2"/>
          <p:cNvSpPr txBox="1"/>
          <p:nvPr/>
        </p:nvSpPr>
        <p:spPr>
          <a:xfrm>
            <a:off x="250825" y="1916113"/>
            <a:ext cx="7850188" cy="4419600"/>
          </a:xfrm>
          <a:prstGeom prst="rect">
            <a:avLst/>
          </a:prstGeom>
          <a:noFill/>
          <a:ln w="9525">
            <a:noFill/>
          </a:ln>
        </p:spPr>
        <p:txBody>
          <a:bodyPr anchor="t" anchorCtr="0"/>
          <a:p>
            <a:pPr marL="342900" indent="-342900">
              <a:spcBef>
                <a:spcPct val="20000"/>
              </a:spcBef>
              <a:buClr>
                <a:schemeClr val="hlink"/>
              </a:buClr>
              <a:buSzPct val="75000"/>
              <a:buFont typeface="Wingdings" panose="05000000000000000000" pitchFamily="2" charset="2"/>
            </a:pPr>
            <a:r>
              <a:rPr lang="en-US" altLang="zh-CN" dirty="0">
                <a:latin typeface="宋体" panose="02010600030101010101" pitchFamily="2" charset="-122"/>
              </a:rPr>
              <a:t>1.</a:t>
            </a:r>
            <a:r>
              <a:rPr lang="zh-CN" altLang="en-US" dirty="0">
                <a:latin typeface="宋体" panose="02010600030101010101" pitchFamily="2" charset="-122"/>
              </a:rPr>
              <a:t>每一级上都能进行程序设计，且得到下面各级的支持；</a:t>
            </a:r>
            <a:endParaRPr lang="zh-CN" altLang="en-US" dirty="0">
              <a:latin typeface="宋体" panose="02010600030101010101" pitchFamily="2" charset="-122"/>
            </a:endParaRPr>
          </a:p>
          <a:p>
            <a:pPr marL="342900" indent="-342900">
              <a:lnSpc>
                <a:spcPct val="120000"/>
              </a:lnSpc>
              <a:spcBef>
                <a:spcPct val="20000"/>
              </a:spcBef>
              <a:buClr>
                <a:schemeClr val="hlink"/>
              </a:buClr>
              <a:buSzPct val="75000"/>
              <a:buFont typeface="Wingdings" panose="05000000000000000000" pitchFamily="2" charset="2"/>
            </a:pPr>
            <a:r>
              <a:rPr lang="en-US" altLang="zh-CN" dirty="0">
                <a:latin typeface="宋体" panose="02010600030101010101" pitchFamily="2" charset="-122"/>
              </a:rPr>
              <a:t>2.</a:t>
            </a:r>
            <a:r>
              <a:rPr lang="zh-CN" altLang="en-US" dirty="0">
                <a:latin typeface="宋体" panose="02010600030101010101" pitchFamily="2" charset="-122"/>
              </a:rPr>
              <a:t>第</a:t>
            </a:r>
            <a:r>
              <a:rPr lang="en-US" altLang="zh-CN" dirty="0">
                <a:latin typeface="宋体" panose="02010600030101010101" pitchFamily="2" charset="-122"/>
              </a:rPr>
              <a:t>1</a:t>
            </a:r>
            <a:r>
              <a:rPr lang="zh-CN" altLang="en-US" dirty="0">
                <a:latin typeface="宋体" panose="02010600030101010101" pitchFamily="2" charset="-122"/>
              </a:rPr>
              <a:t>级～第</a:t>
            </a:r>
            <a:r>
              <a:rPr lang="en-US" altLang="zh-CN" dirty="0">
                <a:latin typeface="宋体" panose="02010600030101010101" pitchFamily="2" charset="-122"/>
              </a:rPr>
              <a:t>3</a:t>
            </a:r>
            <a:r>
              <a:rPr lang="zh-CN" altLang="en-US" dirty="0">
                <a:latin typeface="宋体" panose="02010600030101010101" pitchFamily="2" charset="-122"/>
              </a:rPr>
              <a:t>级所用语言基本为二进制语言，机器执行和解释容易；</a:t>
            </a:r>
            <a:endParaRPr lang="zh-CN" altLang="en-US" dirty="0">
              <a:latin typeface="宋体" panose="02010600030101010101" pitchFamily="2" charset="-122"/>
            </a:endParaRPr>
          </a:p>
          <a:p>
            <a:pPr marL="342900" indent="-342900">
              <a:lnSpc>
                <a:spcPct val="120000"/>
              </a:lnSpc>
              <a:spcBef>
                <a:spcPct val="20000"/>
              </a:spcBef>
              <a:buClr>
                <a:schemeClr val="hlink"/>
              </a:buClr>
              <a:buSzPct val="75000"/>
              <a:buFont typeface="Wingdings" panose="05000000000000000000" pitchFamily="2" charset="2"/>
            </a:pPr>
            <a:r>
              <a:rPr lang="en-US" altLang="zh-CN" dirty="0">
                <a:latin typeface="宋体" panose="02010600030101010101" pitchFamily="2" charset="-122"/>
              </a:rPr>
              <a:t>3.</a:t>
            </a:r>
            <a:r>
              <a:rPr lang="zh-CN" altLang="en-US" dirty="0">
                <a:latin typeface="宋体" panose="02010600030101010101" pitchFamily="2" charset="-122"/>
              </a:rPr>
              <a:t>第</a:t>
            </a:r>
            <a:r>
              <a:rPr lang="en-US" altLang="zh-CN" dirty="0">
                <a:latin typeface="宋体" panose="02010600030101010101" pitchFamily="2" charset="-122"/>
              </a:rPr>
              <a:t>4</a:t>
            </a:r>
            <a:r>
              <a:rPr lang="zh-CN" altLang="en-US" dirty="0">
                <a:latin typeface="宋体" panose="02010600030101010101" pitchFamily="2" charset="-122"/>
              </a:rPr>
              <a:t>级、第</a:t>
            </a:r>
            <a:r>
              <a:rPr lang="en-US" altLang="zh-CN" dirty="0">
                <a:latin typeface="宋体" panose="02010600030101010101" pitchFamily="2" charset="-122"/>
              </a:rPr>
              <a:t>5</a:t>
            </a:r>
            <a:r>
              <a:rPr lang="zh-CN" altLang="en-US" dirty="0">
                <a:latin typeface="宋体" panose="02010600030101010101" pitchFamily="2" charset="-122"/>
              </a:rPr>
              <a:t>级采用符号语言，有利于不了解硬件的人使用计算机；</a:t>
            </a:r>
            <a:endParaRPr lang="zh-CN" altLang="en-US" dirty="0">
              <a:latin typeface="宋体" panose="02010600030101010101" pitchFamily="2" charset="-122"/>
            </a:endParaRPr>
          </a:p>
          <a:p>
            <a:pPr marL="342900" indent="-342900">
              <a:lnSpc>
                <a:spcPct val="120000"/>
              </a:lnSpc>
              <a:spcBef>
                <a:spcPct val="20000"/>
              </a:spcBef>
              <a:buClr>
                <a:schemeClr val="hlink"/>
              </a:buClr>
              <a:buSzPct val="75000"/>
              <a:buFont typeface="Wingdings" panose="05000000000000000000" pitchFamily="2" charset="2"/>
            </a:pPr>
            <a:r>
              <a:rPr lang="en-US" altLang="zh-CN" dirty="0">
                <a:latin typeface="宋体" panose="02010600030101010101" pitchFamily="2" charset="-122"/>
              </a:rPr>
              <a:t>4.</a:t>
            </a:r>
            <a:r>
              <a:rPr lang="zh-CN" altLang="en-US" dirty="0">
                <a:latin typeface="宋体" panose="02010600030101010101" pitchFamily="2" charset="-122"/>
              </a:rPr>
              <a:t>级数越低越靠近硬件，级数越高使用计算机越方便。</a:t>
            </a:r>
            <a:br>
              <a:rPr lang="zh-CN" altLang="en-US" dirty="0">
                <a:latin typeface="宋体" panose="02010600030101010101" pitchFamily="2" charset="-122"/>
              </a:rPr>
            </a:br>
            <a:endParaRPr lang="zh-CN" altLang="en-US" dirty="0">
              <a:latin typeface="宋体" panose="02010600030101010101" pitchFamily="2" charset="-122"/>
            </a:endParaRPr>
          </a:p>
        </p:txBody>
      </p:sp>
      <p:sp>
        <p:nvSpPr>
          <p:cNvPr id="30723" name="Rectangle 3"/>
          <p:cNvSpPr/>
          <p:nvPr/>
        </p:nvSpPr>
        <p:spPr>
          <a:xfrm>
            <a:off x="179388" y="765175"/>
            <a:ext cx="5840412" cy="641350"/>
          </a:xfrm>
          <a:prstGeom prst="rect">
            <a:avLst/>
          </a:prstGeom>
          <a:noFill/>
          <a:ln w="9525">
            <a:noFill/>
          </a:ln>
        </p:spPr>
        <p:txBody>
          <a:bodyPr lIns="90000" tIns="46800" rIns="90000" bIns="46800" anchor="t" anchorCtr="0">
            <a:spAutoFit/>
          </a:bodyPr>
          <a:p>
            <a:pPr>
              <a:spcBef>
                <a:spcPct val="50000"/>
              </a:spcBef>
            </a:pPr>
            <a:r>
              <a:rPr lang="zh-CN" altLang="en-US" sz="3600" dirty="0">
                <a:solidFill>
                  <a:schemeClr val="tx2"/>
                </a:solidFill>
                <a:latin typeface="新宋体" panose="02010609030101010101" charset="-122"/>
                <a:ea typeface="新宋体" panose="02010609030101010101" charset="-122"/>
              </a:rPr>
              <a:t>层次结构的特点</a:t>
            </a:r>
            <a:endParaRPr lang="zh-CN" altLang="en-US" sz="3600" dirty="0">
              <a:solidFill>
                <a:schemeClr val="tx2"/>
              </a:solidFill>
              <a:latin typeface="新宋体" panose="02010609030101010101" charset="-122"/>
              <a:ea typeface="新宋体" panose="02010609030101010101"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1"/>
          <p:cNvSpPr>
            <a:spLocks noGrp="1"/>
          </p:cNvSpPr>
          <p:nvPr>
            <p:ph type="title"/>
          </p:nvPr>
        </p:nvSpPr>
        <p:spPr>
          <a:ln/>
        </p:spPr>
        <p:txBody>
          <a:bodyPr anchor="b" anchorCtr="0">
            <a:spAutoFit/>
          </a:bodyPr>
          <a:p>
            <a:endParaRPr lang="zh-CN" altLang="en-US"/>
          </a:p>
        </p:txBody>
      </p:sp>
      <p:sp>
        <p:nvSpPr>
          <p:cNvPr id="3" name="内容占位符 2"/>
          <p:cNvSpPr>
            <a:spLocks noGrp="1"/>
          </p:cNvSpPr>
          <p:nvPr>
            <p:ph idx="1"/>
          </p:nvPr>
        </p:nvSpPr>
        <p:spPr>
          <a:xfrm>
            <a:off x="912813" y="1905000"/>
            <a:ext cx="8110538" cy="4191000"/>
          </a:xfrm>
        </p:spPr>
        <p:txBody>
          <a:bodyPr/>
          <a:p>
            <a:pPr marL="342900" marR="0" indent="-34290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Char char="n"/>
            </a:pPr>
            <a:r>
              <a:rPr kumimoji="1" lang="zh-CN" altLang="en-US" sz="3200" b="0" i="0" u="none" strike="noStrike" kern="0" cap="none" spc="0" normalizeH="0" baseline="0" noProof="1">
                <a:solidFill>
                  <a:schemeClr val="tx1"/>
                </a:solidFill>
                <a:latin typeface="+mn-lt"/>
                <a:ea typeface="+mn-ea"/>
                <a:cs typeface="+mn-cs"/>
              </a:rPr>
              <a:t>已知机器字长8位，x = -101111，</a:t>
            </a:r>
            <a:endParaRPr kumimoji="1" lang="zh-CN" altLang="en-US" sz="3200" b="0" i="0" u="none" strike="noStrike" kern="0" cap="none" spc="0" normalizeH="0" baseline="0" noProof="1">
              <a:solidFill>
                <a:schemeClr val="tx1"/>
              </a:solidFill>
              <a:latin typeface="+mn-lt"/>
              <a:ea typeface="+mn-ea"/>
              <a:cs typeface="+mn-cs"/>
            </a:endParaRPr>
          </a:p>
          <a:p>
            <a:pPr marL="0" marR="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pPr>
            <a:r>
              <a:rPr kumimoji="1" lang="zh-CN" altLang="en-US" sz="3200" b="0" i="0" u="none" strike="noStrike" kern="0" cap="none" spc="0" normalizeH="0" baseline="0" noProof="1">
                <a:solidFill>
                  <a:schemeClr val="tx1"/>
                </a:solidFill>
                <a:latin typeface="+mn-lt"/>
                <a:ea typeface="+mn-ea"/>
                <a:cs typeface="+mn-cs"/>
              </a:rPr>
              <a:t>   则[x]原 = __________， </a:t>
            </a:r>
            <a:endParaRPr kumimoji="1" lang="zh-CN" altLang="en-US" sz="3200" b="0" i="0" u="none" strike="noStrike" kern="0" cap="none" spc="0" normalizeH="0" baseline="0" noProof="1">
              <a:solidFill>
                <a:schemeClr val="tx1"/>
              </a:solidFill>
              <a:latin typeface="+mn-lt"/>
              <a:ea typeface="+mn-ea"/>
              <a:cs typeface="+mn-cs"/>
            </a:endParaRPr>
          </a:p>
          <a:p>
            <a:pPr marL="0" marR="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pPr>
            <a:r>
              <a:rPr kumimoji="1" lang="zh-CN" altLang="en-US" sz="3200" b="0" i="0" u="none" strike="noStrike" kern="0" cap="none" spc="0" normalizeH="0" baseline="0" noProof="1">
                <a:solidFill>
                  <a:schemeClr val="tx1"/>
                </a:solidFill>
                <a:latin typeface="+mn-lt"/>
                <a:ea typeface="+mn-ea"/>
                <a:cs typeface="+mn-cs"/>
              </a:rPr>
              <a:t>      [x]补 = ___________。</a:t>
            </a:r>
            <a:endParaRPr kumimoji="1" lang="zh-CN" altLang="en-US" sz="3200" b="0" i="0" u="none" strike="noStrike" kern="0" cap="none" spc="0" normalizeH="0" baseline="0" noProof="1">
              <a:solidFill>
                <a:schemeClr val="tx1"/>
              </a:solidFill>
              <a:latin typeface="+mn-lt"/>
              <a:ea typeface="+mn-ea"/>
              <a:cs typeface="+mn-cs"/>
            </a:endParaRPr>
          </a:p>
          <a:p>
            <a:pPr marL="342900" marR="0" indent="-34290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Char char="n"/>
            </a:pPr>
            <a:r>
              <a:rPr kumimoji="1" lang="zh-CN" altLang="en-US" sz="3200" b="0" i="0" u="none" strike="noStrike" kern="0" cap="none" spc="0" normalizeH="0" baseline="0" noProof="1">
                <a:solidFill>
                  <a:schemeClr val="tx1"/>
                </a:solidFill>
                <a:latin typeface="+mn-lt"/>
                <a:ea typeface="+mn-ea"/>
                <a:cs typeface="+mn-cs"/>
              </a:rPr>
              <a:t>采用奇校验，假设校验位设置在最高位，1001011的校验码为</a:t>
            </a:r>
            <a:r>
              <a:rPr kumimoji="1" lang="zh-CN" altLang="en-US" sz="3200" b="0" i="0" u="sng" strike="noStrike" kern="0" cap="none" spc="0" normalizeH="0" baseline="0" noProof="1">
                <a:solidFill>
                  <a:schemeClr val="tx1"/>
                </a:solidFill>
                <a:latin typeface="+mn-lt"/>
                <a:ea typeface="+mn-ea"/>
                <a:cs typeface="+mn-cs"/>
              </a:rPr>
              <a:t>               </a:t>
            </a:r>
            <a:r>
              <a:rPr kumimoji="1" lang="zh-CN" altLang="en-US" sz="3200" b="0" i="0" u="none" strike="noStrike" kern="0" cap="none" spc="0" normalizeH="0" baseline="0" noProof="1">
                <a:solidFill>
                  <a:schemeClr val="tx1"/>
                </a:solidFill>
                <a:latin typeface="+mn-lt"/>
                <a:ea typeface="+mn-ea"/>
                <a:cs typeface="+mn-cs"/>
              </a:rPr>
              <a:t>。 </a:t>
            </a:r>
            <a:endParaRPr kumimoji="1" lang="zh-CN" altLang="en-US" sz="3200" b="0" i="0" u="none" strike="noStrike" kern="0" cap="none" spc="0" normalizeH="0" baseline="0" noProof="1">
              <a:solidFill>
                <a:schemeClr val="tx1"/>
              </a:solidFill>
              <a:latin typeface="+mn-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a:spLocks noGrp="1"/>
          </p:cNvSpPr>
          <p:nvPr>
            <p:ph type="title"/>
          </p:nvPr>
        </p:nvSpPr>
        <p:spPr>
          <a:xfrm>
            <a:off x="871538" y="862013"/>
            <a:ext cx="8162925" cy="762000"/>
          </a:xfrm>
          <a:ln/>
        </p:spPr>
        <p:txBody>
          <a:bodyPr vert="horz" wrap="square" lIns="91440" tIns="45720" rIns="91440" bIns="45720" anchor="b" anchorCtr="0">
            <a:spAutoFit/>
          </a:bodyPr>
          <a:p>
            <a:pPr eaLnBrk="1" hangingPunct="1"/>
            <a:r>
              <a:rPr lang="zh-CN" altLang="en-US" dirty="0"/>
              <a:t>第二章 运算方法和运算器</a:t>
            </a:r>
            <a:endParaRPr lang="zh-CN" altLang="en-US" dirty="0"/>
          </a:p>
        </p:txBody>
      </p:sp>
      <p:sp>
        <p:nvSpPr>
          <p:cNvPr id="32770" name="Rectangle 3"/>
          <p:cNvSpPr>
            <a:spLocks noGrp="1"/>
          </p:cNvSpPr>
          <p:nvPr>
            <p:ph idx="1"/>
          </p:nvPr>
        </p:nvSpPr>
        <p:spPr>
          <a:ln/>
        </p:spPr>
        <p:txBody>
          <a:bodyPr vert="horz" wrap="square" lIns="91440" tIns="45720" rIns="91440" bIns="45720" anchor="t" anchorCtr="0"/>
          <a:p>
            <a:pPr eaLnBrk="1" hangingPunct="1"/>
            <a:r>
              <a:rPr lang="zh-CN" altLang="en-US" dirty="0"/>
              <a:t>本章首先讲述数据和文字的表示方法，然后讲述了定点运算方法，定点运算器的组成，最后讲述了浮点运算方法、浮点运算器的组成。这一章重难点较多。</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4851" name="Rectangle 3"/>
          <p:cNvSpPr>
            <a:spLocks noGrp="1"/>
          </p:cNvSpPr>
          <p:nvPr>
            <p:ph type="body" sz="half" idx="1"/>
          </p:nvPr>
        </p:nvSpPr>
        <p:spPr>
          <a:xfrm>
            <a:off x="304800" y="914400"/>
            <a:ext cx="8497888" cy="5638800"/>
          </a:xfrm>
          <a:ln/>
        </p:spPr>
        <p:txBody>
          <a:bodyPr vert="horz" wrap="square" lIns="91440" tIns="45720" rIns="91440" bIns="45720" anchor="t" anchorCtr="0"/>
          <a:p>
            <a:pPr marL="609600" indent="-609600" eaLnBrk="1" hangingPunct="1">
              <a:lnSpc>
                <a:spcPct val="90000"/>
              </a:lnSpc>
              <a:buClr>
                <a:schemeClr val="folHlink"/>
              </a:buClr>
              <a:buSzPct val="75000"/>
              <a:buFont typeface="Wingdings" panose="05000000000000000000" pitchFamily="2" charset="2"/>
              <a:buNone/>
            </a:pPr>
            <a:r>
              <a:rPr lang="en-US" altLang="zh-CN" sz="2400" b="1" dirty="0">
                <a:solidFill>
                  <a:srgbClr val="0000FF"/>
                </a:solidFill>
                <a:latin typeface="楷体_GB2312" pitchFamily="49" charset="-122"/>
                <a:ea typeface="楷体_GB2312" pitchFamily="49" charset="-122"/>
              </a:rPr>
              <a:t>    </a:t>
            </a:r>
            <a:r>
              <a:rPr lang="zh-CN" altLang="en-US" sz="2400" b="1" dirty="0">
                <a:solidFill>
                  <a:srgbClr val="000066"/>
                </a:solidFill>
                <a:latin typeface="楷体_GB2312" pitchFamily="49" charset="-122"/>
                <a:ea typeface="楷体_GB2312" pitchFamily="49" charset="-122"/>
              </a:rPr>
              <a:t>本章以运算方法及运算器为主要内容，探讨了计算机实现</a:t>
            </a:r>
            <a:endParaRPr lang="zh-CN" altLang="en-US" sz="2400" b="1" dirty="0">
              <a:solidFill>
                <a:srgbClr val="000066"/>
              </a:solidFill>
              <a:latin typeface="楷体_GB2312" pitchFamily="49" charset="-122"/>
              <a:ea typeface="楷体_GB2312" pitchFamily="49" charset="-122"/>
            </a:endParaRPr>
          </a:p>
          <a:p>
            <a:pPr marL="609600" indent="-609600" eaLnBrk="1" hangingPunct="1">
              <a:lnSpc>
                <a:spcPct val="90000"/>
              </a:lnSpc>
              <a:buClr>
                <a:schemeClr val="folHlink"/>
              </a:buClr>
              <a:buSzPct val="75000"/>
              <a:buFont typeface="Wingdings" panose="05000000000000000000" pitchFamily="2" charset="2"/>
              <a:buNone/>
            </a:pPr>
            <a:r>
              <a:rPr lang="zh-CN" altLang="en-US" sz="2400" b="1" dirty="0">
                <a:solidFill>
                  <a:srgbClr val="000066"/>
                </a:solidFill>
                <a:latin typeface="楷体_GB2312" pitchFamily="49" charset="-122"/>
                <a:ea typeface="楷体_GB2312" pitchFamily="49" charset="-122"/>
              </a:rPr>
              <a:t>各类运算的基本原理。</a:t>
            </a:r>
            <a:endParaRPr lang="zh-CN" altLang="en-US" sz="2400" b="1" dirty="0">
              <a:solidFill>
                <a:srgbClr val="000066"/>
              </a:solidFill>
              <a:latin typeface="楷体_GB2312" pitchFamily="49" charset="-122"/>
              <a:ea typeface="楷体_GB2312" pitchFamily="49" charset="-122"/>
            </a:endParaRPr>
          </a:p>
          <a:p>
            <a:pPr marL="609600" indent="-609600" eaLnBrk="1" hangingPunct="1">
              <a:lnSpc>
                <a:spcPct val="120000"/>
              </a:lnSpc>
              <a:buClr>
                <a:schemeClr val="folHlink"/>
              </a:buClr>
              <a:buSzPct val="75000"/>
              <a:buFont typeface="Wingdings" panose="05000000000000000000" pitchFamily="2" charset="2"/>
              <a:buNone/>
            </a:pPr>
            <a:r>
              <a:rPr lang="zh-CN" altLang="en-US" sz="2400" b="1" u="sng" dirty="0">
                <a:solidFill>
                  <a:srgbClr val="000066"/>
                </a:solidFill>
                <a:latin typeface="黑体" panose="02010609060101010101" pitchFamily="49" charset="-122"/>
                <a:ea typeface="黑体" panose="02010609060101010101" pitchFamily="49" charset="-122"/>
              </a:rPr>
              <a:t>主要概念</a:t>
            </a:r>
            <a:r>
              <a:rPr lang="zh-CN" altLang="en-US" sz="2400" b="1" dirty="0">
                <a:solidFill>
                  <a:srgbClr val="000066"/>
                </a:solidFill>
                <a:latin typeface="楷体_GB2312" pitchFamily="49" charset="-122"/>
                <a:ea typeface="楷体_GB2312" pitchFamily="49" charset="-122"/>
              </a:rPr>
              <a:t>有：</a:t>
            </a:r>
            <a:endParaRPr lang="zh-CN" altLang="en-US" sz="2400" b="1" dirty="0">
              <a:solidFill>
                <a:srgbClr val="000066"/>
              </a:solidFill>
              <a:latin typeface="楷体_GB2312" pitchFamily="49" charset="-122"/>
              <a:ea typeface="楷体_GB2312" pitchFamily="49" charset="-122"/>
            </a:endParaRPr>
          </a:p>
          <a:p>
            <a:pPr marL="609600" indent="-609600" eaLnBrk="1" hangingPunct="1">
              <a:lnSpc>
                <a:spcPct val="90000"/>
              </a:lnSpc>
              <a:buClr>
                <a:schemeClr val="folHlink"/>
              </a:buClr>
              <a:buSzPct val="75000"/>
              <a:buFont typeface="Wingdings" panose="05000000000000000000" pitchFamily="2" charset="2"/>
              <a:buNone/>
            </a:pPr>
            <a:r>
              <a:rPr lang="zh-CN" altLang="en-US" sz="2400" b="1" dirty="0">
                <a:solidFill>
                  <a:srgbClr val="000066"/>
                </a:solidFill>
                <a:latin typeface="楷体_GB2312" pitchFamily="49" charset="-122"/>
                <a:ea typeface="楷体_GB2312" pitchFamily="49" charset="-122"/>
              </a:rPr>
              <a:t>　　</a:t>
            </a:r>
            <a:r>
              <a:rPr lang="en-US" altLang="zh-CN" sz="2400" b="1" dirty="0">
                <a:solidFill>
                  <a:srgbClr val="000066"/>
                </a:solidFill>
                <a:latin typeface="楷体_GB2312" pitchFamily="49" charset="-122"/>
                <a:ea typeface="楷体_GB2312" pitchFamily="49" charset="-122"/>
              </a:rPr>
              <a:t>1</a:t>
            </a:r>
            <a:r>
              <a:rPr lang="zh-CN" altLang="en-US" sz="2400" b="1" dirty="0">
                <a:solidFill>
                  <a:srgbClr val="000066"/>
                </a:solidFill>
                <a:latin typeface="楷体_GB2312" pitchFamily="49" charset="-122"/>
                <a:ea typeface="楷体_GB2312" pitchFamily="49" charset="-122"/>
              </a:rPr>
              <a:t>、 一个定点数由符号位和数值域两部分组成。按小数点</a:t>
            </a:r>
            <a:endParaRPr lang="zh-CN" altLang="en-US" sz="2400" b="1" dirty="0">
              <a:solidFill>
                <a:srgbClr val="000066"/>
              </a:solidFill>
              <a:latin typeface="楷体_GB2312" pitchFamily="49" charset="-122"/>
              <a:ea typeface="楷体_GB2312" pitchFamily="49" charset="-122"/>
            </a:endParaRPr>
          </a:p>
          <a:p>
            <a:pPr marL="609600" indent="-609600" eaLnBrk="1" hangingPunct="1">
              <a:lnSpc>
                <a:spcPct val="90000"/>
              </a:lnSpc>
              <a:buClr>
                <a:schemeClr val="folHlink"/>
              </a:buClr>
              <a:buSzPct val="75000"/>
              <a:buFont typeface="Wingdings" panose="05000000000000000000" pitchFamily="2" charset="2"/>
              <a:buNone/>
            </a:pPr>
            <a:r>
              <a:rPr lang="zh-CN" altLang="en-US" sz="2400" b="1" dirty="0">
                <a:solidFill>
                  <a:srgbClr val="000066"/>
                </a:solidFill>
                <a:latin typeface="楷体_GB2312" pitchFamily="49" charset="-122"/>
                <a:ea typeface="楷体_GB2312" pitchFamily="49" charset="-122"/>
              </a:rPr>
              <a:t>位置不同，定点数有纯小数和纯整数两种表示方法。</a:t>
            </a:r>
            <a:endParaRPr lang="zh-CN" altLang="en-US" sz="2400" b="1" dirty="0">
              <a:solidFill>
                <a:srgbClr val="000066"/>
              </a:solidFill>
              <a:latin typeface="楷体_GB2312" pitchFamily="49" charset="-122"/>
              <a:ea typeface="楷体_GB2312" pitchFamily="49" charset="-122"/>
            </a:endParaRPr>
          </a:p>
          <a:p>
            <a:pPr marL="609600" indent="-609600" eaLnBrk="1" hangingPunct="1">
              <a:lnSpc>
                <a:spcPct val="90000"/>
              </a:lnSpc>
              <a:buClr>
                <a:schemeClr val="folHlink"/>
              </a:buClr>
              <a:buSzPct val="75000"/>
              <a:buFont typeface="Wingdings" panose="05000000000000000000" pitchFamily="2" charset="2"/>
              <a:buNone/>
            </a:pPr>
            <a:r>
              <a:rPr lang="zh-CN" altLang="en-US" sz="2400" b="1" dirty="0">
                <a:solidFill>
                  <a:srgbClr val="000066"/>
                </a:solidFill>
                <a:latin typeface="Times New Roman" panose="02020603050405020304" pitchFamily="18" charset="0"/>
                <a:ea typeface="楷体_GB2312" pitchFamily="49" charset="-122"/>
              </a:rPr>
              <a:t>    </a:t>
            </a:r>
            <a:r>
              <a:rPr lang="zh-CN" altLang="en-US" sz="2400" b="1" dirty="0">
                <a:solidFill>
                  <a:srgbClr val="000066"/>
                </a:solidFill>
                <a:latin typeface="楷体_GB2312" pitchFamily="49" charset="-122"/>
                <a:ea typeface="楷体_GB2312" pitchFamily="49" charset="-122"/>
              </a:rPr>
              <a:t>　</a:t>
            </a:r>
            <a:r>
              <a:rPr lang="en-US" altLang="zh-CN" sz="2400" b="1" dirty="0">
                <a:solidFill>
                  <a:srgbClr val="FF0066"/>
                </a:solidFill>
                <a:latin typeface="楷体_GB2312" pitchFamily="49" charset="-122"/>
                <a:ea typeface="楷体_GB2312" pitchFamily="49" charset="-122"/>
              </a:rPr>
              <a:t>2</a:t>
            </a:r>
            <a:r>
              <a:rPr lang="zh-CN" altLang="en-US" sz="2400" b="1" dirty="0">
                <a:solidFill>
                  <a:srgbClr val="FF0066"/>
                </a:solidFill>
                <a:latin typeface="楷体_GB2312" pitchFamily="49" charset="-122"/>
                <a:ea typeface="楷体_GB2312" pitchFamily="49" charset="-122"/>
              </a:rPr>
              <a:t>、 按 </a:t>
            </a:r>
            <a:r>
              <a:rPr lang="en-US" altLang="zh-CN" sz="2400" b="1" dirty="0">
                <a:solidFill>
                  <a:srgbClr val="FF0066"/>
                </a:solidFill>
                <a:ea typeface="楷体_GB2312" pitchFamily="49" charset="-122"/>
              </a:rPr>
              <a:t>IEEE754</a:t>
            </a:r>
            <a:r>
              <a:rPr lang="zh-CN" altLang="en-US" sz="2400" b="1" dirty="0">
                <a:solidFill>
                  <a:srgbClr val="FF0066"/>
                </a:solidFill>
                <a:ea typeface="楷体_GB2312" pitchFamily="49" charset="-122"/>
              </a:rPr>
              <a:t>标准，一个浮点数由符号位Ｓ、阶码</a:t>
            </a:r>
            <a:endParaRPr lang="zh-CN" altLang="en-US" sz="2400" b="1" dirty="0">
              <a:solidFill>
                <a:srgbClr val="FF0066"/>
              </a:solidFill>
              <a:ea typeface="楷体_GB2312" pitchFamily="49" charset="-122"/>
            </a:endParaRPr>
          </a:p>
          <a:p>
            <a:pPr marL="609600" indent="-609600" eaLnBrk="1" hangingPunct="1">
              <a:lnSpc>
                <a:spcPct val="90000"/>
              </a:lnSpc>
              <a:buClr>
                <a:schemeClr val="folHlink"/>
              </a:buClr>
              <a:buSzPct val="75000"/>
              <a:buFont typeface="Wingdings" panose="05000000000000000000" pitchFamily="2" charset="2"/>
              <a:buNone/>
            </a:pPr>
            <a:r>
              <a:rPr lang="zh-CN" altLang="en-US" sz="2400" b="1" dirty="0">
                <a:solidFill>
                  <a:srgbClr val="FF0066"/>
                </a:solidFill>
                <a:ea typeface="楷体_GB2312" pitchFamily="49" charset="-122"/>
              </a:rPr>
              <a:t>Ｅ、尾数Ｍ三个域组成。其中阶码Ｅ的值等于指数的真值ｅ加</a:t>
            </a:r>
            <a:endParaRPr lang="zh-CN" altLang="en-US" sz="2400" b="1" dirty="0">
              <a:solidFill>
                <a:srgbClr val="FF0066"/>
              </a:solidFill>
              <a:ea typeface="楷体_GB2312" pitchFamily="49" charset="-122"/>
            </a:endParaRPr>
          </a:p>
          <a:p>
            <a:pPr marL="609600" indent="-609600" eaLnBrk="1" hangingPunct="1">
              <a:lnSpc>
                <a:spcPct val="90000"/>
              </a:lnSpc>
              <a:buClr>
                <a:schemeClr val="folHlink"/>
              </a:buClr>
              <a:buSzPct val="75000"/>
              <a:buFont typeface="Wingdings" panose="05000000000000000000" pitchFamily="2" charset="2"/>
              <a:buNone/>
            </a:pPr>
            <a:r>
              <a:rPr lang="zh-CN" altLang="en-US" sz="2400" b="1" dirty="0">
                <a:solidFill>
                  <a:srgbClr val="FF0066"/>
                </a:solidFill>
                <a:ea typeface="楷体_GB2312" pitchFamily="49" charset="-122"/>
              </a:rPr>
              <a:t>上一个固定偏移值。</a:t>
            </a:r>
            <a:endParaRPr lang="zh-CN" altLang="en-US" sz="2400" b="1" dirty="0">
              <a:solidFill>
                <a:srgbClr val="FF0066"/>
              </a:solidFill>
              <a:ea typeface="楷体_GB2312" pitchFamily="49" charset="-122"/>
            </a:endParaRPr>
          </a:p>
          <a:p>
            <a:pPr marL="609600" indent="-609600" eaLnBrk="1" hangingPunct="1">
              <a:lnSpc>
                <a:spcPct val="90000"/>
              </a:lnSpc>
              <a:buClr>
                <a:schemeClr val="folHlink"/>
              </a:buClr>
              <a:buSzPct val="75000"/>
              <a:buFont typeface="Wingdings" panose="05000000000000000000" pitchFamily="2" charset="2"/>
              <a:buNone/>
            </a:pPr>
            <a:r>
              <a:rPr lang="zh-CN" altLang="en-US" sz="2400" b="1" dirty="0">
                <a:solidFill>
                  <a:srgbClr val="000066"/>
                </a:solidFill>
                <a:ea typeface="楷体_GB2312" pitchFamily="49" charset="-122"/>
              </a:rPr>
              <a:t>    　</a:t>
            </a:r>
            <a:r>
              <a:rPr lang="en-US" altLang="zh-CN" sz="2400" b="1" dirty="0">
                <a:solidFill>
                  <a:srgbClr val="000066"/>
                </a:solidFill>
                <a:ea typeface="楷体_GB2312" pitchFamily="49" charset="-122"/>
              </a:rPr>
              <a:t>3</a:t>
            </a:r>
            <a:r>
              <a:rPr lang="zh-CN" altLang="en-US" sz="2400" b="1" dirty="0">
                <a:solidFill>
                  <a:srgbClr val="000066"/>
                </a:solidFill>
                <a:ea typeface="楷体_GB2312" pitchFamily="49" charset="-122"/>
              </a:rPr>
              <a:t>、 为了计算机能直接处理十进制形式的数据，采用两种十进制数据的表示形式：</a:t>
            </a:r>
            <a:endParaRPr lang="zh-CN" altLang="en-US" sz="2400" b="1" dirty="0">
              <a:solidFill>
                <a:srgbClr val="000066"/>
              </a:solidFill>
              <a:ea typeface="楷体_GB2312" pitchFamily="49" charset="-122"/>
            </a:endParaRPr>
          </a:p>
          <a:p>
            <a:pPr marL="609600" indent="-609600" eaLnBrk="1" hangingPunct="1">
              <a:lnSpc>
                <a:spcPct val="120000"/>
              </a:lnSpc>
              <a:buClr>
                <a:schemeClr val="folHlink"/>
              </a:buClr>
              <a:buSzPct val="75000"/>
              <a:buFont typeface="Wingdings" panose="05000000000000000000" pitchFamily="2" charset="2"/>
              <a:buNone/>
            </a:pPr>
            <a:r>
              <a:rPr lang="zh-CN" altLang="en-US" sz="2400" b="1" dirty="0">
                <a:solidFill>
                  <a:srgbClr val="000066"/>
                </a:solidFill>
                <a:ea typeface="楷体_GB2312" pitchFamily="49" charset="-122"/>
              </a:rPr>
              <a:t>    ⑴ 字符串形式，主要用在非数值计算的应用领域；</a:t>
            </a:r>
            <a:endParaRPr lang="zh-CN" altLang="en-US" sz="2400" b="1" dirty="0">
              <a:solidFill>
                <a:srgbClr val="000066"/>
              </a:solidFill>
              <a:ea typeface="楷体_GB2312" pitchFamily="49" charset="-122"/>
            </a:endParaRPr>
          </a:p>
          <a:p>
            <a:pPr marL="609600" indent="-609600" eaLnBrk="1" hangingPunct="1">
              <a:lnSpc>
                <a:spcPct val="90000"/>
              </a:lnSpc>
              <a:buClr>
                <a:schemeClr val="folHlink"/>
              </a:buClr>
              <a:buSzPct val="75000"/>
              <a:buFont typeface="Wingdings" panose="05000000000000000000" pitchFamily="2" charset="2"/>
              <a:buNone/>
            </a:pPr>
            <a:r>
              <a:rPr lang="zh-CN" altLang="en-US" sz="2400" b="1" dirty="0">
                <a:solidFill>
                  <a:srgbClr val="000066"/>
                </a:solidFill>
                <a:ea typeface="楷体_GB2312" pitchFamily="49" charset="-122"/>
              </a:rPr>
              <a:t>    ⑵ 压缩的十进制数串形式，用于直接完成</a:t>
            </a:r>
            <a:r>
              <a:rPr lang="zh-CN" altLang="en-US" sz="2400" b="1" dirty="0">
                <a:solidFill>
                  <a:srgbClr val="000066"/>
                </a:solidFill>
                <a:latin typeface="楷体_GB2312" pitchFamily="49" charset="-122"/>
                <a:ea typeface="楷体_GB2312" pitchFamily="49" charset="-122"/>
              </a:rPr>
              <a:t>十进制数的算术</a:t>
            </a:r>
            <a:endParaRPr lang="zh-CN" altLang="en-US" sz="2400" b="1" dirty="0">
              <a:solidFill>
                <a:srgbClr val="000066"/>
              </a:solidFill>
              <a:latin typeface="楷体_GB2312" pitchFamily="49" charset="-122"/>
              <a:ea typeface="楷体_GB2312" pitchFamily="49" charset="-122"/>
            </a:endParaRPr>
          </a:p>
          <a:p>
            <a:pPr marL="609600" indent="-609600" eaLnBrk="1" hangingPunct="1">
              <a:lnSpc>
                <a:spcPct val="90000"/>
              </a:lnSpc>
              <a:buClr>
                <a:schemeClr val="folHlink"/>
              </a:buClr>
              <a:buSzPct val="75000"/>
              <a:buFont typeface="Wingdings" panose="05000000000000000000" pitchFamily="2" charset="2"/>
              <a:buNone/>
            </a:pPr>
            <a:r>
              <a:rPr lang="zh-CN" altLang="en-US" sz="2400" b="1" dirty="0">
                <a:solidFill>
                  <a:srgbClr val="000066"/>
                </a:solidFill>
                <a:latin typeface="楷体_GB2312" pitchFamily="49" charset="-122"/>
                <a:ea typeface="楷体_GB2312" pitchFamily="49" charset="-122"/>
              </a:rPr>
              <a:t>    运算。</a:t>
            </a:r>
            <a:endParaRPr lang="zh-CN" altLang="en-US" sz="2400" b="1" dirty="0">
              <a:solidFill>
                <a:srgbClr val="000066"/>
              </a:solidFill>
              <a:latin typeface="楷体_GB2312" pitchFamily="49" charset="-122"/>
              <a:ea typeface="楷体_GB2312" pitchFamily="49" charset="-122"/>
            </a:endParaRPr>
          </a:p>
        </p:txBody>
      </p:sp>
      <p:grpSp>
        <p:nvGrpSpPr>
          <p:cNvPr id="33794" name="Group 4"/>
          <p:cNvGrpSpPr/>
          <p:nvPr/>
        </p:nvGrpSpPr>
        <p:grpSpPr>
          <a:xfrm>
            <a:off x="5943600" y="0"/>
            <a:ext cx="3200400" cy="496888"/>
            <a:chOff x="3744" y="0"/>
            <a:chExt cx="2016" cy="313"/>
          </a:xfrm>
        </p:grpSpPr>
        <p:pic>
          <p:nvPicPr>
            <p:cNvPr id="33795" name="Picture 5" descr="DD01352_"/>
            <p:cNvPicPr>
              <a:picLocks noChangeAspect="1"/>
            </p:cNvPicPr>
            <p:nvPr/>
          </p:nvPicPr>
          <p:blipFill>
            <a:blip r:embed="rId1"/>
            <a:stretch>
              <a:fillRect/>
            </a:stretch>
          </p:blipFill>
          <p:spPr>
            <a:xfrm>
              <a:off x="3744" y="0"/>
              <a:ext cx="325" cy="313"/>
            </a:xfrm>
            <a:prstGeom prst="rect">
              <a:avLst/>
            </a:prstGeom>
            <a:noFill/>
            <a:ln w="9525">
              <a:noFill/>
            </a:ln>
          </p:spPr>
        </p:pic>
        <p:sp>
          <p:nvSpPr>
            <p:cNvPr id="33796" name="Text Box 6"/>
            <p:cNvSpPr txBox="1"/>
            <p:nvPr/>
          </p:nvSpPr>
          <p:spPr>
            <a:xfrm>
              <a:off x="4080" y="0"/>
              <a:ext cx="1680" cy="250"/>
            </a:xfrm>
            <a:prstGeom prst="rect">
              <a:avLst/>
            </a:prstGeom>
            <a:noFill/>
            <a:ln w="101600">
              <a:noFill/>
            </a:ln>
          </p:spPr>
          <p:txBody>
            <a:bodyPr anchor="t" anchorCtr="0">
              <a:spAutoFit/>
            </a:bodyPr>
            <a:p>
              <a:pPr algn="ctr">
                <a:spcBef>
                  <a:spcPct val="50000"/>
                </a:spcBef>
              </a:pPr>
              <a:r>
                <a:rPr lang="zh-CN" altLang="en-US" sz="2000" i="1" dirty="0">
                  <a:latin typeface="Verdana" panose="020B0604030504040204" pitchFamily="34" charset="0"/>
                  <a:ea typeface="Arial Unicode MS" pitchFamily="34" charset="-122"/>
                </a:rPr>
                <a:t>第二章总结</a:t>
              </a:r>
              <a:endParaRPr lang="zh-CN" altLang="en-US" sz="2000" i="1" dirty="0">
                <a:latin typeface="Verdana" panose="020B0604030504040204" pitchFamily="34" charset="0"/>
                <a:ea typeface="Arial Unicode MS" pitchFamily="34" charset="-122"/>
              </a:endParaRPr>
            </a:p>
          </p:txBody>
        </p:sp>
      </p:grpSp>
      <p:pic>
        <p:nvPicPr>
          <p:cNvPr id="33797" name="Picture 7" descr="Leave"/>
          <p:cNvPicPr>
            <a:picLocks noChangeAspect="1"/>
          </p:cNvPicPr>
          <p:nvPr/>
        </p:nvPicPr>
        <p:blipFill>
          <a:blip r:embed="rId2"/>
          <a:stretch>
            <a:fillRect/>
          </a:stretch>
        </p:blipFill>
        <p:spPr>
          <a:xfrm>
            <a:off x="8847138" y="6561138"/>
            <a:ext cx="296862" cy="296862"/>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4851">
                                            <p:txEl>
                                              <p:charRg st="41" end="48"/>
                                            </p:txEl>
                                          </p:spTgt>
                                        </p:tgtEl>
                                        <p:attrNameLst>
                                          <p:attrName>style.visibility</p:attrName>
                                        </p:attrNameLst>
                                      </p:cBhvr>
                                      <p:to>
                                        <p:strVal val="visible"/>
                                      </p:to>
                                    </p:set>
                                    <p:animEffect transition="in" filter="blinds(horizontal)">
                                      <p:cBhvr>
                                        <p:cTn id="7" dur="500"/>
                                        <p:tgtEl>
                                          <p:spTgt spid="334851">
                                            <p:txEl>
                                              <p:charRg st="41" end="48"/>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34851">
                                            <p:txEl>
                                              <p:charRg st="48" end="77"/>
                                            </p:txEl>
                                          </p:spTgt>
                                        </p:tgtEl>
                                        <p:attrNameLst>
                                          <p:attrName>style.visibility</p:attrName>
                                        </p:attrNameLst>
                                      </p:cBhvr>
                                      <p:to>
                                        <p:strVal val="visible"/>
                                      </p:to>
                                    </p:set>
                                    <p:animEffect transition="in" filter="blinds(horizontal)">
                                      <p:cBhvr>
                                        <p:cTn id="10" dur="500"/>
                                        <p:tgtEl>
                                          <p:spTgt spid="334851">
                                            <p:txEl>
                                              <p:charRg st="48" end="7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34851">
                                            <p:txEl>
                                              <p:charRg st="77" end="101"/>
                                            </p:txEl>
                                          </p:spTgt>
                                        </p:tgtEl>
                                        <p:attrNameLst>
                                          <p:attrName>style.visibility</p:attrName>
                                        </p:attrNameLst>
                                      </p:cBhvr>
                                      <p:to>
                                        <p:strVal val="visible"/>
                                      </p:to>
                                    </p:set>
                                    <p:animEffect transition="in" filter="blinds(horizontal)">
                                      <p:cBhvr>
                                        <p:cTn id="13" dur="500"/>
                                        <p:tgtEl>
                                          <p:spTgt spid="334851">
                                            <p:txEl>
                                              <p:charRg st="77" end="10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34851">
                                            <p:txEl>
                                              <p:charRg st="101" end="135"/>
                                            </p:txEl>
                                          </p:spTgt>
                                        </p:tgtEl>
                                        <p:attrNameLst>
                                          <p:attrName>style.visibility</p:attrName>
                                        </p:attrNameLst>
                                      </p:cBhvr>
                                      <p:to>
                                        <p:strVal val="visible"/>
                                      </p:to>
                                    </p:set>
                                    <p:animEffect transition="in" filter="blinds(horizontal)">
                                      <p:cBhvr>
                                        <p:cTn id="18" dur="500"/>
                                        <p:tgtEl>
                                          <p:spTgt spid="334851">
                                            <p:txEl>
                                              <p:charRg st="101" end="13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34851">
                                            <p:txEl>
                                              <p:charRg st="135" end="163"/>
                                            </p:txEl>
                                          </p:spTgt>
                                        </p:tgtEl>
                                        <p:attrNameLst>
                                          <p:attrName>style.visibility</p:attrName>
                                        </p:attrNameLst>
                                      </p:cBhvr>
                                      <p:to>
                                        <p:strVal val="visible"/>
                                      </p:to>
                                    </p:set>
                                    <p:animEffect transition="in" filter="blinds(horizontal)">
                                      <p:cBhvr>
                                        <p:cTn id="21" dur="500"/>
                                        <p:tgtEl>
                                          <p:spTgt spid="334851">
                                            <p:txEl>
                                              <p:charRg st="135" end="16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34851">
                                            <p:txEl>
                                              <p:charRg st="163" end="173"/>
                                            </p:txEl>
                                          </p:spTgt>
                                        </p:tgtEl>
                                        <p:attrNameLst>
                                          <p:attrName>style.visibility</p:attrName>
                                        </p:attrNameLst>
                                      </p:cBhvr>
                                      <p:to>
                                        <p:strVal val="visible"/>
                                      </p:to>
                                    </p:set>
                                    <p:animEffect transition="in" filter="blinds(horizontal)">
                                      <p:cBhvr>
                                        <p:cTn id="24" dur="500"/>
                                        <p:tgtEl>
                                          <p:spTgt spid="334851">
                                            <p:txEl>
                                              <p:charRg st="163" end="17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34851">
                                            <p:txEl>
                                              <p:charRg st="173" end="216"/>
                                            </p:txEl>
                                          </p:spTgt>
                                        </p:tgtEl>
                                        <p:attrNameLst>
                                          <p:attrName>style.visibility</p:attrName>
                                        </p:attrNameLst>
                                      </p:cBhvr>
                                      <p:to>
                                        <p:strVal val="visible"/>
                                      </p:to>
                                    </p:set>
                                    <p:animEffect transition="in" filter="blinds(horizontal)">
                                      <p:cBhvr>
                                        <p:cTn id="29" dur="500"/>
                                        <p:tgtEl>
                                          <p:spTgt spid="334851">
                                            <p:txEl>
                                              <p:charRg st="173" end="21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34851">
                                            <p:txEl>
                                              <p:charRg st="216" end="244"/>
                                            </p:txEl>
                                          </p:spTgt>
                                        </p:tgtEl>
                                        <p:attrNameLst>
                                          <p:attrName>style.visibility</p:attrName>
                                        </p:attrNameLst>
                                      </p:cBhvr>
                                      <p:to>
                                        <p:strVal val="visible"/>
                                      </p:to>
                                    </p:set>
                                    <p:animEffect transition="in" filter="blinds(horizontal)">
                                      <p:cBhvr>
                                        <p:cTn id="32" dur="500"/>
                                        <p:tgtEl>
                                          <p:spTgt spid="334851">
                                            <p:txEl>
                                              <p:charRg st="216" end="244"/>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34851">
                                            <p:txEl>
                                              <p:charRg st="244" end="275"/>
                                            </p:txEl>
                                          </p:spTgt>
                                        </p:tgtEl>
                                        <p:attrNameLst>
                                          <p:attrName>style.visibility</p:attrName>
                                        </p:attrNameLst>
                                      </p:cBhvr>
                                      <p:to>
                                        <p:strVal val="visible"/>
                                      </p:to>
                                    </p:set>
                                    <p:animEffect transition="in" filter="blinds(horizontal)">
                                      <p:cBhvr>
                                        <p:cTn id="35" dur="500"/>
                                        <p:tgtEl>
                                          <p:spTgt spid="334851">
                                            <p:txEl>
                                              <p:charRg st="244" end="275"/>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34851">
                                            <p:txEl>
                                              <p:charRg st="275" end="283"/>
                                            </p:txEl>
                                          </p:spTgt>
                                        </p:tgtEl>
                                        <p:attrNameLst>
                                          <p:attrName>style.visibility</p:attrName>
                                        </p:attrNameLst>
                                      </p:cBhvr>
                                      <p:to>
                                        <p:strVal val="visible"/>
                                      </p:to>
                                    </p:set>
                                    <p:animEffect transition="in" filter="blinds(horizontal)">
                                      <p:cBhvr>
                                        <p:cTn id="38" dur="500"/>
                                        <p:tgtEl>
                                          <p:spTgt spid="334851">
                                            <p:txEl>
                                              <p:charRg st="275" end="28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4817" name="Picture 3" descr="DD01352_"/>
          <p:cNvPicPr>
            <a:picLocks noChangeAspect="1"/>
          </p:cNvPicPr>
          <p:nvPr/>
        </p:nvPicPr>
        <p:blipFill>
          <a:blip r:embed="rId1"/>
          <a:stretch>
            <a:fillRect/>
          </a:stretch>
        </p:blipFill>
        <p:spPr>
          <a:xfrm>
            <a:off x="6723063" y="0"/>
            <a:ext cx="515937" cy="496888"/>
          </a:xfrm>
          <a:prstGeom prst="rect">
            <a:avLst/>
          </a:prstGeom>
          <a:noFill/>
          <a:ln w="9525">
            <a:noFill/>
          </a:ln>
        </p:spPr>
      </p:pic>
      <p:sp>
        <p:nvSpPr>
          <p:cNvPr id="34818" name="Rectangle 4"/>
          <p:cNvSpPr/>
          <p:nvPr/>
        </p:nvSpPr>
        <p:spPr>
          <a:xfrm>
            <a:off x="395288" y="304800"/>
            <a:ext cx="8697912" cy="676275"/>
          </a:xfrm>
          <a:prstGeom prst="rect">
            <a:avLst/>
          </a:prstGeom>
          <a:noFill/>
          <a:ln w="9525">
            <a:noFill/>
          </a:ln>
        </p:spPr>
        <p:txBody>
          <a:bodyPr lIns="92075" tIns="46038" rIns="92075" bIns="46038" anchor="ctr" anchorCtr="0"/>
          <a:p>
            <a:endParaRPr lang="zh-CN" altLang="zh-CN" dirty="0">
              <a:solidFill>
                <a:srgbClr val="FF0000"/>
              </a:solidFill>
              <a:latin typeface="Verdana" panose="020B0604030504040204" pitchFamily="34" charset="0"/>
            </a:endParaRPr>
          </a:p>
        </p:txBody>
      </p:sp>
      <p:sp>
        <p:nvSpPr>
          <p:cNvPr id="335877" name="Rectangle 5"/>
          <p:cNvSpPr/>
          <p:nvPr/>
        </p:nvSpPr>
        <p:spPr>
          <a:xfrm>
            <a:off x="323850" y="620713"/>
            <a:ext cx="8135938" cy="6096000"/>
          </a:xfrm>
          <a:prstGeom prst="rect">
            <a:avLst/>
          </a:prstGeom>
          <a:noFill/>
          <a:ln w="38100">
            <a:noFill/>
          </a:ln>
        </p:spPr>
        <p:txBody>
          <a:bodyPr lIns="92075" tIns="46038" rIns="92075" bIns="46038" anchor="t" anchorCtr="0"/>
          <a:p>
            <a:pPr marL="609600" indent="-609600">
              <a:lnSpc>
                <a:spcPct val="150000"/>
              </a:lnSpc>
            </a:pPr>
            <a:r>
              <a:rPr lang="en-US" altLang="zh-CN" b="1" dirty="0">
                <a:solidFill>
                  <a:srgbClr val="0000FF"/>
                </a:solidFill>
                <a:latin typeface="Times New Roman" panose="02020603050405020304" pitchFamily="18" charset="0"/>
                <a:ea typeface="楷体_GB2312" pitchFamily="49" charset="-122"/>
              </a:rPr>
              <a:t> </a:t>
            </a:r>
            <a:r>
              <a:rPr lang="en-US" altLang="zh-CN" b="1" dirty="0">
                <a:solidFill>
                  <a:srgbClr val="000066"/>
                </a:solidFill>
                <a:latin typeface="楷体_GB2312" pitchFamily="49" charset="-122"/>
                <a:ea typeface="楷体_GB2312" pitchFamily="49" charset="-122"/>
              </a:rPr>
              <a:t>4</a:t>
            </a:r>
            <a:r>
              <a:rPr lang="zh-CN" altLang="en-US" b="1" dirty="0">
                <a:solidFill>
                  <a:srgbClr val="000066"/>
                </a:solidFill>
                <a:latin typeface="楷体_GB2312" pitchFamily="49" charset="-122"/>
                <a:ea typeface="楷体_GB2312" pitchFamily="49" charset="-122"/>
              </a:rPr>
              <a:t>、 数据变成机器码时，有四种表示方法：原码表示法，反码表示法，补码表示法，移码表示码。其中移码以定点整数为主，主要用于表示浮点数的阶码Ｅ。</a:t>
            </a:r>
            <a:endParaRPr lang="zh-CN" altLang="en-US" b="1" dirty="0">
              <a:solidFill>
                <a:srgbClr val="000066"/>
              </a:solidFill>
              <a:latin typeface="楷体_GB2312" pitchFamily="49" charset="-122"/>
              <a:ea typeface="楷体_GB2312" pitchFamily="49" charset="-122"/>
            </a:endParaRPr>
          </a:p>
          <a:p>
            <a:pPr marL="609600" indent="-609600">
              <a:lnSpc>
                <a:spcPct val="150000"/>
              </a:lnSpc>
            </a:pPr>
            <a:r>
              <a:rPr lang="zh-CN" altLang="en-US" b="1" dirty="0">
                <a:solidFill>
                  <a:srgbClr val="000066"/>
                </a:solidFill>
                <a:latin typeface="Times New Roman" panose="02020603050405020304" pitchFamily="18" charset="0"/>
                <a:ea typeface="楷体_GB2312" pitchFamily="49" charset="-122"/>
              </a:rPr>
              <a:t> </a:t>
            </a:r>
            <a:r>
              <a:rPr lang="en-US" altLang="zh-CN" b="1" dirty="0">
                <a:solidFill>
                  <a:srgbClr val="000066"/>
                </a:solidFill>
                <a:latin typeface="楷体_GB2312" pitchFamily="49" charset="-122"/>
                <a:ea typeface="楷体_GB2312" pitchFamily="49" charset="-122"/>
              </a:rPr>
              <a:t>5</a:t>
            </a:r>
            <a:r>
              <a:rPr lang="zh-CN" altLang="en-US" b="1" dirty="0">
                <a:solidFill>
                  <a:srgbClr val="000066"/>
                </a:solidFill>
                <a:latin typeface="楷体_GB2312" pitchFamily="49" charset="-122"/>
                <a:ea typeface="楷体_GB2312" pitchFamily="49" charset="-122"/>
              </a:rPr>
              <a:t>、字符信息属于符号数据，是处理非数值领域的问题。国际上采用的字符系统是七单位的</a:t>
            </a:r>
            <a:r>
              <a:rPr lang="en-US" altLang="zh-CN" b="1" dirty="0">
                <a:solidFill>
                  <a:srgbClr val="000066"/>
                </a:solidFill>
                <a:latin typeface="楷体_GB2312" pitchFamily="49" charset="-122"/>
                <a:ea typeface="楷体_GB2312" pitchFamily="49" charset="-122"/>
              </a:rPr>
              <a:t>ASCII</a:t>
            </a:r>
            <a:r>
              <a:rPr lang="zh-CN" altLang="en-US" b="1" dirty="0">
                <a:solidFill>
                  <a:srgbClr val="000066"/>
                </a:solidFill>
                <a:latin typeface="楷体_GB2312" pitchFamily="49" charset="-122"/>
                <a:ea typeface="楷体_GB2312" pitchFamily="49" charset="-122"/>
              </a:rPr>
              <a:t>码。</a:t>
            </a:r>
            <a:endParaRPr lang="zh-CN" altLang="en-US" b="1" dirty="0">
              <a:solidFill>
                <a:srgbClr val="000066"/>
              </a:solidFill>
              <a:latin typeface="楷体_GB2312" pitchFamily="49" charset="-122"/>
              <a:ea typeface="楷体_GB2312" pitchFamily="49" charset="-122"/>
            </a:endParaRPr>
          </a:p>
          <a:p>
            <a:pPr marL="609600" indent="-609600">
              <a:lnSpc>
                <a:spcPct val="150000"/>
              </a:lnSpc>
            </a:pPr>
            <a:r>
              <a:rPr lang="en-US" altLang="zh-CN" b="1" dirty="0">
                <a:solidFill>
                  <a:srgbClr val="000066"/>
                </a:solidFill>
                <a:latin typeface="楷体_GB2312" pitchFamily="49" charset="-122"/>
                <a:ea typeface="楷体_GB2312" pitchFamily="49" charset="-122"/>
              </a:rPr>
              <a:t>6</a:t>
            </a:r>
            <a:r>
              <a:rPr lang="zh-CN" altLang="en-US" b="1" dirty="0">
                <a:solidFill>
                  <a:srgbClr val="000066"/>
                </a:solidFill>
                <a:latin typeface="楷体_GB2312" pitchFamily="49" charset="-122"/>
                <a:ea typeface="楷体_GB2312" pitchFamily="49" charset="-122"/>
              </a:rPr>
              <a:t>、计算机对于汉字的输入、处理及输出，采用输入编码、汉字内码、字模码等三种不同用途的编码来完成处理任务。</a:t>
            </a:r>
            <a:endParaRPr lang="zh-CN" altLang="en-US" b="1" dirty="0">
              <a:solidFill>
                <a:srgbClr val="000066"/>
              </a:solidFill>
              <a:latin typeface="楷体_GB2312" pitchFamily="49" charset="-122"/>
              <a:ea typeface="楷体_GB2312" pitchFamily="49" charset="-122"/>
            </a:endParaRPr>
          </a:p>
          <a:p>
            <a:pPr marL="609600" indent="-609600">
              <a:lnSpc>
                <a:spcPct val="150000"/>
              </a:lnSpc>
            </a:pPr>
            <a:r>
              <a:rPr lang="en-US" altLang="zh-CN" b="1" dirty="0">
                <a:solidFill>
                  <a:srgbClr val="000066"/>
                </a:solidFill>
                <a:latin typeface="楷体_GB2312" pitchFamily="49" charset="-122"/>
                <a:ea typeface="楷体_GB2312" pitchFamily="49" charset="-122"/>
              </a:rPr>
              <a:t>7</a:t>
            </a:r>
            <a:r>
              <a:rPr lang="zh-CN" altLang="en-US" b="1" dirty="0">
                <a:solidFill>
                  <a:srgbClr val="000066"/>
                </a:solidFill>
                <a:latin typeface="楷体_GB2312" pitchFamily="49" charset="-122"/>
                <a:ea typeface="楷体_GB2312" pitchFamily="49" charset="-122"/>
              </a:rPr>
              <a:t>、为简化运算器的构造，在运算方法中，算术运算通常采用补码加减法，乘除运算通常采用原码或间接补码、直接补码法完成。</a:t>
            </a:r>
            <a:endParaRPr lang="zh-CN" altLang="en-US" b="1" dirty="0">
              <a:solidFill>
                <a:srgbClr val="000066"/>
              </a:solidFill>
              <a:latin typeface="楷体_GB2312" pitchFamily="49" charset="-122"/>
              <a:ea typeface="楷体_GB2312" pitchFamily="49" charset="-122"/>
            </a:endParaRPr>
          </a:p>
        </p:txBody>
      </p:sp>
      <p:sp>
        <p:nvSpPr>
          <p:cNvPr id="34820" name="Text Box 6"/>
          <p:cNvSpPr txBox="1"/>
          <p:nvPr/>
        </p:nvSpPr>
        <p:spPr>
          <a:xfrm>
            <a:off x="6477000" y="0"/>
            <a:ext cx="2667000" cy="396875"/>
          </a:xfrm>
          <a:prstGeom prst="rect">
            <a:avLst/>
          </a:prstGeom>
          <a:noFill/>
          <a:ln w="101600">
            <a:noFill/>
          </a:ln>
        </p:spPr>
        <p:txBody>
          <a:bodyPr anchor="t" anchorCtr="0">
            <a:spAutoFit/>
          </a:bodyPr>
          <a:p>
            <a:pPr algn="ctr">
              <a:spcBef>
                <a:spcPct val="50000"/>
              </a:spcBef>
            </a:pPr>
            <a:r>
              <a:rPr lang="zh-CN" altLang="en-US" sz="2000" i="1" dirty="0">
                <a:latin typeface="Verdana" panose="020B0604030504040204" pitchFamily="34" charset="0"/>
                <a:ea typeface="Arial Unicode MS" pitchFamily="34" charset="-122"/>
              </a:rPr>
              <a:t>第二章总结</a:t>
            </a:r>
            <a:endParaRPr lang="zh-CN" altLang="en-US" sz="2000" i="1" dirty="0">
              <a:latin typeface="Verdana" panose="020B0604030504040204" pitchFamily="34" charset="0"/>
              <a:ea typeface="Arial Unicode MS"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5877">
                                            <p:txEl>
                                              <p:charRg st="0" end="72"/>
                                            </p:txEl>
                                          </p:spTgt>
                                        </p:tgtEl>
                                        <p:attrNameLst>
                                          <p:attrName>style.visibility</p:attrName>
                                        </p:attrNameLst>
                                      </p:cBhvr>
                                      <p:to>
                                        <p:strVal val="visible"/>
                                      </p:to>
                                    </p:set>
                                    <p:animEffect transition="in" filter="blinds(horizontal)">
                                      <p:cBhvr>
                                        <p:cTn id="7" dur="500"/>
                                        <p:tgtEl>
                                          <p:spTgt spid="335877">
                                            <p:txEl>
                                              <p:charRg st="0" end="7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5877">
                                            <p:txEl>
                                              <p:charRg st="72" end="121"/>
                                            </p:txEl>
                                          </p:spTgt>
                                        </p:tgtEl>
                                        <p:attrNameLst>
                                          <p:attrName>style.visibility</p:attrName>
                                        </p:attrNameLst>
                                      </p:cBhvr>
                                      <p:to>
                                        <p:strVal val="visible"/>
                                      </p:to>
                                    </p:set>
                                    <p:animEffect transition="in" filter="blinds(horizontal)">
                                      <p:cBhvr>
                                        <p:cTn id="12" dur="500"/>
                                        <p:tgtEl>
                                          <p:spTgt spid="335877">
                                            <p:txEl>
                                              <p:charRg st="72" end="12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35877">
                                            <p:txEl>
                                              <p:charRg st="121" end="174"/>
                                            </p:txEl>
                                          </p:spTgt>
                                        </p:tgtEl>
                                        <p:attrNameLst>
                                          <p:attrName>style.visibility</p:attrName>
                                        </p:attrNameLst>
                                      </p:cBhvr>
                                      <p:to>
                                        <p:strVal val="visible"/>
                                      </p:to>
                                    </p:set>
                                    <p:animEffect transition="in" filter="blinds(horizontal)">
                                      <p:cBhvr>
                                        <p:cTn id="17" dur="500"/>
                                        <p:tgtEl>
                                          <p:spTgt spid="335877">
                                            <p:txEl>
                                              <p:charRg st="121" end="17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35877">
                                            <p:txEl>
                                              <p:charRg st="174" end="232"/>
                                            </p:txEl>
                                          </p:spTgt>
                                        </p:tgtEl>
                                        <p:attrNameLst>
                                          <p:attrName>style.visibility</p:attrName>
                                        </p:attrNameLst>
                                      </p:cBhvr>
                                      <p:to>
                                        <p:strVal val="visible"/>
                                      </p:to>
                                    </p:set>
                                    <p:animEffect transition="in" filter="blinds(horizontal)">
                                      <p:cBhvr>
                                        <p:cTn id="22" dur="500"/>
                                        <p:tgtEl>
                                          <p:spTgt spid="335877">
                                            <p:txEl>
                                              <p:charRg st="174" end="2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5332" name="Rectangle 4"/>
          <p:cNvSpPr/>
          <p:nvPr/>
        </p:nvSpPr>
        <p:spPr>
          <a:xfrm>
            <a:off x="228600" y="685800"/>
            <a:ext cx="8610600" cy="4256088"/>
          </a:xfrm>
          <a:prstGeom prst="rect">
            <a:avLst/>
          </a:prstGeom>
          <a:noFill/>
          <a:ln w="38100">
            <a:noFill/>
          </a:ln>
        </p:spPr>
        <p:txBody>
          <a:bodyPr lIns="92075" tIns="46038" rIns="92075" bIns="46038" anchor="t" anchorCtr="0"/>
          <a:p>
            <a:pPr>
              <a:lnSpc>
                <a:spcPct val="150000"/>
              </a:lnSpc>
              <a:spcBef>
                <a:spcPct val="50000"/>
              </a:spcBef>
            </a:pPr>
            <a:r>
              <a:rPr lang="en-US" altLang="zh-CN" b="1" dirty="0">
                <a:solidFill>
                  <a:srgbClr val="000066"/>
                </a:solidFill>
                <a:latin typeface="Verdana" panose="020B0604030504040204" pitchFamily="34" charset="0"/>
                <a:ea typeface="楷体_GB2312" pitchFamily="49" charset="-122"/>
              </a:rPr>
              <a:t>8</a:t>
            </a:r>
            <a:r>
              <a:rPr lang="zh-CN" altLang="en-US" b="1" dirty="0">
                <a:solidFill>
                  <a:srgbClr val="000066"/>
                </a:solidFill>
                <a:latin typeface="Verdana" panose="020B0604030504040204" pitchFamily="34" charset="0"/>
                <a:ea typeface="楷体_GB2312" pitchFamily="49" charset="-122"/>
              </a:rPr>
              <a:t>、 为了运算器的高速性和控制的简单性，采用了具有</a:t>
            </a:r>
            <a:r>
              <a:rPr lang="zh-CN" altLang="en-US" b="1" dirty="0">
                <a:solidFill>
                  <a:srgbClr val="FF0000"/>
                </a:solidFill>
                <a:latin typeface="Verdana" panose="020B0604030504040204" pitchFamily="34" charset="0"/>
                <a:ea typeface="楷体_GB2312" pitchFamily="49" charset="-122"/>
              </a:rPr>
              <a:t>先行进位</a:t>
            </a:r>
            <a:r>
              <a:rPr lang="zh-CN" altLang="en-US" b="1" dirty="0">
                <a:solidFill>
                  <a:srgbClr val="000066"/>
                </a:solidFill>
                <a:latin typeface="Verdana" panose="020B0604030504040204" pitchFamily="34" charset="0"/>
                <a:ea typeface="楷体_GB2312" pitchFamily="49" charset="-122"/>
              </a:rPr>
              <a:t>的</a:t>
            </a:r>
            <a:r>
              <a:rPr lang="en-US" altLang="zh-CN" b="1" dirty="0">
                <a:solidFill>
                  <a:srgbClr val="000066"/>
                </a:solidFill>
                <a:latin typeface="Verdana" panose="020B0604030504040204" pitchFamily="34" charset="0"/>
                <a:ea typeface="楷体_GB2312" pitchFamily="49" charset="-122"/>
              </a:rPr>
              <a:t>ALU</a:t>
            </a:r>
            <a:r>
              <a:rPr lang="zh-CN" altLang="en-US" b="1" dirty="0">
                <a:solidFill>
                  <a:srgbClr val="000066"/>
                </a:solidFill>
                <a:latin typeface="Verdana" panose="020B0604030504040204" pitchFamily="34" charset="0"/>
                <a:ea typeface="楷体_GB2312" pitchFamily="49" charset="-122"/>
              </a:rPr>
              <a:t>、阵列乘</a:t>
            </a:r>
            <a:r>
              <a:rPr lang="en-US" altLang="zh-CN" b="1" dirty="0">
                <a:solidFill>
                  <a:srgbClr val="000066"/>
                </a:solidFill>
                <a:latin typeface="Verdana" panose="020B0604030504040204" pitchFamily="34" charset="0"/>
                <a:ea typeface="楷体_GB2312" pitchFamily="49" charset="-122"/>
              </a:rPr>
              <a:t>/</a:t>
            </a:r>
            <a:r>
              <a:rPr lang="zh-CN" altLang="en-US" b="1" dirty="0">
                <a:solidFill>
                  <a:srgbClr val="000066"/>
                </a:solidFill>
                <a:latin typeface="Verdana" panose="020B0604030504040204" pitchFamily="34" charset="0"/>
                <a:ea typeface="楷体_GB2312" pitchFamily="49" charset="-122"/>
              </a:rPr>
              <a:t>除法器、</a:t>
            </a:r>
            <a:r>
              <a:rPr lang="zh-CN" altLang="en-US" b="1" dirty="0">
                <a:solidFill>
                  <a:srgbClr val="FF0000"/>
                </a:solidFill>
                <a:latin typeface="Verdana" panose="020B0604030504040204" pitchFamily="34" charset="0"/>
                <a:ea typeface="楷体_GB2312" pitchFamily="49" charset="-122"/>
              </a:rPr>
              <a:t>流水线结构</a:t>
            </a:r>
            <a:r>
              <a:rPr lang="zh-CN" altLang="en-US" b="1" dirty="0">
                <a:solidFill>
                  <a:srgbClr val="000066"/>
                </a:solidFill>
                <a:latin typeface="Verdana" panose="020B0604030504040204" pitchFamily="34" charset="0"/>
                <a:ea typeface="楷体_GB2312" pitchFamily="49" charset="-122"/>
              </a:rPr>
              <a:t>等</a:t>
            </a:r>
            <a:r>
              <a:rPr lang="zh-CN" altLang="en-US" b="1" dirty="0">
                <a:solidFill>
                  <a:srgbClr val="000066"/>
                </a:solidFill>
                <a:latin typeface="Verdana" panose="020B0604030504040204" pitchFamily="34" charset="0"/>
                <a:ea typeface="黑体" panose="02010609060101010101" pitchFamily="49" charset="-122"/>
              </a:rPr>
              <a:t>并行处理技术</a:t>
            </a:r>
            <a:r>
              <a:rPr lang="zh-CN" altLang="en-US" b="1" dirty="0">
                <a:solidFill>
                  <a:srgbClr val="000066"/>
                </a:solidFill>
                <a:latin typeface="Verdana" panose="020B0604030504040204" pitchFamily="34" charset="0"/>
                <a:ea typeface="楷体_GB2312" pitchFamily="49" charset="-122"/>
              </a:rPr>
              <a:t>。</a:t>
            </a:r>
            <a:endParaRPr lang="zh-CN" altLang="en-US" b="1" dirty="0">
              <a:solidFill>
                <a:srgbClr val="000066"/>
              </a:solidFill>
              <a:latin typeface="Verdana" panose="020B0604030504040204" pitchFamily="34" charset="0"/>
              <a:ea typeface="楷体_GB2312" pitchFamily="49" charset="-122"/>
            </a:endParaRPr>
          </a:p>
          <a:p>
            <a:pPr>
              <a:lnSpc>
                <a:spcPct val="150000"/>
              </a:lnSpc>
              <a:spcBef>
                <a:spcPct val="50000"/>
              </a:spcBef>
            </a:pPr>
            <a:r>
              <a:rPr lang="en-US" altLang="zh-CN" b="1" dirty="0">
                <a:solidFill>
                  <a:srgbClr val="000066"/>
                </a:solidFill>
                <a:latin typeface="Verdana" panose="020B0604030504040204" pitchFamily="34" charset="0"/>
                <a:ea typeface="楷体_GB2312" pitchFamily="49" charset="-122"/>
              </a:rPr>
              <a:t>9</a:t>
            </a:r>
            <a:r>
              <a:rPr lang="zh-CN" altLang="en-US" b="1" dirty="0">
                <a:solidFill>
                  <a:srgbClr val="000066"/>
                </a:solidFill>
                <a:latin typeface="Verdana" panose="020B0604030504040204" pitchFamily="34" charset="0"/>
                <a:ea typeface="楷体_GB2312" pitchFamily="49" charset="-122"/>
              </a:rPr>
              <a:t>、 定点运算器和浮点运算器的结构复杂程度有所不同。浮点加减运算通常包括：</a:t>
            </a:r>
            <a:r>
              <a:rPr lang="zh-CN" altLang="en-US" b="1" dirty="0">
                <a:solidFill>
                  <a:srgbClr val="FF0000"/>
                </a:solidFill>
                <a:latin typeface="Verdana" panose="020B0604030504040204" pitchFamily="34" charset="0"/>
                <a:ea typeface="楷体_GB2312" pitchFamily="49" charset="-122"/>
              </a:rPr>
              <a:t>对阶</a:t>
            </a:r>
            <a:r>
              <a:rPr lang="zh-CN" altLang="en-US" b="1" dirty="0">
                <a:solidFill>
                  <a:srgbClr val="000066"/>
                </a:solidFill>
                <a:latin typeface="Verdana" panose="020B0604030504040204" pitchFamily="34" charset="0"/>
                <a:ea typeface="楷体_GB2312" pitchFamily="49" charset="-122"/>
              </a:rPr>
              <a:t>、尾数运算、</a:t>
            </a:r>
            <a:r>
              <a:rPr lang="zh-CN" altLang="en-US" b="1" dirty="0">
                <a:solidFill>
                  <a:srgbClr val="FF0000"/>
                </a:solidFill>
                <a:latin typeface="Verdana" panose="020B0604030504040204" pitchFamily="34" charset="0"/>
                <a:ea typeface="楷体_GB2312" pitchFamily="49" charset="-122"/>
              </a:rPr>
              <a:t>规格化</a:t>
            </a:r>
            <a:r>
              <a:rPr lang="zh-CN" altLang="en-US" b="1" dirty="0">
                <a:solidFill>
                  <a:srgbClr val="000066"/>
                </a:solidFill>
                <a:latin typeface="Verdana" panose="020B0604030504040204" pitchFamily="34" charset="0"/>
                <a:ea typeface="楷体_GB2312" pitchFamily="49" charset="-122"/>
              </a:rPr>
              <a:t>与</a:t>
            </a:r>
            <a:r>
              <a:rPr lang="zh-CN" altLang="en-US" b="1" dirty="0">
                <a:solidFill>
                  <a:srgbClr val="FF0000"/>
                </a:solidFill>
                <a:latin typeface="Verdana" panose="020B0604030504040204" pitchFamily="34" charset="0"/>
                <a:ea typeface="楷体_GB2312" pitchFamily="49" charset="-122"/>
              </a:rPr>
              <a:t>舍入</a:t>
            </a:r>
            <a:r>
              <a:rPr lang="zh-CN" altLang="en-US" b="1" dirty="0">
                <a:solidFill>
                  <a:srgbClr val="000066"/>
                </a:solidFill>
                <a:latin typeface="Verdana" panose="020B0604030504040204" pitchFamily="34" charset="0"/>
                <a:ea typeface="楷体_GB2312" pitchFamily="49" charset="-122"/>
              </a:rPr>
              <a:t>处理等多个子过程。</a:t>
            </a:r>
            <a:endParaRPr lang="zh-CN" altLang="en-US" b="1" dirty="0">
              <a:solidFill>
                <a:srgbClr val="000066"/>
              </a:solidFill>
              <a:latin typeface="Verdana" panose="020B0604030504040204" pitchFamily="34" charset="0"/>
              <a:ea typeface="楷体_GB2312" pitchFamily="49" charset="-122"/>
            </a:endParaRPr>
          </a:p>
          <a:p>
            <a:pPr>
              <a:lnSpc>
                <a:spcPct val="150000"/>
              </a:lnSpc>
              <a:spcBef>
                <a:spcPct val="50000"/>
              </a:spcBef>
            </a:pPr>
            <a:r>
              <a:rPr lang="en-US" altLang="zh-CN" b="1" dirty="0">
                <a:solidFill>
                  <a:srgbClr val="000066"/>
                </a:solidFill>
                <a:latin typeface="Verdana" panose="020B0604030504040204" pitchFamily="34" charset="0"/>
                <a:ea typeface="楷体_GB2312" pitchFamily="49" charset="-122"/>
              </a:rPr>
              <a:t>10</a:t>
            </a:r>
            <a:r>
              <a:rPr lang="zh-CN" altLang="en-US" b="1" dirty="0">
                <a:solidFill>
                  <a:srgbClr val="000066"/>
                </a:solidFill>
                <a:latin typeface="Verdana" panose="020B0604030504040204" pitchFamily="34" charset="0"/>
                <a:ea typeface="楷体_GB2312" pitchFamily="49" charset="-122"/>
              </a:rPr>
              <a:t>、浮点运算器通常采用流水线结构。</a:t>
            </a:r>
            <a:endParaRPr lang="zh-CN" altLang="en-US" sz="3200" b="1" dirty="0">
              <a:solidFill>
                <a:srgbClr val="990000"/>
              </a:solidFill>
              <a:latin typeface="Verdana" panose="020B0604030504040204" pitchFamily="34" charset="0"/>
              <a:ea typeface="楷体_GB2312" pitchFamily="49" charset="-122"/>
            </a:endParaRPr>
          </a:p>
        </p:txBody>
      </p:sp>
      <p:sp>
        <p:nvSpPr>
          <p:cNvPr id="355333" name="Text Box 5"/>
          <p:cNvSpPr txBox="1"/>
          <p:nvPr/>
        </p:nvSpPr>
        <p:spPr>
          <a:xfrm>
            <a:off x="611188" y="5157788"/>
            <a:ext cx="8208962" cy="461962"/>
          </a:xfrm>
          <a:prstGeom prst="rect">
            <a:avLst/>
          </a:prstGeom>
          <a:noFill/>
          <a:ln w="38100">
            <a:noFill/>
          </a:ln>
        </p:spPr>
        <p:txBody>
          <a:bodyPr lIns="92075" tIns="46038" rIns="92075" bIns="46038" anchor="t" anchorCtr="0">
            <a:spAutoFit/>
          </a:bodyPr>
          <a:p>
            <a:pPr marL="342900" indent="-342900">
              <a:spcBef>
                <a:spcPct val="50000"/>
              </a:spcBef>
            </a:pPr>
            <a:r>
              <a:rPr lang="zh-CN" altLang="en-US" dirty="0">
                <a:solidFill>
                  <a:srgbClr val="990000"/>
                </a:solidFill>
                <a:latin typeface="Verdana" panose="020B0604030504040204" pitchFamily="34" charset="0"/>
              </a:rPr>
              <a:t>作业</a:t>
            </a:r>
            <a:r>
              <a:rPr lang="en-US" altLang="zh-CN" dirty="0">
                <a:solidFill>
                  <a:srgbClr val="990000"/>
                </a:solidFill>
                <a:latin typeface="Verdana" panose="020B0604030504040204" pitchFamily="34" charset="0"/>
              </a:rPr>
              <a:t>(</a:t>
            </a:r>
            <a:r>
              <a:rPr lang="zh-CN" altLang="en-US" dirty="0">
                <a:solidFill>
                  <a:srgbClr val="990000"/>
                </a:solidFill>
                <a:latin typeface="Verdana" panose="020B0604030504040204" pitchFamily="34" charset="0"/>
              </a:rPr>
              <a:t>书</a:t>
            </a:r>
            <a:r>
              <a:rPr lang="en-US" altLang="zh-CN" dirty="0">
                <a:solidFill>
                  <a:srgbClr val="990000"/>
                </a:solidFill>
                <a:latin typeface="Verdana" panose="020B0604030504040204" pitchFamily="34" charset="0"/>
              </a:rPr>
              <a:t>P64):6; 9</a:t>
            </a:r>
            <a:r>
              <a:rPr lang="zh-CN" altLang="en-US" b="1" dirty="0">
                <a:solidFill>
                  <a:srgbClr val="FF0000"/>
                </a:solidFill>
                <a:latin typeface="Verdana" panose="020B0604030504040204" pitchFamily="34" charset="0"/>
              </a:rPr>
              <a:t>（必须会定点和浮点加减运算）</a:t>
            </a:r>
            <a:endParaRPr lang="en-US" altLang="zh-CN" b="1" dirty="0">
              <a:solidFill>
                <a:srgbClr val="FF0000"/>
              </a:solidFill>
              <a:latin typeface="Verdana" panose="020B060403050404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55332">
                                            <p:txEl>
                                              <p:charRg st="0" end="56"/>
                                            </p:txEl>
                                          </p:spTgt>
                                        </p:tgtEl>
                                        <p:attrNameLst>
                                          <p:attrName>style.visibility</p:attrName>
                                        </p:attrNameLst>
                                      </p:cBhvr>
                                      <p:to>
                                        <p:strVal val="visible"/>
                                      </p:to>
                                    </p:set>
                                    <p:animEffect transition="in" filter="blinds(horizontal)">
                                      <p:cBhvr>
                                        <p:cTn id="7" dur="500"/>
                                        <p:tgtEl>
                                          <p:spTgt spid="355332">
                                            <p:txEl>
                                              <p:charRg st="0" end="5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5332">
                                            <p:txEl>
                                              <p:charRg st="56" end="117"/>
                                            </p:txEl>
                                          </p:spTgt>
                                        </p:tgtEl>
                                        <p:attrNameLst>
                                          <p:attrName>style.visibility</p:attrName>
                                        </p:attrNameLst>
                                      </p:cBhvr>
                                      <p:to>
                                        <p:strVal val="visible"/>
                                      </p:to>
                                    </p:set>
                                    <p:animEffect transition="in" filter="blinds(horizontal)">
                                      <p:cBhvr>
                                        <p:cTn id="12" dur="500"/>
                                        <p:tgtEl>
                                          <p:spTgt spid="355332">
                                            <p:txEl>
                                              <p:charRg st="56" end="11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5332">
                                            <p:txEl>
                                              <p:charRg st="117" end="136"/>
                                            </p:txEl>
                                          </p:spTgt>
                                        </p:tgtEl>
                                        <p:attrNameLst>
                                          <p:attrName>style.visibility</p:attrName>
                                        </p:attrNameLst>
                                      </p:cBhvr>
                                      <p:to>
                                        <p:strVal val="visible"/>
                                      </p:to>
                                    </p:set>
                                    <p:animEffect transition="in" filter="blinds(horizontal)">
                                      <p:cBhvr>
                                        <p:cTn id="17" dur="500"/>
                                        <p:tgtEl>
                                          <p:spTgt spid="355332">
                                            <p:txEl>
                                              <p:charRg st="117" end="13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5333"/>
                                        </p:tgtEl>
                                        <p:attrNameLst>
                                          <p:attrName>style.visibility</p:attrName>
                                        </p:attrNameLst>
                                      </p:cBhvr>
                                      <p:to>
                                        <p:strVal val="visible"/>
                                      </p:to>
                                    </p:set>
                                    <p:animEffect transition="in" filter="wipe(left)">
                                      <p:cBhvr>
                                        <p:cTn id="22" dur="500"/>
                                        <p:tgtEl>
                                          <p:spTgt spid="355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3"/>
          <p:cNvSpPr>
            <a:spLocks noGrp="1"/>
          </p:cNvSpPr>
          <p:nvPr>
            <p:ph idx="1"/>
          </p:nvPr>
        </p:nvSpPr>
        <p:spPr>
          <a:xfrm>
            <a:off x="755650" y="333375"/>
            <a:ext cx="8001000" cy="5791200"/>
          </a:xfrm>
          <a:ln/>
        </p:spPr>
        <p:txBody>
          <a:bodyPr vert="horz" wrap="square" lIns="91440" tIns="45720" rIns="91440" bIns="45720" anchor="t" anchorCtr="0"/>
          <a:p>
            <a:pPr eaLnBrk="1" hangingPunct="1">
              <a:lnSpc>
                <a:spcPct val="90000"/>
              </a:lnSpc>
              <a:buNone/>
            </a:pPr>
            <a:r>
              <a:rPr lang="zh-CN" altLang="en-US" dirty="0"/>
              <a:t>内容包括数据格式、数的机器码表示、字符和字符串编码、汉字的表示、校验码。</a:t>
            </a:r>
            <a:endParaRPr lang="zh-CN" altLang="en-US" dirty="0"/>
          </a:p>
          <a:p>
            <a:pPr eaLnBrk="1" hangingPunct="1">
              <a:lnSpc>
                <a:spcPct val="90000"/>
              </a:lnSpc>
              <a:buNone/>
            </a:pPr>
            <a:r>
              <a:rPr lang="zh-CN" altLang="en-US" dirty="0"/>
              <a:t>常见的数据格式有：定点格式和浮点格式。我们要熟悉定点数和浮点数的</a:t>
            </a:r>
            <a:r>
              <a:rPr lang="zh-CN" altLang="en-US" dirty="0">
                <a:solidFill>
                  <a:srgbClr val="FF0000"/>
                </a:solidFill>
              </a:rPr>
              <a:t>定义、表示方法、范围、这两种表示方法的差异</a:t>
            </a:r>
            <a:r>
              <a:rPr lang="zh-CN" altLang="en-US" dirty="0"/>
              <a:t>，其中浮点数的表示是个难点。比如：定点格式是指：</a:t>
            </a:r>
            <a:r>
              <a:rPr lang="zh-CN" altLang="en-US" sz="2800" dirty="0"/>
              <a:t>在定点表示法中，小数点位置固定不变。定点格式常有两类：定点小数和定点整数</a:t>
            </a:r>
            <a:endParaRPr lang="zh-CN" altLang="en-US" sz="2800" dirty="0"/>
          </a:p>
          <a:p>
            <a:pPr eaLnBrk="1" hangingPunct="1">
              <a:lnSpc>
                <a:spcPct val="90000"/>
              </a:lnSpc>
            </a:pPr>
            <a:r>
              <a:rPr lang="zh-CN" altLang="en-US" sz="2800" b="1" dirty="0"/>
              <a:t>定点小数法：</a:t>
            </a:r>
            <a:r>
              <a:rPr lang="zh-CN" altLang="en-US" sz="2800" dirty="0"/>
              <a:t>  约定小数点在符号位与数值部分最高位之间。</a:t>
            </a:r>
            <a:endParaRPr lang="zh-CN" altLang="en-US" sz="2800" dirty="0"/>
          </a:p>
          <a:p>
            <a:pPr eaLnBrk="1" hangingPunct="1">
              <a:lnSpc>
                <a:spcPct val="90000"/>
              </a:lnSpc>
            </a:pPr>
            <a:r>
              <a:rPr lang="zh-CN" altLang="en-US" sz="2800" b="1" dirty="0"/>
              <a:t>定点整数法</a:t>
            </a:r>
            <a:r>
              <a:rPr lang="zh-CN" altLang="en-US" sz="2800" dirty="0"/>
              <a:t>   约定小数点的位置在数值部分最右一位的右端。</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1"/>
          <p:cNvSpPr>
            <a:spLocks noGrp="1"/>
          </p:cNvSpPr>
          <p:nvPr>
            <p:ph type="title"/>
          </p:nvPr>
        </p:nvSpPr>
        <p:spPr>
          <a:xfrm>
            <a:off x="179388" y="981075"/>
            <a:ext cx="8642350" cy="646113"/>
          </a:xfrm>
          <a:ln/>
        </p:spPr>
        <p:txBody>
          <a:bodyPr vert="horz" wrap="square" lIns="91440" tIns="45720" rIns="91440" bIns="45720" anchor="b" anchorCtr="0">
            <a:spAutoFit/>
          </a:bodyPr>
          <a:p>
            <a:pPr eaLnBrk="1" hangingPunct="1"/>
            <a:r>
              <a:rPr lang="zh-CN" altLang="en-US" sz="3600" b="1" dirty="0"/>
              <a:t>考纲要求</a:t>
            </a:r>
            <a:endParaRPr lang="zh-CN" altLang="en-US" sz="3600" b="1" dirty="0"/>
          </a:p>
        </p:txBody>
      </p:sp>
      <p:sp>
        <p:nvSpPr>
          <p:cNvPr id="10242" name="内容占位符 2"/>
          <p:cNvSpPr>
            <a:spLocks noGrp="1"/>
          </p:cNvSpPr>
          <p:nvPr>
            <p:ph idx="1"/>
          </p:nvPr>
        </p:nvSpPr>
        <p:spPr>
          <a:ln/>
        </p:spPr>
        <p:txBody>
          <a:bodyPr vert="horz" wrap="square" lIns="91440" tIns="45720" rIns="91440" bIns="45720" anchor="t" anchorCtr="0"/>
          <a:p>
            <a:pPr eaLnBrk="1" hangingPunct="1">
              <a:buNone/>
            </a:pPr>
            <a:r>
              <a:rPr lang="en-US" altLang="zh-CN" sz="2800" b="1" dirty="0">
                <a:latin typeface="宋体" panose="02010600030101010101" pitchFamily="2" charset="-122"/>
              </a:rPr>
              <a:t>1</a:t>
            </a:r>
            <a:r>
              <a:rPr lang="zh-CN" altLang="en-US" sz="2800" b="1" dirty="0">
                <a:latin typeface="宋体" panose="02010600030101010101" pitchFamily="2" charset="-122"/>
              </a:rPr>
              <a:t>、计算机发展历程。</a:t>
            </a:r>
            <a:endParaRPr lang="en-US" altLang="zh-CN" sz="2800" b="1" dirty="0">
              <a:latin typeface="宋体" panose="02010600030101010101" pitchFamily="2" charset="-122"/>
            </a:endParaRPr>
          </a:p>
          <a:p>
            <a:pPr eaLnBrk="1" hangingPunct="1">
              <a:buNone/>
            </a:pPr>
            <a:r>
              <a:rPr lang="en-US" altLang="zh-CN" sz="2800" b="1" dirty="0">
                <a:latin typeface="宋体" panose="02010600030101010101" pitchFamily="2" charset="-122"/>
              </a:rPr>
              <a:t>2</a:t>
            </a:r>
            <a:r>
              <a:rPr lang="zh-CN" altLang="en-US" sz="2800" b="1" dirty="0">
                <a:latin typeface="宋体" panose="02010600030101010101" pitchFamily="2" charset="-122"/>
              </a:rPr>
              <a:t>、计算机系统层次结构</a:t>
            </a:r>
            <a:endParaRPr lang="en-US" altLang="zh-CN" sz="2800" b="1" dirty="0">
              <a:latin typeface="宋体" panose="02010600030101010101" pitchFamily="2" charset="-122"/>
            </a:endParaRPr>
          </a:p>
          <a:p>
            <a:pPr eaLnBrk="1" hangingPunct="1">
              <a:buNone/>
            </a:pPr>
            <a:r>
              <a:rPr lang="zh-CN" altLang="en-US" sz="2800" b="1" dirty="0">
                <a:latin typeface="宋体" panose="02010600030101010101" pitchFamily="2" charset="-122"/>
              </a:rPr>
              <a:t>    （</a:t>
            </a:r>
            <a:r>
              <a:rPr lang="en-US" altLang="zh-CN" sz="2800" b="1" dirty="0">
                <a:latin typeface="宋体" panose="02010600030101010101" pitchFamily="2" charset="-122"/>
              </a:rPr>
              <a:t>1</a:t>
            </a:r>
            <a:r>
              <a:rPr lang="zh-CN" altLang="en-US" sz="2800" b="1" dirty="0">
                <a:latin typeface="宋体" panose="02010600030101010101" pitchFamily="2" charset="-122"/>
              </a:rPr>
              <a:t>）计算机硬件的基本组成</a:t>
            </a:r>
            <a:endParaRPr lang="en-US" altLang="zh-CN" sz="2800" b="1" dirty="0">
              <a:latin typeface="宋体" panose="02010600030101010101" pitchFamily="2" charset="-122"/>
            </a:endParaRPr>
          </a:p>
          <a:p>
            <a:pPr eaLnBrk="1" hangingPunct="1">
              <a:buNone/>
            </a:pPr>
            <a:r>
              <a:rPr lang="zh-CN" altLang="en-US" sz="2800" b="1" dirty="0">
                <a:latin typeface="宋体" panose="02010600030101010101" pitchFamily="2" charset="-122"/>
              </a:rPr>
              <a:t>    （</a:t>
            </a:r>
            <a:r>
              <a:rPr lang="en-US" altLang="zh-CN" sz="2800" b="1" dirty="0">
                <a:latin typeface="宋体" panose="02010600030101010101" pitchFamily="2" charset="-122"/>
              </a:rPr>
              <a:t>2</a:t>
            </a:r>
            <a:r>
              <a:rPr lang="zh-CN" altLang="en-US" sz="2800" b="1" dirty="0">
                <a:latin typeface="宋体" panose="02010600030101010101" pitchFamily="2" charset="-122"/>
              </a:rPr>
              <a:t>）计算机软件的分类</a:t>
            </a:r>
            <a:endParaRPr lang="en-US" altLang="zh-CN" sz="2800" b="1" dirty="0">
              <a:latin typeface="宋体" panose="02010600030101010101" pitchFamily="2" charset="-122"/>
            </a:endParaRPr>
          </a:p>
          <a:p>
            <a:pPr eaLnBrk="1" hangingPunct="1">
              <a:buNone/>
            </a:pPr>
            <a:r>
              <a:rPr lang="zh-CN" altLang="en-US" sz="2800" b="1" dirty="0">
                <a:latin typeface="宋体" panose="02010600030101010101" pitchFamily="2" charset="-122"/>
              </a:rPr>
              <a:t>    （</a:t>
            </a:r>
            <a:r>
              <a:rPr lang="en-US" altLang="zh-CN" sz="2800" b="1" dirty="0">
                <a:latin typeface="宋体" panose="02010600030101010101" pitchFamily="2" charset="-122"/>
              </a:rPr>
              <a:t>3</a:t>
            </a:r>
            <a:r>
              <a:rPr lang="zh-CN" altLang="en-US" sz="2800" b="1" dirty="0">
                <a:latin typeface="宋体" panose="02010600030101010101" pitchFamily="2" charset="-122"/>
              </a:rPr>
              <a:t>）计算机的工作过程</a:t>
            </a:r>
            <a:endParaRPr lang="en-US" altLang="zh-CN" sz="2800" b="1" dirty="0">
              <a:latin typeface="宋体" panose="02010600030101010101" pitchFamily="2" charset="-122"/>
            </a:endParaRPr>
          </a:p>
          <a:p>
            <a:pPr eaLnBrk="1" hangingPunct="1">
              <a:buNone/>
            </a:pPr>
            <a:r>
              <a:rPr lang="en-US" altLang="zh-CN" sz="2800" b="1" dirty="0">
                <a:latin typeface="宋体" panose="02010600030101010101" pitchFamily="2" charset="-122"/>
              </a:rPr>
              <a:t>3</a:t>
            </a:r>
            <a:r>
              <a:rPr lang="zh-CN" altLang="en-US" sz="2800" b="1" dirty="0">
                <a:latin typeface="宋体" panose="02010600030101010101" pitchFamily="2" charset="-122"/>
              </a:rPr>
              <a:t>、计算机的性能指标</a:t>
            </a:r>
            <a:endParaRPr lang="en-US" altLang="zh-CN" sz="2800" b="1" dirty="0">
              <a:latin typeface="宋体" panose="02010600030101010101" pitchFamily="2" charset="-122"/>
            </a:endParaRPr>
          </a:p>
          <a:p>
            <a:pPr eaLnBrk="1" hangingPunct="1">
              <a:buNone/>
            </a:pPr>
            <a:r>
              <a:rPr lang="zh-CN" altLang="en-US" sz="2800" b="1" dirty="0">
                <a:latin typeface="宋体" panose="02010600030101010101" pitchFamily="2" charset="-122"/>
              </a:rPr>
              <a:t>     吞吐量、响应时间；</a:t>
            </a:r>
            <a:r>
              <a:rPr lang="en-US" altLang="zh-CN" sz="2800" b="1" dirty="0">
                <a:latin typeface="宋体" panose="02010600030101010101" pitchFamily="2" charset="-122"/>
              </a:rPr>
              <a:t>CPU</a:t>
            </a:r>
            <a:r>
              <a:rPr lang="zh-CN" altLang="en-US" sz="2800" b="1" dirty="0">
                <a:latin typeface="宋体" panose="02010600030101010101" pitchFamily="2" charset="-122"/>
              </a:rPr>
              <a:t>时钟周期、主频、</a:t>
            </a:r>
            <a:r>
              <a:rPr lang="en-US" altLang="zh-CN" sz="2800" b="1" dirty="0">
                <a:latin typeface="宋体" panose="02010600030101010101" pitchFamily="2" charset="-122"/>
              </a:rPr>
              <a:t>CPI</a:t>
            </a:r>
            <a:r>
              <a:rPr lang="zh-CN" altLang="en-US" sz="2800" b="1" dirty="0">
                <a:latin typeface="宋体" panose="02010600030101010101" pitchFamily="2" charset="-122"/>
              </a:rPr>
              <a:t>、</a:t>
            </a:r>
            <a:r>
              <a:rPr lang="en-US" altLang="zh-CN" sz="2800" b="1" dirty="0">
                <a:latin typeface="宋体" panose="02010600030101010101" pitchFamily="2" charset="-122"/>
              </a:rPr>
              <a:t>CPU</a:t>
            </a:r>
            <a:r>
              <a:rPr lang="zh-CN" altLang="en-US" sz="2800" b="1" dirty="0">
                <a:latin typeface="宋体" panose="02010600030101010101" pitchFamily="2" charset="-122"/>
              </a:rPr>
              <a:t>执行时间；</a:t>
            </a:r>
            <a:r>
              <a:rPr lang="en-US" altLang="zh-CN" sz="2800" b="1" dirty="0">
                <a:latin typeface="宋体" panose="02010600030101010101" pitchFamily="2" charset="-122"/>
              </a:rPr>
              <a:t>MIPS</a:t>
            </a:r>
            <a:r>
              <a:rPr lang="zh-CN" altLang="en-US" sz="2800" b="1" dirty="0">
                <a:latin typeface="宋体" panose="02010600030101010101" pitchFamily="2" charset="-122"/>
              </a:rPr>
              <a:t>、</a:t>
            </a:r>
            <a:r>
              <a:rPr lang="en-US" altLang="zh-CN" sz="2800" b="1" dirty="0">
                <a:latin typeface="宋体" panose="02010600030101010101" pitchFamily="2" charset="-122"/>
              </a:rPr>
              <a:t>MFLOPS</a:t>
            </a:r>
            <a:endParaRPr lang="en-US" altLang="zh-CN" sz="2800" b="1" dirty="0">
              <a:latin typeface="宋体" panose="02010600030101010101" pitchFamily="2"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1027"/>
          <p:cNvSpPr>
            <a:spLocks noGrp="1"/>
          </p:cNvSpPr>
          <p:nvPr>
            <p:ph idx="1"/>
          </p:nvPr>
        </p:nvSpPr>
        <p:spPr>
          <a:xfrm>
            <a:off x="684213" y="1125538"/>
            <a:ext cx="8110537" cy="4830762"/>
          </a:xfrm>
          <a:ln/>
        </p:spPr>
        <p:txBody>
          <a:bodyPr vert="horz" wrap="square" lIns="91440" tIns="45720" rIns="91440" bIns="45720" anchor="t" anchorCtr="0"/>
          <a:p>
            <a:pPr eaLnBrk="1" hangingPunct="1">
              <a:buNone/>
            </a:pPr>
            <a:r>
              <a:rPr lang="zh-CN" altLang="en-US" b="1" dirty="0"/>
              <a:t>二进制数的编码表示</a:t>
            </a:r>
            <a:endParaRPr lang="zh-CN" altLang="en-US" b="1" dirty="0"/>
          </a:p>
          <a:p>
            <a:pPr eaLnBrk="1" hangingPunct="1">
              <a:buNone/>
            </a:pPr>
            <a:r>
              <a:rPr lang="zh-CN" altLang="en-US" dirty="0"/>
              <a:t>主要解决问题是符号如何表示？带符号数据如何参与运算？目前计算机系统中已经形成了一套完整的带符号数的二进制编码系统，即原码、反码和补码、移码。</a:t>
            </a:r>
            <a:endParaRPr lang="zh-CN" altLang="en-US" dirty="0"/>
          </a:p>
          <a:p>
            <a:pPr eaLnBrk="1" hangingPunct="1"/>
            <a:r>
              <a:rPr lang="zh-CN" altLang="en-US" dirty="0"/>
              <a:t>重点掌握数的机器码表示，包括</a:t>
            </a:r>
            <a:r>
              <a:rPr lang="zh-CN" altLang="en-US" dirty="0">
                <a:solidFill>
                  <a:srgbClr val="FF0000"/>
                </a:solidFill>
              </a:rPr>
              <a:t>原码、补码、反码、移码的定义</a:t>
            </a:r>
            <a:r>
              <a:rPr lang="zh-CN" altLang="en-US" dirty="0"/>
              <a:t>，要搞清楚四种码制的表示范围、作用以及它们之间的转换，特别注意的是</a:t>
            </a:r>
            <a:r>
              <a:rPr lang="zh-CN" altLang="en-US" dirty="0">
                <a:solidFill>
                  <a:srgbClr val="FF0000"/>
                </a:solidFill>
              </a:rPr>
              <a:t>0</a:t>
            </a:r>
            <a:r>
              <a:rPr lang="zh-CN" altLang="en-US" dirty="0"/>
              <a:t>的几种码制表示方法。</a:t>
            </a:r>
            <a:endParaRPr lang="zh-CN" altLang="en-US" dirty="0"/>
          </a:p>
          <a:p>
            <a:pPr eaLnBrk="1" hangingPunct="1">
              <a:buNone/>
            </a:pP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内容占位符 2"/>
          <p:cNvSpPr>
            <a:spLocks noGrp="1"/>
          </p:cNvSpPr>
          <p:nvPr>
            <p:ph idx="1"/>
          </p:nvPr>
        </p:nvSpPr>
        <p:spPr>
          <a:ln/>
        </p:spPr>
        <p:txBody>
          <a:bodyPr vert="horz" wrap="square" lIns="91440" tIns="45720" rIns="91440" bIns="45720" anchor="t" anchorCtr="0"/>
          <a:p>
            <a:pPr eaLnBrk="1" hangingPunct="1">
              <a:lnSpc>
                <a:spcPct val="120000"/>
              </a:lnSpc>
              <a:buNone/>
            </a:pPr>
            <a:r>
              <a:rPr lang="zh-CN" altLang="en-US" sz="3600" b="1" dirty="0"/>
              <a:t>原码：</a:t>
            </a:r>
            <a:endParaRPr lang="en-US" altLang="zh-CN" sz="3600" b="1" dirty="0"/>
          </a:p>
          <a:p>
            <a:pPr eaLnBrk="1" hangingPunct="1">
              <a:lnSpc>
                <a:spcPct val="120000"/>
              </a:lnSpc>
            </a:pPr>
            <a:r>
              <a:rPr lang="zh-CN" altLang="en-US" sz="3600" b="1" dirty="0"/>
              <a:t>有正</a:t>
            </a:r>
            <a:r>
              <a:rPr lang="en-US" altLang="zh-CN" sz="3600" b="1" dirty="0"/>
              <a:t>0</a:t>
            </a:r>
            <a:r>
              <a:rPr lang="zh-CN" altLang="en-US" sz="3600" b="1" dirty="0"/>
              <a:t>和负</a:t>
            </a:r>
            <a:r>
              <a:rPr lang="en-US" altLang="zh-CN" sz="3600" b="1" dirty="0"/>
              <a:t>0</a:t>
            </a:r>
            <a:r>
              <a:rPr lang="zh-CN" altLang="en-US" sz="3600" b="1" dirty="0"/>
              <a:t>之分 </a:t>
            </a:r>
            <a:endParaRPr lang="zh-CN" altLang="en-US" sz="3600" b="1" dirty="0"/>
          </a:p>
          <a:p>
            <a:pPr eaLnBrk="1" hangingPunct="1">
              <a:lnSpc>
                <a:spcPct val="120000"/>
              </a:lnSpc>
            </a:pPr>
            <a:r>
              <a:rPr lang="zh-CN" altLang="en-US" b="1" dirty="0"/>
              <a:t>范围 </a:t>
            </a:r>
            <a:r>
              <a:rPr lang="en-US" altLang="zh-CN" b="1" dirty="0"/>
              <a:t>-(2</a:t>
            </a:r>
            <a:r>
              <a:rPr lang="en-US" altLang="zh-CN" b="1" baseline="30000" dirty="0"/>
              <a:t>n</a:t>
            </a:r>
            <a:r>
              <a:rPr lang="en-US" altLang="zh-CN" b="1" dirty="0"/>
              <a:t>-1) </a:t>
            </a:r>
            <a:r>
              <a:rPr lang="zh-CN" altLang="en-US" b="1" dirty="0"/>
              <a:t>～ </a:t>
            </a:r>
            <a:r>
              <a:rPr lang="en-US" altLang="zh-CN" b="1" dirty="0"/>
              <a:t>+(2</a:t>
            </a:r>
            <a:r>
              <a:rPr lang="en-US" altLang="zh-CN" b="1" baseline="30000" dirty="0"/>
              <a:t>n</a:t>
            </a:r>
            <a:r>
              <a:rPr lang="en-US" altLang="zh-CN" b="1" dirty="0"/>
              <a:t>-1)</a:t>
            </a:r>
            <a:endParaRPr lang="en-US" altLang="zh-CN" b="1" dirty="0"/>
          </a:p>
          <a:p>
            <a:pPr eaLnBrk="1" hangingPunct="1">
              <a:lnSpc>
                <a:spcPct val="120000"/>
              </a:lnSpc>
              <a:buNone/>
            </a:pPr>
            <a:r>
              <a:rPr lang="zh-CN" altLang="en-US" b="1" dirty="0"/>
              <a:t>补码：</a:t>
            </a:r>
            <a:endParaRPr lang="en-US" altLang="zh-CN" b="1" dirty="0"/>
          </a:p>
          <a:p>
            <a:pPr eaLnBrk="1" hangingPunct="1">
              <a:lnSpc>
                <a:spcPct val="120000"/>
              </a:lnSpc>
            </a:pPr>
            <a:r>
              <a:rPr lang="zh-CN" altLang="en-US" sz="3600" b="1" dirty="0"/>
              <a:t>在补码表示法中，</a:t>
            </a:r>
            <a:r>
              <a:rPr lang="en-US" altLang="zh-CN" sz="3600" b="1" dirty="0"/>
              <a:t>0</a:t>
            </a:r>
            <a:r>
              <a:rPr lang="zh-CN" altLang="en-US" sz="3600" b="1" dirty="0"/>
              <a:t>的补码是唯一的</a:t>
            </a:r>
            <a:endParaRPr lang="en-US" altLang="zh-CN" sz="3600" b="1" dirty="0"/>
          </a:p>
          <a:p>
            <a:pPr eaLnBrk="1" hangingPunct="1"/>
            <a:r>
              <a:rPr lang="zh-CN" altLang="en-US" b="1" dirty="0"/>
              <a:t>范围 </a:t>
            </a:r>
            <a:r>
              <a:rPr lang="en-US" altLang="zh-CN" b="1" dirty="0"/>
              <a:t>-2</a:t>
            </a:r>
            <a:r>
              <a:rPr lang="en-US" altLang="zh-CN" b="1" baseline="30000" dirty="0"/>
              <a:t>n</a:t>
            </a:r>
            <a:r>
              <a:rPr lang="en-US" altLang="zh-CN" b="1" dirty="0"/>
              <a:t> </a:t>
            </a:r>
            <a:r>
              <a:rPr lang="zh-CN" altLang="en-US" b="1" dirty="0"/>
              <a:t>～ </a:t>
            </a:r>
            <a:r>
              <a:rPr lang="en-US" altLang="zh-CN" b="1" dirty="0"/>
              <a:t>+(2</a:t>
            </a:r>
            <a:r>
              <a:rPr lang="en-US" altLang="zh-CN" b="1" baseline="30000" dirty="0"/>
              <a:t>n</a:t>
            </a:r>
            <a:r>
              <a:rPr lang="en-US" altLang="zh-CN" b="1" dirty="0"/>
              <a:t>-1)</a:t>
            </a:r>
            <a:endParaRPr lang="en-US" altLang="zh-CN" b="1" dirty="0"/>
          </a:p>
          <a:p>
            <a:pPr eaLnBrk="1" hangingPunct="1">
              <a:buNone/>
            </a:pPr>
            <a:endParaRPr lang="zh-CN" altLang="en-US" dirty="0"/>
          </a:p>
        </p:txBody>
      </p:sp>
      <p:sp>
        <p:nvSpPr>
          <p:cNvPr id="38914" name="标题 1"/>
          <p:cNvSpPr>
            <a:spLocks noGrp="1"/>
          </p:cNvSpPr>
          <p:nvPr>
            <p:ph type="title"/>
          </p:nvPr>
        </p:nvSpPr>
        <p:spPr>
          <a:ln/>
        </p:spPr>
        <p:txBody>
          <a:bodyPr vert="horz" wrap="square" lIns="91440" tIns="45720" rIns="91440" bIns="45720" anchor="b" anchorCtr="0">
            <a:spAutoFit/>
          </a:bodyPr>
          <a:p>
            <a:pPr eaLnBrk="1" hangingPunct="1"/>
            <a:r>
              <a:rPr lang="zh-CN" altLang="en-US" dirty="0"/>
              <a:t>真值、原码、补码、反码、移码</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内容占位符 2"/>
          <p:cNvSpPr>
            <a:spLocks noGrp="1"/>
          </p:cNvSpPr>
          <p:nvPr>
            <p:ph idx="1"/>
          </p:nvPr>
        </p:nvSpPr>
        <p:spPr>
          <a:ln/>
        </p:spPr>
        <p:txBody>
          <a:bodyPr vert="horz" wrap="square" lIns="91440" tIns="45720" rIns="91440" bIns="45720" anchor="t" anchorCtr="0"/>
          <a:p>
            <a:pPr eaLnBrk="1" hangingPunct="1">
              <a:lnSpc>
                <a:spcPct val="140000"/>
              </a:lnSpc>
              <a:buFontTx/>
              <a:buNone/>
            </a:pPr>
            <a:r>
              <a:rPr lang="zh-CN" altLang="en-US" b="1" dirty="0">
                <a:solidFill>
                  <a:srgbClr val="7030A0"/>
                </a:solidFill>
                <a:latin typeface="楷体_GB2312" pitchFamily="49" charset="-122"/>
                <a:ea typeface="楷体_GB2312" pitchFamily="49" charset="-122"/>
              </a:rPr>
              <a:t>补码的求法：</a:t>
            </a:r>
            <a:endParaRPr lang="zh-CN" altLang="en-US" b="1" dirty="0">
              <a:solidFill>
                <a:srgbClr val="7030A0"/>
              </a:solidFill>
              <a:latin typeface="楷体_GB2312" pitchFamily="49" charset="-122"/>
              <a:ea typeface="楷体_GB2312" pitchFamily="49" charset="-122"/>
            </a:endParaRPr>
          </a:p>
          <a:p>
            <a:pPr eaLnBrk="1" hangingPunct="1">
              <a:lnSpc>
                <a:spcPct val="140000"/>
              </a:lnSpc>
              <a:buFont typeface="Wingdings" panose="05000000000000000000" pitchFamily="2" charset="2"/>
              <a:buChar char="v"/>
            </a:pPr>
            <a:r>
              <a:rPr lang="zh-CN" altLang="en-US" b="1" dirty="0">
                <a:latin typeface="楷体_GB2312" pitchFamily="49" charset="-122"/>
                <a:ea typeface="楷体_GB2312" pitchFamily="49" charset="-122"/>
              </a:rPr>
              <a:t>当</a:t>
            </a:r>
            <a:r>
              <a:rPr lang="en-US" altLang="zh-CN" b="1" dirty="0">
                <a:latin typeface="楷体_GB2312" pitchFamily="49" charset="-122"/>
                <a:ea typeface="楷体_GB2312" pitchFamily="49" charset="-122"/>
              </a:rPr>
              <a:t>-2</a:t>
            </a:r>
            <a:r>
              <a:rPr lang="en-US" altLang="zh-CN" b="1" baseline="30000" dirty="0">
                <a:latin typeface="楷体_GB2312" pitchFamily="49" charset="-122"/>
                <a:ea typeface="楷体_GB2312" pitchFamily="49" charset="-122"/>
              </a:rPr>
              <a:t>n</a:t>
            </a:r>
            <a:r>
              <a:rPr lang="en-US" altLang="zh-CN" b="1" dirty="0">
                <a:latin typeface="楷体_GB2312" pitchFamily="49" charset="-122"/>
                <a:ea typeface="楷体_GB2312" pitchFamily="49" charset="-122"/>
              </a:rPr>
              <a:t> </a:t>
            </a:r>
            <a:r>
              <a:rPr lang="en-US" altLang="zh-CN" b="1" dirty="0">
                <a:latin typeface="楷体_GB2312" pitchFamily="49" charset="-122"/>
                <a:ea typeface="楷体_GB2312" pitchFamily="49" charset="-122"/>
                <a:sym typeface="Symbol" panose="05050102010706020507" pitchFamily="18" charset="2"/>
              </a:rPr>
              <a:t> </a:t>
            </a:r>
            <a:r>
              <a:rPr lang="en-US" altLang="zh-CN" b="1" dirty="0">
                <a:latin typeface="楷体_GB2312" pitchFamily="49" charset="-122"/>
                <a:ea typeface="楷体_GB2312" pitchFamily="49" charset="-122"/>
              </a:rPr>
              <a:t>X </a:t>
            </a:r>
            <a:r>
              <a:rPr lang="en-US" altLang="zh-CN" b="1" dirty="0">
                <a:latin typeface="楷体_GB2312" pitchFamily="49" charset="-122"/>
                <a:ea typeface="楷体_GB2312" pitchFamily="49" charset="-122"/>
                <a:sym typeface="Symbol" panose="05050102010706020507" pitchFamily="18" charset="2"/>
              </a:rPr>
              <a:t> </a:t>
            </a:r>
            <a:r>
              <a:rPr lang="en-US" altLang="zh-CN" b="1" dirty="0">
                <a:latin typeface="楷体_GB2312" pitchFamily="49" charset="-122"/>
                <a:ea typeface="楷体_GB2312" pitchFamily="49" charset="-122"/>
              </a:rPr>
              <a:t>0</a:t>
            </a:r>
            <a:r>
              <a:rPr lang="zh-CN" altLang="en-US" b="1" dirty="0">
                <a:latin typeface="楷体_GB2312" pitchFamily="49" charset="-122"/>
                <a:ea typeface="楷体_GB2312" pitchFamily="49" charset="-122"/>
              </a:rPr>
              <a:t>时，</a:t>
            </a:r>
            <a:r>
              <a:rPr lang="en-US" altLang="zh-CN" b="1" dirty="0">
                <a:latin typeface="楷体_GB2312" pitchFamily="49" charset="-122"/>
                <a:ea typeface="楷体_GB2312" pitchFamily="49" charset="-122"/>
              </a:rPr>
              <a:t>X</a:t>
            </a:r>
            <a:r>
              <a:rPr lang="zh-CN" altLang="en-US" b="1" dirty="0">
                <a:latin typeface="楷体_GB2312" pitchFamily="49" charset="-122"/>
                <a:ea typeface="楷体_GB2312" pitchFamily="49" charset="-122"/>
              </a:rPr>
              <a:t>的补码是：</a:t>
            </a:r>
            <a:r>
              <a:rPr lang="zh-CN" altLang="en-US" b="1" dirty="0">
                <a:solidFill>
                  <a:srgbClr val="FF3399"/>
                </a:solidFill>
                <a:latin typeface="楷体_GB2312" pitchFamily="49" charset="-122"/>
                <a:ea typeface="楷体_GB2312" pitchFamily="49" charset="-122"/>
              </a:rPr>
              <a:t>符号位为</a:t>
            </a:r>
            <a:r>
              <a:rPr lang="en-US" altLang="zh-CN" b="1" dirty="0">
                <a:solidFill>
                  <a:srgbClr val="FF3399"/>
                </a:solidFill>
                <a:latin typeface="楷体_GB2312" pitchFamily="49" charset="-122"/>
                <a:ea typeface="楷体_GB2312" pitchFamily="49" charset="-122"/>
              </a:rPr>
              <a:t>1</a:t>
            </a:r>
            <a:r>
              <a:rPr lang="zh-CN" altLang="en-US" b="1" dirty="0">
                <a:solidFill>
                  <a:srgbClr val="FF3399"/>
                </a:solidFill>
                <a:latin typeface="楷体_GB2312" pitchFamily="49" charset="-122"/>
                <a:ea typeface="楷体_GB2312" pitchFamily="49" charset="-122"/>
              </a:rPr>
              <a:t>，数值位是其真值</a:t>
            </a:r>
            <a:r>
              <a:rPr lang="en-US" altLang="zh-CN" b="1" dirty="0">
                <a:solidFill>
                  <a:srgbClr val="FF3399"/>
                </a:solidFill>
                <a:latin typeface="楷体_GB2312" pitchFamily="49" charset="-122"/>
                <a:ea typeface="楷体_GB2312" pitchFamily="49" charset="-122"/>
              </a:rPr>
              <a:t>X</a:t>
            </a:r>
            <a:r>
              <a:rPr lang="zh-CN" altLang="en-US" b="1" dirty="0">
                <a:solidFill>
                  <a:srgbClr val="FF3399"/>
                </a:solidFill>
                <a:latin typeface="楷体_GB2312" pitchFamily="49" charset="-122"/>
                <a:ea typeface="楷体_GB2312" pitchFamily="49" charset="-122"/>
              </a:rPr>
              <a:t>的数值位取反加</a:t>
            </a:r>
            <a:r>
              <a:rPr lang="en-US" altLang="zh-CN" b="1" dirty="0">
                <a:solidFill>
                  <a:srgbClr val="FF3399"/>
                </a:solidFill>
                <a:latin typeface="楷体_GB2312" pitchFamily="49" charset="-122"/>
                <a:ea typeface="楷体_GB2312" pitchFamily="49" charset="-122"/>
              </a:rPr>
              <a:t>1</a:t>
            </a:r>
            <a:r>
              <a:rPr lang="zh-CN" altLang="en-US" b="1" dirty="0">
                <a:solidFill>
                  <a:srgbClr val="FF3399"/>
                </a:solidFill>
                <a:latin typeface="楷体_GB2312" pitchFamily="49" charset="-122"/>
                <a:ea typeface="楷体_GB2312" pitchFamily="49" charset="-122"/>
              </a:rPr>
              <a:t>。</a:t>
            </a:r>
            <a:endParaRPr lang="en-US" altLang="zh-CN" b="1" dirty="0">
              <a:solidFill>
                <a:srgbClr val="FF3399"/>
              </a:solidFill>
              <a:latin typeface="楷体_GB2312" pitchFamily="49" charset="-122"/>
              <a:ea typeface="楷体_GB2312" pitchFamily="49" charset="-122"/>
            </a:endParaRPr>
          </a:p>
          <a:p>
            <a:pPr eaLnBrk="1" hangingPunct="1">
              <a:lnSpc>
                <a:spcPct val="140000"/>
              </a:lnSpc>
              <a:buFont typeface="Wingdings" panose="05000000000000000000" pitchFamily="2" charset="2"/>
              <a:buChar char="v"/>
            </a:pPr>
            <a:r>
              <a:rPr lang="zh-CN" altLang="en-US" b="1" dirty="0">
                <a:solidFill>
                  <a:srgbClr val="7030A0"/>
                </a:solidFill>
                <a:latin typeface="楷体_GB2312" pitchFamily="49" charset="-122"/>
                <a:ea typeface="楷体_GB2312" pitchFamily="49" charset="-122"/>
              </a:rPr>
              <a:t>移码与补码的关系：</a:t>
            </a:r>
            <a:endParaRPr lang="zh-CN" altLang="en-US" b="1" dirty="0">
              <a:solidFill>
                <a:srgbClr val="7030A0"/>
              </a:solidFill>
              <a:latin typeface="楷体_GB2312" pitchFamily="49" charset="-122"/>
              <a:ea typeface="楷体_GB2312" pitchFamily="49" charset="-122"/>
            </a:endParaRPr>
          </a:p>
          <a:p>
            <a:pPr eaLnBrk="1" hangingPunct="1">
              <a:lnSpc>
                <a:spcPct val="120000"/>
              </a:lnSpc>
              <a:buFontTx/>
              <a:buNone/>
            </a:pPr>
            <a:r>
              <a:rPr lang="zh-CN" altLang="en-US" b="1" dirty="0"/>
              <a:t>移码和补码尾数相同，符号位相反。</a:t>
            </a:r>
            <a:endParaRPr lang="zh-CN" altLang="en-US" dirty="0"/>
          </a:p>
        </p:txBody>
      </p:sp>
      <p:sp>
        <p:nvSpPr>
          <p:cNvPr id="39938" name="标题 3"/>
          <p:cNvSpPr>
            <a:spLocks noGrp="1"/>
          </p:cNvSpPr>
          <p:nvPr>
            <p:ph type="title"/>
          </p:nvPr>
        </p:nvSpPr>
        <p:spPr>
          <a:ln/>
        </p:spPr>
        <p:txBody>
          <a:bodyPr vert="horz" wrap="square" lIns="91440" tIns="45720" rIns="91440" bIns="45720" anchor="b" anchorCtr="0">
            <a:spAutoFit/>
          </a:bodyPr>
          <a:p>
            <a:pPr eaLnBrk="1" hangingPunct="1"/>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9"/>
          <p:cNvSpPr txBox="1">
            <a:spLocks noChangeArrowheads="1"/>
          </p:cNvSpPr>
          <p:nvPr/>
        </p:nvSpPr>
        <p:spPr bwMode="auto">
          <a:xfrm>
            <a:off x="684213" y="2205038"/>
            <a:ext cx="3670300" cy="2441575"/>
          </a:xfrm>
          <a:prstGeom prst="rect">
            <a:avLst/>
          </a:prstGeom>
          <a:noFill/>
          <a:ln w="9525">
            <a:noFill/>
            <a:miter lim="800000"/>
          </a:ln>
          <a:effectLst/>
        </p:spPr>
        <p:txBody>
          <a:bodyPr>
            <a:spAutoFit/>
          </a:bodyPr>
          <a:lstStyle/>
          <a:p>
            <a:pPr marR="0" defTabSz="914400">
              <a:lnSpc>
                <a:spcPct val="110000"/>
              </a:lnSpc>
              <a:buClrTx/>
              <a:buSzTx/>
              <a:buFontTx/>
              <a:defRPr/>
            </a:pPr>
            <a:r>
              <a:rPr kumimoji="1" lang="en-US" altLang="zh-CN" sz="2800" b="1" kern="1200" cap="none" spc="0" normalizeH="0" baseline="0" noProof="0" dirty="0">
                <a:effectLst>
                  <a:outerShdw blurRad="38100" dist="38100" dir="2700000" algn="tl">
                    <a:srgbClr val="C0C0C0"/>
                  </a:outerShdw>
                </a:effectLst>
                <a:latin typeface="Verdana" panose="020B0604030504040204" pitchFamily="34" charset="0"/>
                <a:ea typeface="宋体" panose="02010600030101010101" pitchFamily="2" charset="-122"/>
                <a:cs typeface="+mn-cs"/>
              </a:rPr>
              <a:t>[</a:t>
            </a:r>
            <a:r>
              <a:rPr kumimoji="1" lang="zh-CN" altLang="en-US" sz="2800" b="1" kern="1200" cap="none" spc="0" normalizeH="0" baseline="0" noProof="0" dirty="0">
                <a:effectLst>
                  <a:outerShdw blurRad="38100" dist="38100" dir="2700000" algn="tl">
                    <a:srgbClr val="C0C0C0"/>
                  </a:outerShdw>
                </a:effectLst>
                <a:latin typeface="Verdana" panose="020B0604030504040204" pitchFamily="34" charset="0"/>
                <a:ea typeface="宋体" panose="02010600030101010101" pitchFamily="2" charset="-122"/>
                <a:cs typeface="+mn-cs"/>
              </a:rPr>
              <a:t>例</a:t>
            </a:r>
            <a:r>
              <a:rPr kumimoji="1" lang="en-US" altLang="zh-CN" sz="2800" b="1" kern="1200" cap="none" spc="0" normalizeH="0" baseline="0" noProof="0" dirty="0">
                <a:effectLst>
                  <a:outerShdw blurRad="38100" dist="38100" dir="2700000" algn="tl">
                    <a:srgbClr val="C0C0C0"/>
                  </a:outerShdw>
                </a:effectLst>
                <a:latin typeface="Verdana" panose="020B0604030504040204" pitchFamily="34" charset="0"/>
                <a:ea typeface="宋体" panose="02010600030101010101" pitchFamily="2" charset="-122"/>
                <a:cs typeface="+mn-cs"/>
              </a:rPr>
              <a:t>1] x=</a:t>
            </a:r>
            <a:r>
              <a:rPr kumimoji="1" lang="en-US" altLang="zh-CN" sz="2800" b="1" kern="1200" cap="none" spc="0" normalizeH="0" baseline="0" noProof="0" dirty="0">
                <a:solidFill>
                  <a:srgbClr val="FF0000"/>
                </a:solidFill>
                <a:effectLst>
                  <a:outerShdw blurRad="38100" dist="38100" dir="2700000" algn="tl">
                    <a:srgbClr val="C0C0C0"/>
                  </a:outerShdw>
                </a:effectLst>
                <a:latin typeface="Verdana" panose="020B0604030504040204" pitchFamily="34" charset="0"/>
                <a:ea typeface="宋体" panose="02010600030101010101" pitchFamily="2" charset="-122"/>
                <a:cs typeface="+mn-cs"/>
              </a:rPr>
              <a:t>+</a:t>
            </a:r>
            <a:r>
              <a:rPr kumimoji="1" lang="en-US" altLang="zh-CN" sz="2800" b="1" kern="1200" cap="none" spc="0" normalizeH="0" baseline="0" noProof="0" dirty="0">
                <a:effectLst>
                  <a:outerShdw blurRad="38100" dist="38100" dir="2700000" algn="tl">
                    <a:srgbClr val="C0C0C0"/>
                  </a:outerShdw>
                </a:effectLst>
                <a:latin typeface="Verdana" panose="020B0604030504040204" pitchFamily="34" charset="0"/>
                <a:ea typeface="宋体" panose="02010600030101010101" pitchFamily="2" charset="-122"/>
                <a:cs typeface="+mn-cs"/>
              </a:rPr>
              <a:t>1011111</a:t>
            </a:r>
            <a:br>
              <a:rPr kumimoji="1" lang="en-US" altLang="zh-CN" sz="2800" b="1" kern="1200" cap="none" spc="0" normalizeH="0" baseline="0" noProof="0" dirty="0">
                <a:effectLst>
                  <a:outerShdw blurRad="38100" dist="38100" dir="2700000" algn="tl">
                    <a:srgbClr val="C0C0C0"/>
                  </a:outerShdw>
                </a:effectLst>
                <a:latin typeface="Verdana" panose="020B0604030504040204" pitchFamily="34" charset="0"/>
                <a:ea typeface="宋体" panose="02010600030101010101" pitchFamily="2" charset="-122"/>
                <a:cs typeface="+mn-cs"/>
              </a:rPr>
            </a:br>
            <a:r>
              <a:rPr kumimoji="1" lang="zh-CN" altLang="en-US" sz="2800" b="1" kern="1200" cap="none" spc="0" normalizeH="0" baseline="0" noProof="0" dirty="0">
                <a:effectLst>
                  <a:outerShdw blurRad="38100" dist="38100" dir="2700000" algn="tl">
                    <a:srgbClr val="C0C0C0"/>
                  </a:outerShdw>
                </a:effectLst>
                <a:latin typeface="Verdana" panose="020B0604030504040204" pitchFamily="34" charset="0"/>
                <a:ea typeface="宋体" panose="02010600030101010101" pitchFamily="2" charset="-122"/>
                <a:cs typeface="+mn-cs"/>
              </a:rPr>
              <a:t>原码为 </a:t>
            </a:r>
            <a:r>
              <a:rPr kumimoji="1" lang="en-US" altLang="zh-CN" sz="2800" b="1" kern="1200" cap="none" spc="0" normalizeH="0" baseline="0" noProof="0" dirty="0">
                <a:solidFill>
                  <a:srgbClr val="FF0000"/>
                </a:solidFill>
                <a:effectLst>
                  <a:outerShdw blurRad="38100" dist="38100" dir="2700000" algn="tl">
                    <a:srgbClr val="C0C0C0"/>
                  </a:outerShdw>
                </a:effectLst>
                <a:latin typeface="Verdana" panose="020B0604030504040204" pitchFamily="34" charset="0"/>
                <a:ea typeface="宋体" panose="02010600030101010101" pitchFamily="2" charset="-122"/>
                <a:cs typeface="+mn-cs"/>
              </a:rPr>
              <a:t>0</a:t>
            </a:r>
            <a:r>
              <a:rPr kumimoji="1" lang="en-US" altLang="zh-CN" sz="2800" b="1" kern="1200" cap="none" spc="0" normalizeH="0" baseline="0" noProof="0" dirty="0">
                <a:effectLst>
                  <a:outerShdw blurRad="38100" dist="38100" dir="2700000" algn="tl">
                    <a:srgbClr val="C0C0C0"/>
                  </a:outerShdw>
                </a:effectLst>
                <a:latin typeface="Verdana" panose="020B0604030504040204" pitchFamily="34" charset="0"/>
                <a:ea typeface="宋体" panose="02010600030101010101" pitchFamily="2" charset="-122"/>
                <a:cs typeface="+mn-cs"/>
              </a:rPr>
              <a:t>1011111</a:t>
            </a:r>
            <a:br>
              <a:rPr kumimoji="1" lang="en-US" altLang="zh-CN" sz="2800" b="1" kern="1200" cap="none" spc="0" normalizeH="0" baseline="0" noProof="0" dirty="0">
                <a:effectLst>
                  <a:outerShdw blurRad="38100" dist="38100" dir="2700000" algn="tl">
                    <a:srgbClr val="C0C0C0"/>
                  </a:outerShdw>
                </a:effectLst>
                <a:latin typeface="Verdana" panose="020B0604030504040204" pitchFamily="34" charset="0"/>
                <a:ea typeface="宋体" panose="02010600030101010101" pitchFamily="2" charset="-122"/>
                <a:cs typeface="+mn-cs"/>
              </a:rPr>
            </a:br>
            <a:r>
              <a:rPr kumimoji="1" lang="zh-CN" altLang="en-US" sz="2800" b="1" kern="1200" cap="none" spc="0" normalizeH="0" baseline="0" noProof="0" dirty="0">
                <a:effectLst>
                  <a:outerShdw blurRad="38100" dist="38100" dir="2700000" algn="tl">
                    <a:srgbClr val="C0C0C0"/>
                  </a:outerShdw>
                </a:effectLst>
                <a:latin typeface="Verdana" panose="020B0604030504040204" pitchFamily="34" charset="0"/>
                <a:ea typeface="宋体" panose="02010600030101010101" pitchFamily="2" charset="-122"/>
                <a:cs typeface="+mn-cs"/>
              </a:rPr>
              <a:t>补码为 </a:t>
            </a:r>
            <a:r>
              <a:rPr kumimoji="1" lang="en-US" altLang="zh-CN" sz="2800" b="1" kern="1200" cap="none" spc="0" normalizeH="0" baseline="0" noProof="0" dirty="0">
                <a:solidFill>
                  <a:srgbClr val="FF0000"/>
                </a:solidFill>
                <a:effectLst>
                  <a:outerShdw blurRad="38100" dist="38100" dir="2700000" algn="tl">
                    <a:srgbClr val="C0C0C0"/>
                  </a:outerShdw>
                </a:effectLst>
                <a:latin typeface="Verdana" panose="020B0604030504040204" pitchFamily="34" charset="0"/>
                <a:ea typeface="宋体" panose="02010600030101010101" pitchFamily="2" charset="-122"/>
                <a:cs typeface="+mn-cs"/>
              </a:rPr>
              <a:t>0</a:t>
            </a:r>
            <a:r>
              <a:rPr kumimoji="1" lang="en-US" altLang="zh-CN" sz="2800" b="1" kern="1200" cap="none" spc="0" normalizeH="0" baseline="0" noProof="0" dirty="0">
                <a:effectLst>
                  <a:outerShdw blurRad="38100" dist="38100" dir="2700000" algn="tl">
                    <a:srgbClr val="C0C0C0"/>
                  </a:outerShdw>
                </a:effectLst>
                <a:latin typeface="Verdana" panose="020B0604030504040204" pitchFamily="34" charset="0"/>
                <a:ea typeface="宋体" panose="02010600030101010101" pitchFamily="2" charset="-122"/>
                <a:cs typeface="+mn-cs"/>
              </a:rPr>
              <a:t>1011111</a:t>
            </a:r>
            <a:br>
              <a:rPr kumimoji="1" lang="en-US" altLang="zh-CN" sz="2800" b="1" kern="1200" cap="none" spc="0" normalizeH="0" baseline="0" noProof="0" dirty="0">
                <a:effectLst>
                  <a:outerShdw blurRad="38100" dist="38100" dir="2700000" algn="tl">
                    <a:srgbClr val="C0C0C0"/>
                  </a:outerShdw>
                </a:effectLst>
                <a:latin typeface="Verdana" panose="020B0604030504040204" pitchFamily="34" charset="0"/>
                <a:ea typeface="宋体" panose="02010600030101010101" pitchFamily="2" charset="-122"/>
                <a:cs typeface="+mn-cs"/>
              </a:rPr>
            </a:br>
            <a:r>
              <a:rPr kumimoji="1" lang="zh-CN" altLang="en-US" sz="2800" b="1" kern="1200" cap="none" spc="0" normalizeH="0" baseline="0" noProof="0" dirty="0">
                <a:effectLst>
                  <a:outerShdw blurRad="38100" dist="38100" dir="2700000" algn="tl">
                    <a:srgbClr val="C0C0C0"/>
                  </a:outerShdw>
                </a:effectLst>
                <a:latin typeface="Verdana" panose="020B0604030504040204" pitchFamily="34" charset="0"/>
                <a:ea typeface="宋体" panose="02010600030101010101" pitchFamily="2" charset="-122"/>
                <a:cs typeface="+mn-cs"/>
              </a:rPr>
              <a:t>反码为 </a:t>
            </a:r>
            <a:r>
              <a:rPr kumimoji="1" lang="en-US" altLang="zh-CN" sz="2800" b="1" kern="1200" cap="none" spc="0" normalizeH="0" baseline="0" noProof="0" dirty="0">
                <a:solidFill>
                  <a:srgbClr val="FF0000"/>
                </a:solidFill>
                <a:effectLst>
                  <a:outerShdw blurRad="38100" dist="38100" dir="2700000" algn="tl">
                    <a:srgbClr val="C0C0C0"/>
                  </a:outerShdw>
                </a:effectLst>
                <a:latin typeface="Verdana" panose="020B0604030504040204" pitchFamily="34" charset="0"/>
                <a:ea typeface="宋体" panose="02010600030101010101" pitchFamily="2" charset="-122"/>
                <a:cs typeface="+mn-cs"/>
              </a:rPr>
              <a:t>0</a:t>
            </a:r>
            <a:r>
              <a:rPr kumimoji="1" lang="en-US" altLang="zh-CN" sz="2800" b="1" kern="1200" cap="none" spc="0" normalizeH="0" baseline="0" noProof="0" dirty="0">
                <a:effectLst>
                  <a:outerShdw blurRad="38100" dist="38100" dir="2700000" algn="tl">
                    <a:srgbClr val="C0C0C0"/>
                  </a:outerShdw>
                </a:effectLst>
                <a:latin typeface="Verdana" panose="020B0604030504040204" pitchFamily="34" charset="0"/>
                <a:ea typeface="宋体" panose="02010600030101010101" pitchFamily="2" charset="-122"/>
                <a:cs typeface="+mn-cs"/>
              </a:rPr>
              <a:t>1011111</a:t>
            </a:r>
            <a:br>
              <a:rPr kumimoji="1" lang="en-US" altLang="zh-CN" sz="2800" b="1" kern="1200" cap="none" spc="0" normalizeH="0" baseline="0" noProof="0" dirty="0">
                <a:effectLst>
                  <a:outerShdw blurRad="38100" dist="38100" dir="2700000" algn="tl">
                    <a:srgbClr val="C0C0C0"/>
                  </a:outerShdw>
                </a:effectLst>
                <a:latin typeface="Verdana" panose="020B0604030504040204" pitchFamily="34" charset="0"/>
                <a:ea typeface="宋体" panose="02010600030101010101" pitchFamily="2" charset="-122"/>
                <a:cs typeface="+mn-cs"/>
              </a:rPr>
            </a:br>
            <a:r>
              <a:rPr kumimoji="1" lang="zh-CN" altLang="en-US" sz="2800" b="1" kern="1200" cap="none" spc="0" normalizeH="0" baseline="0" noProof="0" dirty="0">
                <a:effectLst>
                  <a:outerShdw blurRad="38100" dist="38100" dir="2700000" algn="tl">
                    <a:srgbClr val="C0C0C0"/>
                  </a:outerShdw>
                </a:effectLst>
                <a:latin typeface="Verdana" panose="020B0604030504040204" pitchFamily="34" charset="0"/>
                <a:ea typeface="宋体" panose="02010600030101010101" pitchFamily="2" charset="-122"/>
                <a:cs typeface="+mn-cs"/>
              </a:rPr>
              <a:t>移码为 </a:t>
            </a:r>
            <a:r>
              <a:rPr kumimoji="1" lang="en-US" altLang="zh-CN" sz="2800" b="1" kern="1200" cap="none" spc="0" normalizeH="0" baseline="0" noProof="0" dirty="0">
                <a:solidFill>
                  <a:srgbClr val="FF0000"/>
                </a:solidFill>
                <a:effectLst>
                  <a:outerShdw blurRad="38100" dist="38100" dir="2700000" algn="tl">
                    <a:srgbClr val="C0C0C0"/>
                  </a:outerShdw>
                </a:effectLst>
                <a:latin typeface="Verdana" panose="020B0604030504040204" pitchFamily="34" charset="0"/>
                <a:ea typeface="宋体" panose="02010600030101010101" pitchFamily="2" charset="-122"/>
                <a:cs typeface="+mn-cs"/>
              </a:rPr>
              <a:t>1</a:t>
            </a:r>
            <a:r>
              <a:rPr kumimoji="1" lang="en-US" altLang="zh-CN" sz="2800" b="1" kern="1200" cap="none" spc="0" normalizeH="0" baseline="0" noProof="0" dirty="0">
                <a:effectLst>
                  <a:outerShdw blurRad="38100" dist="38100" dir="2700000" algn="tl">
                    <a:srgbClr val="C0C0C0"/>
                  </a:outerShdw>
                </a:effectLst>
                <a:latin typeface="Verdana" panose="020B0604030504040204" pitchFamily="34" charset="0"/>
                <a:ea typeface="宋体" panose="02010600030101010101" pitchFamily="2" charset="-122"/>
                <a:cs typeface="+mn-cs"/>
              </a:rPr>
              <a:t>1011111</a:t>
            </a:r>
            <a:r>
              <a:rPr kumimoji="1" lang="en-US" altLang="zh-CN" sz="2800" kern="1200" cap="none" spc="0" normalizeH="0" baseline="0" noProof="0" dirty="0">
                <a:latin typeface="Verdana" panose="020B0604030504040204" pitchFamily="34" charset="0"/>
                <a:ea typeface="宋体" panose="02010600030101010101" pitchFamily="2" charset="-122"/>
                <a:cs typeface="+mn-cs"/>
              </a:rPr>
              <a:t> </a:t>
            </a:r>
            <a:endParaRPr kumimoji="1" lang="en-US" altLang="zh-CN" sz="2800" kern="1200" cap="none" spc="0" normalizeH="0" baseline="0" noProof="0" dirty="0">
              <a:latin typeface="Verdana" panose="020B0604030504040204" pitchFamily="34" charset="0"/>
              <a:ea typeface="宋体" panose="02010600030101010101" pitchFamily="2" charset="-122"/>
              <a:cs typeface="+mn-cs"/>
            </a:endParaRPr>
          </a:p>
        </p:txBody>
      </p:sp>
      <p:sp>
        <p:nvSpPr>
          <p:cNvPr id="40962" name="Rectangle 14"/>
          <p:cNvSpPr/>
          <p:nvPr/>
        </p:nvSpPr>
        <p:spPr>
          <a:xfrm>
            <a:off x="4787900" y="2565400"/>
            <a:ext cx="3311525" cy="2349500"/>
          </a:xfrm>
          <a:prstGeom prst="rect">
            <a:avLst/>
          </a:prstGeom>
          <a:noFill/>
          <a:ln w="9525">
            <a:noFill/>
          </a:ln>
        </p:spPr>
        <p:txBody>
          <a:bodyPr lIns="0" tIns="0" rIns="0" bIns="0" anchor="ctr" anchorCtr="0">
            <a:spAutoFit/>
          </a:bodyPr>
          <a:p>
            <a:pPr>
              <a:lnSpc>
                <a:spcPct val="110000"/>
              </a:lnSpc>
            </a:pPr>
            <a:r>
              <a:rPr lang="en-US" altLang="zh-CN" sz="2800" b="1" dirty="0">
                <a:latin typeface="Verdana" panose="020B0604030504040204" pitchFamily="34" charset="0"/>
              </a:rPr>
              <a:t>[</a:t>
            </a:r>
            <a:r>
              <a:rPr lang="zh-CN" altLang="en-US" sz="2800" b="1" dirty="0">
                <a:latin typeface="Verdana" panose="020B0604030504040204" pitchFamily="34" charset="0"/>
              </a:rPr>
              <a:t>例</a:t>
            </a:r>
            <a:r>
              <a:rPr lang="en-US" altLang="zh-CN" sz="2800" b="1" dirty="0">
                <a:latin typeface="Verdana" panose="020B0604030504040204" pitchFamily="34" charset="0"/>
              </a:rPr>
              <a:t>2] x=</a:t>
            </a:r>
            <a:r>
              <a:rPr lang="en-US" altLang="zh-CN" sz="2800" b="1" dirty="0">
                <a:solidFill>
                  <a:srgbClr val="FF0000"/>
                </a:solidFill>
                <a:latin typeface="Verdana" panose="020B0604030504040204" pitchFamily="34" charset="0"/>
              </a:rPr>
              <a:t>-</a:t>
            </a:r>
            <a:r>
              <a:rPr lang="en-US" altLang="zh-CN" sz="2800" b="1" dirty="0">
                <a:latin typeface="Verdana" panose="020B0604030504040204" pitchFamily="34" charset="0"/>
              </a:rPr>
              <a:t>1011111 </a:t>
            </a:r>
            <a:br>
              <a:rPr lang="en-US" altLang="zh-CN" sz="2800" b="1" dirty="0">
                <a:latin typeface="Verdana" panose="020B0604030504040204" pitchFamily="34" charset="0"/>
              </a:rPr>
            </a:br>
            <a:r>
              <a:rPr lang="zh-CN" altLang="en-US" sz="2800" b="1" dirty="0">
                <a:latin typeface="Verdana" panose="020B0604030504040204" pitchFamily="34" charset="0"/>
              </a:rPr>
              <a:t>原码为 </a:t>
            </a:r>
            <a:r>
              <a:rPr lang="en-US" altLang="zh-CN" sz="2800" b="1" dirty="0">
                <a:solidFill>
                  <a:srgbClr val="FF0000"/>
                </a:solidFill>
                <a:latin typeface="Verdana" panose="020B0604030504040204" pitchFamily="34" charset="0"/>
              </a:rPr>
              <a:t>1</a:t>
            </a:r>
            <a:r>
              <a:rPr lang="en-US" altLang="zh-CN" sz="2800" b="1" dirty="0">
                <a:latin typeface="Verdana" panose="020B0604030504040204" pitchFamily="34" charset="0"/>
              </a:rPr>
              <a:t>1011111</a:t>
            </a:r>
            <a:br>
              <a:rPr lang="en-US" altLang="zh-CN" sz="2800" b="1" dirty="0">
                <a:latin typeface="Verdana" panose="020B0604030504040204" pitchFamily="34" charset="0"/>
              </a:rPr>
            </a:br>
            <a:r>
              <a:rPr lang="zh-CN" altLang="en-US" sz="2800" b="1" dirty="0">
                <a:latin typeface="Verdana" panose="020B0604030504040204" pitchFamily="34" charset="0"/>
              </a:rPr>
              <a:t>补码为 </a:t>
            </a:r>
            <a:r>
              <a:rPr lang="en-US" altLang="zh-CN" sz="2800" b="1" dirty="0">
                <a:solidFill>
                  <a:srgbClr val="FF0000"/>
                </a:solidFill>
                <a:latin typeface="Verdana" panose="020B0604030504040204" pitchFamily="34" charset="0"/>
              </a:rPr>
              <a:t>1</a:t>
            </a:r>
            <a:r>
              <a:rPr lang="en-US" altLang="zh-CN" sz="2800" b="1" dirty="0">
                <a:latin typeface="Verdana" panose="020B0604030504040204" pitchFamily="34" charset="0"/>
              </a:rPr>
              <a:t>0100001</a:t>
            </a:r>
            <a:br>
              <a:rPr lang="en-US" altLang="zh-CN" sz="2800" b="1" dirty="0">
                <a:latin typeface="Verdana" panose="020B0604030504040204" pitchFamily="34" charset="0"/>
              </a:rPr>
            </a:br>
            <a:r>
              <a:rPr lang="zh-CN" altLang="en-US" sz="2800" b="1" dirty="0">
                <a:latin typeface="Verdana" panose="020B0604030504040204" pitchFamily="34" charset="0"/>
              </a:rPr>
              <a:t>反码为 </a:t>
            </a:r>
            <a:r>
              <a:rPr lang="en-US" altLang="zh-CN" sz="2800" b="1" dirty="0">
                <a:solidFill>
                  <a:srgbClr val="FF0000"/>
                </a:solidFill>
                <a:latin typeface="Verdana" panose="020B0604030504040204" pitchFamily="34" charset="0"/>
              </a:rPr>
              <a:t>1</a:t>
            </a:r>
            <a:r>
              <a:rPr lang="en-US" altLang="zh-CN" sz="2800" b="1" dirty="0">
                <a:latin typeface="Verdana" panose="020B0604030504040204" pitchFamily="34" charset="0"/>
              </a:rPr>
              <a:t>0100000</a:t>
            </a:r>
            <a:br>
              <a:rPr lang="en-US" altLang="zh-CN" sz="2800" b="1" dirty="0">
                <a:latin typeface="Verdana" panose="020B0604030504040204" pitchFamily="34" charset="0"/>
              </a:rPr>
            </a:br>
            <a:r>
              <a:rPr lang="zh-CN" altLang="en-US" sz="2800" b="1" dirty="0">
                <a:latin typeface="Verdana" panose="020B0604030504040204" pitchFamily="34" charset="0"/>
              </a:rPr>
              <a:t>移码为 </a:t>
            </a:r>
            <a:r>
              <a:rPr lang="en-US" altLang="zh-CN" sz="2800" b="1" dirty="0">
                <a:solidFill>
                  <a:srgbClr val="FF0000"/>
                </a:solidFill>
                <a:latin typeface="Verdana" panose="020B0604030504040204" pitchFamily="34" charset="0"/>
              </a:rPr>
              <a:t>0</a:t>
            </a:r>
            <a:r>
              <a:rPr lang="en-US" altLang="zh-CN" sz="2800" b="1" dirty="0">
                <a:latin typeface="Verdana" panose="020B0604030504040204" pitchFamily="34" charset="0"/>
              </a:rPr>
              <a:t>0100001 </a:t>
            </a:r>
            <a:endParaRPr lang="en-US" altLang="zh-CN" sz="2800" b="1" dirty="0">
              <a:latin typeface="Verdana" panose="020B060403050404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3"/>
          <p:cNvSpPr>
            <a:spLocks noGrp="1"/>
          </p:cNvSpPr>
          <p:nvPr>
            <p:ph idx="1"/>
          </p:nvPr>
        </p:nvSpPr>
        <p:spPr>
          <a:xfrm>
            <a:off x="611188" y="1125538"/>
            <a:ext cx="8267700" cy="6096000"/>
          </a:xfrm>
          <a:ln/>
        </p:spPr>
        <p:txBody>
          <a:bodyPr vert="horz" wrap="square" lIns="91440" tIns="45720" rIns="91440" bIns="45720" anchor="t" anchorCtr="0"/>
          <a:p>
            <a:pPr eaLnBrk="1" hangingPunct="1">
              <a:buNone/>
            </a:pPr>
            <a:r>
              <a:rPr lang="zh-CN" altLang="en-US" sz="2800" dirty="0"/>
              <a:t>下面概述一下：几种码制的比较</a:t>
            </a:r>
            <a:endParaRPr lang="zh-CN" altLang="en-US" sz="2800" dirty="0"/>
          </a:p>
          <a:p>
            <a:pPr eaLnBrk="1" hangingPunct="1"/>
            <a:r>
              <a:rPr lang="zh-CN" altLang="en-US" sz="2800" dirty="0"/>
              <a:t>相同点：1、对于正数，它们等于正数本身，对于负数各有不同的表示。</a:t>
            </a:r>
            <a:endParaRPr lang="zh-CN" altLang="en-US" sz="2800" dirty="0"/>
          </a:p>
          <a:p>
            <a:pPr eaLnBrk="1" hangingPunct="1"/>
            <a:r>
              <a:rPr lang="zh-CN" altLang="en-US" sz="2800" dirty="0"/>
              <a:t>2、最高位都表示符号位，补码和反码的符号位可以作为数值的一部分看待，和数值一起参加运算，但是，原码的符号位必须分开处理。</a:t>
            </a:r>
            <a:endParaRPr lang="zh-CN" altLang="en-US" sz="2800" dirty="0"/>
          </a:p>
          <a:p>
            <a:pPr eaLnBrk="1" hangingPunct="1"/>
            <a:r>
              <a:rPr lang="zh-CN" altLang="en-US" sz="2800" dirty="0"/>
              <a:t>3、对于真值0，原码和反码各有两种表示形式，而补码只有一种形式。</a:t>
            </a:r>
            <a:endParaRPr lang="zh-CN" altLang="en-US" sz="2800" dirty="0"/>
          </a:p>
          <a:p>
            <a:pPr eaLnBrk="1" hangingPunct="1"/>
            <a:r>
              <a:rPr lang="zh-CN" altLang="en-US" sz="2800" dirty="0"/>
              <a:t>4、原码，反码表示的正负数范围相对于0来说是对称的，但是补码的负数表示的范围比正数宽，能多表示一个最负的数，其值为－2^</a:t>
            </a:r>
            <a:r>
              <a:rPr lang="en-US" altLang="zh-CN" sz="2800" dirty="0"/>
              <a:t>n</a:t>
            </a:r>
            <a:r>
              <a:rPr lang="zh-CN" altLang="en-US" sz="2800" dirty="0"/>
              <a:t>或者为－1。</a:t>
            </a:r>
            <a:endParaRPr lang="zh-CN" altLang="en-US" sz="2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9" name="Rectangle 3"/>
          <p:cNvSpPr>
            <a:spLocks noGrp="1" noChangeArrowheads="1"/>
          </p:cNvSpPr>
          <p:nvPr>
            <p:ph idx="1"/>
          </p:nvPr>
        </p:nvSpPr>
        <p:spPr>
          <a:xfrm>
            <a:off x="395288" y="620713"/>
            <a:ext cx="8110538" cy="57912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Char char="n"/>
              <a:defRPr/>
            </a:pPr>
            <a:r>
              <a:rPr kumimoji="1" lang="zh-CN" altLang="en-US" sz="3200" b="0" i="0" u="none" strike="noStrike" kern="0" cap="none" spc="0" normalizeH="0" baseline="0" noProof="0" dirty="0" smtClean="0">
                <a:ln>
                  <a:noFill/>
                </a:ln>
                <a:solidFill>
                  <a:schemeClr val="tx1"/>
                </a:solidFill>
                <a:effectLst/>
                <a:uLnTx/>
                <a:uFillTx/>
                <a:latin typeface="+mn-lt"/>
                <a:ea typeface="+mn-ea"/>
                <a:cs typeface="+mn-cs"/>
              </a:rPr>
              <a:t>熟悉补码加减法的运算法则，主要是补码加减法公式及变补公式。分别是：</a:t>
            </a:r>
            <a:endParaRPr kumimoji="1" lang="zh-CN" altLang="en-US" sz="32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defRPr/>
            </a:pPr>
            <a:r>
              <a:rPr kumimoji="1" lang="en-US" altLang="zh-CN" sz="3200" b="0" i="0" u="none" strike="noStrike" kern="0" cap="none" spc="0" normalizeH="0" baseline="0" noProof="0" dirty="0" smtClean="0">
                <a:ln>
                  <a:noFill/>
                </a:ln>
                <a:solidFill>
                  <a:schemeClr val="tx1"/>
                </a:solidFill>
                <a:effectLst/>
                <a:uLnTx/>
                <a:uFillTx/>
                <a:latin typeface="+mn-lt"/>
                <a:ea typeface="+mn-ea"/>
                <a:cs typeface="+mn-cs"/>
              </a:rPr>
              <a:t>[</a:t>
            </a:r>
            <a:r>
              <a:rPr kumimoji="1" lang="en-US" altLang="zh-CN" sz="3200" b="0" i="0" u="none" strike="noStrike" kern="0" cap="none" spc="0" normalizeH="0" baseline="0" noProof="0" dirty="0" err="1" smtClean="0">
                <a:ln>
                  <a:noFill/>
                </a:ln>
                <a:solidFill>
                  <a:schemeClr val="tx1"/>
                </a:solidFill>
                <a:effectLst/>
                <a:uLnTx/>
                <a:uFillTx/>
                <a:latin typeface="+mn-lt"/>
                <a:ea typeface="+mn-ea"/>
                <a:cs typeface="+mn-cs"/>
              </a:rPr>
              <a:t>x+y</a:t>
            </a:r>
            <a:r>
              <a:rPr kumimoji="1" lang="en-US" altLang="zh-CN" sz="3200" b="0" i="0" u="none" strike="noStrike" kern="0" cap="none" spc="0" normalizeH="0" baseline="0" noProof="0" dirty="0" smtClean="0">
                <a:ln>
                  <a:noFill/>
                </a:ln>
                <a:solidFill>
                  <a:schemeClr val="tx1"/>
                </a:solidFill>
                <a:effectLst/>
                <a:uLnTx/>
                <a:uFillTx/>
                <a:latin typeface="+mn-lt"/>
                <a:ea typeface="+mn-ea"/>
                <a:cs typeface="+mn-cs"/>
              </a:rPr>
              <a:t>]</a:t>
            </a:r>
            <a:r>
              <a:rPr kumimoji="1" lang="zh-CN" altLang="en-US" sz="3200" b="0" i="0" u="none" strike="noStrike" kern="0" cap="none" spc="0" normalizeH="0" baseline="0" noProof="0" dirty="0" smtClean="0">
                <a:ln>
                  <a:noFill/>
                </a:ln>
                <a:solidFill>
                  <a:schemeClr val="tx1"/>
                </a:solidFill>
                <a:effectLst/>
                <a:uLnTx/>
                <a:uFillTx/>
                <a:latin typeface="+mn-lt"/>
                <a:ea typeface="+mn-ea"/>
                <a:cs typeface="+mn-cs"/>
              </a:rPr>
              <a:t>补=[</a:t>
            </a:r>
            <a:r>
              <a:rPr kumimoji="1" lang="en-US" altLang="zh-CN" sz="3200" b="0" i="0" u="none" strike="noStrike" kern="0" cap="none" spc="0" normalizeH="0" baseline="0" noProof="0" dirty="0" smtClean="0">
                <a:ln>
                  <a:noFill/>
                </a:ln>
                <a:solidFill>
                  <a:schemeClr val="tx1"/>
                </a:solidFill>
                <a:effectLst/>
                <a:uLnTx/>
                <a:uFillTx/>
                <a:latin typeface="+mn-lt"/>
                <a:ea typeface="+mn-ea"/>
                <a:cs typeface="+mn-cs"/>
              </a:rPr>
              <a:t>x]</a:t>
            </a:r>
            <a:r>
              <a:rPr kumimoji="1" lang="zh-CN" altLang="en-US" sz="3200" b="0" i="0" u="none" strike="noStrike" kern="0" cap="none" spc="0" normalizeH="0" baseline="0" noProof="0" dirty="0" smtClean="0">
                <a:ln>
                  <a:noFill/>
                </a:ln>
                <a:solidFill>
                  <a:schemeClr val="tx1"/>
                </a:solidFill>
                <a:effectLst/>
                <a:uLnTx/>
                <a:uFillTx/>
                <a:latin typeface="+mn-lt"/>
                <a:ea typeface="+mn-ea"/>
                <a:cs typeface="+mn-cs"/>
              </a:rPr>
              <a:t>补＋[</a:t>
            </a:r>
            <a:r>
              <a:rPr kumimoji="1" lang="en-US" altLang="zh-CN" sz="3200" b="0" i="0" u="none" strike="noStrike" kern="0" cap="none" spc="0" normalizeH="0" baseline="0" noProof="0" dirty="0" smtClean="0">
                <a:ln>
                  <a:noFill/>
                </a:ln>
                <a:solidFill>
                  <a:schemeClr val="tx1"/>
                </a:solidFill>
                <a:effectLst/>
                <a:uLnTx/>
                <a:uFillTx/>
                <a:latin typeface="+mn-lt"/>
                <a:ea typeface="+mn-ea"/>
                <a:cs typeface="+mn-cs"/>
              </a:rPr>
              <a:t>y]</a:t>
            </a:r>
            <a:r>
              <a:rPr kumimoji="1" lang="zh-CN" altLang="en-US" sz="3200" b="0" i="0" u="none" strike="noStrike" kern="0" cap="none" spc="0" normalizeH="0" baseline="0" noProof="0" dirty="0" smtClean="0">
                <a:ln>
                  <a:noFill/>
                </a:ln>
                <a:solidFill>
                  <a:schemeClr val="tx1"/>
                </a:solidFill>
                <a:effectLst/>
                <a:uLnTx/>
                <a:uFillTx/>
                <a:latin typeface="+mn-lt"/>
                <a:ea typeface="+mn-ea"/>
                <a:cs typeface="+mn-cs"/>
              </a:rPr>
              <a:t>补</a:t>
            </a:r>
            <a:endParaRPr kumimoji="1" lang="zh-CN" altLang="en-US" sz="32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defRPr/>
            </a:pPr>
            <a:r>
              <a:rPr kumimoji="1" lang="zh-CN" altLang="en-US" sz="3200" b="0" i="0" u="none" strike="noStrike" kern="0" cap="none" spc="0" normalizeH="0" baseline="0" noProof="0" dirty="0" smtClean="0">
                <a:ln>
                  <a:noFill/>
                </a:ln>
                <a:solidFill>
                  <a:schemeClr val="tx1"/>
                </a:solidFill>
                <a:effectLst/>
                <a:uLnTx/>
                <a:uFillTx/>
                <a:latin typeface="+mn-lt"/>
                <a:ea typeface="+mn-ea"/>
                <a:cs typeface="+mn-cs"/>
              </a:rPr>
              <a:t>[</a:t>
            </a:r>
            <a:r>
              <a:rPr kumimoji="1" lang="en-US" altLang="zh-CN" sz="3200" b="0" i="0" u="none" strike="noStrike" kern="0" cap="none" spc="0" normalizeH="0" baseline="0" noProof="0" dirty="0" err="1" smtClean="0">
                <a:ln>
                  <a:noFill/>
                </a:ln>
                <a:solidFill>
                  <a:schemeClr val="tx1"/>
                </a:solidFill>
                <a:effectLst/>
                <a:uLnTx/>
                <a:uFillTx/>
                <a:latin typeface="+mn-lt"/>
                <a:ea typeface="+mn-ea"/>
                <a:cs typeface="+mn-cs"/>
              </a:rPr>
              <a:t>x－y</a:t>
            </a:r>
            <a:r>
              <a:rPr kumimoji="1" lang="en-US" altLang="zh-CN" sz="3200" b="0" i="0" u="none" strike="noStrike" kern="0" cap="none" spc="0" normalizeH="0" baseline="0" noProof="0" dirty="0" smtClean="0">
                <a:ln>
                  <a:noFill/>
                </a:ln>
                <a:solidFill>
                  <a:schemeClr val="tx1"/>
                </a:solidFill>
                <a:effectLst/>
                <a:uLnTx/>
                <a:uFillTx/>
                <a:latin typeface="+mn-lt"/>
                <a:ea typeface="+mn-ea"/>
                <a:cs typeface="+mn-cs"/>
              </a:rPr>
              <a:t>]</a:t>
            </a:r>
            <a:r>
              <a:rPr kumimoji="1" lang="zh-CN" altLang="en-US" sz="3200" b="0" i="0" u="none" strike="noStrike" kern="0" cap="none" spc="0" normalizeH="0" baseline="0" noProof="0" dirty="0" smtClean="0">
                <a:ln>
                  <a:noFill/>
                </a:ln>
                <a:solidFill>
                  <a:schemeClr val="tx1"/>
                </a:solidFill>
                <a:effectLst/>
                <a:uLnTx/>
                <a:uFillTx/>
                <a:latin typeface="+mn-lt"/>
                <a:ea typeface="+mn-ea"/>
                <a:cs typeface="+mn-cs"/>
              </a:rPr>
              <a:t>补=[</a:t>
            </a:r>
            <a:r>
              <a:rPr kumimoji="1" lang="en-US" altLang="zh-CN" sz="3200" b="0" i="0" u="none" strike="noStrike" kern="0" cap="none" spc="0" normalizeH="0" baseline="0" noProof="0" dirty="0" smtClean="0">
                <a:ln>
                  <a:noFill/>
                </a:ln>
                <a:solidFill>
                  <a:schemeClr val="tx1"/>
                </a:solidFill>
                <a:effectLst/>
                <a:uLnTx/>
                <a:uFillTx/>
                <a:latin typeface="+mn-lt"/>
                <a:ea typeface="+mn-ea"/>
                <a:cs typeface="+mn-cs"/>
              </a:rPr>
              <a:t>x]</a:t>
            </a:r>
            <a:r>
              <a:rPr kumimoji="1" lang="zh-CN" altLang="en-US" sz="3200" b="0" i="0" u="none" strike="noStrike" kern="0" cap="none" spc="0" normalizeH="0" baseline="0" noProof="0" dirty="0" smtClean="0">
                <a:ln>
                  <a:noFill/>
                </a:ln>
                <a:solidFill>
                  <a:schemeClr val="tx1"/>
                </a:solidFill>
                <a:effectLst/>
                <a:uLnTx/>
                <a:uFillTx/>
                <a:latin typeface="+mn-lt"/>
                <a:ea typeface="+mn-ea"/>
                <a:cs typeface="+mn-cs"/>
              </a:rPr>
              <a:t>补＋[－</a:t>
            </a:r>
            <a:r>
              <a:rPr kumimoji="1" lang="en-US" altLang="zh-CN" sz="3200" b="0" i="0" u="none" strike="noStrike" kern="0" cap="none" spc="0" normalizeH="0" baseline="0" noProof="0" dirty="0" smtClean="0">
                <a:ln>
                  <a:noFill/>
                </a:ln>
                <a:solidFill>
                  <a:schemeClr val="tx1"/>
                </a:solidFill>
                <a:effectLst/>
                <a:uLnTx/>
                <a:uFillTx/>
                <a:latin typeface="+mn-lt"/>
                <a:ea typeface="+mn-ea"/>
                <a:cs typeface="+mn-cs"/>
              </a:rPr>
              <a:t>y]</a:t>
            </a:r>
            <a:r>
              <a:rPr kumimoji="1" lang="zh-CN" altLang="en-US" sz="3200" b="0" i="0" u="none" strike="noStrike" kern="0" cap="none" spc="0" normalizeH="0" baseline="0" noProof="0" dirty="0" smtClean="0">
                <a:ln>
                  <a:noFill/>
                </a:ln>
                <a:solidFill>
                  <a:schemeClr val="tx1"/>
                </a:solidFill>
                <a:effectLst/>
                <a:uLnTx/>
                <a:uFillTx/>
                <a:latin typeface="+mn-lt"/>
                <a:ea typeface="+mn-ea"/>
                <a:cs typeface="+mn-cs"/>
              </a:rPr>
              <a:t>补</a:t>
            </a:r>
            <a:endParaRPr kumimoji="1" lang="zh-CN" altLang="en-US" sz="32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defRPr/>
            </a:pPr>
            <a:r>
              <a:rPr kumimoji="1" lang="zh-CN" altLang="en-US" sz="3200" b="0" i="0" u="none" strike="noStrike" kern="0" cap="none" spc="0" normalizeH="0" baseline="0" noProof="0" dirty="0" smtClean="0">
                <a:ln>
                  <a:noFill/>
                </a:ln>
                <a:solidFill>
                  <a:schemeClr val="tx1"/>
                </a:solidFill>
                <a:effectLst/>
                <a:uLnTx/>
                <a:uFillTx/>
                <a:latin typeface="+mn-lt"/>
                <a:ea typeface="+mn-ea"/>
                <a:cs typeface="+mn-cs"/>
              </a:rPr>
              <a:t>[－</a:t>
            </a:r>
            <a:r>
              <a:rPr kumimoji="1" lang="en-US" altLang="zh-CN" sz="3200" b="0" i="0" u="none" strike="noStrike" kern="0" cap="none" spc="0" normalizeH="0" baseline="0" noProof="0" dirty="0" smtClean="0">
                <a:ln>
                  <a:noFill/>
                </a:ln>
                <a:solidFill>
                  <a:schemeClr val="tx1"/>
                </a:solidFill>
                <a:effectLst/>
                <a:uLnTx/>
                <a:uFillTx/>
                <a:latin typeface="+mn-lt"/>
                <a:ea typeface="+mn-ea"/>
                <a:cs typeface="+mn-cs"/>
              </a:rPr>
              <a:t>y]</a:t>
            </a:r>
            <a:r>
              <a:rPr kumimoji="1" lang="zh-CN" altLang="en-US" sz="3200" b="0" i="0" u="none" strike="noStrike" kern="0" cap="none" spc="0" normalizeH="0" baseline="0" noProof="0" dirty="0" smtClean="0">
                <a:ln>
                  <a:noFill/>
                </a:ln>
                <a:solidFill>
                  <a:schemeClr val="tx1"/>
                </a:solidFill>
                <a:effectLst/>
                <a:uLnTx/>
                <a:uFillTx/>
                <a:latin typeface="+mn-lt"/>
                <a:ea typeface="+mn-ea"/>
                <a:cs typeface="+mn-cs"/>
              </a:rPr>
              <a:t>补＝[[</a:t>
            </a:r>
            <a:r>
              <a:rPr kumimoji="1" lang="en-US" altLang="zh-CN" sz="3200" b="0" i="0" u="none" strike="noStrike" kern="0" cap="none" spc="0" normalizeH="0" baseline="0" noProof="0" dirty="0" smtClean="0">
                <a:ln>
                  <a:noFill/>
                </a:ln>
                <a:solidFill>
                  <a:schemeClr val="tx1"/>
                </a:solidFill>
                <a:effectLst/>
                <a:uLnTx/>
                <a:uFillTx/>
                <a:latin typeface="+mn-lt"/>
                <a:ea typeface="+mn-ea"/>
                <a:cs typeface="+mn-cs"/>
              </a:rPr>
              <a:t>y]</a:t>
            </a:r>
            <a:r>
              <a:rPr kumimoji="1" lang="zh-CN" altLang="en-US" sz="3200" b="0" i="0" u="none" strike="noStrike" kern="0" cap="none" spc="0" normalizeH="0" baseline="0" noProof="0" dirty="0" smtClean="0">
                <a:ln>
                  <a:noFill/>
                </a:ln>
                <a:solidFill>
                  <a:schemeClr val="tx1"/>
                </a:solidFill>
                <a:effectLst/>
                <a:uLnTx/>
                <a:uFillTx/>
                <a:latin typeface="+mn-lt"/>
                <a:ea typeface="+mn-ea"/>
                <a:cs typeface="+mn-cs"/>
              </a:rPr>
              <a:t>补]变补</a:t>
            </a:r>
            <a:r>
              <a:rPr kumimoji="1" lang="en-US" altLang="zh-CN" sz="3200" b="0" i="0" u="none" strike="noStrike" kern="0" cap="none" spc="0" normalizeH="0" baseline="0" noProof="0" dirty="0" smtClean="0">
                <a:ln>
                  <a:noFill/>
                </a:ln>
                <a:solidFill>
                  <a:schemeClr val="tx1"/>
                </a:solidFill>
                <a:effectLst/>
                <a:uLnTx/>
                <a:uFillTx/>
                <a:latin typeface="+mn-lt"/>
                <a:ea typeface="+mn-ea"/>
                <a:cs typeface="+mn-cs"/>
              </a:rPr>
              <a:t>(</a:t>
            </a:r>
            <a:r>
              <a:rPr kumimoji="1" lang="zh-CN" altLang="en-US" sz="3200" b="1" i="0" u="none" strike="noStrike" kern="0" cap="none" spc="0" normalizeH="0" baseline="0" noProof="0" dirty="0" smtClean="0">
                <a:ln>
                  <a:noFill/>
                </a:ln>
                <a:solidFill>
                  <a:srgbClr val="7030A0"/>
                </a:solidFill>
                <a:effectLst>
                  <a:outerShdw blurRad="38100" dist="38100" dir="2700000" algn="tl">
                    <a:srgbClr val="C0C0C0"/>
                  </a:outerShdw>
                </a:effectLst>
                <a:uLnTx/>
                <a:uFillTx/>
                <a:latin typeface="Arial" panose="020B0604020202020204" pitchFamily="34" charset="0"/>
                <a:ea typeface="楷体_GB2312" pitchFamily="49" charset="-122"/>
                <a:cs typeface="+mn-cs"/>
              </a:rPr>
              <a:t>连同符号位各位求反，末位加</a:t>
            </a:r>
            <a:r>
              <a:rPr kumimoji="1" lang="en-US" altLang="zh-CN" sz="3200" b="1" i="0" u="none" strike="noStrike" kern="0" cap="none" spc="0" normalizeH="0" baseline="0" noProof="0" dirty="0" smtClean="0">
                <a:ln>
                  <a:noFill/>
                </a:ln>
                <a:solidFill>
                  <a:srgbClr val="7030A0"/>
                </a:solidFill>
                <a:effectLst>
                  <a:outerShdw blurRad="38100" dist="38100" dir="2700000" algn="tl">
                    <a:srgbClr val="C0C0C0"/>
                  </a:outerShdw>
                </a:effectLst>
                <a:uLnTx/>
                <a:uFillTx/>
                <a:latin typeface="Arial" panose="020B0604020202020204" pitchFamily="34" charset="0"/>
                <a:ea typeface="楷体_GB2312" pitchFamily="49" charset="-122"/>
                <a:cs typeface="+mn-cs"/>
              </a:rPr>
              <a:t>1</a:t>
            </a:r>
            <a:r>
              <a:rPr kumimoji="1" lang="zh-CN" altLang="en-US" sz="3200" b="1" i="0" u="none" strike="noStrike" kern="0" cap="none" spc="0" normalizeH="0" baseline="0" noProof="0" dirty="0" smtClean="0">
                <a:ln>
                  <a:noFill/>
                </a:ln>
                <a:solidFill>
                  <a:srgbClr val="7030A0"/>
                </a:solidFill>
                <a:effectLst>
                  <a:outerShdw blurRad="38100" dist="38100" dir="2700000" algn="tl">
                    <a:srgbClr val="C0C0C0"/>
                  </a:outerShdw>
                </a:effectLst>
                <a:uLnTx/>
                <a:uFillTx/>
                <a:latin typeface="Arial" panose="020B0604020202020204" pitchFamily="34" charset="0"/>
                <a:ea typeface="楷体_GB2312" pitchFamily="49" charset="-122"/>
                <a:cs typeface="+mn-cs"/>
              </a:rPr>
              <a:t>。</a:t>
            </a:r>
            <a:r>
              <a:rPr kumimoji="1" lang="en-US" altLang="zh-CN" sz="3200" b="1" i="0" u="none" strike="noStrike" kern="0" cap="none" spc="0" normalizeH="0" baseline="0" noProof="0" dirty="0" smtClean="0">
                <a:ln>
                  <a:noFill/>
                </a:ln>
                <a:solidFill>
                  <a:srgbClr val="7030A0"/>
                </a:solidFill>
                <a:effectLst>
                  <a:outerShdw blurRad="38100" dist="38100" dir="2700000" algn="tl">
                    <a:srgbClr val="C0C0C0"/>
                  </a:outerShdw>
                </a:effectLst>
                <a:uLnTx/>
                <a:uFillTx/>
                <a:latin typeface="Arial" panose="020B0604020202020204" pitchFamily="34" charset="0"/>
                <a:ea typeface="楷体_GB2312" pitchFamily="49" charset="-122"/>
                <a:cs typeface="+mn-cs"/>
              </a:rPr>
              <a:t>)</a:t>
            </a:r>
            <a:endParaRPr kumimoji="1" lang="zh-CN" altLang="en-US" sz="3200" b="0" i="0" u="none" strike="noStrike" kern="0" cap="none" spc="0" normalizeH="0" baseline="0" noProof="0" dirty="0" smtClean="0">
              <a:ln>
                <a:noFill/>
              </a:ln>
              <a:solidFill>
                <a:srgbClr val="7030A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Char char="n"/>
              <a:defRPr/>
            </a:pPr>
            <a:r>
              <a:rPr kumimoji="1" lang="zh-CN" altLang="en-US" sz="3200" b="0" i="0" u="none" strike="noStrike" kern="0" cap="none" spc="0" normalizeH="0" baseline="0" noProof="0" dirty="0" smtClean="0">
                <a:ln>
                  <a:noFill/>
                </a:ln>
                <a:solidFill>
                  <a:schemeClr val="tx1"/>
                </a:solidFill>
                <a:effectLst/>
                <a:uLnTx/>
                <a:uFillTx/>
                <a:latin typeface="+mn-lt"/>
                <a:ea typeface="+mn-ea"/>
                <a:cs typeface="+mn-cs"/>
              </a:rPr>
              <a:t>在此基础上，掌握采用溢出的两种检测方法。</a:t>
            </a:r>
            <a:endParaRPr kumimoji="1" lang="zh-CN" altLang="en-US" sz="32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defRPr/>
            </a:pPr>
            <a:r>
              <a:rPr kumimoji="1" lang="zh-CN" altLang="en-US" sz="3200" b="0" i="0" u="none" strike="noStrike" kern="0" cap="none" spc="0" normalizeH="0" baseline="0" noProof="0" dirty="0" smtClean="0">
                <a:ln>
                  <a:noFill/>
                </a:ln>
                <a:solidFill>
                  <a:schemeClr val="tx1"/>
                </a:solidFill>
                <a:effectLst/>
                <a:uLnTx/>
                <a:uFillTx/>
                <a:latin typeface="+mn-lt"/>
                <a:ea typeface="+mn-ea"/>
                <a:cs typeface="+mn-cs"/>
              </a:rPr>
              <a:t>就是单符号位法和变形补码的方法。</a:t>
            </a:r>
            <a:endParaRPr kumimoji="1" lang="zh-CN" altLang="en-US" sz="32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defRPr/>
            </a:pPr>
            <a:r>
              <a:rPr kumimoji="1" lang="zh-CN" altLang="en-US" sz="3200" b="0" i="0" u="none" strike="noStrike" kern="0" cap="none" spc="0" normalizeH="0" baseline="0" noProof="0" dirty="0" smtClean="0">
                <a:ln>
                  <a:noFill/>
                </a:ln>
                <a:solidFill>
                  <a:schemeClr val="tx1"/>
                </a:solidFill>
                <a:effectLst/>
                <a:uLnTx/>
                <a:uFillTx/>
                <a:latin typeface="+mn-lt"/>
                <a:ea typeface="+mn-ea"/>
                <a:cs typeface="+mn-cs"/>
              </a:rPr>
              <a:t>难点在于基本的二进制加/减法器和十进制加法器的逻辑实现。</a:t>
            </a:r>
            <a:endParaRPr kumimoji="1" lang="zh-CN" altLang="en-US" sz="32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defRPr/>
            </a:pPr>
            <a:endParaRPr kumimoji="1" lang="zh-CN" altLang="en-US" sz="32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灯片编号占位符 3"/>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grpSp>
        <p:nvGrpSpPr>
          <p:cNvPr id="44034" name="Group 32"/>
          <p:cNvGrpSpPr/>
          <p:nvPr/>
        </p:nvGrpSpPr>
        <p:grpSpPr>
          <a:xfrm>
            <a:off x="1619250" y="1773238"/>
            <a:ext cx="4827588" cy="914400"/>
            <a:chOff x="1488" y="1680"/>
            <a:chExt cx="2662" cy="576"/>
          </a:xfrm>
        </p:grpSpPr>
        <p:sp>
          <p:nvSpPr>
            <p:cNvPr id="14338" name="Rectangle 2"/>
            <p:cNvSpPr>
              <a:spLocks noChangeArrowheads="1"/>
            </p:cNvSpPr>
            <p:nvPr/>
          </p:nvSpPr>
          <p:spPr bwMode="auto">
            <a:xfrm>
              <a:off x="1776" y="1680"/>
              <a:ext cx="1152" cy="336"/>
            </a:xfrm>
            <a:prstGeom prst="rect">
              <a:avLst/>
            </a:prstGeom>
            <a:solidFill>
              <a:srgbClr val="66FFFF"/>
            </a:soli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3399"/>
                  </a:solidFill>
                  <a:effectLst/>
                  <a:uLnTx/>
                  <a:uFillTx/>
                  <a:latin typeface="Arial" panose="020B0604020202020204" pitchFamily="34" charset="0"/>
                  <a:ea typeface="宋体" panose="02010600030101010101" pitchFamily="2" charset="-122"/>
                  <a:cs typeface="+mn-cs"/>
                </a:rPr>
                <a:t>E</a:t>
              </a:r>
              <a:r>
                <a:rPr kumimoji="1" lang="en-US" altLang="zh-CN" sz="2400" b="1" i="0" u="none" strike="noStrike" kern="1200" cap="none" spc="0" normalizeH="0" baseline="-25000" noProof="0">
                  <a:ln>
                    <a:noFill/>
                  </a:ln>
                  <a:solidFill>
                    <a:srgbClr val="FF3399"/>
                  </a:solidFill>
                  <a:effectLst/>
                  <a:uLnTx/>
                  <a:uFillTx/>
                  <a:latin typeface="Arial" panose="020B0604020202020204" pitchFamily="34" charset="0"/>
                  <a:ea typeface="宋体" panose="02010600030101010101" pitchFamily="2" charset="-122"/>
                  <a:cs typeface="+mn-cs"/>
                </a:rPr>
                <a:t>1</a:t>
              </a:r>
              <a:r>
                <a:rPr kumimoji="1" lang="en-US" altLang="zh-CN" sz="2400" b="1" i="0" u="none" strike="noStrike" kern="1200" cap="none" spc="0" normalizeH="0" baseline="0" noProof="0">
                  <a:ln>
                    <a:noFill/>
                  </a:ln>
                  <a:solidFill>
                    <a:srgbClr val="FF3399"/>
                  </a:solidFill>
                  <a:effectLst/>
                  <a:uLnTx/>
                  <a:uFillTx/>
                  <a:latin typeface="Arial" panose="020B0604020202020204" pitchFamily="34" charset="0"/>
                  <a:ea typeface="宋体" panose="02010600030101010101" pitchFamily="2" charset="-122"/>
                  <a:cs typeface="+mn-cs"/>
                </a:rPr>
                <a:t>E</a:t>
              </a:r>
              <a:r>
                <a:rPr kumimoji="1" lang="en-US" altLang="zh-CN" sz="2400" b="1" i="0" u="none" strike="noStrike" kern="1200" cap="none" spc="0" normalizeH="0" baseline="-25000" noProof="0">
                  <a:ln>
                    <a:noFill/>
                  </a:ln>
                  <a:solidFill>
                    <a:srgbClr val="FF3399"/>
                  </a:solidFill>
                  <a:effectLst/>
                  <a:uLnTx/>
                  <a:uFillTx/>
                  <a:latin typeface="Arial" panose="020B0604020202020204" pitchFamily="34" charset="0"/>
                  <a:ea typeface="宋体" panose="02010600030101010101" pitchFamily="2" charset="-122"/>
                  <a:cs typeface="+mn-cs"/>
                </a:rPr>
                <a:t>2</a:t>
              </a:r>
              <a:r>
                <a:rPr kumimoji="1" lang="en-US" altLang="zh-CN" sz="2400" b="1" i="0" u="none" strike="noStrike" kern="1200" cap="none" spc="0" normalizeH="0" baseline="0" noProof="0">
                  <a:ln>
                    <a:noFill/>
                  </a:ln>
                  <a:solidFill>
                    <a:srgbClr val="FF3399"/>
                  </a:solidFill>
                  <a:effectLst/>
                  <a:uLnTx/>
                  <a:uFillTx/>
                  <a:latin typeface="Arial" panose="020B0604020202020204" pitchFamily="34" charset="0"/>
                  <a:ea typeface="宋体" panose="02010600030101010101" pitchFamily="2" charset="-122"/>
                  <a:cs typeface="+mn-cs"/>
                </a:rPr>
                <a:t>……E</a:t>
              </a:r>
              <a:r>
                <a:rPr kumimoji="1" lang="en-US" altLang="zh-CN" sz="2400" b="1" i="0" u="none" strike="noStrike" kern="1200" cap="none" spc="0" normalizeH="0" baseline="-25000" noProof="0">
                  <a:ln>
                    <a:noFill/>
                  </a:ln>
                  <a:solidFill>
                    <a:srgbClr val="FF3399"/>
                  </a:solidFill>
                  <a:effectLst/>
                  <a:uLnTx/>
                  <a:uFillTx/>
                  <a:latin typeface="Arial" panose="020B0604020202020204" pitchFamily="34" charset="0"/>
                  <a:ea typeface="宋体" panose="02010600030101010101" pitchFamily="2" charset="-122"/>
                  <a:cs typeface="+mn-cs"/>
                </a:rPr>
                <a:t>m</a:t>
              </a:r>
              <a:endParaRPr kumimoji="1" lang="en-US" altLang="zh-CN" sz="2400" b="1" i="0" u="none" strike="noStrike" kern="1200" cap="none" spc="0" normalizeH="0" baseline="0" noProof="0">
                <a:ln>
                  <a:noFill/>
                </a:ln>
                <a:solidFill>
                  <a:srgbClr val="FF3399"/>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4340" name="Rectangle 4"/>
            <p:cNvSpPr>
              <a:spLocks noChangeArrowheads="1"/>
            </p:cNvSpPr>
            <p:nvPr/>
          </p:nvSpPr>
          <p:spPr bwMode="auto">
            <a:xfrm>
              <a:off x="2928" y="1680"/>
              <a:ext cx="1152" cy="336"/>
            </a:xfrm>
            <a:prstGeom prst="rect">
              <a:avLst/>
            </a:prstGeom>
            <a:solidFill>
              <a:srgbClr val="66FFFF"/>
            </a:soli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3399"/>
                  </a:solidFill>
                  <a:effectLst/>
                  <a:uLnTx/>
                  <a:uFillTx/>
                  <a:latin typeface="Arial" panose="020B0604020202020204" pitchFamily="34" charset="0"/>
                  <a:ea typeface="宋体" panose="02010600030101010101" pitchFamily="2" charset="-122"/>
                  <a:cs typeface="+mn-cs"/>
                </a:rPr>
                <a:t>M</a:t>
              </a:r>
              <a:r>
                <a:rPr kumimoji="1" lang="en-US" altLang="zh-CN" sz="2400" b="1" i="0" u="none" strike="noStrike" kern="1200" cap="none" spc="0" normalizeH="0" baseline="-25000" noProof="0">
                  <a:ln>
                    <a:noFill/>
                  </a:ln>
                  <a:solidFill>
                    <a:srgbClr val="FF3399"/>
                  </a:solidFill>
                  <a:effectLst/>
                  <a:uLnTx/>
                  <a:uFillTx/>
                  <a:latin typeface="Arial" panose="020B0604020202020204" pitchFamily="34" charset="0"/>
                  <a:ea typeface="宋体" panose="02010600030101010101" pitchFamily="2" charset="-122"/>
                  <a:cs typeface="+mn-cs"/>
                </a:rPr>
                <a:t>1</a:t>
              </a:r>
              <a:r>
                <a:rPr kumimoji="1" lang="en-US" altLang="zh-CN" sz="2400" b="1" i="0" u="none" strike="noStrike" kern="1200" cap="none" spc="0" normalizeH="0" baseline="0" noProof="0">
                  <a:ln>
                    <a:noFill/>
                  </a:ln>
                  <a:solidFill>
                    <a:srgbClr val="FF3399"/>
                  </a:solidFill>
                  <a:effectLst/>
                  <a:uLnTx/>
                  <a:uFillTx/>
                  <a:latin typeface="Arial" panose="020B0604020202020204" pitchFamily="34" charset="0"/>
                  <a:ea typeface="宋体" panose="02010600030101010101" pitchFamily="2" charset="-122"/>
                  <a:cs typeface="+mn-cs"/>
                </a:rPr>
                <a:t>M</a:t>
              </a:r>
              <a:r>
                <a:rPr kumimoji="1" lang="en-US" altLang="zh-CN" sz="2400" b="1" i="0" u="none" strike="noStrike" kern="1200" cap="none" spc="0" normalizeH="0" baseline="-25000" noProof="0">
                  <a:ln>
                    <a:noFill/>
                  </a:ln>
                  <a:solidFill>
                    <a:srgbClr val="FF3399"/>
                  </a:solidFill>
                  <a:effectLst/>
                  <a:uLnTx/>
                  <a:uFillTx/>
                  <a:latin typeface="Arial" panose="020B0604020202020204" pitchFamily="34" charset="0"/>
                  <a:ea typeface="宋体" panose="02010600030101010101" pitchFamily="2" charset="-122"/>
                  <a:cs typeface="+mn-cs"/>
                </a:rPr>
                <a:t>2</a:t>
              </a:r>
              <a:r>
                <a:rPr kumimoji="1" lang="en-US" altLang="zh-CN" sz="2400" b="1" i="0" u="none" strike="noStrike" kern="1200" cap="none" spc="0" normalizeH="0" baseline="0" noProof="0">
                  <a:ln>
                    <a:noFill/>
                  </a:ln>
                  <a:solidFill>
                    <a:srgbClr val="FF3399"/>
                  </a:solidFill>
                  <a:effectLst/>
                  <a:uLnTx/>
                  <a:uFillTx/>
                  <a:latin typeface="Arial" panose="020B0604020202020204" pitchFamily="34" charset="0"/>
                  <a:ea typeface="宋体" panose="02010600030101010101" pitchFamily="2" charset="-122"/>
                  <a:cs typeface="+mn-cs"/>
                </a:rPr>
                <a:t>……M</a:t>
              </a:r>
              <a:r>
                <a:rPr kumimoji="1" lang="en-US" altLang="zh-CN" sz="2400" b="1" i="0" u="none" strike="noStrike" kern="1200" cap="none" spc="0" normalizeH="0" baseline="-25000" noProof="0">
                  <a:ln>
                    <a:noFill/>
                  </a:ln>
                  <a:solidFill>
                    <a:srgbClr val="FF3399"/>
                  </a:solidFill>
                  <a:effectLst/>
                  <a:uLnTx/>
                  <a:uFillTx/>
                  <a:latin typeface="Arial" panose="020B0604020202020204" pitchFamily="34" charset="0"/>
                  <a:ea typeface="宋体" panose="02010600030101010101" pitchFamily="2" charset="-122"/>
                  <a:cs typeface="+mn-cs"/>
                </a:rPr>
                <a:t>n</a:t>
              </a:r>
              <a:endParaRPr kumimoji="1" lang="en-US" altLang="zh-CN" sz="2400" b="1" i="0" u="none" strike="noStrike" kern="1200" cap="none" spc="0" normalizeH="0" baseline="0" noProof="0">
                <a:ln>
                  <a:noFill/>
                </a:ln>
                <a:solidFill>
                  <a:srgbClr val="FF3399"/>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4037" name="Rectangle 5"/>
            <p:cNvSpPr/>
            <p:nvPr/>
          </p:nvSpPr>
          <p:spPr>
            <a:xfrm>
              <a:off x="1488" y="1680"/>
              <a:ext cx="288" cy="336"/>
            </a:xfrm>
            <a:prstGeom prst="rect">
              <a:avLst/>
            </a:prstGeom>
            <a:solidFill>
              <a:srgbClr val="66FFFF"/>
            </a:solidFill>
            <a:ln w="9525" cap="flat" cmpd="sng">
              <a:solidFill>
                <a:schemeClr val="tx1"/>
              </a:solidFill>
              <a:prstDash val="solid"/>
              <a:miter/>
              <a:headEnd type="none" w="med" len="med"/>
              <a:tailEnd type="none" w="med" len="med"/>
            </a:ln>
          </p:spPr>
          <p:txBody>
            <a:bodyPr wrap="none" anchor="ctr" anchorCtr="0"/>
            <a:p>
              <a:pPr algn="ctr"/>
              <a:r>
                <a:rPr lang="en-US" altLang="zh-CN" b="1" dirty="0">
                  <a:solidFill>
                    <a:srgbClr val="FF3399"/>
                  </a:solidFill>
                  <a:latin typeface="Arial" panose="020B0604020202020204" pitchFamily="34" charset="0"/>
                </a:rPr>
                <a:t>M</a:t>
              </a:r>
              <a:r>
                <a:rPr lang="en-US" altLang="zh-CN" b="1" baseline="-25000" dirty="0">
                  <a:solidFill>
                    <a:srgbClr val="FF3399"/>
                  </a:solidFill>
                  <a:latin typeface="Arial" panose="020B0604020202020204" pitchFamily="34" charset="0"/>
                </a:rPr>
                <a:t>s</a:t>
              </a:r>
              <a:endParaRPr lang="en-US" altLang="zh-CN" b="1" baseline="-25000" dirty="0">
                <a:solidFill>
                  <a:srgbClr val="FF3399"/>
                </a:solidFill>
                <a:latin typeface="Arial" panose="020B0604020202020204" pitchFamily="34" charset="0"/>
              </a:endParaRPr>
            </a:p>
          </p:txBody>
        </p:sp>
        <p:sp>
          <p:nvSpPr>
            <p:cNvPr id="14342" name="Rectangle 6"/>
            <p:cNvSpPr>
              <a:spLocks noChangeArrowheads="1"/>
            </p:cNvSpPr>
            <p:nvPr/>
          </p:nvSpPr>
          <p:spPr bwMode="auto">
            <a:xfrm>
              <a:off x="1776" y="2064"/>
              <a:ext cx="1195" cy="192"/>
            </a:xfrm>
            <a:prstGeom prst="rect">
              <a:avLst/>
            </a:prstGeom>
            <a:no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70C0"/>
                  </a:solidFill>
                  <a:effectLst>
                    <a:outerShdw blurRad="38100" dist="38100" dir="2700000" algn="tl">
                      <a:srgbClr val="C0C0C0"/>
                    </a:outerShdw>
                  </a:effectLst>
                  <a:uLnTx/>
                  <a:uFillTx/>
                  <a:latin typeface="Arial" panose="020B0604020202020204" pitchFamily="34" charset="0"/>
                  <a:ea typeface="楷体_GB2312" pitchFamily="49" charset="-122"/>
                  <a:cs typeface="+mn-cs"/>
                </a:rPr>
                <a:t>阶码</a:t>
              </a:r>
              <a:endParaRPr kumimoji="1" lang="zh-CN" altLang="en-US" sz="2400" b="1" i="0" u="none" strike="noStrike" kern="1200" cap="none" spc="0" normalizeH="0" baseline="0" noProof="0" dirty="0">
                <a:ln>
                  <a:noFill/>
                </a:ln>
                <a:solidFill>
                  <a:srgbClr val="0070C0"/>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4344" name="Rectangle 8"/>
            <p:cNvSpPr>
              <a:spLocks noChangeArrowheads="1"/>
            </p:cNvSpPr>
            <p:nvPr/>
          </p:nvSpPr>
          <p:spPr bwMode="auto">
            <a:xfrm>
              <a:off x="2928" y="2064"/>
              <a:ext cx="1222" cy="192"/>
            </a:xfrm>
            <a:prstGeom prst="rect">
              <a:avLst/>
            </a:prstGeom>
            <a:no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70C0"/>
                  </a:solidFill>
                  <a:effectLst>
                    <a:outerShdw blurRad="38100" dist="38100" dir="2700000" algn="tl">
                      <a:srgbClr val="C0C0C0"/>
                    </a:outerShdw>
                  </a:effectLst>
                  <a:uLnTx/>
                  <a:uFillTx/>
                  <a:latin typeface="Arial" panose="020B0604020202020204" pitchFamily="34" charset="0"/>
                  <a:ea typeface="楷体_GB2312" pitchFamily="49" charset="-122"/>
                  <a:cs typeface="+mn-cs"/>
                </a:rPr>
                <a:t>尾数</a:t>
              </a:r>
              <a:endParaRPr kumimoji="1" lang="zh-CN" altLang="en-US" sz="2400" b="1" i="0" u="none" strike="noStrike" kern="1200" cap="none" spc="0" normalizeH="0" baseline="0" noProof="0" dirty="0">
                <a:ln>
                  <a:noFill/>
                </a:ln>
                <a:solidFill>
                  <a:srgbClr val="0070C0"/>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sp>
          <p:nvSpPr>
            <p:cNvPr id="14345" name="Rectangle 9"/>
            <p:cNvSpPr>
              <a:spLocks noChangeArrowheads="1"/>
            </p:cNvSpPr>
            <p:nvPr/>
          </p:nvSpPr>
          <p:spPr bwMode="auto">
            <a:xfrm>
              <a:off x="1488" y="2069"/>
              <a:ext cx="394" cy="187"/>
            </a:xfrm>
            <a:prstGeom prst="rect">
              <a:avLst/>
            </a:prstGeom>
            <a:no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70C0"/>
                  </a:solidFill>
                  <a:effectLst>
                    <a:outerShdw blurRad="38100" dist="38100" dir="2700000" algn="tl">
                      <a:srgbClr val="C0C0C0"/>
                    </a:outerShdw>
                  </a:effectLst>
                  <a:uLnTx/>
                  <a:uFillTx/>
                  <a:latin typeface="Arial" panose="020B0604020202020204" pitchFamily="34" charset="0"/>
                  <a:ea typeface="楷体_GB2312" pitchFamily="49" charset="-122"/>
                  <a:cs typeface="+mn-cs"/>
                </a:rPr>
                <a:t>数符</a:t>
              </a:r>
              <a:endParaRPr kumimoji="1" lang="zh-CN" altLang="en-US" sz="2400" b="1" i="0" u="none" strike="noStrike" kern="1200" cap="none" spc="0" normalizeH="0" baseline="0" noProof="0" dirty="0">
                <a:ln>
                  <a:noFill/>
                </a:ln>
                <a:solidFill>
                  <a:srgbClr val="0070C0"/>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grpSp>
      <p:sp>
        <p:nvSpPr>
          <p:cNvPr id="14366" name="Text Box 30"/>
          <p:cNvSpPr txBox="1">
            <a:spLocks noChangeArrowheads="1"/>
          </p:cNvSpPr>
          <p:nvPr/>
        </p:nvSpPr>
        <p:spPr bwMode="auto">
          <a:xfrm>
            <a:off x="468313" y="333375"/>
            <a:ext cx="8218488" cy="1006475"/>
          </a:xfrm>
          <a:prstGeom prst="rect">
            <a:avLst/>
          </a:prstGeom>
          <a:noFill/>
          <a:ln w="9525">
            <a:noFill/>
            <a:miter lim="800000"/>
          </a:ln>
          <a:effectLst/>
        </p:spPr>
        <p:txBody>
          <a:bodyPr>
            <a:spAutoFit/>
          </a:bodyPr>
          <a:lstStyle/>
          <a:p>
            <a:pPr marR="0" defTabSz="914400">
              <a:buClrTx/>
              <a:buSzTx/>
              <a:buFontTx/>
              <a:defRPr/>
            </a:pPr>
            <a:r>
              <a:rPr kumimoji="1" lang="zh-CN" altLang="en-US" sz="3200" b="1" kern="1200" cap="none" spc="0" normalizeH="0" baseline="0" noProof="0" dirty="0">
                <a:solidFill>
                  <a:srgbClr val="0070C0"/>
                </a:solidFill>
                <a:effectLst>
                  <a:outerShdw blurRad="38100" dist="38100" dir="2700000" algn="tl">
                    <a:srgbClr val="C0C0C0"/>
                  </a:outerShdw>
                </a:effectLst>
                <a:latin typeface="Arial" panose="020B0604020202020204" pitchFamily="34" charset="0"/>
                <a:ea typeface="楷体_GB2312" pitchFamily="49" charset="-122"/>
                <a:cs typeface="+mn-cs"/>
              </a:rPr>
              <a:t>浮点数的</a:t>
            </a:r>
            <a:r>
              <a:rPr kumimoji="1" lang="en-US" altLang="zh-CN" sz="3200" b="1" kern="1200" cap="none" spc="0" normalizeH="0" baseline="0" noProof="0" dirty="0">
                <a:solidFill>
                  <a:srgbClr val="0070C0"/>
                </a:solidFill>
                <a:effectLst>
                  <a:outerShdw blurRad="38100" dist="38100" dir="2700000" algn="tl">
                    <a:srgbClr val="C0C0C0"/>
                  </a:outerShdw>
                </a:effectLst>
                <a:latin typeface="Arial" panose="020B0604020202020204" pitchFamily="34" charset="0"/>
                <a:ea typeface="楷体_GB2312" pitchFamily="49" charset="-122"/>
                <a:cs typeface="+mn-cs"/>
              </a:rPr>
              <a:t>IEEE754</a:t>
            </a:r>
            <a:r>
              <a:rPr kumimoji="1" lang="zh-CN" altLang="en-US" sz="3200" b="1" kern="1200" cap="none" spc="0" normalizeH="0" baseline="0" noProof="0" dirty="0">
                <a:solidFill>
                  <a:srgbClr val="0070C0"/>
                </a:solidFill>
                <a:effectLst>
                  <a:outerShdw blurRad="38100" dist="38100" dir="2700000" algn="tl">
                    <a:srgbClr val="C0C0C0"/>
                  </a:outerShdw>
                </a:effectLst>
                <a:latin typeface="Arial" panose="020B0604020202020204" pitchFamily="34" charset="0"/>
                <a:ea typeface="楷体_GB2312" pitchFamily="49" charset="-122"/>
                <a:cs typeface="+mn-cs"/>
              </a:rPr>
              <a:t>标准：</a:t>
            </a:r>
            <a:endParaRPr kumimoji="1" lang="zh-CN" altLang="en-US" sz="3200" b="1" kern="1200" cap="none" spc="0" normalizeH="0" baseline="0" noProof="0" dirty="0">
              <a:solidFill>
                <a:srgbClr val="0070C0"/>
              </a:solidFill>
              <a:effectLst>
                <a:outerShdw blurRad="38100" dist="38100" dir="2700000" algn="tl">
                  <a:srgbClr val="C0C0C0"/>
                </a:outerShdw>
              </a:effectLst>
              <a:latin typeface="Arial" panose="020B0604020202020204" pitchFamily="34" charset="0"/>
              <a:ea typeface="楷体_GB2312" pitchFamily="49" charset="-122"/>
              <a:cs typeface="+mn-cs"/>
            </a:endParaRPr>
          </a:p>
          <a:p>
            <a:pPr marR="0" defTabSz="914400">
              <a:buClrTx/>
              <a:buSzTx/>
              <a:buFontTx/>
              <a:defRPr/>
            </a:pPr>
            <a:r>
              <a:rPr kumimoji="1" lang="zh-CN" altLang="en-US" sz="2800" b="1" kern="1200" cap="none" spc="0" normalizeH="0" baseline="0" noProof="0" dirty="0">
                <a:solidFill>
                  <a:srgbClr val="0070C0"/>
                </a:solidFill>
                <a:effectLst>
                  <a:outerShdw blurRad="38100" dist="38100" dir="2700000" algn="tl">
                    <a:srgbClr val="C0C0C0"/>
                  </a:outerShdw>
                </a:effectLst>
                <a:latin typeface="Arial" panose="020B0604020202020204" pitchFamily="34" charset="0"/>
                <a:ea typeface="楷体_GB2312" pitchFamily="49" charset="-122"/>
                <a:cs typeface="+mn-cs"/>
              </a:rPr>
              <a:t>（阶码采用隐含方式，采用</a:t>
            </a:r>
            <a:r>
              <a:rPr kumimoji="1" lang="zh-CN" altLang="en-US" sz="2800" b="1" kern="1200" cap="none" spc="0" normalizeH="0" baseline="0" noProof="0" dirty="0">
                <a:solidFill>
                  <a:srgbClr val="FF0000"/>
                </a:solidFill>
                <a:effectLst>
                  <a:outerShdw blurRad="38100" dist="38100" dir="2700000" algn="tl">
                    <a:srgbClr val="C0C0C0"/>
                  </a:outerShdw>
                </a:effectLst>
                <a:latin typeface="Arial" panose="020B0604020202020204" pitchFamily="34" charset="0"/>
                <a:ea typeface="楷体_GB2312" pitchFamily="49" charset="-122"/>
                <a:cs typeface="+mn-cs"/>
              </a:rPr>
              <a:t>移码</a:t>
            </a:r>
            <a:r>
              <a:rPr kumimoji="1" lang="zh-CN" altLang="en-US" sz="2800" b="1" kern="1200" cap="none" spc="0" normalizeH="0" baseline="0" noProof="0" dirty="0">
                <a:solidFill>
                  <a:srgbClr val="0070C0"/>
                </a:solidFill>
                <a:effectLst>
                  <a:outerShdw blurRad="38100" dist="38100" dir="2700000" algn="tl">
                    <a:srgbClr val="C0C0C0"/>
                  </a:outerShdw>
                </a:effectLst>
                <a:latin typeface="Arial" panose="020B0604020202020204" pitchFamily="34" charset="0"/>
                <a:ea typeface="楷体_GB2312" pitchFamily="49" charset="-122"/>
                <a:cs typeface="+mn-cs"/>
              </a:rPr>
              <a:t>表示）</a:t>
            </a:r>
            <a:endParaRPr kumimoji="1" lang="zh-CN" altLang="en-US" sz="2800" b="1" kern="1200" cap="none" spc="0" normalizeH="0" baseline="0" noProof="0" dirty="0">
              <a:solidFill>
                <a:srgbClr val="0070C0"/>
              </a:solidFill>
              <a:effectLst>
                <a:outerShdw blurRad="38100" dist="38100" dir="2700000" algn="tl">
                  <a:srgbClr val="C0C0C0"/>
                </a:outerShdw>
              </a:effectLst>
              <a:latin typeface="Arial" panose="020B0604020202020204" pitchFamily="34" charset="0"/>
              <a:ea typeface="楷体_GB2312" pitchFamily="49" charset="-122"/>
              <a:cs typeface="+mn-cs"/>
            </a:endParaRPr>
          </a:p>
        </p:txBody>
      </p:sp>
      <p:sp>
        <p:nvSpPr>
          <p:cNvPr id="14367" name="Text Box 31"/>
          <p:cNvSpPr txBox="1">
            <a:spLocks noChangeArrowheads="1"/>
          </p:cNvSpPr>
          <p:nvPr/>
        </p:nvSpPr>
        <p:spPr bwMode="auto">
          <a:xfrm>
            <a:off x="827088" y="5013325"/>
            <a:ext cx="7777163" cy="946150"/>
          </a:xfrm>
          <a:prstGeom prst="rect">
            <a:avLst/>
          </a:prstGeom>
          <a:noFill/>
          <a:ln w="9525">
            <a:noFill/>
            <a:miter lim="800000"/>
          </a:ln>
          <a:effectLst/>
        </p:spPr>
        <p:txBody>
          <a:bodyPr>
            <a:spAutoFit/>
          </a:bodyPr>
          <a:lstStyle/>
          <a:p>
            <a:pPr marR="0" defTabSz="914400">
              <a:buClrTx/>
              <a:buSzTx/>
              <a:buFontTx/>
              <a:defRPr/>
            </a:pPr>
            <a:r>
              <a:rPr kumimoji="1" lang="en-US" altLang="zh-CN" sz="2800" b="1" kern="1200" cap="none" spc="0" normalizeH="0" baseline="0" noProof="0" dirty="0">
                <a:solidFill>
                  <a:srgbClr val="FF3399"/>
                </a:solidFill>
                <a:effectLst>
                  <a:outerShdw blurRad="38100" dist="38100" dir="2700000" algn="tl">
                    <a:srgbClr val="C0C0C0"/>
                  </a:outerShdw>
                </a:effectLst>
                <a:latin typeface="Arial" panose="020B0604020202020204" pitchFamily="34" charset="0"/>
                <a:ea typeface="楷体_GB2312" pitchFamily="49" charset="-122"/>
                <a:cs typeface="+mn-cs"/>
              </a:rPr>
              <a:t>E=</a:t>
            </a:r>
            <a:r>
              <a:rPr kumimoji="1" lang="en-US" altLang="zh-CN" sz="2800" b="1" u="sng" kern="1200" cap="none" spc="0" normalizeH="0" baseline="0" noProof="0" dirty="0" err="1">
                <a:solidFill>
                  <a:srgbClr val="FF3399"/>
                </a:solidFill>
                <a:effectLst>
                  <a:outerShdw blurRad="38100" dist="38100" dir="2700000" algn="tl">
                    <a:srgbClr val="C0C0C0"/>
                  </a:outerShdw>
                </a:effectLst>
                <a:latin typeface="Arial" panose="020B0604020202020204" pitchFamily="34" charset="0"/>
                <a:ea typeface="楷体_GB2312" pitchFamily="49" charset="-122"/>
                <a:cs typeface="+mn-cs"/>
              </a:rPr>
              <a:t>e</a:t>
            </a:r>
            <a:r>
              <a:rPr kumimoji="1" lang="en-US" altLang="zh-CN" sz="2800" b="1" kern="1200" cap="none" spc="0" normalizeH="0" baseline="0" noProof="0" dirty="0">
                <a:solidFill>
                  <a:srgbClr val="FF3399"/>
                </a:solidFill>
                <a:effectLst>
                  <a:outerShdw blurRad="38100" dist="38100" dir="2700000" algn="tl">
                    <a:srgbClr val="C0C0C0"/>
                  </a:outerShdw>
                </a:effectLst>
                <a:latin typeface="Arial" panose="020B0604020202020204" pitchFamily="34" charset="0"/>
                <a:ea typeface="楷体_GB2312" pitchFamily="49" charset="-122"/>
                <a:cs typeface="+mn-cs"/>
              </a:rPr>
              <a:t>+</a:t>
            </a:r>
            <a:r>
              <a:rPr kumimoji="1" lang="zh-CN" altLang="en-US" sz="2800" b="1" kern="1200" cap="none" spc="0" normalizeH="0" baseline="0" noProof="0" dirty="0">
                <a:solidFill>
                  <a:srgbClr val="FF3399"/>
                </a:solidFill>
                <a:effectLst>
                  <a:outerShdw blurRad="38100" dist="38100" dir="2700000" algn="tl">
                    <a:srgbClr val="C0C0C0"/>
                  </a:outerShdw>
                </a:effectLst>
                <a:latin typeface="Arial" panose="020B0604020202020204" pitchFamily="34" charset="0"/>
                <a:ea typeface="楷体_GB2312" pitchFamily="49" charset="-122"/>
                <a:cs typeface="+mn-cs"/>
              </a:rPr>
              <a:t>偏移量   在</a:t>
            </a:r>
            <a:r>
              <a:rPr kumimoji="1" lang="en-US" altLang="zh-CN" sz="2800" b="1" kern="1200" cap="none" spc="0" normalizeH="0" baseline="0" noProof="0" dirty="0">
                <a:solidFill>
                  <a:srgbClr val="FF3399"/>
                </a:solidFill>
                <a:effectLst>
                  <a:outerShdw blurRad="38100" dist="38100" dir="2700000" algn="tl">
                    <a:srgbClr val="C0C0C0"/>
                  </a:outerShdw>
                </a:effectLst>
                <a:latin typeface="Arial" panose="020B0604020202020204" pitchFamily="34" charset="0"/>
                <a:ea typeface="楷体_GB2312" pitchFamily="49" charset="-122"/>
                <a:cs typeface="+mn-cs"/>
              </a:rPr>
              <a:t>32</a:t>
            </a:r>
            <a:r>
              <a:rPr kumimoji="1" lang="zh-CN" altLang="en-US" sz="2800" b="1" kern="1200" cap="none" spc="0" normalizeH="0" baseline="0" noProof="0" dirty="0">
                <a:solidFill>
                  <a:srgbClr val="FF3399"/>
                </a:solidFill>
                <a:effectLst>
                  <a:outerShdw blurRad="38100" dist="38100" dir="2700000" algn="tl">
                    <a:srgbClr val="C0C0C0"/>
                  </a:outerShdw>
                </a:effectLst>
                <a:latin typeface="Arial" panose="020B0604020202020204" pitchFamily="34" charset="0"/>
                <a:ea typeface="楷体_GB2312" pitchFamily="49" charset="-122"/>
                <a:cs typeface="+mn-cs"/>
              </a:rPr>
              <a:t>位浮点数中，偏移量</a:t>
            </a:r>
            <a:r>
              <a:rPr kumimoji="1" lang="en-US" altLang="zh-CN" sz="2800" b="1" kern="1200" cap="none" spc="0" normalizeH="0" baseline="0" noProof="0" dirty="0">
                <a:solidFill>
                  <a:srgbClr val="FF3399"/>
                </a:solidFill>
                <a:effectLst>
                  <a:outerShdw blurRad="38100" dist="38100" dir="2700000" algn="tl">
                    <a:srgbClr val="C0C0C0"/>
                  </a:outerShdw>
                </a:effectLst>
                <a:latin typeface="Arial" panose="020B0604020202020204" pitchFamily="34" charset="0"/>
                <a:ea typeface="楷体_GB2312" pitchFamily="49" charset="-122"/>
                <a:cs typeface="+mn-cs"/>
              </a:rPr>
              <a:t>=</a:t>
            </a:r>
            <a:r>
              <a:rPr kumimoji="1" lang="en-US" altLang="zh-CN" sz="2800" b="1" kern="1200" cap="none" spc="0" normalizeH="0" baseline="0" noProof="0" dirty="0">
                <a:solidFill>
                  <a:srgbClr val="7030A0"/>
                </a:solidFill>
                <a:effectLst>
                  <a:outerShdw blurRad="38100" dist="38100" dir="2700000" algn="tl">
                    <a:srgbClr val="C0C0C0"/>
                  </a:outerShdw>
                </a:effectLst>
                <a:latin typeface="Arial" panose="020B0604020202020204" pitchFamily="34" charset="0"/>
                <a:ea typeface="楷体_GB2312" pitchFamily="49" charset="-122"/>
                <a:cs typeface="+mn-cs"/>
              </a:rPr>
              <a:t>127</a:t>
            </a:r>
            <a:endParaRPr kumimoji="1" lang="en-US" altLang="zh-CN" sz="2800" b="1" kern="1200" cap="none" spc="0" normalizeH="0" baseline="0" noProof="0" dirty="0">
              <a:solidFill>
                <a:srgbClr val="7030A0"/>
              </a:solidFill>
              <a:effectLst>
                <a:outerShdw blurRad="38100" dist="38100" dir="2700000" algn="tl">
                  <a:srgbClr val="C0C0C0"/>
                </a:outerShdw>
              </a:effectLst>
              <a:latin typeface="Arial" panose="020B0604020202020204" pitchFamily="34" charset="0"/>
              <a:ea typeface="楷体_GB2312" pitchFamily="49" charset="-122"/>
              <a:cs typeface="+mn-cs"/>
            </a:endParaRPr>
          </a:p>
          <a:p>
            <a:pPr marR="0" defTabSz="914400">
              <a:buClrTx/>
              <a:buSzTx/>
              <a:buFontTx/>
              <a:defRPr/>
            </a:pPr>
            <a:r>
              <a:rPr kumimoji="1" lang="en-US" altLang="zh-CN" sz="2800" b="1" kern="1200" cap="none" spc="0" normalizeH="0" baseline="0" noProof="0" dirty="0">
                <a:solidFill>
                  <a:srgbClr val="FF3399"/>
                </a:solidFill>
                <a:effectLst>
                  <a:outerShdw blurRad="38100" dist="38100" dir="2700000" algn="tl">
                    <a:srgbClr val="C0C0C0"/>
                  </a:outerShdw>
                </a:effectLst>
                <a:latin typeface="Arial" panose="020B0604020202020204" pitchFamily="34" charset="0"/>
                <a:ea typeface="楷体_GB2312" pitchFamily="49" charset="-122"/>
                <a:cs typeface="+mn-cs"/>
              </a:rPr>
              <a:t>                       </a:t>
            </a:r>
            <a:r>
              <a:rPr kumimoji="1" lang="zh-CN" altLang="en-US" sz="2800" b="1" kern="1200" cap="none" spc="0" normalizeH="0" baseline="0" noProof="0" dirty="0">
                <a:solidFill>
                  <a:srgbClr val="FF3399"/>
                </a:solidFill>
                <a:effectLst>
                  <a:outerShdw blurRad="38100" dist="38100" dir="2700000" algn="tl">
                    <a:srgbClr val="C0C0C0"/>
                  </a:outerShdw>
                </a:effectLst>
                <a:latin typeface="Arial" panose="020B0604020202020204" pitchFamily="34" charset="0"/>
                <a:ea typeface="楷体_GB2312" pitchFamily="49" charset="-122"/>
                <a:cs typeface="+mn-cs"/>
              </a:rPr>
              <a:t>在</a:t>
            </a:r>
            <a:r>
              <a:rPr kumimoji="1" lang="en-US" altLang="zh-CN" sz="2800" b="1" kern="1200" cap="none" spc="0" normalizeH="0" baseline="0" noProof="0" dirty="0">
                <a:solidFill>
                  <a:srgbClr val="FF3399"/>
                </a:solidFill>
                <a:effectLst>
                  <a:outerShdw blurRad="38100" dist="38100" dir="2700000" algn="tl">
                    <a:srgbClr val="C0C0C0"/>
                  </a:outerShdw>
                </a:effectLst>
                <a:latin typeface="Arial" panose="020B0604020202020204" pitchFamily="34" charset="0"/>
                <a:ea typeface="楷体_GB2312" pitchFamily="49" charset="-122"/>
                <a:cs typeface="+mn-cs"/>
              </a:rPr>
              <a:t>64</a:t>
            </a:r>
            <a:r>
              <a:rPr kumimoji="1" lang="zh-CN" altLang="en-US" sz="2800" b="1" kern="1200" cap="none" spc="0" normalizeH="0" baseline="0" noProof="0" dirty="0">
                <a:solidFill>
                  <a:srgbClr val="FF3399"/>
                </a:solidFill>
                <a:effectLst>
                  <a:outerShdw blurRad="38100" dist="38100" dir="2700000" algn="tl">
                    <a:srgbClr val="C0C0C0"/>
                  </a:outerShdw>
                </a:effectLst>
                <a:latin typeface="Arial" panose="020B0604020202020204" pitchFamily="34" charset="0"/>
                <a:ea typeface="楷体_GB2312" pitchFamily="49" charset="-122"/>
                <a:cs typeface="+mn-cs"/>
              </a:rPr>
              <a:t>位浮点数中，偏移量</a:t>
            </a:r>
            <a:r>
              <a:rPr kumimoji="1" lang="en-US" altLang="zh-CN" sz="2800" b="1" kern="1200" cap="none" spc="0" normalizeH="0" baseline="0" noProof="0" dirty="0">
                <a:solidFill>
                  <a:srgbClr val="FF3399"/>
                </a:solidFill>
                <a:effectLst>
                  <a:outerShdw blurRad="38100" dist="38100" dir="2700000" algn="tl">
                    <a:srgbClr val="C0C0C0"/>
                  </a:outerShdw>
                </a:effectLst>
                <a:latin typeface="Arial" panose="020B0604020202020204" pitchFamily="34" charset="0"/>
                <a:ea typeface="楷体_GB2312" pitchFamily="49" charset="-122"/>
                <a:cs typeface="+mn-cs"/>
              </a:rPr>
              <a:t>=</a:t>
            </a:r>
            <a:r>
              <a:rPr kumimoji="1" lang="en-US" altLang="zh-CN" sz="2800" b="1" kern="1200" cap="none" spc="0" normalizeH="0" baseline="0" noProof="0" dirty="0">
                <a:solidFill>
                  <a:srgbClr val="7030A0"/>
                </a:solidFill>
                <a:effectLst>
                  <a:outerShdw blurRad="38100" dist="38100" dir="2700000" algn="tl">
                    <a:srgbClr val="C0C0C0"/>
                  </a:outerShdw>
                </a:effectLst>
                <a:latin typeface="Arial" panose="020B0604020202020204" pitchFamily="34" charset="0"/>
                <a:ea typeface="楷体_GB2312" pitchFamily="49" charset="-122"/>
                <a:cs typeface="+mn-cs"/>
              </a:rPr>
              <a:t>1023</a:t>
            </a:r>
            <a:endParaRPr kumimoji="1" lang="en-US" altLang="zh-CN" sz="2800" b="1" kern="1200" cap="none" spc="0" normalizeH="0" baseline="0" noProof="0" dirty="0">
              <a:solidFill>
                <a:srgbClr val="7030A0"/>
              </a:solidFill>
              <a:effectLst>
                <a:outerShdw blurRad="38100" dist="38100" dir="2700000" algn="tl">
                  <a:srgbClr val="C0C0C0"/>
                </a:outerShdw>
              </a:effectLst>
              <a:latin typeface="Arial" panose="020B0604020202020204" pitchFamily="34" charset="0"/>
              <a:ea typeface="楷体_GB2312" pitchFamily="49" charset="-122"/>
              <a:cs typeface="+mn-cs"/>
            </a:endParaRPr>
          </a:p>
        </p:txBody>
      </p:sp>
      <p:sp>
        <p:nvSpPr>
          <p:cNvPr id="14370" name="AutoShape 34"/>
          <p:cNvSpPr/>
          <p:nvPr/>
        </p:nvSpPr>
        <p:spPr>
          <a:xfrm>
            <a:off x="468313" y="5805488"/>
            <a:ext cx="1800225" cy="576262"/>
          </a:xfrm>
          <a:prstGeom prst="wedgeRectCallout">
            <a:avLst>
              <a:gd name="adj1" fmla="val 6792"/>
              <a:gd name="adj2" fmla="val -111431"/>
            </a:avLst>
          </a:prstGeom>
          <a:solidFill>
            <a:srgbClr val="FFFFCC"/>
          </a:solidFill>
          <a:ln w="9525" cap="flat" cmpd="sng">
            <a:solidFill>
              <a:schemeClr val="tx1"/>
            </a:solidFill>
            <a:prstDash val="solid"/>
            <a:miter/>
            <a:headEnd type="none" w="med" len="med"/>
            <a:tailEnd type="none" w="med" len="med"/>
          </a:ln>
        </p:spPr>
        <p:txBody>
          <a:bodyPr anchor="t" anchorCtr="0"/>
          <a:p>
            <a:pPr algn="ctr"/>
            <a:r>
              <a:rPr lang="zh-CN" altLang="en-US" b="1" dirty="0">
                <a:latin typeface="Verdana" panose="020B0604030504040204" pitchFamily="34" charset="0"/>
              </a:rPr>
              <a:t>实际的阶码</a:t>
            </a:r>
            <a:endParaRPr lang="zh-CN" altLang="en-US" b="1" dirty="0">
              <a:latin typeface="Verdana" panose="020B0604030504040204" pitchFamily="34" charset="0"/>
            </a:endParaRPr>
          </a:p>
        </p:txBody>
      </p:sp>
      <p:pic>
        <p:nvPicPr>
          <p:cNvPr id="14372" name="Picture 36" descr="picture3"/>
          <p:cNvPicPr>
            <a:picLocks noChangeAspect="1"/>
          </p:cNvPicPr>
          <p:nvPr/>
        </p:nvPicPr>
        <p:blipFill>
          <a:blip r:embed="rId1"/>
          <a:stretch>
            <a:fillRect/>
          </a:stretch>
        </p:blipFill>
        <p:spPr>
          <a:xfrm>
            <a:off x="611188" y="2924175"/>
            <a:ext cx="6731000" cy="850900"/>
          </a:xfrm>
          <a:prstGeom prst="rect">
            <a:avLst/>
          </a:prstGeom>
          <a:noFill/>
          <a:ln w="9525">
            <a:noFill/>
          </a:ln>
        </p:spPr>
      </p:pic>
      <p:pic>
        <p:nvPicPr>
          <p:cNvPr id="14373" name="Picture 37" descr="picture4"/>
          <p:cNvPicPr>
            <a:picLocks noChangeAspect="1"/>
          </p:cNvPicPr>
          <p:nvPr/>
        </p:nvPicPr>
        <p:blipFill>
          <a:blip r:embed="rId2"/>
          <a:stretch>
            <a:fillRect/>
          </a:stretch>
        </p:blipFill>
        <p:spPr>
          <a:xfrm>
            <a:off x="179388" y="4005263"/>
            <a:ext cx="8324850" cy="849312"/>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67"/>
                                        </p:tgtEl>
                                        <p:attrNameLst>
                                          <p:attrName>style.visibility</p:attrName>
                                        </p:attrNameLst>
                                      </p:cBhvr>
                                      <p:to>
                                        <p:strVal val="visible"/>
                                      </p:to>
                                    </p:set>
                                    <p:animEffect transition="in" filter="blinds(horizontal)">
                                      <p:cBhvr>
                                        <p:cTn id="7" dur="500"/>
                                        <p:tgtEl>
                                          <p:spTgt spid="14367"/>
                                        </p:tgtEl>
                                      </p:cBhvr>
                                    </p:animEffect>
                                  </p:childTnLst>
                                </p:cTn>
                              </p:par>
                              <p:par>
                                <p:cTn id="8" presetID="3" presetClass="entr" presetSubtype="10" fill="hold" nodeType="withEffect">
                                  <p:stCondLst>
                                    <p:cond delay="0"/>
                                  </p:stCondLst>
                                  <p:childTnLst>
                                    <p:set>
                                      <p:cBhvr>
                                        <p:cTn id="9" dur="1" fill="hold">
                                          <p:stCondLst>
                                            <p:cond delay="0"/>
                                          </p:stCondLst>
                                        </p:cTn>
                                        <p:tgtEl>
                                          <p:spTgt spid="14372"/>
                                        </p:tgtEl>
                                        <p:attrNameLst>
                                          <p:attrName>style.visibility</p:attrName>
                                        </p:attrNameLst>
                                      </p:cBhvr>
                                      <p:to>
                                        <p:strVal val="visible"/>
                                      </p:to>
                                    </p:set>
                                    <p:animEffect transition="in" filter="blinds(horizontal)">
                                      <p:cBhvr>
                                        <p:cTn id="10" dur="500"/>
                                        <p:tgtEl>
                                          <p:spTgt spid="14372"/>
                                        </p:tgtEl>
                                      </p:cBhvr>
                                    </p:animEffect>
                                  </p:childTnLst>
                                </p:cTn>
                              </p:par>
                              <p:par>
                                <p:cTn id="11" presetID="3" presetClass="entr" presetSubtype="10" fill="hold" nodeType="withEffect">
                                  <p:stCondLst>
                                    <p:cond delay="0"/>
                                  </p:stCondLst>
                                  <p:childTnLst>
                                    <p:set>
                                      <p:cBhvr>
                                        <p:cTn id="12" dur="1" fill="hold">
                                          <p:stCondLst>
                                            <p:cond delay="0"/>
                                          </p:stCondLst>
                                        </p:cTn>
                                        <p:tgtEl>
                                          <p:spTgt spid="14373"/>
                                        </p:tgtEl>
                                        <p:attrNameLst>
                                          <p:attrName>style.visibility</p:attrName>
                                        </p:attrNameLst>
                                      </p:cBhvr>
                                      <p:to>
                                        <p:strVal val="visible"/>
                                      </p:to>
                                    </p:set>
                                    <p:animEffect transition="in" filter="blinds(horizontal)">
                                      <p:cBhvr>
                                        <p:cTn id="13" dur="500"/>
                                        <p:tgtEl>
                                          <p:spTgt spid="1437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4370"/>
                                        </p:tgtEl>
                                        <p:attrNameLst>
                                          <p:attrName>style.visibility</p:attrName>
                                        </p:attrNameLst>
                                      </p:cBhvr>
                                      <p:to>
                                        <p:strVal val="visible"/>
                                      </p:to>
                                    </p:set>
                                    <p:anim calcmode="lin" valueType="num">
                                      <p:cBhvr additive="base">
                                        <p:cTn id="18" dur="500" fill="hold"/>
                                        <p:tgtEl>
                                          <p:spTgt spid="14370"/>
                                        </p:tgtEl>
                                        <p:attrNameLst>
                                          <p:attrName>ppt_x</p:attrName>
                                        </p:attrNameLst>
                                      </p:cBhvr>
                                      <p:tavLst>
                                        <p:tav tm="0">
                                          <p:val>
                                            <p:strVal val="0-#ppt_w/2"/>
                                          </p:val>
                                        </p:tav>
                                        <p:tav tm="100000">
                                          <p:val>
                                            <p:strVal val="#ppt_x"/>
                                          </p:val>
                                        </p:tav>
                                      </p:tavLst>
                                    </p:anim>
                                    <p:anim calcmode="lin" valueType="num">
                                      <p:cBhvr additive="base">
                                        <p:cTn id="19" dur="500" fill="hold"/>
                                        <p:tgtEl>
                                          <p:spTgt spid="143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67" grpId="0"/>
      <p:bldP spid="1437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1027"/>
          <p:cNvSpPr>
            <a:spLocks noGrp="1"/>
          </p:cNvSpPr>
          <p:nvPr>
            <p:ph idx="1"/>
          </p:nvPr>
        </p:nvSpPr>
        <p:spPr>
          <a:xfrm>
            <a:off x="827088" y="333375"/>
            <a:ext cx="8110537" cy="5791200"/>
          </a:xfrm>
          <a:ln/>
        </p:spPr>
        <p:txBody>
          <a:bodyPr vert="horz" wrap="square" lIns="91440" tIns="45720" rIns="91440" bIns="45720" anchor="t" anchorCtr="0"/>
          <a:p>
            <a:pPr eaLnBrk="1" hangingPunct="1">
              <a:lnSpc>
                <a:spcPct val="90000"/>
              </a:lnSpc>
              <a:buNone/>
            </a:pPr>
            <a:r>
              <a:rPr lang="zh-CN" altLang="en-US" b="1" dirty="0"/>
              <a:t>下面讨论一下  数据</a:t>
            </a:r>
            <a:r>
              <a:rPr lang="zh-CN" altLang="en-US" b="1" dirty="0">
                <a:solidFill>
                  <a:srgbClr val="FF0000"/>
                </a:solidFill>
              </a:rPr>
              <a:t>校验码</a:t>
            </a:r>
            <a:endParaRPr lang="zh-CN" altLang="en-US" b="1" dirty="0">
              <a:solidFill>
                <a:srgbClr val="FF0000"/>
              </a:solidFill>
            </a:endParaRPr>
          </a:p>
          <a:p>
            <a:pPr eaLnBrk="1" hangingPunct="1">
              <a:lnSpc>
                <a:spcPct val="90000"/>
              </a:lnSpc>
              <a:buNone/>
            </a:pPr>
            <a:r>
              <a:rPr lang="zh-CN" altLang="en-US" sz="2800" dirty="0"/>
              <a:t>问题：在数据在计算机内的存取、处理、传输过程</a:t>
            </a:r>
            <a:endParaRPr lang="en-US" altLang="zh-CN" sz="2800" dirty="0"/>
          </a:p>
          <a:p>
            <a:pPr eaLnBrk="1" hangingPunct="1">
              <a:lnSpc>
                <a:spcPct val="90000"/>
              </a:lnSpc>
              <a:buNone/>
            </a:pPr>
            <a:r>
              <a:rPr lang="zh-CN" altLang="en-US" sz="2800" dirty="0"/>
              <a:t>         中都有可能产生错误。</a:t>
            </a:r>
            <a:endParaRPr lang="zh-CN" altLang="en-US" sz="2800" dirty="0"/>
          </a:p>
          <a:p>
            <a:pPr eaLnBrk="1" hangingPunct="1">
              <a:lnSpc>
                <a:spcPct val="90000"/>
              </a:lnSpc>
              <a:buNone/>
            </a:pPr>
            <a:r>
              <a:rPr lang="zh-CN" altLang="en-US" sz="2800" dirty="0"/>
              <a:t>解决方法：精心设计电路，提高硬件的可靠性</a:t>
            </a:r>
            <a:endParaRPr lang="zh-CN" altLang="en-US" sz="2800" dirty="0"/>
          </a:p>
          <a:p>
            <a:pPr eaLnBrk="1" hangingPunct="1">
              <a:lnSpc>
                <a:spcPct val="90000"/>
              </a:lnSpc>
              <a:buNone/>
            </a:pPr>
            <a:r>
              <a:rPr lang="zh-CN" altLang="en-US" sz="2800" dirty="0"/>
              <a:t>		       采用某种带有特征能力的编码方法，来</a:t>
            </a:r>
            <a:endParaRPr lang="zh-CN" altLang="en-US" sz="2800" dirty="0"/>
          </a:p>
          <a:p>
            <a:pPr eaLnBrk="1" hangingPunct="1">
              <a:lnSpc>
                <a:spcPct val="90000"/>
              </a:lnSpc>
              <a:buNone/>
            </a:pPr>
            <a:r>
              <a:rPr lang="zh-CN" altLang="en-US" sz="2800" dirty="0"/>
              <a:t>              发现或纠正出错位。</a:t>
            </a:r>
            <a:endParaRPr lang="zh-CN" altLang="en-US" sz="2800" dirty="0"/>
          </a:p>
          <a:p>
            <a:pPr eaLnBrk="1" hangingPunct="1">
              <a:lnSpc>
                <a:spcPct val="90000"/>
              </a:lnSpc>
              <a:buNone/>
            </a:pPr>
            <a:r>
              <a:rPr lang="zh-CN" altLang="en-US" sz="2800" dirty="0"/>
              <a:t>我们常用的校验方法是奇校验和偶校验。</a:t>
            </a:r>
            <a:endParaRPr lang="zh-CN" altLang="en-US" sz="2800" dirty="0"/>
          </a:p>
          <a:p>
            <a:pPr eaLnBrk="1" hangingPunct="1">
              <a:lnSpc>
                <a:spcPct val="90000"/>
              </a:lnSpc>
              <a:buNone/>
            </a:pPr>
            <a:r>
              <a:rPr lang="zh-CN" altLang="en-US" sz="2800" dirty="0"/>
              <a:t> 奇偶校验码是开销最小、最简单、最广泛使用的一种校验码，它只能发现数据中的一位错。</a:t>
            </a:r>
            <a:endParaRPr lang="zh-CN" altLang="en-US" sz="2800" dirty="0"/>
          </a:p>
          <a:p>
            <a:pPr eaLnBrk="1" hangingPunct="1">
              <a:lnSpc>
                <a:spcPct val="90000"/>
              </a:lnSpc>
              <a:buNone/>
            </a:pPr>
            <a:r>
              <a:rPr lang="zh-CN" altLang="en-US" sz="2800" dirty="0"/>
              <a:t>具体实现方法：为每个字节补充一个二进制位，称为校验位，设置校验位的值为</a:t>
            </a:r>
            <a:r>
              <a:rPr lang="zh-CN" altLang="en-US" sz="2800" dirty="0">
                <a:latin typeface="Times New Roman" panose="02020603050405020304" pitchFamily="18" charset="0"/>
              </a:rPr>
              <a:t>“</a:t>
            </a:r>
            <a:r>
              <a:rPr lang="zh-CN" altLang="en-US" sz="2800" dirty="0"/>
              <a:t>0</a:t>
            </a:r>
            <a:r>
              <a:rPr lang="zh-CN" altLang="en-US" sz="2800" dirty="0">
                <a:latin typeface="Times New Roman" panose="02020603050405020304" pitchFamily="18" charset="0"/>
              </a:rPr>
              <a:t>”</a:t>
            </a:r>
            <a:r>
              <a:rPr lang="zh-CN" altLang="en-US" sz="2800" dirty="0"/>
              <a:t>或</a:t>
            </a:r>
            <a:r>
              <a:rPr lang="zh-CN" altLang="en-US" sz="2800" dirty="0">
                <a:latin typeface="Times New Roman" panose="02020603050405020304" pitchFamily="18" charset="0"/>
              </a:rPr>
              <a:t>“</a:t>
            </a:r>
            <a:r>
              <a:rPr lang="zh-CN" altLang="en-US" sz="2800" dirty="0"/>
              <a:t>1</a:t>
            </a:r>
            <a:r>
              <a:rPr lang="zh-CN" altLang="en-US" sz="2800" dirty="0">
                <a:latin typeface="Times New Roman" panose="02020603050405020304" pitchFamily="18" charset="0"/>
              </a:rPr>
              <a:t>”</a:t>
            </a:r>
            <a:r>
              <a:rPr lang="zh-CN" altLang="en-US" sz="2800" dirty="0"/>
              <a:t>，使</a:t>
            </a:r>
            <a:r>
              <a:rPr lang="en-US" altLang="zh-CN" sz="2800" dirty="0"/>
              <a:t>8</a:t>
            </a:r>
            <a:r>
              <a:rPr lang="zh-CN" altLang="en-US" sz="2800" dirty="0"/>
              <a:t>个数位中含有</a:t>
            </a:r>
            <a:r>
              <a:rPr lang="zh-CN" altLang="en-US" sz="2800" dirty="0">
                <a:latin typeface="Times New Roman" panose="02020603050405020304" pitchFamily="18" charset="0"/>
              </a:rPr>
              <a:t>“</a:t>
            </a:r>
            <a:r>
              <a:rPr lang="zh-CN" altLang="en-US" sz="2800" dirty="0"/>
              <a:t>1</a:t>
            </a:r>
            <a:r>
              <a:rPr lang="zh-CN" altLang="en-US" sz="2800" dirty="0">
                <a:latin typeface="Times New Roman" panose="02020603050405020304" pitchFamily="18" charset="0"/>
              </a:rPr>
              <a:t>”</a:t>
            </a:r>
            <a:r>
              <a:rPr lang="zh-CN" altLang="en-US" sz="2800" dirty="0"/>
              <a:t>值的个数为奇数或为偶数，分别称为奇校验或偶校验。</a:t>
            </a:r>
            <a:endParaRPr lang="zh-CN" altLang="en-US" sz="2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60" name="Text Box 16"/>
          <p:cNvSpPr txBox="1"/>
          <p:nvPr/>
        </p:nvSpPr>
        <p:spPr>
          <a:xfrm>
            <a:off x="250825" y="981075"/>
            <a:ext cx="6629400" cy="701675"/>
          </a:xfrm>
          <a:prstGeom prst="rect">
            <a:avLst/>
          </a:prstGeom>
          <a:noFill/>
          <a:ln w="9525">
            <a:noFill/>
          </a:ln>
        </p:spPr>
        <p:txBody>
          <a:bodyPr anchor="t" anchorCtr="0">
            <a:spAutoFit/>
          </a:bodyPr>
          <a:p>
            <a:pPr>
              <a:spcBef>
                <a:spcPct val="50000"/>
              </a:spcBef>
            </a:pPr>
            <a:r>
              <a:rPr lang="zh-CN" altLang="en-US" sz="4000" b="1" dirty="0">
                <a:latin typeface="Verdana" panose="020B0604030504040204" pitchFamily="34" charset="0"/>
                <a:ea typeface="黑体" panose="02010609060101010101" pitchFamily="49" charset="-122"/>
              </a:rPr>
              <a:t>正数补码移位规则</a:t>
            </a:r>
            <a:endParaRPr lang="zh-CN" altLang="en-US" sz="4000" b="1" dirty="0">
              <a:latin typeface="Verdana" panose="020B0604030504040204" pitchFamily="34" charset="0"/>
              <a:ea typeface="黑体" panose="02010609060101010101" pitchFamily="49" charset="-122"/>
            </a:endParaRPr>
          </a:p>
        </p:txBody>
      </p:sp>
      <p:sp>
        <p:nvSpPr>
          <p:cNvPr id="108597" name="Text Box 53"/>
          <p:cNvSpPr txBox="1"/>
          <p:nvPr/>
        </p:nvSpPr>
        <p:spPr>
          <a:xfrm>
            <a:off x="227013" y="1768475"/>
            <a:ext cx="2057400" cy="641350"/>
          </a:xfrm>
          <a:prstGeom prst="rect">
            <a:avLst/>
          </a:prstGeom>
          <a:noFill/>
          <a:ln w="9525">
            <a:noFill/>
          </a:ln>
        </p:spPr>
        <p:txBody>
          <a:bodyPr anchor="t" anchorCtr="0">
            <a:spAutoFit/>
          </a:bodyPr>
          <a:p>
            <a:pPr>
              <a:spcBef>
                <a:spcPct val="50000"/>
              </a:spcBef>
            </a:pPr>
            <a:r>
              <a:rPr lang="zh-CN" altLang="en-US" sz="3600" b="1" dirty="0">
                <a:solidFill>
                  <a:schemeClr val="folHlink"/>
                </a:solidFill>
                <a:latin typeface="Verdana" panose="020B0604030504040204" pitchFamily="34" charset="0"/>
                <a:ea typeface="黑体" panose="02010609060101010101" pitchFamily="49" charset="-122"/>
              </a:rPr>
              <a:t>数符不变</a:t>
            </a:r>
            <a:endParaRPr lang="zh-CN" altLang="en-US" sz="3600" b="1" dirty="0">
              <a:solidFill>
                <a:schemeClr val="folHlink"/>
              </a:solidFill>
              <a:latin typeface="Verdana" panose="020B0604030504040204" pitchFamily="34" charset="0"/>
              <a:ea typeface="黑体" panose="02010609060101010101" pitchFamily="49" charset="-122"/>
            </a:endParaRPr>
          </a:p>
        </p:txBody>
      </p:sp>
      <p:sp>
        <p:nvSpPr>
          <p:cNvPr id="108598" name="Text Box 54"/>
          <p:cNvSpPr txBox="1"/>
          <p:nvPr/>
        </p:nvSpPr>
        <p:spPr>
          <a:xfrm>
            <a:off x="1979613" y="1844675"/>
            <a:ext cx="6629400" cy="1066800"/>
          </a:xfrm>
          <a:prstGeom prst="rect">
            <a:avLst/>
          </a:prstGeom>
          <a:noFill/>
          <a:ln w="9525">
            <a:noFill/>
          </a:ln>
        </p:spPr>
        <p:txBody>
          <a:bodyPr anchor="t" anchorCtr="0">
            <a:spAutoFit/>
          </a:bodyPr>
          <a:p>
            <a:pPr>
              <a:spcBef>
                <a:spcPct val="50000"/>
              </a:spcBef>
            </a:pPr>
            <a:r>
              <a:rPr lang="zh-CN" altLang="en-US" sz="3200" b="1" dirty="0">
                <a:latin typeface="Verdana" panose="020B0604030504040204" pitchFamily="34" charset="0"/>
                <a:ea typeface="黑体" panose="02010609060101010101" pitchFamily="49" charset="-122"/>
              </a:rPr>
              <a:t>（单：符号位不变；双：第一符号位不变）。</a:t>
            </a:r>
            <a:endParaRPr lang="zh-CN" altLang="en-US" sz="3200" b="1" dirty="0">
              <a:latin typeface="Verdana" panose="020B0604030504040204" pitchFamily="34" charset="0"/>
              <a:ea typeface="黑体" panose="02010609060101010101" pitchFamily="49" charset="-122"/>
            </a:endParaRPr>
          </a:p>
        </p:txBody>
      </p:sp>
      <p:sp>
        <p:nvSpPr>
          <p:cNvPr id="108599" name="Text Box 55"/>
          <p:cNvSpPr txBox="1"/>
          <p:nvPr/>
        </p:nvSpPr>
        <p:spPr>
          <a:xfrm>
            <a:off x="227013" y="2987675"/>
            <a:ext cx="1981200" cy="641350"/>
          </a:xfrm>
          <a:prstGeom prst="rect">
            <a:avLst/>
          </a:prstGeom>
          <a:noFill/>
          <a:ln w="9525">
            <a:noFill/>
          </a:ln>
        </p:spPr>
        <p:txBody>
          <a:bodyPr anchor="t" anchorCtr="0">
            <a:spAutoFit/>
          </a:bodyPr>
          <a:p>
            <a:pPr>
              <a:spcBef>
                <a:spcPct val="50000"/>
              </a:spcBef>
            </a:pPr>
            <a:r>
              <a:rPr lang="zh-CN" altLang="en-US" sz="3600" b="1" dirty="0">
                <a:solidFill>
                  <a:schemeClr val="folHlink"/>
                </a:solidFill>
                <a:latin typeface="Verdana" panose="020B0604030504040204" pitchFamily="34" charset="0"/>
                <a:ea typeface="黑体" panose="02010609060101010101" pitchFamily="49" charset="-122"/>
              </a:rPr>
              <a:t>空位补</a:t>
            </a:r>
            <a:r>
              <a:rPr lang="en-US" altLang="zh-CN" sz="3600" b="1" dirty="0">
                <a:solidFill>
                  <a:schemeClr val="folHlink"/>
                </a:solidFill>
                <a:latin typeface="Verdana" panose="020B0604030504040204" pitchFamily="34" charset="0"/>
                <a:ea typeface="黑体" panose="02010609060101010101" pitchFamily="49" charset="-122"/>
              </a:rPr>
              <a:t>0</a:t>
            </a:r>
            <a:endParaRPr lang="en-US" altLang="zh-CN" sz="3600" b="1" dirty="0">
              <a:solidFill>
                <a:schemeClr val="folHlink"/>
              </a:solidFill>
              <a:latin typeface="Verdana" panose="020B0604030504040204" pitchFamily="34" charset="0"/>
              <a:ea typeface="黑体" panose="02010609060101010101" pitchFamily="49" charset="-122"/>
            </a:endParaRPr>
          </a:p>
        </p:txBody>
      </p:sp>
      <p:sp>
        <p:nvSpPr>
          <p:cNvPr id="108600" name="Text Box 56"/>
          <p:cNvSpPr txBox="1"/>
          <p:nvPr/>
        </p:nvSpPr>
        <p:spPr>
          <a:xfrm>
            <a:off x="1827213" y="3063875"/>
            <a:ext cx="7696200" cy="579438"/>
          </a:xfrm>
          <a:prstGeom prst="rect">
            <a:avLst/>
          </a:prstGeom>
          <a:noFill/>
          <a:ln w="9525">
            <a:noFill/>
          </a:ln>
        </p:spPr>
        <p:txBody>
          <a:bodyPr anchor="t" anchorCtr="0">
            <a:spAutoFit/>
          </a:bodyPr>
          <a:p>
            <a:pPr>
              <a:spcBef>
                <a:spcPct val="50000"/>
              </a:spcBef>
            </a:pPr>
            <a:r>
              <a:rPr lang="zh-CN" altLang="en-US" sz="3200" b="1" dirty="0">
                <a:latin typeface="Verdana" panose="020B0604030504040204" pitchFamily="34" charset="0"/>
                <a:ea typeface="黑体" panose="02010609060101010101" pitchFamily="49" charset="-122"/>
              </a:rPr>
              <a:t>（右移时第二符号位移至尾数最高位）。</a:t>
            </a:r>
            <a:endParaRPr lang="zh-CN" altLang="en-US" sz="3200" b="1" dirty="0">
              <a:latin typeface="Verdana" panose="020B0604030504040204" pitchFamily="34" charset="0"/>
              <a:ea typeface="黑体" panose="02010609060101010101" pitchFamily="49" charset="-122"/>
            </a:endParaRPr>
          </a:p>
        </p:txBody>
      </p:sp>
      <p:sp>
        <p:nvSpPr>
          <p:cNvPr id="40" name="Text Box 9"/>
          <p:cNvSpPr txBox="1"/>
          <p:nvPr/>
        </p:nvSpPr>
        <p:spPr>
          <a:xfrm>
            <a:off x="171450" y="3640138"/>
            <a:ext cx="5791200" cy="701675"/>
          </a:xfrm>
          <a:prstGeom prst="rect">
            <a:avLst/>
          </a:prstGeom>
          <a:noFill/>
          <a:ln w="9525">
            <a:noFill/>
          </a:ln>
        </p:spPr>
        <p:txBody>
          <a:bodyPr anchor="t" anchorCtr="0">
            <a:spAutoFit/>
          </a:bodyPr>
          <a:p>
            <a:pPr>
              <a:spcBef>
                <a:spcPct val="50000"/>
              </a:spcBef>
            </a:pPr>
            <a:r>
              <a:rPr lang="zh-CN" altLang="en-US" sz="4000" b="1" dirty="0">
                <a:latin typeface="Verdana" panose="020B0604030504040204" pitchFamily="34" charset="0"/>
                <a:ea typeface="黑体" panose="02010609060101010101" pitchFamily="49" charset="-122"/>
              </a:rPr>
              <a:t>负数补码移位规则</a:t>
            </a:r>
            <a:endParaRPr lang="zh-CN" altLang="en-US" sz="4000" b="1" dirty="0">
              <a:latin typeface="Verdana" panose="020B0604030504040204" pitchFamily="34" charset="0"/>
              <a:ea typeface="黑体" panose="02010609060101010101" pitchFamily="49" charset="-122"/>
            </a:endParaRPr>
          </a:p>
        </p:txBody>
      </p:sp>
      <p:sp>
        <p:nvSpPr>
          <p:cNvPr id="46" name="Text Box 29"/>
          <p:cNvSpPr txBox="1"/>
          <p:nvPr/>
        </p:nvSpPr>
        <p:spPr>
          <a:xfrm>
            <a:off x="295275" y="4437063"/>
            <a:ext cx="2667000" cy="641350"/>
          </a:xfrm>
          <a:prstGeom prst="rect">
            <a:avLst/>
          </a:prstGeom>
          <a:noFill/>
          <a:ln w="9525">
            <a:noFill/>
          </a:ln>
        </p:spPr>
        <p:txBody>
          <a:bodyPr anchor="t" anchorCtr="0">
            <a:spAutoFit/>
          </a:bodyPr>
          <a:p>
            <a:pPr>
              <a:spcBef>
                <a:spcPct val="50000"/>
              </a:spcBef>
            </a:pPr>
            <a:r>
              <a:rPr lang="zh-CN" altLang="en-US" sz="3600" b="1" dirty="0">
                <a:solidFill>
                  <a:schemeClr val="folHlink"/>
                </a:solidFill>
                <a:latin typeface="Verdana" panose="020B0604030504040204" pitchFamily="34" charset="0"/>
                <a:ea typeface="黑体" panose="02010609060101010101" pitchFamily="49" charset="-122"/>
              </a:rPr>
              <a:t>数符不变</a:t>
            </a:r>
            <a:endParaRPr lang="zh-CN" altLang="en-US" sz="3600" b="1" dirty="0">
              <a:solidFill>
                <a:schemeClr val="folHlink"/>
              </a:solidFill>
              <a:latin typeface="Verdana" panose="020B0604030504040204" pitchFamily="34" charset="0"/>
              <a:ea typeface="黑体" panose="02010609060101010101" pitchFamily="49" charset="-122"/>
            </a:endParaRPr>
          </a:p>
        </p:txBody>
      </p:sp>
      <p:sp>
        <p:nvSpPr>
          <p:cNvPr id="47" name="Text Box 30"/>
          <p:cNvSpPr txBox="1"/>
          <p:nvPr/>
        </p:nvSpPr>
        <p:spPr>
          <a:xfrm>
            <a:off x="2124075" y="4437063"/>
            <a:ext cx="6477000" cy="1066800"/>
          </a:xfrm>
          <a:prstGeom prst="rect">
            <a:avLst/>
          </a:prstGeom>
          <a:noFill/>
          <a:ln w="9525">
            <a:noFill/>
          </a:ln>
        </p:spPr>
        <p:txBody>
          <a:bodyPr anchor="t" anchorCtr="0">
            <a:spAutoFit/>
          </a:bodyPr>
          <a:p>
            <a:pPr>
              <a:spcBef>
                <a:spcPct val="50000"/>
              </a:spcBef>
            </a:pPr>
            <a:r>
              <a:rPr lang="zh-CN" altLang="en-US" sz="3200" b="1" dirty="0">
                <a:latin typeface="Verdana" panose="020B0604030504040204" pitchFamily="34" charset="0"/>
                <a:ea typeface="黑体" panose="02010609060101010101" pitchFamily="49" charset="-122"/>
              </a:rPr>
              <a:t>（单：符号位不变；双：第一符号位不变）。</a:t>
            </a:r>
            <a:endParaRPr lang="zh-CN" altLang="en-US" sz="3200" b="1" dirty="0">
              <a:latin typeface="Verdana" panose="020B0604030504040204" pitchFamily="34" charset="0"/>
              <a:ea typeface="黑体" panose="02010609060101010101" pitchFamily="49" charset="-122"/>
            </a:endParaRPr>
          </a:p>
        </p:txBody>
      </p:sp>
      <p:sp>
        <p:nvSpPr>
          <p:cNvPr id="48" name="Text Box 31"/>
          <p:cNvSpPr txBox="1"/>
          <p:nvPr/>
        </p:nvSpPr>
        <p:spPr>
          <a:xfrm>
            <a:off x="295275" y="5427663"/>
            <a:ext cx="3429000" cy="641350"/>
          </a:xfrm>
          <a:prstGeom prst="rect">
            <a:avLst/>
          </a:prstGeom>
          <a:noFill/>
          <a:ln w="9525">
            <a:noFill/>
          </a:ln>
        </p:spPr>
        <p:txBody>
          <a:bodyPr anchor="t" anchorCtr="0">
            <a:spAutoFit/>
          </a:bodyPr>
          <a:p>
            <a:pPr>
              <a:spcBef>
                <a:spcPct val="50000"/>
              </a:spcBef>
            </a:pPr>
            <a:r>
              <a:rPr lang="zh-CN" altLang="en-US" sz="3600" b="1" dirty="0">
                <a:solidFill>
                  <a:schemeClr val="folHlink"/>
                </a:solidFill>
                <a:latin typeface="Verdana" panose="020B0604030504040204" pitchFamily="34" charset="0"/>
                <a:ea typeface="黑体" panose="02010609060101010101" pitchFamily="49" charset="-122"/>
              </a:rPr>
              <a:t>左移空位补</a:t>
            </a:r>
            <a:r>
              <a:rPr lang="en-US" altLang="zh-CN" sz="3600" b="1" dirty="0">
                <a:solidFill>
                  <a:schemeClr val="folHlink"/>
                </a:solidFill>
                <a:latin typeface="Verdana" panose="020B0604030504040204" pitchFamily="34" charset="0"/>
                <a:ea typeface="黑体" panose="02010609060101010101" pitchFamily="49" charset="-122"/>
              </a:rPr>
              <a:t>0</a:t>
            </a:r>
            <a:endParaRPr lang="en-US" altLang="zh-CN" sz="3600" b="1" dirty="0">
              <a:solidFill>
                <a:schemeClr val="folHlink"/>
              </a:solidFill>
              <a:latin typeface="Verdana" panose="020B0604030504040204" pitchFamily="34" charset="0"/>
              <a:ea typeface="黑体" panose="02010609060101010101" pitchFamily="49" charset="-122"/>
            </a:endParaRPr>
          </a:p>
        </p:txBody>
      </p:sp>
      <p:sp>
        <p:nvSpPr>
          <p:cNvPr id="49" name="Text Box 32"/>
          <p:cNvSpPr txBox="1"/>
          <p:nvPr/>
        </p:nvSpPr>
        <p:spPr>
          <a:xfrm>
            <a:off x="2733675" y="6067425"/>
            <a:ext cx="6172200" cy="579438"/>
          </a:xfrm>
          <a:prstGeom prst="rect">
            <a:avLst/>
          </a:prstGeom>
          <a:noFill/>
          <a:ln w="9525">
            <a:noFill/>
          </a:ln>
        </p:spPr>
        <p:txBody>
          <a:bodyPr anchor="t" anchorCtr="0">
            <a:spAutoFit/>
          </a:bodyPr>
          <a:p>
            <a:pPr>
              <a:spcBef>
                <a:spcPct val="50000"/>
              </a:spcBef>
            </a:pPr>
            <a:r>
              <a:rPr lang="zh-CN" altLang="en-US" sz="3200" b="1" dirty="0">
                <a:latin typeface="Verdana" panose="020B0604030504040204" pitchFamily="34" charset="0"/>
                <a:ea typeface="黑体" panose="02010609060101010101" pitchFamily="49" charset="-122"/>
              </a:rPr>
              <a:t>（第二符号位移至尾数最高位）。</a:t>
            </a:r>
            <a:endParaRPr lang="zh-CN" altLang="en-US" sz="3200" b="1" dirty="0">
              <a:latin typeface="Verdana" panose="020B0604030504040204" pitchFamily="34" charset="0"/>
              <a:ea typeface="黑体" panose="02010609060101010101" pitchFamily="49" charset="-122"/>
            </a:endParaRPr>
          </a:p>
        </p:txBody>
      </p:sp>
      <p:sp>
        <p:nvSpPr>
          <p:cNvPr id="50" name="Text Box 46"/>
          <p:cNvSpPr txBox="1"/>
          <p:nvPr/>
        </p:nvSpPr>
        <p:spPr>
          <a:xfrm>
            <a:off x="295275" y="6037263"/>
            <a:ext cx="2819400" cy="641350"/>
          </a:xfrm>
          <a:prstGeom prst="rect">
            <a:avLst/>
          </a:prstGeom>
          <a:noFill/>
          <a:ln w="9525">
            <a:noFill/>
          </a:ln>
        </p:spPr>
        <p:txBody>
          <a:bodyPr anchor="t" anchorCtr="0">
            <a:spAutoFit/>
          </a:bodyPr>
          <a:p>
            <a:pPr>
              <a:spcBef>
                <a:spcPct val="50000"/>
              </a:spcBef>
            </a:pPr>
            <a:r>
              <a:rPr lang="zh-CN" altLang="en-US" sz="3600" b="1" dirty="0">
                <a:solidFill>
                  <a:schemeClr val="folHlink"/>
                </a:solidFill>
                <a:latin typeface="Verdana" panose="020B0604030504040204" pitchFamily="34" charset="0"/>
                <a:ea typeface="黑体" panose="02010609060101010101" pitchFamily="49" charset="-122"/>
              </a:rPr>
              <a:t>右移空位补</a:t>
            </a:r>
            <a:r>
              <a:rPr lang="en-US" altLang="zh-CN" sz="3600" b="1" dirty="0">
                <a:solidFill>
                  <a:schemeClr val="folHlink"/>
                </a:solidFill>
                <a:latin typeface="Verdana" panose="020B0604030504040204" pitchFamily="34" charset="0"/>
                <a:ea typeface="黑体" panose="02010609060101010101" pitchFamily="49" charset="-122"/>
              </a:rPr>
              <a:t>1</a:t>
            </a:r>
            <a:endParaRPr lang="en-US" altLang="zh-CN" sz="3600" b="1" dirty="0">
              <a:solidFill>
                <a:schemeClr val="folHlink"/>
              </a:solidFill>
              <a:latin typeface="Verdana" panose="020B0604030504040204" pitchFamily="34" charset="0"/>
              <a:ea typeface="黑体" panose="02010609060101010101" pitchFamily="49" charset="-122"/>
            </a:endParaRP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08560"/>
                                        </p:tgtEl>
                                        <p:attrNameLst>
                                          <p:attrName>style.visibility</p:attrName>
                                        </p:attrNameLst>
                                      </p:cBhvr>
                                      <p:to>
                                        <p:strVal val="visible"/>
                                      </p:to>
                                    </p:set>
                                    <p:anim calcmode="lin" valueType="num">
                                      <p:cBhvr>
                                        <p:cTn id="7" dur="500" fill="hold"/>
                                        <p:tgtEl>
                                          <p:spTgt spid="108560"/>
                                        </p:tgtEl>
                                        <p:attrNameLst>
                                          <p:attrName>ppt_x</p:attrName>
                                        </p:attrNameLst>
                                      </p:cBhvr>
                                      <p:tavLst>
                                        <p:tav tm="0">
                                          <p:val>
                                            <p:strVal val="#ppt_x-#ppt_w/2"/>
                                          </p:val>
                                        </p:tav>
                                        <p:tav tm="100000">
                                          <p:val>
                                            <p:strVal val="#ppt_x"/>
                                          </p:val>
                                        </p:tav>
                                      </p:tavLst>
                                    </p:anim>
                                    <p:anim calcmode="lin" valueType="num">
                                      <p:cBhvr>
                                        <p:cTn id="8" dur="500" fill="hold"/>
                                        <p:tgtEl>
                                          <p:spTgt spid="108560"/>
                                        </p:tgtEl>
                                        <p:attrNameLst>
                                          <p:attrName>ppt_y</p:attrName>
                                        </p:attrNameLst>
                                      </p:cBhvr>
                                      <p:tavLst>
                                        <p:tav tm="0">
                                          <p:val>
                                            <p:strVal val="#ppt_y"/>
                                          </p:val>
                                        </p:tav>
                                        <p:tav tm="100000">
                                          <p:val>
                                            <p:strVal val="#ppt_y"/>
                                          </p:val>
                                        </p:tav>
                                      </p:tavLst>
                                    </p:anim>
                                    <p:anim calcmode="lin" valueType="num">
                                      <p:cBhvr>
                                        <p:cTn id="9" dur="500" fill="hold"/>
                                        <p:tgtEl>
                                          <p:spTgt spid="108560"/>
                                        </p:tgtEl>
                                        <p:attrNameLst>
                                          <p:attrName>ppt_w</p:attrName>
                                        </p:attrNameLst>
                                      </p:cBhvr>
                                      <p:tavLst>
                                        <p:tav tm="0">
                                          <p:val>
                                            <p:fltVal val="0.000000"/>
                                          </p:val>
                                        </p:tav>
                                        <p:tav tm="100000">
                                          <p:val>
                                            <p:strVal val="#ppt_w"/>
                                          </p:val>
                                        </p:tav>
                                      </p:tavLst>
                                    </p:anim>
                                    <p:anim calcmode="lin" valueType="num">
                                      <p:cBhvr>
                                        <p:cTn id="10" dur="500" fill="hold"/>
                                        <p:tgtEl>
                                          <p:spTgt spid="108560"/>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grpId="0" nodeType="clickEffect">
                                  <p:stCondLst>
                                    <p:cond delay="0"/>
                                  </p:stCondLst>
                                  <p:childTnLst>
                                    <p:set>
                                      <p:cBhvr>
                                        <p:cTn id="14" dur="1" fill="hold">
                                          <p:stCondLst>
                                            <p:cond delay="0"/>
                                          </p:stCondLst>
                                        </p:cTn>
                                        <p:tgtEl>
                                          <p:spTgt spid="108597"/>
                                        </p:tgtEl>
                                        <p:attrNameLst>
                                          <p:attrName>style.visibility</p:attrName>
                                        </p:attrNameLst>
                                      </p:cBhvr>
                                      <p:to>
                                        <p:strVal val="visible"/>
                                      </p:to>
                                    </p:set>
                                    <p:anim calcmode="lin" valueType="num">
                                      <p:cBhvr>
                                        <p:cTn id="15" dur="500" fill="hold"/>
                                        <p:tgtEl>
                                          <p:spTgt spid="108597"/>
                                        </p:tgtEl>
                                        <p:attrNameLst>
                                          <p:attrName>ppt_w</p:attrName>
                                        </p:attrNameLst>
                                      </p:cBhvr>
                                      <p:tavLst>
                                        <p:tav tm="0">
                                          <p:val>
                                            <p:fltVal val="0.000000"/>
                                          </p:val>
                                        </p:tav>
                                        <p:tav tm="100000">
                                          <p:val>
                                            <p:strVal val="#ppt_w"/>
                                          </p:val>
                                        </p:tav>
                                      </p:tavLst>
                                    </p:anim>
                                    <p:anim calcmode="lin" valueType="num">
                                      <p:cBhvr>
                                        <p:cTn id="16" dur="500" fill="hold"/>
                                        <p:tgtEl>
                                          <p:spTgt spid="108597"/>
                                        </p:tgtEl>
                                        <p:attrNameLst>
                                          <p:attrName>ppt_h</p:attrName>
                                        </p:attrNameLst>
                                      </p:cBhvr>
                                      <p:tavLst>
                                        <p:tav tm="0">
                                          <p:val>
                                            <p:fltVal val="0.00000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8598"/>
                                        </p:tgtEl>
                                        <p:attrNameLst>
                                          <p:attrName>style.visibility</p:attrName>
                                        </p:attrNameLst>
                                      </p:cBhvr>
                                      <p:to>
                                        <p:strVal val="visible"/>
                                      </p:to>
                                    </p:set>
                                    <p:animEffect transition="in" filter="wipe(left)">
                                      <p:cBhvr>
                                        <p:cTn id="21" dur="500"/>
                                        <p:tgtEl>
                                          <p:spTgt spid="108598"/>
                                        </p:tgtEl>
                                      </p:cBhvr>
                                    </p:animEffect>
                                  </p:childTnLst>
                                </p:cTn>
                              </p:par>
                            </p:childTnLst>
                          </p:cTn>
                        </p:par>
                      </p:childTnLst>
                    </p:cTn>
                  </p:par>
                  <p:par>
                    <p:cTn id="22" fill="hold">
                      <p:stCondLst>
                        <p:cond delay="indefinite"/>
                      </p:stCondLst>
                      <p:childTnLst>
                        <p:par>
                          <p:cTn id="23" fill="hold">
                            <p:stCondLst>
                              <p:cond delay="0"/>
                            </p:stCondLst>
                            <p:childTnLst>
                              <p:par>
                                <p:cTn id="24" presetID="23" presetClass="entr" presetSubtype="16" fill="hold" grpId="0" nodeType="clickEffect">
                                  <p:stCondLst>
                                    <p:cond delay="0"/>
                                  </p:stCondLst>
                                  <p:childTnLst>
                                    <p:set>
                                      <p:cBhvr>
                                        <p:cTn id="25" dur="1" fill="hold">
                                          <p:stCondLst>
                                            <p:cond delay="0"/>
                                          </p:stCondLst>
                                        </p:cTn>
                                        <p:tgtEl>
                                          <p:spTgt spid="108599"/>
                                        </p:tgtEl>
                                        <p:attrNameLst>
                                          <p:attrName>style.visibility</p:attrName>
                                        </p:attrNameLst>
                                      </p:cBhvr>
                                      <p:to>
                                        <p:strVal val="visible"/>
                                      </p:to>
                                    </p:set>
                                    <p:anim calcmode="lin" valueType="num">
                                      <p:cBhvr>
                                        <p:cTn id="26" dur="500" fill="hold"/>
                                        <p:tgtEl>
                                          <p:spTgt spid="108599"/>
                                        </p:tgtEl>
                                        <p:attrNameLst>
                                          <p:attrName>ppt_w</p:attrName>
                                        </p:attrNameLst>
                                      </p:cBhvr>
                                      <p:tavLst>
                                        <p:tav tm="0">
                                          <p:val>
                                            <p:fltVal val="0.000000"/>
                                          </p:val>
                                        </p:tav>
                                        <p:tav tm="100000">
                                          <p:val>
                                            <p:strVal val="#ppt_w"/>
                                          </p:val>
                                        </p:tav>
                                      </p:tavLst>
                                    </p:anim>
                                    <p:anim calcmode="lin" valueType="num">
                                      <p:cBhvr>
                                        <p:cTn id="27" dur="500" fill="hold"/>
                                        <p:tgtEl>
                                          <p:spTgt spid="108599"/>
                                        </p:tgtEl>
                                        <p:attrNameLst>
                                          <p:attrName>ppt_h</p:attrName>
                                        </p:attrNameLst>
                                      </p:cBhvr>
                                      <p:tavLst>
                                        <p:tav tm="0">
                                          <p:val>
                                            <p:fltVal val="0.000000"/>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8600">
                                            <p:txEl>
                                              <p:charRg st="0" end="19"/>
                                            </p:txEl>
                                          </p:spTgt>
                                        </p:tgtEl>
                                        <p:attrNameLst>
                                          <p:attrName>style.visibility</p:attrName>
                                        </p:attrNameLst>
                                      </p:cBhvr>
                                      <p:to>
                                        <p:strVal val="visible"/>
                                      </p:to>
                                    </p:set>
                                    <p:animEffect transition="in" filter="wipe(left)">
                                      <p:cBhvr>
                                        <p:cTn id="32" dur="500"/>
                                        <p:tgtEl>
                                          <p:spTgt spid="108600">
                                            <p:txEl>
                                              <p:charRg st="0" end="1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7" presetClass="entr" presetSubtype="8"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p:cTn id="37" dur="500" fill="hold"/>
                                        <p:tgtEl>
                                          <p:spTgt spid="40"/>
                                        </p:tgtEl>
                                        <p:attrNameLst>
                                          <p:attrName>ppt_x</p:attrName>
                                        </p:attrNameLst>
                                      </p:cBhvr>
                                      <p:tavLst>
                                        <p:tav tm="0">
                                          <p:val>
                                            <p:strVal val="#ppt_x-#ppt_w/2"/>
                                          </p:val>
                                        </p:tav>
                                        <p:tav tm="100000">
                                          <p:val>
                                            <p:strVal val="#ppt_x"/>
                                          </p:val>
                                        </p:tav>
                                      </p:tavLst>
                                    </p:anim>
                                    <p:anim calcmode="lin" valueType="num">
                                      <p:cBhvr>
                                        <p:cTn id="38" dur="500" fill="hold"/>
                                        <p:tgtEl>
                                          <p:spTgt spid="40"/>
                                        </p:tgtEl>
                                        <p:attrNameLst>
                                          <p:attrName>ppt_y</p:attrName>
                                        </p:attrNameLst>
                                      </p:cBhvr>
                                      <p:tavLst>
                                        <p:tav tm="0">
                                          <p:val>
                                            <p:strVal val="#ppt_y"/>
                                          </p:val>
                                        </p:tav>
                                        <p:tav tm="100000">
                                          <p:val>
                                            <p:strVal val="#ppt_y"/>
                                          </p:val>
                                        </p:tav>
                                      </p:tavLst>
                                    </p:anim>
                                    <p:anim calcmode="lin" valueType="num">
                                      <p:cBhvr>
                                        <p:cTn id="39" dur="500" fill="hold"/>
                                        <p:tgtEl>
                                          <p:spTgt spid="40"/>
                                        </p:tgtEl>
                                        <p:attrNameLst>
                                          <p:attrName>ppt_w</p:attrName>
                                        </p:attrNameLst>
                                      </p:cBhvr>
                                      <p:tavLst>
                                        <p:tav tm="0">
                                          <p:val>
                                            <p:fltVal val="0.000000"/>
                                          </p:val>
                                        </p:tav>
                                        <p:tav tm="100000">
                                          <p:val>
                                            <p:strVal val="#ppt_w"/>
                                          </p:val>
                                        </p:tav>
                                      </p:tavLst>
                                    </p:anim>
                                    <p:anim calcmode="lin" valueType="num">
                                      <p:cBhvr>
                                        <p:cTn id="40" dur="500" fill="hold"/>
                                        <p:tgtEl>
                                          <p:spTgt spid="40"/>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23" presetClass="entr" presetSubtype="16" fill="hold" grpId="0" nodeType="clickEffect">
                                  <p:stCondLst>
                                    <p:cond delay="0"/>
                                  </p:stCondLst>
                                  <p:childTnLst>
                                    <p:set>
                                      <p:cBhvr>
                                        <p:cTn id="44" dur="1" fill="hold">
                                          <p:stCondLst>
                                            <p:cond delay="0"/>
                                          </p:stCondLst>
                                        </p:cTn>
                                        <p:tgtEl>
                                          <p:spTgt spid="46"/>
                                        </p:tgtEl>
                                        <p:attrNameLst>
                                          <p:attrName>style.visibility</p:attrName>
                                        </p:attrNameLst>
                                      </p:cBhvr>
                                      <p:to>
                                        <p:strVal val="visible"/>
                                      </p:to>
                                    </p:set>
                                    <p:anim calcmode="lin" valueType="num">
                                      <p:cBhvr>
                                        <p:cTn id="45" dur="500" fill="hold"/>
                                        <p:tgtEl>
                                          <p:spTgt spid="46"/>
                                        </p:tgtEl>
                                        <p:attrNameLst>
                                          <p:attrName>ppt_w</p:attrName>
                                        </p:attrNameLst>
                                      </p:cBhvr>
                                      <p:tavLst>
                                        <p:tav tm="0">
                                          <p:val>
                                            <p:fltVal val="0.000000"/>
                                          </p:val>
                                        </p:tav>
                                        <p:tav tm="100000">
                                          <p:val>
                                            <p:strVal val="#ppt_w"/>
                                          </p:val>
                                        </p:tav>
                                      </p:tavLst>
                                    </p:anim>
                                    <p:anim calcmode="lin" valueType="num">
                                      <p:cBhvr>
                                        <p:cTn id="46" dur="500" fill="hold"/>
                                        <p:tgtEl>
                                          <p:spTgt spid="46"/>
                                        </p:tgtEl>
                                        <p:attrNameLst>
                                          <p:attrName>ppt_h</p:attrName>
                                        </p:attrNameLst>
                                      </p:cBhvr>
                                      <p:tavLst>
                                        <p:tav tm="0">
                                          <p:val>
                                            <p:fltVal val="0.000000"/>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47">
                                            <p:txEl>
                                              <p:charRg st="0" end="21"/>
                                            </p:txEl>
                                          </p:spTgt>
                                        </p:tgtEl>
                                        <p:attrNameLst>
                                          <p:attrName>style.visibility</p:attrName>
                                        </p:attrNameLst>
                                      </p:cBhvr>
                                      <p:to>
                                        <p:strVal val="visible"/>
                                      </p:to>
                                    </p:set>
                                    <p:animEffect transition="in" filter="wipe(left)">
                                      <p:cBhvr>
                                        <p:cTn id="51" dur="500"/>
                                        <p:tgtEl>
                                          <p:spTgt spid="47">
                                            <p:txEl>
                                              <p:charRg st="0" end="2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3" presetClass="entr" presetSubtype="16" fill="hold" grpId="0" nodeType="clickEffect">
                                  <p:stCondLst>
                                    <p:cond delay="0"/>
                                  </p:stCondLst>
                                  <p:childTnLst>
                                    <p:set>
                                      <p:cBhvr>
                                        <p:cTn id="55" dur="1" fill="hold">
                                          <p:stCondLst>
                                            <p:cond delay="0"/>
                                          </p:stCondLst>
                                        </p:cTn>
                                        <p:tgtEl>
                                          <p:spTgt spid="48"/>
                                        </p:tgtEl>
                                        <p:attrNameLst>
                                          <p:attrName>style.visibility</p:attrName>
                                        </p:attrNameLst>
                                      </p:cBhvr>
                                      <p:to>
                                        <p:strVal val="visible"/>
                                      </p:to>
                                    </p:set>
                                    <p:anim calcmode="lin" valueType="num">
                                      <p:cBhvr>
                                        <p:cTn id="56" dur="500" fill="hold"/>
                                        <p:tgtEl>
                                          <p:spTgt spid="48"/>
                                        </p:tgtEl>
                                        <p:attrNameLst>
                                          <p:attrName>ppt_w</p:attrName>
                                        </p:attrNameLst>
                                      </p:cBhvr>
                                      <p:tavLst>
                                        <p:tav tm="0">
                                          <p:val>
                                            <p:fltVal val="0.000000"/>
                                          </p:val>
                                        </p:tav>
                                        <p:tav tm="100000">
                                          <p:val>
                                            <p:strVal val="#ppt_w"/>
                                          </p:val>
                                        </p:tav>
                                      </p:tavLst>
                                    </p:anim>
                                    <p:anim calcmode="lin" valueType="num">
                                      <p:cBhvr>
                                        <p:cTn id="57" dur="500" fill="hold"/>
                                        <p:tgtEl>
                                          <p:spTgt spid="48"/>
                                        </p:tgtEl>
                                        <p:attrNameLst>
                                          <p:attrName>ppt_h</p:attrName>
                                        </p:attrNameLst>
                                      </p:cBhvr>
                                      <p:tavLst>
                                        <p:tav tm="0">
                                          <p:val>
                                            <p:fltVal val="0.000000"/>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23" presetClass="entr" presetSubtype="16" fill="hold" grpId="0" nodeType="clickEffect">
                                  <p:stCondLst>
                                    <p:cond delay="0"/>
                                  </p:stCondLst>
                                  <p:childTnLst>
                                    <p:set>
                                      <p:cBhvr>
                                        <p:cTn id="61" dur="1" fill="hold">
                                          <p:stCondLst>
                                            <p:cond delay="0"/>
                                          </p:stCondLst>
                                        </p:cTn>
                                        <p:tgtEl>
                                          <p:spTgt spid="50"/>
                                        </p:tgtEl>
                                        <p:attrNameLst>
                                          <p:attrName>style.visibility</p:attrName>
                                        </p:attrNameLst>
                                      </p:cBhvr>
                                      <p:to>
                                        <p:strVal val="visible"/>
                                      </p:to>
                                    </p:set>
                                    <p:anim calcmode="lin" valueType="num">
                                      <p:cBhvr>
                                        <p:cTn id="62" dur="500" fill="hold"/>
                                        <p:tgtEl>
                                          <p:spTgt spid="50"/>
                                        </p:tgtEl>
                                        <p:attrNameLst>
                                          <p:attrName>ppt_w</p:attrName>
                                        </p:attrNameLst>
                                      </p:cBhvr>
                                      <p:tavLst>
                                        <p:tav tm="0">
                                          <p:val>
                                            <p:fltVal val="0.000000"/>
                                          </p:val>
                                        </p:tav>
                                        <p:tav tm="100000">
                                          <p:val>
                                            <p:strVal val="#ppt_w"/>
                                          </p:val>
                                        </p:tav>
                                      </p:tavLst>
                                    </p:anim>
                                    <p:anim calcmode="lin" valueType="num">
                                      <p:cBhvr>
                                        <p:cTn id="63" dur="500" fill="hold"/>
                                        <p:tgtEl>
                                          <p:spTgt spid="50"/>
                                        </p:tgtEl>
                                        <p:attrNameLst>
                                          <p:attrName>ppt_h</p:attrName>
                                        </p:attrNameLst>
                                      </p:cBhvr>
                                      <p:tavLst>
                                        <p:tav tm="0">
                                          <p:val>
                                            <p:fltVal val="0.000000"/>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49">
                                            <p:txEl>
                                              <p:charRg st="0" end="16"/>
                                            </p:txEl>
                                          </p:spTgt>
                                        </p:tgtEl>
                                        <p:attrNameLst>
                                          <p:attrName>style.visibility</p:attrName>
                                        </p:attrNameLst>
                                      </p:cBhvr>
                                      <p:to>
                                        <p:strVal val="visible"/>
                                      </p:to>
                                    </p:set>
                                    <p:animEffect transition="in" filter="wipe(left)">
                                      <p:cBhvr>
                                        <p:cTn id="68" dur="500"/>
                                        <p:tgtEl>
                                          <p:spTgt spid="49">
                                            <p:txEl>
                                              <p:charRg st="0"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60" grpId="0"/>
      <p:bldP spid="108597" grpId="0"/>
      <p:bldP spid="108598" grpId="0"/>
      <p:bldP spid="108599" grpId="0"/>
      <p:bldP spid="108600" grpId="0" build="p"/>
      <p:bldP spid="40" grpId="0"/>
      <p:bldP spid="46" grpId="0"/>
      <p:bldP spid="47" grpId="0" build="p"/>
      <p:bldP spid="48" grpId="0"/>
      <p:bldP spid="49" grpId="0" build="p"/>
      <p:bldP spid="5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3"/>
          <p:cNvSpPr>
            <a:spLocks noGrp="1"/>
          </p:cNvSpPr>
          <p:nvPr>
            <p:ph idx="1"/>
          </p:nvPr>
        </p:nvSpPr>
        <p:spPr>
          <a:xfrm>
            <a:off x="912813" y="457200"/>
            <a:ext cx="8110537" cy="5638800"/>
          </a:xfrm>
          <a:ln/>
        </p:spPr>
        <p:txBody>
          <a:bodyPr vert="horz" wrap="square" lIns="91440" tIns="45720" rIns="91440" bIns="45720" anchor="t" anchorCtr="0"/>
          <a:p>
            <a:pPr eaLnBrk="1" hangingPunct="1"/>
            <a:r>
              <a:rPr lang="zh-CN" altLang="en-US" sz="2800" dirty="0"/>
              <a:t>定点除法运算，这一节也是个比较难的一节，主要是熟悉手工计算除法和</a:t>
            </a:r>
            <a:r>
              <a:rPr lang="zh-CN" altLang="en-US" sz="2800" b="1" dirty="0">
                <a:solidFill>
                  <a:srgbClr val="7030A0"/>
                </a:solidFill>
              </a:rPr>
              <a:t>恢复余数</a:t>
            </a:r>
            <a:r>
              <a:rPr lang="zh-CN" altLang="en-US" sz="2800" dirty="0"/>
              <a:t>的除法及</a:t>
            </a:r>
            <a:r>
              <a:rPr lang="zh-CN" altLang="en-US" sz="2800" b="1" dirty="0">
                <a:solidFill>
                  <a:srgbClr val="7030A0"/>
                </a:solidFill>
              </a:rPr>
              <a:t>不恢复余数</a:t>
            </a:r>
            <a:r>
              <a:rPr lang="zh-CN" altLang="en-US" sz="2800" dirty="0"/>
              <a:t>的除法的区别。在此基础上，了解不恢复余数阵列除法器的逻辑结构。</a:t>
            </a:r>
            <a:endParaRPr lang="en-US" altLang="zh-CN" sz="2800" dirty="0"/>
          </a:p>
          <a:p>
            <a:pPr eaLnBrk="1" hangingPunct="1"/>
            <a:endParaRPr lang="zh-CN" altLang="en-US" sz="2800" dirty="0"/>
          </a:p>
          <a:p>
            <a:pPr eaLnBrk="1" hangingPunct="1"/>
            <a:r>
              <a:rPr lang="zh-CN" altLang="en-US" sz="2800" dirty="0"/>
              <a:t>掌握解</a:t>
            </a:r>
            <a:r>
              <a:rPr lang="zh-CN" altLang="en-US" sz="2800" dirty="0">
                <a:solidFill>
                  <a:srgbClr val="FF0000"/>
                </a:solidFill>
              </a:rPr>
              <a:t>定点加减运算</a:t>
            </a:r>
            <a:r>
              <a:rPr lang="zh-CN" altLang="en-US" sz="2800" dirty="0"/>
              <a:t>的计算过程</a:t>
            </a:r>
            <a:endParaRPr lang="zh-CN" altLang="en-US" sz="2800" dirty="0"/>
          </a:p>
          <a:p>
            <a:pPr eaLnBrk="1" hangingPunct="1"/>
            <a:r>
              <a:rPr lang="zh-CN" altLang="en-US" sz="2800" dirty="0"/>
              <a:t>掌握解</a:t>
            </a:r>
            <a:r>
              <a:rPr lang="zh-CN" altLang="en-US" sz="2800" dirty="0">
                <a:solidFill>
                  <a:srgbClr val="FF0000"/>
                </a:solidFill>
              </a:rPr>
              <a:t>浮点加减运算</a:t>
            </a:r>
            <a:r>
              <a:rPr lang="zh-CN" altLang="en-US" sz="2800" dirty="0"/>
              <a:t>的计算过程</a:t>
            </a:r>
            <a:endParaRPr lang="zh-CN" alt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
          <p:cNvSpPr txBox="1"/>
          <p:nvPr/>
        </p:nvSpPr>
        <p:spPr>
          <a:xfrm>
            <a:off x="468313" y="1144588"/>
            <a:ext cx="4800600" cy="585787"/>
          </a:xfrm>
          <a:prstGeom prst="rect">
            <a:avLst/>
          </a:prstGeom>
          <a:noFill/>
          <a:ln w="9525">
            <a:noFill/>
          </a:ln>
        </p:spPr>
        <p:txBody>
          <a:bodyPr anchor="b" anchorCtr="0">
            <a:spAutoFit/>
          </a:bodyPr>
          <a:p>
            <a:pPr>
              <a:buSzTx/>
            </a:pPr>
            <a:r>
              <a:rPr lang="en-US" altLang="zh-CN" sz="3200" b="1" dirty="0">
                <a:latin typeface="Verdana" panose="020B0604030504040204" pitchFamily="34" charset="0"/>
              </a:rPr>
              <a:t> </a:t>
            </a:r>
            <a:r>
              <a:rPr lang="zh-CN" altLang="en-US" sz="3200" b="1" dirty="0">
                <a:latin typeface="Verdana" panose="020B0604030504040204" pitchFamily="34" charset="0"/>
              </a:rPr>
              <a:t>计算机的分类</a:t>
            </a:r>
            <a:endParaRPr lang="zh-CN" altLang="en-US" sz="3200" b="1" dirty="0">
              <a:latin typeface="Verdana" panose="020B0604030504040204" pitchFamily="34" charset="0"/>
            </a:endParaRPr>
          </a:p>
        </p:txBody>
      </p:sp>
      <p:sp>
        <p:nvSpPr>
          <p:cNvPr id="5" name="Rectangle 3"/>
          <p:cNvSpPr txBox="1">
            <a:spLocks noChangeArrowheads="1"/>
          </p:cNvSpPr>
          <p:nvPr/>
        </p:nvSpPr>
        <p:spPr bwMode="auto">
          <a:xfrm>
            <a:off x="0" y="1916113"/>
            <a:ext cx="9251950" cy="4537075"/>
          </a:xfrm>
          <a:prstGeom prst="rect">
            <a:avLst/>
          </a:prstGeom>
          <a:noFill/>
          <a:ln w="9525">
            <a:noFill/>
            <a:miter lim="800000"/>
          </a:ln>
          <a:effectLst/>
        </p:spPr>
        <p:txBody>
          <a:bodyPr/>
          <a:lstStyle/>
          <a:p>
            <a:pPr marL="609600" marR="0" indent="-609600" defTabSz="914400">
              <a:spcBef>
                <a:spcPct val="20000"/>
              </a:spcBef>
              <a:buClr>
                <a:schemeClr val="folHlink"/>
              </a:buClr>
              <a:buSzPct val="75000"/>
              <a:buFont typeface="Wingdings" panose="05000000000000000000" pitchFamily="2" charset="2"/>
              <a:defRPr/>
            </a:pPr>
            <a:r>
              <a:rPr kumimoji="1" lang="en-US" altLang="zh-CN" sz="4000" kern="0" cap="none" spc="0" normalizeH="0" baseline="0" noProof="0" dirty="0">
                <a:solidFill>
                  <a:srgbClr val="202050"/>
                </a:solidFill>
                <a:latin typeface="+mn-lt"/>
                <a:ea typeface="+mn-ea"/>
                <a:cs typeface="+mn-cs"/>
              </a:rPr>
              <a:t>   </a:t>
            </a:r>
            <a:r>
              <a:rPr kumimoji="1" lang="zh-CN" altLang="en-US" sz="2800" b="1" kern="0" cap="none" spc="0" normalizeH="0" baseline="0" noProof="0" dirty="0">
                <a:solidFill>
                  <a:srgbClr val="202050"/>
                </a:solidFill>
                <a:latin typeface="+mn-lt"/>
                <a:ea typeface="+mn-ea"/>
                <a:cs typeface="+mn-cs"/>
              </a:rPr>
              <a:t>计算机从总体上来说分为两大类</a:t>
            </a:r>
            <a:r>
              <a:rPr kumimoji="1" lang="en-US" altLang="zh-CN" sz="2800" b="1" kern="0" cap="none" spc="0" normalizeH="0" baseline="0" noProof="0" dirty="0">
                <a:solidFill>
                  <a:srgbClr val="202050"/>
                </a:solidFill>
                <a:latin typeface="+mn-lt"/>
                <a:ea typeface="+mn-ea"/>
                <a:cs typeface="+mn-cs"/>
              </a:rPr>
              <a:t>:</a:t>
            </a:r>
            <a:endParaRPr kumimoji="1" lang="en-US" altLang="zh-CN" sz="2800" b="1" kern="0" cap="none" spc="0" normalizeH="0" baseline="0" noProof="0" dirty="0">
              <a:solidFill>
                <a:srgbClr val="202050"/>
              </a:solidFill>
              <a:latin typeface="+mn-lt"/>
              <a:ea typeface="+mn-ea"/>
              <a:cs typeface="+mn-cs"/>
            </a:endParaRPr>
          </a:p>
          <a:p>
            <a:pPr marL="609600" marR="0" indent="-609600" algn="ctr" defTabSz="914400">
              <a:lnSpc>
                <a:spcPct val="130000"/>
              </a:lnSpc>
              <a:spcBef>
                <a:spcPct val="20000"/>
              </a:spcBef>
              <a:buClr>
                <a:schemeClr val="folHlink"/>
              </a:buClr>
              <a:buSzPct val="75000"/>
              <a:buFont typeface="Wingdings" panose="05000000000000000000" pitchFamily="2" charset="2"/>
              <a:defRPr/>
            </a:pPr>
            <a:r>
              <a:rPr kumimoji="1" lang="en-US" altLang="zh-CN" sz="2800" b="1" kern="0" cap="none" spc="0" normalizeH="0" baseline="0" noProof="0" dirty="0">
                <a:solidFill>
                  <a:srgbClr val="202050"/>
                </a:solidFill>
                <a:latin typeface="+mn-lt"/>
                <a:ea typeface="+mn-ea"/>
                <a:cs typeface="+mn-cs"/>
              </a:rPr>
              <a:t>  </a:t>
            </a:r>
            <a:r>
              <a:rPr kumimoji="1" lang="zh-CN" altLang="en-US" sz="2800" b="1" u="sng" kern="0" cap="none" spc="0" normalizeH="0" baseline="0" noProof="0" dirty="0">
                <a:solidFill>
                  <a:srgbClr val="FF0000"/>
                </a:solidFill>
                <a:latin typeface="+mn-lt"/>
                <a:ea typeface="+mn-ea"/>
                <a:cs typeface="+mn-cs"/>
              </a:rPr>
              <a:t>模拟计算机</a:t>
            </a:r>
            <a:r>
              <a:rPr kumimoji="1" lang="zh-CN" altLang="en-US" sz="2800" b="1" kern="0" cap="none" spc="0" normalizeH="0" baseline="0" noProof="0" dirty="0">
                <a:solidFill>
                  <a:srgbClr val="202050"/>
                </a:solidFill>
                <a:latin typeface="+mn-lt"/>
                <a:ea typeface="+mn-ea"/>
                <a:cs typeface="+mn-cs"/>
              </a:rPr>
              <a:t>和</a:t>
            </a:r>
            <a:r>
              <a:rPr kumimoji="1" lang="zh-CN" altLang="en-US" sz="2800" b="1" i="1" u="sng" kern="0" cap="none" spc="0" normalizeH="0" baseline="0" noProof="0" dirty="0">
                <a:solidFill>
                  <a:srgbClr val="FF0000"/>
                </a:solidFill>
                <a:latin typeface="+mn-lt"/>
                <a:ea typeface="+mn-ea"/>
                <a:cs typeface="+mn-cs"/>
              </a:rPr>
              <a:t>数字计算机</a:t>
            </a:r>
            <a:r>
              <a:rPr kumimoji="1" lang="zh-CN" altLang="en-US" sz="2800" b="1" kern="0" cap="none" spc="0" normalizeH="0" baseline="0" noProof="0" dirty="0">
                <a:solidFill>
                  <a:srgbClr val="202050"/>
                </a:solidFill>
                <a:latin typeface="+mn-lt"/>
                <a:ea typeface="+mn-ea"/>
                <a:cs typeface="+mn-cs"/>
              </a:rPr>
              <a:t>。</a:t>
            </a:r>
            <a:endParaRPr kumimoji="1" lang="en-US" altLang="zh-CN" sz="2800" b="1" kern="0" cap="none" spc="0" normalizeH="0" baseline="0" noProof="0" dirty="0">
              <a:solidFill>
                <a:srgbClr val="202050"/>
              </a:solidFill>
              <a:latin typeface="+mn-lt"/>
              <a:ea typeface="+mn-ea"/>
              <a:cs typeface="+mn-cs"/>
            </a:endParaRPr>
          </a:p>
          <a:p>
            <a:pPr marR="0" defTabSz="914400">
              <a:lnSpc>
                <a:spcPct val="120000"/>
              </a:lnSpc>
              <a:buClrTx/>
              <a:buSzTx/>
              <a:buFont typeface="Wingdings" panose="05000000000000000000" pitchFamily="2" charset="2"/>
              <a:defRPr/>
            </a:pPr>
            <a:r>
              <a:rPr kumimoji="1" lang="en-US" altLang="zh-CN" sz="2800" b="1" kern="1200" cap="none" spc="0" normalizeH="0" baseline="0" noProof="0" dirty="0">
                <a:solidFill>
                  <a:srgbClr val="202050"/>
                </a:solidFill>
                <a:latin typeface="Verdana" panose="020B0604030504040204" pitchFamily="34" charset="0"/>
                <a:ea typeface="宋体" panose="02010600030101010101" pitchFamily="2" charset="-122"/>
                <a:cs typeface="+mn-cs"/>
              </a:rPr>
              <a:t>   </a:t>
            </a:r>
            <a:r>
              <a:rPr kumimoji="1" lang="zh-CN" altLang="en-US" sz="2800" b="1" kern="1200" cap="none" spc="0" normalizeH="0" baseline="0" noProof="0" dirty="0">
                <a:solidFill>
                  <a:srgbClr val="202050"/>
                </a:solidFill>
                <a:latin typeface="Verdana" panose="020B0604030504040204" pitchFamily="34" charset="0"/>
                <a:ea typeface="宋体" panose="02010600030101010101" pitchFamily="2" charset="-122"/>
                <a:cs typeface="+mn-cs"/>
              </a:rPr>
              <a:t>数字计算机根据规模、速度、价格及性能等指标，分为</a:t>
            </a:r>
            <a:endParaRPr kumimoji="1" lang="en-US" altLang="zh-CN" sz="2800" b="1" kern="1200" cap="none" spc="0" normalizeH="0" baseline="0" noProof="0" dirty="0">
              <a:solidFill>
                <a:srgbClr val="202050"/>
              </a:solidFill>
              <a:latin typeface="Verdana" panose="020B0604030504040204" pitchFamily="34" charset="0"/>
              <a:ea typeface="宋体" panose="02010600030101010101" pitchFamily="2" charset="-122"/>
              <a:cs typeface="+mn-cs"/>
            </a:endParaRPr>
          </a:p>
          <a:p>
            <a:pPr marR="0" defTabSz="914400">
              <a:lnSpc>
                <a:spcPct val="120000"/>
              </a:lnSpc>
              <a:buClrTx/>
              <a:buSzTx/>
              <a:buFontTx/>
              <a:defRPr/>
            </a:pPr>
            <a:r>
              <a:rPr kumimoji="1" lang="zh-CN" altLang="en-US" sz="2800" b="1" kern="1200" cap="none" spc="0" normalizeH="0" baseline="0" noProof="0" dirty="0">
                <a:solidFill>
                  <a:srgbClr val="FF0000"/>
                </a:solidFill>
                <a:latin typeface="Verdana" panose="020B0604030504040204" pitchFamily="34" charset="0"/>
                <a:ea typeface="宋体" panose="02010600030101010101" pitchFamily="2" charset="-122"/>
                <a:cs typeface="+mn-cs"/>
              </a:rPr>
              <a:t>                    </a:t>
            </a:r>
            <a:r>
              <a:rPr kumimoji="1" lang="zh-CN" altLang="en-US" sz="2800" b="1" u="sng" kern="1200" cap="none" spc="0" normalizeH="0" baseline="0" noProof="0" dirty="0">
                <a:solidFill>
                  <a:srgbClr val="FF0000"/>
                </a:solidFill>
                <a:latin typeface="Verdana" panose="020B0604030504040204" pitchFamily="34" charset="0"/>
                <a:ea typeface="宋体" panose="02010600030101010101" pitchFamily="2" charset="-122"/>
                <a:cs typeface="+mn-cs"/>
              </a:rPr>
              <a:t>专用计算机</a:t>
            </a:r>
            <a:r>
              <a:rPr kumimoji="1" lang="zh-CN" altLang="en-US" sz="2800" b="1" kern="1200" cap="none" spc="0" normalizeH="0" baseline="0" noProof="0" dirty="0">
                <a:solidFill>
                  <a:srgbClr val="202050"/>
                </a:solidFill>
                <a:latin typeface="Verdana" panose="020B0604030504040204" pitchFamily="34" charset="0"/>
                <a:ea typeface="宋体" panose="02010600030101010101" pitchFamily="2" charset="-122"/>
                <a:cs typeface="+mn-cs"/>
              </a:rPr>
              <a:t>和</a:t>
            </a:r>
            <a:r>
              <a:rPr kumimoji="1" lang="zh-CN" altLang="en-US" sz="2800" b="1" u="sng" kern="1200" cap="none" spc="0" normalizeH="0" baseline="0" noProof="0" dirty="0">
                <a:solidFill>
                  <a:srgbClr val="FF0000"/>
                </a:solidFill>
                <a:latin typeface="Verdana" panose="020B0604030504040204" pitchFamily="34" charset="0"/>
                <a:ea typeface="宋体" panose="02010600030101010101" pitchFamily="2" charset="-122"/>
                <a:cs typeface="+mn-cs"/>
              </a:rPr>
              <a:t>通用计算机</a:t>
            </a:r>
            <a:r>
              <a:rPr kumimoji="1" lang="zh-CN" altLang="en-US" sz="2800" b="1" kern="1200" cap="none" spc="0" normalizeH="0" baseline="0" noProof="0" dirty="0">
                <a:solidFill>
                  <a:srgbClr val="202050"/>
                </a:solidFill>
                <a:latin typeface="Verdana" panose="020B0604030504040204" pitchFamily="34" charset="0"/>
                <a:ea typeface="宋体" panose="02010600030101010101" pitchFamily="2" charset="-122"/>
                <a:cs typeface="+mn-cs"/>
              </a:rPr>
              <a:t>。</a:t>
            </a:r>
            <a:endParaRPr kumimoji="1" lang="en-US" altLang="zh-CN" sz="2800" b="1" kern="1200" cap="none" spc="0" normalizeH="0" baseline="0" noProof="0" dirty="0">
              <a:solidFill>
                <a:srgbClr val="202050"/>
              </a:solidFill>
              <a:latin typeface="Verdana" panose="020B0604030504040204" pitchFamily="34" charset="0"/>
              <a:ea typeface="宋体" panose="02010600030101010101" pitchFamily="2" charset="-122"/>
              <a:cs typeface="+mn-cs"/>
            </a:endParaRPr>
          </a:p>
          <a:p>
            <a:pPr marR="0" defTabSz="914400">
              <a:lnSpc>
                <a:spcPct val="120000"/>
              </a:lnSpc>
              <a:buClrTx/>
              <a:buSzTx/>
              <a:buFontTx/>
              <a:defRPr/>
            </a:pPr>
            <a:r>
              <a:rPr kumimoji="1" lang="zh-CN" altLang="en-US" sz="2800" b="1" kern="1200" cap="none" spc="0" normalizeH="0" baseline="0" noProof="0" dirty="0">
                <a:latin typeface="Verdana" panose="020B0604030504040204" pitchFamily="34" charset="0"/>
                <a:ea typeface="宋体" panose="02010600030101010101" pitchFamily="2" charset="-122"/>
                <a:cs typeface="+mn-cs"/>
              </a:rPr>
              <a:t>     </a:t>
            </a:r>
            <a:endParaRPr kumimoji="1" lang="en-US" altLang="zh-CN" sz="2800" b="1" kern="1200" cap="none" spc="0" normalizeH="0" baseline="0" noProof="0" dirty="0">
              <a:latin typeface="Verdana" panose="020B0604030504040204" pitchFamily="34" charset="0"/>
              <a:ea typeface="宋体" panose="02010600030101010101" pitchFamily="2" charset="-122"/>
              <a:cs typeface="+mn-cs"/>
            </a:endParaRPr>
          </a:p>
          <a:p>
            <a:pPr marR="0" defTabSz="914400">
              <a:lnSpc>
                <a:spcPct val="120000"/>
              </a:lnSpc>
              <a:buClrTx/>
              <a:buSzTx/>
              <a:buFontTx/>
              <a:defRPr/>
            </a:pPr>
            <a:r>
              <a:rPr kumimoji="1" lang="en-US" altLang="zh-CN" sz="2800" b="1" kern="1200" cap="none" spc="0" normalizeH="0" baseline="0" noProof="0" dirty="0">
                <a:latin typeface="Verdana" panose="020B0604030504040204" pitchFamily="34" charset="0"/>
                <a:ea typeface="宋体" panose="02010600030101010101" pitchFamily="2" charset="-122"/>
                <a:cs typeface="+mn-cs"/>
              </a:rPr>
              <a:t>     </a:t>
            </a:r>
            <a:r>
              <a:rPr kumimoji="1" lang="zh-CN" altLang="en-US" sz="2800" b="1" kern="1200" cap="none" spc="0" normalizeH="0" baseline="0" noProof="0" dirty="0">
                <a:latin typeface="Verdana" panose="020B0604030504040204" pitchFamily="34" charset="0"/>
                <a:ea typeface="宋体" panose="02010600030101010101" pitchFamily="2" charset="-122"/>
                <a:cs typeface="+mn-cs"/>
              </a:rPr>
              <a:t>通用计算机分为</a:t>
            </a:r>
            <a:r>
              <a:rPr kumimoji="1" lang="zh-CN" altLang="en-US" sz="2800" b="1" kern="1200" cap="none" spc="0" normalizeH="0" baseline="0" noProof="0" dirty="0">
                <a:solidFill>
                  <a:srgbClr val="0000FF"/>
                </a:solidFill>
                <a:latin typeface="Verdana" panose="020B0604030504040204" pitchFamily="34" charset="0"/>
                <a:ea typeface="宋体" panose="02010600030101010101" pitchFamily="2" charset="-122"/>
                <a:cs typeface="+mn-cs"/>
              </a:rPr>
              <a:t>巨型机、大型机、中型机、小型机、微型机、单片机</a:t>
            </a:r>
            <a:r>
              <a:rPr kumimoji="1" lang="zh-CN" altLang="en-US" sz="2800" b="1" kern="1200" cap="none" spc="0" normalizeH="0" baseline="0" noProof="0" dirty="0">
                <a:latin typeface="Verdana" panose="020B0604030504040204" pitchFamily="34" charset="0"/>
                <a:ea typeface="宋体" panose="02010600030101010101" pitchFamily="2" charset="-122"/>
                <a:cs typeface="+mn-cs"/>
              </a:rPr>
              <a:t>六类。</a:t>
            </a:r>
            <a:endParaRPr kumimoji="1" lang="zh-CN" altLang="en-US" sz="2800" b="1" kern="1200" cap="none" spc="0" normalizeH="0" baseline="0" noProof="0" dirty="0">
              <a:latin typeface="Verdana" panose="020B0604030504040204" pitchFamily="34" charset="0"/>
              <a:ea typeface="宋体" panose="02010600030101010101" pitchFamily="2" charset="-122"/>
              <a:cs typeface="+mn-cs"/>
            </a:endParaRPr>
          </a:p>
          <a:p>
            <a:pPr marR="0" defTabSz="914400">
              <a:lnSpc>
                <a:spcPct val="120000"/>
              </a:lnSpc>
              <a:buClrTx/>
              <a:buSzTx/>
              <a:buFontTx/>
              <a:defRPr/>
            </a:pPr>
            <a:endParaRPr kumimoji="1" lang="en-US" altLang="zh-CN" sz="2800" b="1" kern="0" cap="none" spc="0" normalizeH="0" baseline="0" noProof="0" dirty="0">
              <a:solidFill>
                <a:srgbClr val="202050"/>
              </a:solidFill>
              <a:latin typeface="Verdana" panose="020B0604030504040204" pitchFamily="34" charset="0"/>
              <a:ea typeface="宋体" panose="02010600030101010101" pitchFamily="2" charset="-122"/>
              <a:cs typeface="+mn-cs"/>
            </a:endParaRPr>
          </a:p>
          <a:p>
            <a:pPr marR="0" defTabSz="914400">
              <a:lnSpc>
                <a:spcPct val="120000"/>
              </a:lnSpc>
              <a:buClrTx/>
              <a:buSzTx/>
              <a:buFont typeface="Wingdings" panose="05000000000000000000" pitchFamily="2" charset="2"/>
              <a:defRPr/>
            </a:pPr>
            <a:endParaRPr kumimoji="1" lang="en-US" altLang="zh-CN" sz="2800" b="1" kern="1200" cap="none" spc="0" normalizeH="0" baseline="0" noProof="0" dirty="0">
              <a:solidFill>
                <a:srgbClr val="202050"/>
              </a:solidFill>
              <a:latin typeface="Verdana" panose="020B0604030504040204" pitchFamily="34" charset="0"/>
              <a:ea typeface="宋体" panose="02010600030101010101" pitchFamily="2" charset="-122"/>
              <a:cs typeface="+mn-cs"/>
            </a:endParaRPr>
          </a:p>
          <a:p>
            <a:pPr marR="0" defTabSz="914400">
              <a:lnSpc>
                <a:spcPct val="120000"/>
              </a:lnSpc>
              <a:buClrTx/>
              <a:buSzTx/>
              <a:buFont typeface="Wingdings" panose="05000000000000000000" pitchFamily="2" charset="2"/>
              <a:defRPr/>
            </a:pPr>
            <a:r>
              <a:rPr kumimoji="1" lang="en-US" altLang="zh-CN" sz="2800" b="1" kern="1200" cap="none" spc="0" normalizeH="0" baseline="0" noProof="0" dirty="0">
                <a:solidFill>
                  <a:srgbClr val="202050"/>
                </a:solidFill>
                <a:latin typeface="Verdana" panose="020B0604030504040204" pitchFamily="34" charset="0"/>
                <a:ea typeface="宋体" panose="02010600030101010101" pitchFamily="2" charset="-122"/>
                <a:cs typeface="+mn-cs"/>
              </a:rPr>
              <a:t>           </a:t>
            </a:r>
            <a:endParaRPr kumimoji="1" lang="zh-CN" altLang="en-US" sz="2800" b="1" kern="1200" cap="none" spc="0" normalizeH="0" baseline="0" noProof="0" dirty="0">
              <a:solidFill>
                <a:srgbClr val="202050"/>
              </a:solidFill>
              <a:latin typeface="Verdana" panose="020B0604030504040204" pitchFamily="34" charset="0"/>
              <a:ea typeface="宋体" panose="02010600030101010101" pitchFamily="2" charset="-122"/>
              <a:cs typeface="+mn-cs"/>
            </a:endParaRPr>
          </a:p>
          <a:p>
            <a:pPr marL="609600" marR="0" indent="-609600" algn="ctr" defTabSz="914400">
              <a:lnSpc>
                <a:spcPct val="130000"/>
              </a:lnSpc>
              <a:spcBef>
                <a:spcPct val="20000"/>
              </a:spcBef>
              <a:buClr>
                <a:schemeClr val="folHlink"/>
              </a:buClr>
              <a:buSzPct val="75000"/>
              <a:buFont typeface="Wingdings" panose="05000000000000000000" pitchFamily="2" charset="2"/>
              <a:defRPr/>
            </a:pPr>
            <a:endParaRPr kumimoji="1" lang="zh-CN" altLang="en-US" sz="2800" b="1" kern="0" cap="none" spc="0" normalizeH="0" baseline="0" noProof="0" dirty="0">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charRg st="0" end="19"/>
                                            </p:txEl>
                                          </p:spTgt>
                                        </p:tgtEl>
                                        <p:attrNameLst>
                                          <p:attrName>style.visibility</p:attrName>
                                        </p:attrNameLst>
                                      </p:cBhvr>
                                      <p:to>
                                        <p:strVal val="visible"/>
                                      </p:to>
                                    </p:set>
                                    <p:animEffect transition="in" filter="wipe(left)">
                                      <p:cBhvr>
                                        <p:cTn id="7" dur="500"/>
                                        <p:tgtEl>
                                          <p:spTgt spid="5">
                                            <p:txEl>
                                              <p:charRg st="0" end="19"/>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xEl>
                                              <p:charRg st="19" end="34"/>
                                            </p:txEl>
                                          </p:spTgt>
                                        </p:tgtEl>
                                        <p:attrNameLst>
                                          <p:attrName>style.visibility</p:attrName>
                                        </p:attrNameLst>
                                      </p:cBhvr>
                                      <p:to>
                                        <p:strVal val="visible"/>
                                      </p:to>
                                    </p:set>
                                    <p:animEffect transition="in" filter="wipe(left)">
                                      <p:cBhvr>
                                        <p:cTn id="11" dur="500"/>
                                        <p:tgtEl>
                                          <p:spTgt spid="5">
                                            <p:txEl>
                                              <p:charRg st="19" end="34"/>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xEl>
                                              <p:charRg st="34" end="62"/>
                                            </p:txEl>
                                          </p:spTgt>
                                        </p:tgtEl>
                                        <p:attrNameLst>
                                          <p:attrName>style.visibility</p:attrName>
                                        </p:attrNameLst>
                                      </p:cBhvr>
                                      <p:to>
                                        <p:strVal val="visible"/>
                                      </p:to>
                                    </p:set>
                                    <p:animEffect transition="in" filter="wipe(left)">
                                      <p:cBhvr>
                                        <p:cTn id="15" dur="500"/>
                                        <p:tgtEl>
                                          <p:spTgt spid="5">
                                            <p:txEl>
                                              <p:charRg st="34" end="6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
                                            <p:txEl>
                                              <p:charRg st="62" end="95"/>
                                            </p:txEl>
                                          </p:spTgt>
                                        </p:tgtEl>
                                        <p:attrNameLst>
                                          <p:attrName>style.visibility</p:attrName>
                                        </p:attrNameLst>
                                      </p:cBhvr>
                                      <p:to>
                                        <p:strVal val="visible"/>
                                      </p:to>
                                    </p:set>
                                    <p:animEffect transition="in" filter="wipe(left)">
                                      <p:cBhvr>
                                        <p:cTn id="19" dur="500"/>
                                        <p:tgtEl>
                                          <p:spTgt spid="5">
                                            <p:txEl>
                                              <p:charRg st="62" end="95"/>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5">
                                            <p:txEl>
                                              <p:charRg st="95" end="101"/>
                                            </p:txEl>
                                          </p:spTgt>
                                        </p:tgtEl>
                                        <p:attrNameLst>
                                          <p:attrName>style.visibility</p:attrName>
                                        </p:attrNameLst>
                                      </p:cBhvr>
                                      <p:to>
                                        <p:strVal val="visible"/>
                                      </p:to>
                                    </p:set>
                                    <p:animEffect transition="in" filter="wipe(left)">
                                      <p:cBhvr>
                                        <p:cTn id="23" dur="500"/>
                                        <p:tgtEl>
                                          <p:spTgt spid="5">
                                            <p:txEl>
                                              <p:charRg st="95" end="101"/>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5">
                                            <p:txEl>
                                              <p:charRg st="101" end="140"/>
                                            </p:txEl>
                                          </p:spTgt>
                                        </p:tgtEl>
                                        <p:attrNameLst>
                                          <p:attrName>style.visibility</p:attrName>
                                        </p:attrNameLst>
                                      </p:cBhvr>
                                      <p:to>
                                        <p:strVal val="visible"/>
                                      </p:to>
                                    </p:set>
                                    <p:animEffect transition="in" filter="wipe(left)">
                                      <p:cBhvr>
                                        <p:cTn id="27" dur="500"/>
                                        <p:tgtEl>
                                          <p:spTgt spid="5">
                                            <p:txEl>
                                              <p:charRg st="101" end="140"/>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5">
                                            <p:txEl>
                                              <p:charRg st="142" end="154"/>
                                            </p:txEl>
                                          </p:spTgt>
                                        </p:tgtEl>
                                        <p:attrNameLst>
                                          <p:attrName>style.visibility</p:attrName>
                                        </p:attrNameLst>
                                      </p:cBhvr>
                                      <p:to>
                                        <p:strVal val="visible"/>
                                      </p:to>
                                    </p:set>
                                    <p:animEffect transition="in" filter="wipe(left)">
                                      <p:cBhvr>
                                        <p:cTn id="31" dur="500"/>
                                        <p:tgtEl>
                                          <p:spTgt spid="5">
                                            <p:txEl>
                                              <p:charRg st="142" end="15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dvAuto="100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标题 1"/>
          <p:cNvSpPr>
            <a:spLocks noGrp="1"/>
          </p:cNvSpPr>
          <p:nvPr>
            <p:ph type="title"/>
          </p:nvPr>
        </p:nvSpPr>
        <p:spPr>
          <a:ln/>
        </p:spPr>
        <p:txBody>
          <a:bodyPr anchor="b" anchorCtr="0">
            <a:spAutoFit/>
          </a:bodyPr>
          <a:p>
            <a:endParaRPr lang="zh-CN" altLang="en-US"/>
          </a:p>
        </p:txBody>
      </p:sp>
      <p:sp>
        <p:nvSpPr>
          <p:cNvPr id="3" name="内容占位符 2"/>
          <p:cNvSpPr>
            <a:spLocks noGrp="1"/>
          </p:cNvSpPr>
          <p:nvPr>
            <p:ph idx="1"/>
          </p:nvPr>
        </p:nvSpPr>
        <p:spPr>
          <a:xfrm>
            <a:off x="912813" y="1905000"/>
            <a:ext cx="8110538" cy="4191000"/>
          </a:xfrm>
        </p:spPr>
        <p:txBody>
          <a:bodyPr/>
          <a:p>
            <a:pPr marL="342900" marR="0" indent="-34290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Char char="n"/>
            </a:pPr>
            <a:r>
              <a:rPr kumimoji="1" lang="zh-CN" altLang="en-US" sz="3200" b="0" i="0" u="none" strike="noStrike" kern="0" cap="none" spc="0" normalizeH="0" baseline="0" noProof="1">
                <a:solidFill>
                  <a:schemeClr val="tx1"/>
                </a:solidFill>
                <a:latin typeface="+mn-lt"/>
                <a:ea typeface="+mn-ea"/>
                <a:cs typeface="+mn-cs"/>
              </a:rPr>
              <a:t>.运算器的核心功能部件是（  ）。</a:t>
            </a:r>
            <a:endParaRPr kumimoji="1" lang="zh-CN" altLang="en-US" sz="3200" b="0" i="0" u="none" strike="noStrike" kern="0" cap="none" spc="0" normalizeH="0" baseline="0" noProof="1">
              <a:solidFill>
                <a:schemeClr val="tx1"/>
              </a:solidFill>
              <a:latin typeface="+mn-lt"/>
              <a:ea typeface="+mn-ea"/>
              <a:cs typeface="+mn-cs"/>
            </a:endParaRPr>
          </a:p>
          <a:p>
            <a:pPr marL="0" marR="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pPr>
            <a:r>
              <a:rPr kumimoji="1" lang="zh-CN" altLang="en-US" sz="3200" b="0" i="0" u="none" strike="noStrike" kern="0" cap="none" spc="0" normalizeH="0" baseline="0" noProof="1">
                <a:solidFill>
                  <a:schemeClr val="tx1"/>
                </a:solidFill>
                <a:latin typeface="+mn-lt"/>
                <a:ea typeface="+mn-ea"/>
                <a:cs typeface="+mn-cs"/>
              </a:rPr>
              <a:t> A.数据总线    B.ALU       C.状态条件寄存器     D.通用寄存器</a:t>
            </a:r>
            <a:endParaRPr kumimoji="1" lang="zh-CN" altLang="en-US" sz="3200" b="0" i="0" u="none" strike="noStrike" kern="0" cap="none" spc="0" normalizeH="0" baseline="0" noProof="1">
              <a:solidFill>
                <a:schemeClr val="tx1"/>
              </a:solidFill>
              <a:latin typeface="+mn-lt"/>
              <a:ea typeface="+mn-ea"/>
              <a:cs typeface="+mn-cs"/>
            </a:endParaRPr>
          </a:p>
          <a:p>
            <a:pPr marL="342900" marR="0" indent="-34290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Char char="n"/>
            </a:pPr>
            <a:r>
              <a:rPr kumimoji="1" lang="zh-CN" altLang="en-US" sz="3200" b="0" i="0" u="none" strike="noStrike" kern="0" cap="none" spc="0" normalizeH="0" baseline="0" noProof="1">
                <a:solidFill>
                  <a:schemeClr val="tx1"/>
                </a:solidFill>
                <a:latin typeface="+mn-lt"/>
                <a:ea typeface="+mn-ea"/>
                <a:cs typeface="+mn-cs"/>
              </a:rPr>
              <a:t>2.某机字长64位，1位符号位，若用定点整数表示，最大正整数为（  ）。</a:t>
            </a:r>
            <a:endParaRPr kumimoji="1" lang="zh-CN" altLang="en-US" sz="3200" b="0" i="0" u="none" strike="noStrike" kern="0" cap="none" spc="0" normalizeH="0" baseline="0" noProof="1">
              <a:solidFill>
                <a:schemeClr val="tx1"/>
              </a:solidFill>
              <a:latin typeface="+mn-lt"/>
              <a:ea typeface="+mn-ea"/>
              <a:cs typeface="+mn-cs"/>
            </a:endParaRPr>
          </a:p>
          <a:p>
            <a:pPr marL="0" marR="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pPr>
            <a:r>
              <a:rPr kumimoji="1" lang="zh-CN" altLang="en-US" sz="3200" b="0" i="0" u="none" strike="noStrike" kern="0" cap="none" spc="0" normalizeH="0" baseline="0" noProof="1">
                <a:solidFill>
                  <a:schemeClr val="tx1"/>
                </a:solidFill>
                <a:latin typeface="+mn-lt"/>
                <a:ea typeface="+mn-ea"/>
                <a:cs typeface="+mn-cs"/>
              </a:rPr>
              <a:t>A.+(263-1)  	   B.+(264-1)    	C.-(263-1)  	  D.-(264-1)</a:t>
            </a:r>
            <a:endParaRPr kumimoji="1" lang="zh-CN" altLang="en-US" sz="3200" b="0" i="0" u="none" strike="noStrike" kern="0" cap="none" spc="0" normalizeH="0" baseline="0" noProof="1">
              <a:solidFill>
                <a:schemeClr val="tx1"/>
              </a:solidFill>
              <a:latin typeface="+mn-lt"/>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标题 1"/>
          <p:cNvSpPr>
            <a:spLocks noGrp="1"/>
          </p:cNvSpPr>
          <p:nvPr>
            <p:ph type="title"/>
          </p:nvPr>
        </p:nvSpPr>
        <p:spPr>
          <a:ln/>
        </p:spPr>
        <p:txBody>
          <a:bodyPr anchor="b" anchorCtr="0">
            <a:spAutoFit/>
          </a:bodyPr>
          <a:p>
            <a:endParaRPr lang="zh-CN" altLang="en-US"/>
          </a:p>
        </p:txBody>
      </p:sp>
      <p:sp>
        <p:nvSpPr>
          <p:cNvPr id="3" name="内容占位符 2"/>
          <p:cNvSpPr>
            <a:spLocks noGrp="1"/>
          </p:cNvSpPr>
          <p:nvPr>
            <p:ph idx="1"/>
          </p:nvPr>
        </p:nvSpPr>
        <p:spPr>
          <a:xfrm>
            <a:off x="912813" y="1905000"/>
            <a:ext cx="8110538" cy="4191000"/>
          </a:xfrm>
        </p:spPr>
        <p:txBody>
          <a:bodyPr/>
          <a:p>
            <a:pPr marL="342900" marR="0" indent="-34290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Char char="n"/>
            </a:pPr>
            <a:r>
              <a:rPr kumimoji="1" lang="zh-CN" altLang="en-US" sz="3200" b="0" i="0" u="none" strike="noStrike" kern="0" cap="none" spc="0" normalizeH="0" baseline="0" noProof="1">
                <a:solidFill>
                  <a:schemeClr val="tx1"/>
                </a:solidFill>
                <a:latin typeface="+mn-lt"/>
                <a:ea typeface="+mn-ea"/>
                <a:cs typeface="+mn-cs"/>
              </a:rPr>
              <a:t>某机字长16位，存储容量1MB，若按字编址，它的寻址范围是（   ）。</a:t>
            </a:r>
            <a:endParaRPr kumimoji="1" lang="zh-CN" altLang="en-US" sz="3200" b="0" i="0" u="none" strike="noStrike" kern="0" cap="none" spc="0" normalizeH="0" baseline="0" noProof="1">
              <a:solidFill>
                <a:schemeClr val="tx1"/>
              </a:solidFill>
              <a:latin typeface="+mn-lt"/>
              <a:ea typeface="+mn-ea"/>
              <a:cs typeface="+mn-cs"/>
            </a:endParaRPr>
          </a:p>
          <a:p>
            <a:pPr marL="0" marR="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pPr>
            <a:r>
              <a:rPr kumimoji="1" lang="zh-CN" altLang="en-US" sz="3200" b="0" i="0" u="none" strike="noStrike" kern="0" cap="none" spc="0" normalizeH="0" baseline="0" noProof="1">
                <a:solidFill>
                  <a:schemeClr val="tx1"/>
                </a:solidFill>
                <a:latin typeface="+mn-lt"/>
                <a:ea typeface="+mn-ea"/>
                <a:cs typeface="+mn-cs"/>
              </a:rPr>
              <a:t>A. 0—1M        B. 0—512K    </a:t>
            </a:r>
            <a:endParaRPr kumimoji="1" lang="zh-CN" altLang="en-US" sz="3200" b="0" i="0" u="none" strike="noStrike" kern="0" cap="none" spc="0" normalizeH="0" baseline="0" noProof="1">
              <a:solidFill>
                <a:schemeClr val="tx1"/>
              </a:solidFill>
              <a:latin typeface="+mn-lt"/>
              <a:ea typeface="+mn-ea"/>
              <a:cs typeface="+mn-cs"/>
            </a:endParaRPr>
          </a:p>
          <a:p>
            <a:pPr marL="0" marR="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pPr>
            <a:r>
              <a:rPr kumimoji="1" lang="zh-CN" altLang="en-US" sz="3200" b="0" i="0" u="none" strike="noStrike" kern="0" cap="none" spc="0" normalizeH="0" baseline="0" noProof="1">
                <a:solidFill>
                  <a:schemeClr val="tx1"/>
                </a:solidFill>
                <a:latin typeface="+mn-lt"/>
                <a:ea typeface="+mn-ea"/>
                <a:cs typeface="+mn-cs"/>
              </a:rPr>
              <a:t>C. 0—56K      D. 0—256K</a:t>
            </a:r>
            <a:endParaRPr kumimoji="1" lang="zh-CN" altLang="en-US" sz="3200" b="0" i="0" u="none" strike="noStrike" kern="0" cap="none" spc="0" normalizeH="0" baseline="0" noProof="1">
              <a:solidFill>
                <a:schemeClr val="tx1"/>
              </a:solidFill>
              <a:latin typeface="+mn-lt"/>
              <a:ea typeface="+mn-ea"/>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2"/>
          <p:cNvSpPr>
            <a:spLocks noGrp="1"/>
          </p:cNvSpPr>
          <p:nvPr>
            <p:ph type="title"/>
          </p:nvPr>
        </p:nvSpPr>
        <p:spPr>
          <a:xfrm>
            <a:off x="609600" y="547688"/>
            <a:ext cx="7772400" cy="823912"/>
          </a:xfrm>
          <a:ln/>
        </p:spPr>
        <p:txBody>
          <a:bodyPr vert="horz" wrap="square" lIns="91440" tIns="45720" rIns="91440" bIns="45720" anchor="b" anchorCtr="0">
            <a:spAutoFit/>
          </a:bodyPr>
          <a:p>
            <a:pPr eaLnBrk="1" hangingPunct="1"/>
            <a:r>
              <a:rPr lang="zh-CN" altLang="en-US" sz="4800" b="1" dirty="0">
                <a:ea typeface="楷体_GB2312" pitchFamily="49" charset="-122"/>
              </a:rPr>
              <a:t>第三章存储系统</a:t>
            </a:r>
            <a:endParaRPr lang="zh-CN" altLang="en-US" sz="4800" b="1" dirty="0">
              <a:ea typeface="楷体_GB2312" pitchFamily="49" charset="-122"/>
            </a:endParaRPr>
          </a:p>
        </p:txBody>
      </p:sp>
      <p:sp>
        <p:nvSpPr>
          <p:cNvPr id="27651" name="Rectangle 3"/>
          <p:cNvSpPr>
            <a:spLocks noGrp="1"/>
          </p:cNvSpPr>
          <p:nvPr>
            <p:ph idx="1"/>
          </p:nvPr>
        </p:nvSpPr>
        <p:spPr>
          <a:xfrm>
            <a:off x="533400" y="1828800"/>
            <a:ext cx="7924800" cy="4572000"/>
          </a:xfrm>
          <a:ln>
            <a:solidFill>
              <a:schemeClr val="bg1"/>
            </a:solidFill>
            <a:miter/>
          </a:ln>
        </p:spPr>
        <p:txBody>
          <a:bodyPr vert="horz" wrap="square" lIns="91440" tIns="45720" rIns="91440" bIns="45720" anchor="t" anchorCtr="0"/>
          <a:p>
            <a:pPr eaLnBrk="1" hangingPunct="1">
              <a:lnSpc>
                <a:spcPct val="200000"/>
              </a:lnSpc>
              <a:buNone/>
            </a:pPr>
            <a:r>
              <a:rPr lang="zh-CN" altLang="en-US" sz="3600" b="1" dirty="0">
                <a:latin typeface="楷体_GB2312" pitchFamily="49" charset="-122"/>
                <a:ea typeface="楷体_GB2312" pitchFamily="49" charset="-122"/>
              </a:rPr>
              <a:t>   本章讲述的存储系统的分类、分级结构与主存储器的技术指标等，这一章也比较重要。</a:t>
            </a:r>
            <a:endParaRPr lang="zh-CN" altLang="en-US" dirty="0"/>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1">
                                            <p:txEl>
                                              <p:charRg st="0" end="42"/>
                                            </p:txEl>
                                          </p:spTgt>
                                        </p:tgtEl>
                                        <p:attrNameLst>
                                          <p:attrName>style.visibility</p:attrName>
                                        </p:attrNameLst>
                                      </p:cBhvr>
                                      <p:to>
                                        <p:strVal val="visible"/>
                                      </p:to>
                                    </p:set>
                                    <p:anim calcmode="lin" valueType="num">
                                      <p:cBhvr additive="base">
                                        <p:cTn id="7" dur="500" fill="hold"/>
                                        <p:tgtEl>
                                          <p:spTgt spid="27651">
                                            <p:txEl>
                                              <p:charRg st="0" end="4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651">
                                            <p:txEl>
                                              <p:charRg st="0" end="4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灯片编号占位符 5"/>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52226" name="Rectangle 2"/>
          <p:cNvSpPr>
            <a:spLocks noGrp="1"/>
          </p:cNvSpPr>
          <p:nvPr>
            <p:ph type="title"/>
          </p:nvPr>
        </p:nvSpPr>
        <p:spPr>
          <a:xfrm>
            <a:off x="871538" y="854075"/>
            <a:ext cx="8162925" cy="769938"/>
          </a:xfrm>
          <a:ln/>
        </p:spPr>
        <p:txBody>
          <a:bodyPr vert="horz" wrap="square" lIns="91440" tIns="45720" rIns="91440" bIns="45720" anchor="b" anchorCtr="0">
            <a:spAutoFit/>
          </a:bodyPr>
          <a:p>
            <a:pPr eaLnBrk="1" hangingPunct="1"/>
            <a:r>
              <a:rPr lang="zh-CN" altLang="en-US" dirty="0"/>
              <a:t>本 章 总 结</a:t>
            </a:r>
            <a:endParaRPr lang="zh-CN" altLang="en-US" dirty="0"/>
          </a:p>
        </p:txBody>
      </p:sp>
      <p:sp>
        <p:nvSpPr>
          <p:cNvPr id="52227" name="Rectangle 3"/>
          <p:cNvSpPr>
            <a:spLocks noGrp="1"/>
          </p:cNvSpPr>
          <p:nvPr>
            <p:ph idx="1"/>
          </p:nvPr>
        </p:nvSpPr>
        <p:spPr>
          <a:xfrm>
            <a:off x="323850" y="1628775"/>
            <a:ext cx="8291513" cy="5065713"/>
          </a:xfrm>
          <a:ln/>
        </p:spPr>
        <p:txBody>
          <a:bodyPr vert="horz" wrap="square" lIns="91440" tIns="45720" rIns="91440" bIns="45720" anchor="t" anchorCtr="0">
            <a:spAutoFit/>
          </a:bodyPr>
          <a:p>
            <a:pPr eaLnBrk="1" hangingPunct="1"/>
            <a:r>
              <a:rPr lang="zh-CN" altLang="en-US" sz="2800" b="1" dirty="0"/>
              <a:t>对存储器的要求是容量大、速度快、成本低。为了解决了这三方面的矛盾，计算机采用</a:t>
            </a:r>
            <a:r>
              <a:rPr lang="zh-CN" altLang="en-US" sz="2800" b="1" dirty="0">
                <a:solidFill>
                  <a:srgbClr val="FF0000"/>
                </a:solidFill>
              </a:rPr>
              <a:t>多级</a:t>
            </a:r>
            <a:r>
              <a:rPr lang="zh-CN" altLang="en-US" sz="2800" b="1" dirty="0"/>
              <a:t>存储体系结构，即</a:t>
            </a:r>
            <a:r>
              <a:rPr lang="en-US" altLang="zh-CN" sz="2800" b="1" dirty="0">
                <a:solidFill>
                  <a:srgbClr val="FF0000"/>
                </a:solidFill>
              </a:rPr>
              <a:t>cache</a:t>
            </a:r>
            <a:r>
              <a:rPr lang="zh-CN" altLang="en-US" sz="2800" b="1" dirty="0">
                <a:solidFill>
                  <a:srgbClr val="FF0000"/>
                </a:solidFill>
              </a:rPr>
              <a:t>、主存和外存</a:t>
            </a:r>
            <a:r>
              <a:rPr lang="zh-CN" altLang="en-US" sz="2800" b="1" dirty="0"/>
              <a:t>。</a:t>
            </a:r>
            <a:r>
              <a:rPr lang="en-US" altLang="zh-CN" sz="2800" b="1" dirty="0"/>
              <a:t>CPU</a:t>
            </a:r>
            <a:r>
              <a:rPr lang="zh-CN" altLang="en-US" sz="2800" b="1" dirty="0"/>
              <a:t>能直接方问内存</a:t>
            </a:r>
            <a:r>
              <a:rPr lang="en-US" altLang="zh-CN" sz="2800" b="1" dirty="0"/>
              <a:t>(cache</a:t>
            </a:r>
            <a:r>
              <a:rPr lang="zh-CN" altLang="en-US" sz="2800" b="1" dirty="0"/>
              <a:t>、主存），但不能直接访问外存。</a:t>
            </a:r>
            <a:endParaRPr lang="en-US" altLang="zh-CN" sz="2800" b="1" dirty="0"/>
          </a:p>
          <a:p>
            <a:pPr eaLnBrk="1" hangingPunct="1"/>
            <a:r>
              <a:rPr lang="zh-CN" altLang="en-US" sz="2800" b="1" dirty="0"/>
              <a:t>存储器的技术指标有存储容量、存取时间、存储周期、存储器带宽。</a:t>
            </a:r>
            <a:endParaRPr lang="zh-CN" altLang="en-US" sz="2800" b="1" dirty="0"/>
          </a:p>
          <a:p>
            <a:pPr eaLnBrk="1" hangingPunct="1"/>
            <a:r>
              <a:rPr lang="zh-CN" altLang="en-US" sz="2800" b="1" dirty="0"/>
              <a:t>广泛使用的</a:t>
            </a:r>
            <a:r>
              <a:rPr lang="en-US" altLang="zh-CN" sz="2800" b="1" dirty="0">
                <a:solidFill>
                  <a:srgbClr val="FF0000"/>
                </a:solidFill>
              </a:rPr>
              <a:t>SRAM</a:t>
            </a:r>
            <a:r>
              <a:rPr lang="zh-CN" altLang="en-US" sz="2800" b="1" dirty="0">
                <a:solidFill>
                  <a:srgbClr val="FF0000"/>
                </a:solidFill>
              </a:rPr>
              <a:t>和</a:t>
            </a:r>
            <a:r>
              <a:rPr lang="en-US" altLang="zh-CN" sz="2800" b="1" dirty="0">
                <a:solidFill>
                  <a:srgbClr val="FF0000"/>
                </a:solidFill>
              </a:rPr>
              <a:t>DRAM</a:t>
            </a:r>
            <a:r>
              <a:rPr lang="zh-CN" altLang="en-US" sz="2800" b="1" dirty="0"/>
              <a:t>都是半导体随机读写存储器，前者速度比后者快，但集成度不如后者高。二者的优点是体积小，可靠性高，价格低廉，缺点是断电后不能保存信息。</a:t>
            </a:r>
            <a:r>
              <a:rPr lang="zh-CN" altLang="en-US" dirty="0"/>
              <a:t></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灯片编号占位符 5"/>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53250" name="Rectangle 2"/>
          <p:cNvSpPr>
            <a:spLocks noGrp="1"/>
          </p:cNvSpPr>
          <p:nvPr>
            <p:ph type="title"/>
          </p:nvPr>
        </p:nvSpPr>
        <p:spPr>
          <a:xfrm>
            <a:off x="871538" y="854075"/>
            <a:ext cx="8162925" cy="769938"/>
          </a:xfrm>
          <a:ln/>
        </p:spPr>
        <p:txBody>
          <a:bodyPr vert="horz" wrap="square" lIns="91440" tIns="45720" rIns="91440" bIns="45720" anchor="b" anchorCtr="0">
            <a:spAutoFit/>
          </a:bodyPr>
          <a:p>
            <a:pPr eaLnBrk="1" hangingPunct="1"/>
            <a:r>
              <a:rPr lang="zh-CN" altLang="en-US" dirty="0"/>
              <a:t>本 章 总 结</a:t>
            </a:r>
            <a:endParaRPr lang="zh-CN" altLang="en-US" dirty="0"/>
          </a:p>
        </p:txBody>
      </p:sp>
      <p:sp>
        <p:nvSpPr>
          <p:cNvPr id="53251" name="Rectangle 3"/>
          <p:cNvSpPr>
            <a:spLocks noGrp="1"/>
          </p:cNvSpPr>
          <p:nvPr>
            <p:ph idx="1"/>
          </p:nvPr>
        </p:nvSpPr>
        <p:spPr>
          <a:ln/>
        </p:spPr>
        <p:txBody>
          <a:bodyPr vert="horz" wrap="square" lIns="91440" tIns="45720" rIns="91440" bIns="45720" anchor="t" anchorCtr="0"/>
          <a:p>
            <a:pPr eaLnBrk="1" hangingPunct="1"/>
            <a:r>
              <a:rPr lang="zh-CN" altLang="en-US" sz="2800" b="1" dirty="0"/>
              <a:t>只读存储器和闪速存储器正好弥补了</a:t>
            </a:r>
            <a:r>
              <a:rPr lang="en-US" altLang="zh-CN" sz="2800" b="1" dirty="0"/>
              <a:t>SRAM</a:t>
            </a:r>
            <a:r>
              <a:rPr lang="zh-CN" altLang="en-US" sz="2800" b="1" dirty="0"/>
              <a:t>和</a:t>
            </a:r>
            <a:r>
              <a:rPr lang="en-US" altLang="zh-CN" sz="2800" b="1" dirty="0"/>
              <a:t>DRAM</a:t>
            </a:r>
            <a:r>
              <a:rPr lang="zh-CN" altLang="en-US" sz="2800" b="1" dirty="0"/>
              <a:t>的缺点，即使断电也仍然保存原先写入的数据。特别是闪速存储器能提供高性能、低功耗、高可靠性以及移动性，是一种全新的存储器体系结构。</a:t>
            </a:r>
            <a:endParaRPr lang="zh-CN" altLang="en-US" sz="2800" b="1" dirty="0"/>
          </a:p>
          <a:p>
            <a:pPr eaLnBrk="1" hangingPunct="1"/>
            <a:r>
              <a:rPr lang="zh-CN" altLang="en-US" sz="2800" b="1" dirty="0">
                <a:solidFill>
                  <a:srgbClr val="FF0000"/>
                </a:solidFill>
              </a:rPr>
              <a:t>双端口存储器和多模块交叉存储器</a:t>
            </a:r>
            <a:r>
              <a:rPr lang="zh-CN" altLang="en-US" sz="2800" b="1" dirty="0"/>
              <a:t>属于并行存储器结构。前者采用</a:t>
            </a:r>
            <a:r>
              <a:rPr lang="zh-CN" altLang="en-US" sz="2800" b="1" dirty="0">
                <a:solidFill>
                  <a:srgbClr val="FF0000"/>
                </a:solidFill>
              </a:rPr>
              <a:t>空间并行</a:t>
            </a:r>
            <a:r>
              <a:rPr lang="zh-CN" altLang="en-US" sz="2800" b="1" dirty="0"/>
              <a:t>技术，后者采用</a:t>
            </a:r>
            <a:r>
              <a:rPr lang="zh-CN" altLang="en-US" sz="2800" b="1" dirty="0">
                <a:solidFill>
                  <a:srgbClr val="FF0000"/>
                </a:solidFill>
              </a:rPr>
              <a:t>时间并行</a:t>
            </a:r>
            <a:r>
              <a:rPr lang="zh-CN" altLang="en-US" sz="2800" b="1" dirty="0"/>
              <a:t>技术。这两种类型的存储器在科研和工程中大量使用。</a:t>
            </a:r>
            <a:r>
              <a:rPr lang="zh-CN" altLang="en-US" dirty="0"/>
              <a:t></a:t>
            </a:r>
            <a:endParaRPr lang="zh-CN" altLang="en-US" dirty="0"/>
          </a:p>
          <a:p>
            <a:pPr eaLnBrk="1" hangingPunct="1"/>
            <a:endParaRPr lang="en-US" alt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灯片编号占位符 5"/>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54274" name="Rectangle 2"/>
          <p:cNvSpPr>
            <a:spLocks noGrp="1"/>
          </p:cNvSpPr>
          <p:nvPr>
            <p:ph type="title"/>
          </p:nvPr>
        </p:nvSpPr>
        <p:spPr>
          <a:xfrm>
            <a:off x="871538" y="854075"/>
            <a:ext cx="8162925" cy="769938"/>
          </a:xfrm>
          <a:ln/>
        </p:spPr>
        <p:txBody>
          <a:bodyPr vert="horz" wrap="square" lIns="91440" tIns="45720" rIns="91440" bIns="45720" anchor="b" anchorCtr="0">
            <a:spAutoFit/>
          </a:bodyPr>
          <a:p>
            <a:pPr eaLnBrk="1" hangingPunct="1"/>
            <a:r>
              <a:rPr lang="zh-CN" altLang="en-US" dirty="0"/>
              <a:t>本 章 总 结</a:t>
            </a:r>
            <a:endParaRPr lang="zh-CN" altLang="en-US" dirty="0"/>
          </a:p>
        </p:txBody>
      </p:sp>
      <p:sp>
        <p:nvSpPr>
          <p:cNvPr id="54275" name="Rectangle 3"/>
          <p:cNvSpPr>
            <a:spLocks noGrp="1"/>
          </p:cNvSpPr>
          <p:nvPr>
            <p:ph idx="1"/>
          </p:nvPr>
        </p:nvSpPr>
        <p:spPr>
          <a:xfrm>
            <a:off x="912813" y="1700213"/>
            <a:ext cx="8110537" cy="4824412"/>
          </a:xfrm>
          <a:ln/>
        </p:spPr>
        <p:txBody>
          <a:bodyPr vert="horz" wrap="square" lIns="91440" tIns="45720" rIns="91440" bIns="45720" anchor="t" anchorCtr="0"/>
          <a:p>
            <a:pPr eaLnBrk="1" hangingPunct="1"/>
            <a:r>
              <a:rPr lang="en-US" altLang="zh-CN" sz="2400" b="1" dirty="0">
                <a:solidFill>
                  <a:srgbClr val="FF0000"/>
                </a:solidFill>
              </a:rPr>
              <a:t>Cache</a:t>
            </a:r>
            <a:r>
              <a:rPr lang="zh-CN" altLang="en-US" sz="2400" b="1" dirty="0">
                <a:solidFill>
                  <a:srgbClr val="FF0000"/>
                </a:solidFill>
              </a:rPr>
              <a:t>的工作原理</a:t>
            </a:r>
            <a:endParaRPr lang="en-US" altLang="zh-CN" sz="2400" b="1" dirty="0">
              <a:solidFill>
                <a:srgbClr val="FF0000"/>
              </a:solidFill>
            </a:endParaRPr>
          </a:p>
          <a:p>
            <a:pPr eaLnBrk="1" hangingPunct="1"/>
            <a:r>
              <a:rPr lang="en-US" altLang="zh-CN" sz="2400" b="1" dirty="0"/>
              <a:t>cache</a:t>
            </a:r>
            <a:r>
              <a:rPr lang="zh-CN" altLang="en-US" sz="2400" b="1" dirty="0"/>
              <a:t>是一种高速缓冲存储器，是为了解决</a:t>
            </a:r>
            <a:r>
              <a:rPr lang="en-US" altLang="zh-CN" sz="2400" b="1" dirty="0"/>
              <a:t>CPU</a:t>
            </a:r>
            <a:r>
              <a:rPr lang="zh-CN" altLang="en-US" sz="2400" b="1" dirty="0"/>
              <a:t>和主存之间</a:t>
            </a:r>
            <a:r>
              <a:rPr lang="zh-CN" altLang="en-US" sz="2400" b="1" dirty="0">
                <a:solidFill>
                  <a:srgbClr val="FF0000"/>
                </a:solidFill>
              </a:rPr>
              <a:t>速度不匹配</a:t>
            </a:r>
            <a:r>
              <a:rPr lang="zh-CN" altLang="en-US" sz="2400" b="1" dirty="0"/>
              <a:t>而采用的一项重要的硬件技术，并且发展为多级</a:t>
            </a:r>
            <a:r>
              <a:rPr lang="en-US" altLang="zh-CN" sz="2400" b="1" dirty="0"/>
              <a:t>cache</a:t>
            </a:r>
            <a:r>
              <a:rPr lang="zh-CN" altLang="en-US" sz="2400" b="1" dirty="0"/>
              <a:t>体系，指令</a:t>
            </a:r>
            <a:r>
              <a:rPr lang="en-US" altLang="zh-CN" sz="2400" b="1" dirty="0"/>
              <a:t>cache</a:t>
            </a:r>
            <a:r>
              <a:rPr lang="zh-CN" altLang="en-US" sz="2400" b="1" dirty="0"/>
              <a:t>与数据</a:t>
            </a:r>
            <a:r>
              <a:rPr lang="en-US" altLang="zh-CN" sz="2400" b="1" dirty="0"/>
              <a:t>cache</a:t>
            </a:r>
            <a:r>
              <a:rPr lang="zh-CN" altLang="en-US" sz="2400" b="1" dirty="0"/>
              <a:t>分设体系。要求</a:t>
            </a:r>
            <a:r>
              <a:rPr lang="en-US" altLang="zh-CN" sz="2400" b="1" dirty="0"/>
              <a:t>cache</a:t>
            </a:r>
            <a:r>
              <a:rPr lang="zh-CN" altLang="en-US" sz="2400" b="1" dirty="0"/>
              <a:t>的命中率接近于</a:t>
            </a:r>
            <a:r>
              <a:rPr lang="en-US" altLang="zh-CN" sz="2400" b="1" dirty="0"/>
              <a:t>1</a:t>
            </a:r>
            <a:r>
              <a:rPr lang="zh-CN" altLang="en-US" sz="2400" b="1" dirty="0"/>
              <a:t>。主存与</a:t>
            </a:r>
            <a:r>
              <a:rPr lang="en-US" altLang="zh-CN" sz="2400" b="1" dirty="0"/>
              <a:t>cache</a:t>
            </a:r>
            <a:r>
              <a:rPr lang="zh-CN" altLang="en-US" sz="2400" b="1" dirty="0"/>
              <a:t>的地址映射有</a:t>
            </a:r>
            <a:r>
              <a:rPr lang="zh-CN" altLang="en-US" sz="2400" b="1" dirty="0">
                <a:solidFill>
                  <a:srgbClr val="FF0000"/>
                </a:solidFill>
              </a:rPr>
              <a:t>全相联、直接、组相联</a:t>
            </a:r>
            <a:r>
              <a:rPr lang="zh-CN" altLang="en-US" sz="2400" b="1" dirty="0"/>
              <a:t>三种方式。其中组相联方式是前二者的折衷方案，适度地兼顾了二者的优点又尽量避免其缺点，从灵活性、</a:t>
            </a:r>
            <a:r>
              <a:rPr lang="zh-CN" altLang="en-US" sz="2400" b="1" dirty="0">
                <a:solidFill>
                  <a:srgbClr val="FF0000"/>
                </a:solidFill>
              </a:rPr>
              <a:t>命中率</a:t>
            </a:r>
            <a:r>
              <a:rPr lang="zh-CN" altLang="en-US" sz="2400" b="1" dirty="0"/>
              <a:t>、硬件投资来说较为理想，因而得到了普遍采用。</a:t>
            </a:r>
            <a:endParaRPr lang="en-US" altLang="zh-CN" sz="2400" b="1" dirty="0"/>
          </a:p>
          <a:p>
            <a:pPr eaLnBrk="1" hangingPunct="1"/>
            <a:r>
              <a:rPr lang="en-US" altLang="zh-CN" sz="2400" b="1" dirty="0"/>
              <a:t>Cache</a:t>
            </a:r>
            <a:r>
              <a:rPr lang="zh-CN" altLang="en-US" sz="2400" b="1" dirty="0"/>
              <a:t>的命中率</a:t>
            </a:r>
            <a:r>
              <a:rPr lang="en-US" altLang="zh-CN" sz="2400" b="1" dirty="0"/>
              <a:t>h</a:t>
            </a:r>
            <a:r>
              <a:rPr lang="zh-CN" altLang="en-US" sz="2400" b="1" dirty="0"/>
              <a:t>，效率</a:t>
            </a:r>
            <a:r>
              <a:rPr lang="en-US" altLang="zh-CN" sz="2400" b="1" dirty="0"/>
              <a:t>e</a:t>
            </a:r>
            <a:r>
              <a:rPr lang="zh-CN" altLang="en-US" sz="2400" b="1" dirty="0"/>
              <a:t>，平均访问时间</a:t>
            </a:r>
            <a:r>
              <a:rPr lang="en-US" altLang="zh-CN" sz="2400" b="1" dirty="0"/>
              <a:t>t</a:t>
            </a:r>
            <a:r>
              <a:rPr lang="en-US" altLang="zh-CN" sz="2400" b="1" baseline="-25000" dirty="0"/>
              <a:t>a</a:t>
            </a:r>
            <a:r>
              <a:rPr lang="en-US" altLang="zh-CN" sz="2400" b="1" dirty="0"/>
              <a:t>(</a:t>
            </a:r>
            <a:r>
              <a:rPr lang="zh-CN" altLang="en-US" sz="2400" b="1" dirty="0"/>
              <a:t>公式）</a:t>
            </a:r>
            <a:endParaRPr lang="en-US" altLang="zh-CN" sz="2400" b="1" dirty="0"/>
          </a:p>
          <a:p>
            <a:pPr eaLnBrk="1" hangingPunct="1"/>
            <a:r>
              <a:rPr lang="zh-CN" altLang="en-US" sz="2400" b="1" dirty="0">
                <a:solidFill>
                  <a:srgbClr val="FF0000"/>
                </a:solidFill>
              </a:rPr>
              <a:t>替换策略（</a:t>
            </a:r>
            <a:r>
              <a:rPr lang="en-US" altLang="zh-CN" sz="2400" b="1" dirty="0">
                <a:solidFill>
                  <a:srgbClr val="FF0000"/>
                </a:solidFill>
              </a:rPr>
              <a:t>LRU,LFU,</a:t>
            </a:r>
            <a:r>
              <a:rPr lang="zh-CN" altLang="en-US" sz="2400" b="1" dirty="0">
                <a:solidFill>
                  <a:srgbClr val="FF0000"/>
                </a:solidFill>
              </a:rPr>
              <a:t>随机替换）</a:t>
            </a:r>
            <a:endParaRPr lang="en-US" altLang="zh-CN" sz="2400" b="1" dirty="0">
              <a:solidFill>
                <a:srgbClr val="FF0000"/>
              </a:solidFill>
            </a:endParaRPr>
          </a:p>
          <a:p>
            <a:pPr eaLnBrk="1" hangingPunct="1"/>
            <a:r>
              <a:rPr lang="zh-CN" altLang="en-US" sz="2400" b="1" dirty="0">
                <a:solidFill>
                  <a:srgbClr val="FF0000"/>
                </a:solidFill>
              </a:rPr>
              <a:t>写操作策略（写回法，全写法，写一次法</a:t>
            </a:r>
            <a:r>
              <a:rPr lang="zh-CN" altLang="en-US" sz="2800" b="1" dirty="0">
                <a:solidFill>
                  <a:srgbClr val="FF0000"/>
                </a:solidFill>
              </a:rPr>
              <a:t>）</a:t>
            </a:r>
            <a:endParaRPr lang="zh-CN" altLang="en-US" sz="2800" b="1" dirty="0">
              <a:solidFill>
                <a:srgbClr val="FF0000"/>
              </a:solidFill>
            </a:endParaRPr>
          </a:p>
        </p:txBody>
      </p:sp>
      <p:sp>
        <p:nvSpPr>
          <p:cNvPr id="54276" name="AutoShape 4">
            <a:hlinkClick r:id="" action="ppaction://hlinkshowjump?jump=endshow"/>
          </p:cNvPr>
          <p:cNvSpPr/>
          <p:nvPr/>
        </p:nvSpPr>
        <p:spPr>
          <a:xfrm>
            <a:off x="7812088" y="6092825"/>
            <a:ext cx="431800" cy="431800"/>
          </a:xfrm>
          <a:prstGeom prst="actionButtonHome">
            <a:avLst/>
          </a:prstGeom>
          <a:solidFill>
            <a:srgbClr val="008000"/>
          </a:solidFill>
          <a:ln w="9525">
            <a:noFill/>
          </a:ln>
        </p:spPr>
        <p:txBody>
          <a:bodyPr wrap="none" anchor="ctr" anchorCtr="0"/>
          <a:p>
            <a:pPr algn="ctr"/>
            <a:r>
              <a:rPr lang="zh-CN" altLang="en-US" sz="1400" dirty="0">
                <a:latin typeface="Verdana" panose="020B0604030504040204" pitchFamily="34" charset="0"/>
                <a:ea typeface="隶书" panose="02010509060101010101" pitchFamily="49" charset="-122"/>
              </a:rPr>
              <a:t>返回</a:t>
            </a:r>
            <a:endParaRPr lang="zh-CN" altLang="en-US" sz="1400" dirty="0">
              <a:latin typeface="Verdana" panose="020B0604030504040204" pitchFamily="34" charset="0"/>
              <a:ea typeface="隶书" panose="02010509060101010101" pitchFamily="49"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3"/>
          <p:cNvSpPr>
            <a:spLocks noGrp="1"/>
          </p:cNvSpPr>
          <p:nvPr>
            <p:ph idx="1"/>
          </p:nvPr>
        </p:nvSpPr>
        <p:spPr>
          <a:xfrm>
            <a:off x="838200" y="304800"/>
            <a:ext cx="8110538" cy="5943600"/>
          </a:xfrm>
          <a:ln/>
        </p:spPr>
        <p:txBody>
          <a:bodyPr vert="horz" wrap="square" lIns="91440" tIns="45720" rIns="91440" bIns="45720" anchor="t" anchorCtr="0"/>
          <a:p>
            <a:pPr eaLnBrk="1" hangingPunct="1"/>
            <a:r>
              <a:rPr lang="zh-CN" altLang="en-US" sz="2800" b="1" dirty="0"/>
              <a:t>最重要部分是存储器和</a:t>
            </a:r>
            <a:r>
              <a:rPr lang="en-US" altLang="zh-CN" sz="2800" b="1" dirty="0"/>
              <a:t>CPU</a:t>
            </a:r>
            <a:r>
              <a:rPr lang="zh-CN" altLang="en-US" sz="2800" b="1" dirty="0"/>
              <a:t>的连接以及如何对存储器进行</a:t>
            </a:r>
            <a:r>
              <a:rPr lang="zh-CN" altLang="en-US" sz="2800" b="1" dirty="0">
                <a:solidFill>
                  <a:srgbClr val="FF0000"/>
                </a:solidFill>
              </a:rPr>
              <a:t>扩展</a:t>
            </a:r>
            <a:r>
              <a:rPr lang="zh-CN" altLang="en-US" sz="2800" b="1" dirty="0"/>
              <a:t>。扩展常采用</a:t>
            </a:r>
            <a:r>
              <a:rPr lang="zh-CN" altLang="en-US" sz="2800" b="1" dirty="0">
                <a:solidFill>
                  <a:srgbClr val="FF0000"/>
                </a:solidFill>
              </a:rPr>
              <a:t>位扩展</a:t>
            </a:r>
            <a:r>
              <a:rPr lang="zh-CN" altLang="en-US" sz="2800" b="1" dirty="0"/>
              <a:t>、</a:t>
            </a:r>
            <a:r>
              <a:rPr lang="zh-CN" altLang="en-US" sz="2800" b="1" dirty="0">
                <a:solidFill>
                  <a:srgbClr val="FF0000"/>
                </a:solidFill>
              </a:rPr>
              <a:t>字扩展法</a:t>
            </a:r>
            <a:r>
              <a:rPr lang="zh-CN" altLang="en-US" sz="2800" b="1" dirty="0"/>
              <a:t>、</a:t>
            </a:r>
            <a:r>
              <a:rPr lang="zh-CN" altLang="en-US" sz="2800" b="1" dirty="0">
                <a:solidFill>
                  <a:srgbClr val="FF0000"/>
                </a:solidFill>
              </a:rPr>
              <a:t>字位同时扩展法</a:t>
            </a:r>
            <a:r>
              <a:rPr lang="zh-CN" altLang="en-US" sz="2800" b="1" dirty="0"/>
              <a:t>三种方法。</a:t>
            </a:r>
            <a:endParaRPr lang="en-US" altLang="zh-CN" sz="2800" b="1" dirty="0"/>
          </a:p>
          <a:p>
            <a:pPr eaLnBrk="1" hangingPunct="1">
              <a:lnSpc>
                <a:spcPct val="90000"/>
              </a:lnSpc>
            </a:pPr>
            <a:r>
              <a:rPr lang="zh-CN" altLang="en-US" sz="2800" b="1" dirty="0"/>
              <a:t>了解存储器的读写周期</a:t>
            </a:r>
            <a:endParaRPr lang="zh-CN" altLang="en-US" sz="2800" b="1" dirty="0"/>
          </a:p>
          <a:p>
            <a:pPr eaLnBrk="1" hangingPunct="1">
              <a:lnSpc>
                <a:spcPct val="90000"/>
              </a:lnSpc>
              <a:buNone/>
            </a:pPr>
            <a:r>
              <a:rPr lang="zh-CN" altLang="en-US" sz="2800" b="1" dirty="0"/>
              <a:t>特别是</a:t>
            </a:r>
            <a:r>
              <a:rPr lang="en-US" altLang="zh-CN" sz="2800" b="1" dirty="0"/>
              <a:t>DRAM</a:t>
            </a:r>
            <a:r>
              <a:rPr lang="zh-CN" altLang="en-US" sz="2800" b="1" dirty="0"/>
              <a:t>的刷新，常见的刷新方式为集中式刷新、分散式刷新、异步式刷新。</a:t>
            </a:r>
            <a:endParaRPr lang="en-US" altLang="zh-CN" sz="2800" b="1" dirty="0"/>
          </a:p>
          <a:p>
            <a:pPr eaLnBrk="1" hangingPunct="1">
              <a:lnSpc>
                <a:spcPct val="90000"/>
              </a:lnSpc>
              <a:buNone/>
            </a:pPr>
            <a:endParaRPr lang="en-US" altLang="zh-CN" sz="2800" b="1" dirty="0"/>
          </a:p>
          <a:p>
            <a:pPr eaLnBrk="1" hangingPunct="1">
              <a:lnSpc>
                <a:spcPct val="90000"/>
              </a:lnSpc>
              <a:buNone/>
            </a:pPr>
            <a:r>
              <a:rPr lang="en-US" altLang="zh-CN" sz="2800" b="1" dirty="0"/>
              <a:t>P101</a:t>
            </a:r>
            <a:r>
              <a:rPr lang="zh-CN" altLang="en-US" sz="2800" b="1" dirty="0"/>
              <a:t>：</a:t>
            </a:r>
            <a:r>
              <a:rPr lang="en-US" altLang="zh-CN" sz="2800" b="1" dirty="0"/>
              <a:t>1</a:t>
            </a:r>
            <a:r>
              <a:rPr lang="zh-CN" altLang="en-US" sz="2800" b="1" dirty="0"/>
              <a:t>，</a:t>
            </a:r>
            <a:r>
              <a:rPr lang="en-US" altLang="zh-CN" sz="2800" b="1" dirty="0"/>
              <a:t>2</a:t>
            </a:r>
            <a:r>
              <a:rPr lang="zh-CN" altLang="en-US" sz="2800" b="1" dirty="0"/>
              <a:t>，</a:t>
            </a:r>
            <a:r>
              <a:rPr lang="en-US" altLang="zh-CN" sz="2800" b="1" dirty="0"/>
              <a:t>13</a:t>
            </a:r>
            <a:r>
              <a:rPr lang="zh-CN" altLang="en-US" sz="2800" b="1" dirty="0"/>
              <a:t>，</a:t>
            </a:r>
            <a:r>
              <a:rPr lang="en-US" altLang="zh-CN" sz="2800" b="1" dirty="0"/>
              <a:t>14</a:t>
            </a:r>
            <a:r>
              <a:rPr lang="zh-CN" altLang="en-US" sz="2800" b="1" dirty="0"/>
              <a:t>，</a:t>
            </a:r>
            <a:r>
              <a:rPr lang="en-US" altLang="zh-CN" sz="2800" b="1" dirty="0"/>
              <a:t>P94</a:t>
            </a:r>
            <a:r>
              <a:rPr lang="zh-CN" altLang="en-US" sz="2800" b="1" dirty="0"/>
              <a:t>：例</a:t>
            </a:r>
            <a:r>
              <a:rPr lang="en-US" altLang="zh-CN" sz="2800" b="1" dirty="0"/>
              <a:t>6</a:t>
            </a:r>
            <a:endParaRPr lang="zh-CN" altLang="en-US" sz="2800" b="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灯片编号占位符 5"/>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56322" name="Text Box 2"/>
          <p:cNvSpPr txBox="1"/>
          <p:nvPr/>
        </p:nvSpPr>
        <p:spPr>
          <a:xfrm>
            <a:off x="179388" y="476250"/>
            <a:ext cx="8664575" cy="1198563"/>
          </a:xfrm>
          <a:prstGeom prst="rect">
            <a:avLst/>
          </a:prstGeom>
          <a:solidFill>
            <a:srgbClr val="FFFFCC"/>
          </a:solidFill>
          <a:ln w="9525">
            <a:noFill/>
          </a:ln>
        </p:spPr>
        <p:txBody>
          <a:bodyPr anchor="t" anchorCtr="0">
            <a:spAutoFit/>
          </a:bodyPr>
          <a:p>
            <a:r>
              <a:rPr lang="en-US" altLang="zh-CN" b="1" dirty="0">
                <a:solidFill>
                  <a:schemeClr val="tx2"/>
                </a:solidFill>
                <a:latin typeface="Times New Roman" panose="02020603050405020304" pitchFamily="18" charset="0"/>
              </a:rPr>
              <a:t>[</a:t>
            </a:r>
            <a:r>
              <a:rPr lang="zh-CN" altLang="en-US" b="1" dirty="0">
                <a:solidFill>
                  <a:schemeClr val="tx2"/>
                </a:solidFill>
                <a:latin typeface="Times New Roman" panose="02020603050405020304" pitchFamily="18" charset="0"/>
              </a:rPr>
              <a:t>例</a:t>
            </a:r>
            <a:r>
              <a:rPr lang="en-US" altLang="zh-CN" b="1" dirty="0">
                <a:solidFill>
                  <a:schemeClr val="tx2"/>
                </a:solidFill>
                <a:latin typeface="Times New Roman" panose="02020603050405020304" pitchFamily="18" charset="0"/>
              </a:rPr>
              <a:t>]CPU</a:t>
            </a:r>
            <a:r>
              <a:rPr lang="zh-CN" altLang="en-US" b="1" dirty="0">
                <a:solidFill>
                  <a:schemeClr val="tx2"/>
                </a:solidFill>
                <a:latin typeface="Times New Roman" panose="02020603050405020304" pitchFamily="18" charset="0"/>
              </a:rPr>
              <a:t>执行一段程序时， </a:t>
            </a:r>
            <a:r>
              <a:rPr lang="en-US" altLang="zh-CN" b="1" dirty="0">
                <a:solidFill>
                  <a:schemeClr val="tx2"/>
                </a:solidFill>
                <a:latin typeface="Times New Roman" panose="02020603050405020304" pitchFamily="18" charset="0"/>
              </a:rPr>
              <a:t>cache</a:t>
            </a:r>
            <a:r>
              <a:rPr lang="zh-CN" altLang="en-US" b="1" dirty="0">
                <a:solidFill>
                  <a:schemeClr val="tx2"/>
                </a:solidFill>
                <a:latin typeface="Times New Roman" panose="02020603050405020304" pitchFamily="18" charset="0"/>
              </a:rPr>
              <a:t>完成存取的次数为</a:t>
            </a:r>
            <a:r>
              <a:rPr lang="en-US" altLang="zh-CN" b="1" dirty="0">
                <a:solidFill>
                  <a:schemeClr val="tx2"/>
                </a:solidFill>
                <a:latin typeface="Times New Roman" panose="02020603050405020304" pitchFamily="18" charset="0"/>
              </a:rPr>
              <a:t>1900</a:t>
            </a:r>
            <a:r>
              <a:rPr lang="zh-CN" altLang="en-US" b="1" dirty="0">
                <a:solidFill>
                  <a:schemeClr val="tx2"/>
                </a:solidFill>
                <a:latin typeface="Times New Roman" panose="02020603050405020304" pitchFamily="18" charset="0"/>
              </a:rPr>
              <a:t>次，主存完成存取的次数为</a:t>
            </a:r>
            <a:r>
              <a:rPr lang="en-US" altLang="zh-CN" b="1" dirty="0">
                <a:solidFill>
                  <a:schemeClr val="tx2"/>
                </a:solidFill>
                <a:latin typeface="Times New Roman" panose="02020603050405020304" pitchFamily="18" charset="0"/>
              </a:rPr>
              <a:t>100</a:t>
            </a:r>
            <a:r>
              <a:rPr lang="zh-CN" altLang="en-US" b="1" dirty="0">
                <a:solidFill>
                  <a:schemeClr val="tx2"/>
                </a:solidFill>
                <a:latin typeface="Times New Roman" panose="02020603050405020304" pitchFamily="18" charset="0"/>
              </a:rPr>
              <a:t>次，已知</a:t>
            </a:r>
            <a:r>
              <a:rPr lang="en-US" altLang="zh-CN" b="1" dirty="0">
                <a:solidFill>
                  <a:schemeClr val="tx2"/>
                </a:solidFill>
                <a:latin typeface="Times New Roman" panose="02020603050405020304" pitchFamily="18" charset="0"/>
              </a:rPr>
              <a:t>cache</a:t>
            </a:r>
            <a:r>
              <a:rPr lang="zh-CN" altLang="en-US" b="1" dirty="0">
                <a:solidFill>
                  <a:schemeClr val="tx2"/>
                </a:solidFill>
                <a:latin typeface="Times New Roman" panose="02020603050405020304" pitchFamily="18" charset="0"/>
              </a:rPr>
              <a:t>存取周期为</a:t>
            </a:r>
            <a:r>
              <a:rPr lang="en-US" altLang="zh-CN" b="1" dirty="0">
                <a:solidFill>
                  <a:schemeClr val="tx2"/>
                </a:solidFill>
                <a:latin typeface="Times New Roman" panose="02020603050405020304" pitchFamily="18" charset="0"/>
              </a:rPr>
              <a:t>50ns</a:t>
            </a:r>
            <a:r>
              <a:rPr lang="zh-CN" altLang="en-US" b="1" dirty="0">
                <a:solidFill>
                  <a:schemeClr val="tx2"/>
                </a:solidFill>
                <a:latin typeface="Times New Roman" panose="02020603050405020304" pitchFamily="18" charset="0"/>
              </a:rPr>
              <a:t>，主存存取周期为</a:t>
            </a:r>
            <a:r>
              <a:rPr lang="en-US" altLang="zh-CN" b="1" dirty="0">
                <a:solidFill>
                  <a:schemeClr val="tx2"/>
                </a:solidFill>
                <a:latin typeface="Times New Roman" panose="02020603050405020304" pitchFamily="18" charset="0"/>
              </a:rPr>
              <a:t>250ns</a:t>
            </a:r>
            <a:r>
              <a:rPr lang="zh-CN" altLang="en-US" b="1" dirty="0">
                <a:solidFill>
                  <a:schemeClr val="tx2"/>
                </a:solidFill>
                <a:latin typeface="Times New Roman" panose="02020603050405020304" pitchFamily="18" charset="0"/>
              </a:rPr>
              <a:t>，求</a:t>
            </a:r>
            <a:r>
              <a:rPr lang="en-US" altLang="zh-CN" b="1" dirty="0">
                <a:solidFill>
                  <a:schemeClr val="tx2"/>
                </a:solidFill>
                <a:latin typeface="Times New Roman" panose="02020603050405020304" pitchFamily="18" charset="0"/>
              </a:rPr>
              <a:t>cache/</a:t>
            </a:r>
            <a:r>
              <a:rPr lang="zh-CN" altLang="en-US" b="1" dirty="0">
                <a:solidFill>
                  <a:schemeClr val="tx2"/>
                </a:solidFill>
                <a:latin typeface="Times New Roman" panose="02020603050405020304" pitchFamily="18" charset="0"/>
              </a:rPr>
              <a:t>主存系统的效率和平均访问时间。</a:t>
            </a:r>
            <a:endParaRPr lang="zh-CN" altLang="en-US" b="1" dirty="0">
              <a:solidFill>
                <a:schemeClr val="tx2"/>
              </a:solidFill>
              <a:latin typeface="Times New Roman" panose="02020603050405020304" pitchFamily="18" charset="0"/>
            </a:endParaRPr>
          </a:p>
        </p:txBody>
      </p:sp>
      <p:graphicFrame>
        <p:nvGraphicFramePr>
          <p:cNvPr id="642051" name="Object 3"/>
          <p:cNvGraphicFramePr/>
          <p:nvPr/>
        </p:nvGraphicFramePr>
        <p:xfrm>
          <a:off x="971550" y="2060575"/>
          <a:ext cx="7370763" cy="3906838"/>
        </p:xfrm>
        <a:graphic>
          <a:graphicData uri="http://schemas.openxmlformats.org/presentationml/2006/ole">
            <mc:AlternateContent xmlns:mc="http://schemas.openxmlformats.org/markup-compatibility/2006">
              <mc:Choice xmlns:v="urn:schemas-microsoft-com:vml" Requires="v">
                <p:oleObj spid="_x0000_s3076" name="" r:id="rId1" imgW="2590800" imgH="1803400" progId="Equation.3">
                  <p:embed/>
                </p:oleObj>
              </mc:Choice>
              <mc:Fallback>
                <p:oleObj name="" r:id="rId1" imgW="2590800" imgH="1803400" progId="Equation.3">
                  <p:embed/>
                  <p:pic>
                    <p:nvPicPr>
                      <p:cNvPr id="0" name="图片 3075"/>
                      <p:cNvPicPr/>
                      <p:nvPr/>
                    </p:nvPicPr>
                    <p:blipFill>
                      <a:blip r:embed="rId2"/>
                      <a:stretch>
                        <a:fillRect/>
                      </a:stretch>
                    </p:blipFill>
                    <p:spPr>
                      <a:xfrm>
                        <a:off x="971550" y="2060575"/>
                        <a:ext cx="7370763" cy="390683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42051"/>
                                        </p:tgtEl>
                                        <p:attrNameLst>
                                          <p:attrName>style.visibility</p:attrName>
                                        </p:attrNameLst>
                                      </p:cBhvr>
                                      <p:to>
                                        <p:strVal val="visible"/>
                                      </p:to>
                                    </p:set>
                                    <p:animEffect transition="in" filter="box(in)">
                                      <p:cBhvr>
                                        <p:cTn id="7" dur="500"/>
                                        <p:tgtEl>
                                          <p:spTgt spid="64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内容占位符 2"/>
          <p:cNvSpPr>
            <a:spLocks noGrp="1"/>
          </p:cNvSpPr>
          <p:nvPr>
            <p:ph idx="1"/>
          </p:nvPr>
        </p:nvSpPr>
        <p:spPr>
          <a:xfrm>
            <a:off x="468313" y="449263"/>
            <a:ext cx="8424862" cy="6148387"/>
          </a:xfrm>
          <a:ln/>
        </p:spPr>
        <p:txBody>
          <a:bodyPr vert="horz" wrap="square" lIns="91440" tIns="45720" rIns="91440" bIns="45720" anchor="t" anchorCtr="0"/>
          <a:p>
            <a:r>
              <a:rPr lang="zh-CN" altLang="zh-CN" sz="2600" b="1" dirty="0"/>
              <a:t>例：设有一个直接映射方式的</a:t>
            </a:r>
            <a:r>
              <a:rPr lang="en-US" altLang="zh-CN" sz="2600" b="1" dirty="0"/>
              <a:t>cache</a:t>
            </a:r>
            <a:r>
              <a:rPr lang="zh-CN" altLang="zh-CN" sz="2600" b="1" dirty="0"/>
              <a:t>，其容量为</a:t>
            </a:r>
            <a:r>
              <a:rPr lang="en-US" altLang="zh-CN" sz="2600" b="1" dirty="0"/>
              <a:t>8K</a:t>
            </a:r>
            <a:r>
              <a:rPr lang="zh-CN" altLang="zh-CN" sz="2600" b="1" dirty="0"/>
              <a:t>个字，每行的容量为</a:t>
            </a:r>
            <a:r>
              <a:rPr lang="en-US" altLang="zh-CN" sz="2600" b="1" dirty="0"/>
              <a:t>16</a:t>
            </a:r>
            <a:r>
              <a:rPr lang="zh-CN" altLang="zh-CN" sz="2600" b="1" dirty="0"/>
              <a:t>个字，主存为按字编址，其容量为</a:t>
            </a:r>
            <a:r>
              <a:rPr lang="en-US" altLang="zh-CN" sz="2600" b="1" dirty="0"/>
              <a:t>512K</a:t>
            </a:r>
            <a:r>
              <a:rPr lang="zh-CN" altLang="zh-CN" sz="2600" b="1" dirty="0"/>
              <a:t>字，求：</a:t>
            </a:r>
            <a:r>
              <a:rPr lang="en-US" altLang="zh-CN" sz="2600" b="1" dirty="0"/>
              <a:t> </a:t>
            </a:r>
            <a:endParaRPr lang="zh-CN" altLang="zh-CN" sz="2600" b="1" dirty="0"/>
          </a:p>
          <a:p>
            <a:r>
              <a:rPr lang="zh-CN" altLang="zh-CN" sz="2600" b="1" dirty="0"/>
              <a:t>（</a:t>
            </a:r>
            <a:r>
              <a:rPr lang="en-US" altLang="zh-CN" sz="2600" b="1" dirty="0"/>
              <a:t>1</a:t>
            </a:r>
            <a:r>
              <a:rPr lang="zh-CN" altLang="zh-CN" sz="2600" b="1" dirty="0"/>
              <a:t>）主存有多少个块？该</a:t>
            </a:r>
            <a:r>
              <a:rPr lang="en-US" altLang="zh-CN" sz="2600" b="1" dirty="0"/>
              <a:t>cache</a:t>
            </a:r>
            <a:r>
              <a:rPr lang="zh-CN" altLang="zh-CN" sz="2600" b="1" dirty="0"/>
              <a:t>可容纳多少个行？</a:t>
            </a:r>
            <a:r>
              <a:rPr lang="en-US" altLang="zh-CN" sz="2600" b="1" dirty="0"/>
              <a:t>  </a:t>
            </a:r>
            <a:endParaRPr lang="zh-CN" altLang="zh-CN" sz="2600" b="1" dirty="0"/>
          </a:p>
          <a:p>
            <a:r>
              <a:rPr lang="zh-CN" altLang="zh-CN" sz="2600" b="1" dirty="0"/>
              <a:t>（</a:t>
            </a:r>
            <a:r>
              <a:rPr lang="en-US" altLang="zh-CN" sz="2600" b="1" dirty="0"/>
              <a:t>2</a:t>
            </a:r>
            <a:r>
              <a:rPr lang="zh-CN" altLang="zh-CN" sz="2600" b="1" dirty="0"/>
              <a:t>）内存地址中</a:t>
            </a:r>
            <a:r>
              <a:rPr lang="en-US" altLang="zh-CN" sz="2600" b="1" dirty="0"/>
              <a:t>tag</a:t>
            </a:r>
            <a:r>
              <a:rPr lang="zh-CN" altLang="zh-CN" sz="2600" b="1" dirty="0"/>
              <a:t>，行，和行内存储数据地址各多少位？</a:t>
            </a:r>
            <a:r>
              <a:rPr lang="en-US" altLang="zh-CN" sz="2600" b="1" dirty="0"/>
              <a:t> </a:t>
            </a:r>
            <a:endParaRPr lang="zh-CN" altLang="zh-CN" sz="2600" b="1" dirty="0"/>
          </a:p>
          <a:p>
            <a:r>
              <a:rPr lang="zh-CN" altLang="zh-CN" sz="2600" b="1" dirty="0"/>
              <a:t>（</a:t>
            </a:r>
            <a:r>
              <a:rPr lang="en-US" altLang="zh-CN" sz="2600" b="1" dirty="0"/>
              <a:t>3</a:t>
            </a:r>
            <a:r>
              <a:rPr lang="zh-CN" altLang="zh-CN" sz="2600" b="1" dirty="0"/>
              <a:t>）将主存中的第</a:t>
            </a:r>
            <a:r>
              <a:rPr lang="en-US" altLang="zh-CN" sz="2600" b="1" dirty="0"/>
              <a:t>513</a:t>
            </a:r>
            <a:r>
              <a:rPr lang="zh-CN" altLang="zh-CN" sz="2600" b="1" dirty="0"/>
              <a:t>块调入</a:t>
            </a:r>
            <a:r>
              <a:rPr lang="en-US" altLang="zh-CN" sz="2600" b="1" dirty="0"/>
              <a:t>cache</a:t>
            </a:r>
            <a:r>
              <a:rPr lang="zh-CN" altLang="zh-CN" sz="2600" b="1" dirty="0"/>
              <a:t>，则</a:t>
            </a:r>
            <a:r>
              <a:rPr lang="en-US" altLang="zh-CN" sz="2600" b="1" dirty="0"/>
              <a:t>cache</a:t>
            </a:r>
            <a:r>
              <a:rPr lang="zh-CN" altLang="zh-CN" sz="2600" b="1" dirty="0"/>
              <a:t>的行号为多少？它的</a:t>
            </a:r>
            <a:r>
              <a:rPr lang="en-US" altLang="zh-CN" sz="2600" b="1" dirty="0"/>
              <a:t>tag</a:t>
            </a:r>
            <a:r>
              <a:rPr lang="zh-CN" altLang="zh-CN" sz="2600" b="1" dirty="0"/>
              <a:t>号是多少？</a:t>
            </a:r>
            <a:r>
              <a:rPr lang="en-US" altLang="zh-CN" sz="2600" b="1" dirty="0"/>
              <a:t> </a:t>
            </a:r>
            <a:endParaRPr lang="zh-CN" altLang="zh-CN" sz="2600" b="1" dirty="0"/>
          </a:p>
          <a:p>
            <a:r>
              <a:rPr lang="zh-CN" altLang="zh-CN" sz="2600" b="1" dirty="0"/>
              <a:t>（</a:t>
            </a:r>
            <a:r>
              <a:rPr lang="en-US" altLang="zh-CN" sz="2600" b="1" dirty="0"/>
              <a:t>4</a:t>
            </a:r>
            <a:r>
              <a:rPr lang="zh-CN" altLang="zh-CN" sz="2600" b="1" dirty="0"/>
              <a:t>）在上一步调入的基础上，</a:t>
            </a:r>
            <a:r>
              <a:rPr lang="en-US" altLang="zh-CN" sz="2600" b="1" dirty="0"/>
              <a:t>CPU</a:t>
            </a:r>
            <a:r>
              <a:rPr lang="zh-CN" altLang="zh-CN" sz="2600" b="1" dirty="0"/>
              <a:t>给出的地址为</a:t>
            </a:r>
            <a:r>
              <a:rPr lang="en-US" altLang="zh-CN" sz="2600" b="1" dirty="0"/>
              <a:t>04011H</a:t>
            </a:r>
            <a:r>
              <a:rPr lang="zh-CN" altLang="zh-CN" sz="2600" b="1" dirty="0"/>
              <a:t>时，判断是否命中。</a:t>
            </a:r>
            <a:r>
              <a:rPr lang="en-US" altLang="zh-CN" sz="2600" b="1" dirty="0"/>
              <a:t> </a:t>
            </a:r>
            <a:endParaRPr lang="zh-CN" altLang="zh-CN" sz="2600" b="1" dirty="0"/>
          </a:p>
          <a:p>
            <a:r>
              <a:rPr lang="zh-CN" altLang="zh-CN" sz="2600" b="1" dirty="0"/>
              <a:t>（</a:t>
            </a:r>
            <a:r>
              <a:rPr lang="en-US" altLang="zh-CN" sz="2600" b="1" dirty="0"/>
              <a:t>5</a:t>
            </a:r>
            <a:r>
              <a:rPr lang="zh-CN" altLang="zh-CN" sz="2600" b="1" dirty="0"/>
              <a:t>）</a:t>
            </a:r>
            <a:r>
              <a:rPr lang="en-US" altLang="zh-CN" sz="2600" b="1" dirty="0"/>
              <a:t>CPU</a:t>
            </a:r>
            <a:r>
              <a:rPr lang="zh-CN" altLang="zh-CN" sz="2600" b="1" dirty="0"/>
              <a:t>执行一段程序时，</a:t>
            </a:r>
            <a:r>
              <a:rPr lang="en-US" altLang="zh-CN" sz="2600" b="1" dirty="0"/>
              <a:t>cache</a:t>
            </a:r>
            <a:r>
              <a:rPr lang="zh-CN" altLang="zh-CN" sz="2600" b="1" dirty="0"/>
              <a:t>完成存取次数为</a:t>
            </a:r>
            <a:r>
              <a:rPr lang="en-US" altLang="zh-CN" sz="2600" b="1" dirty="0"/>
              <a:t>5000</a:t>
            </a:r>
            <a:r>
              <a:rPr lang="zh-CN" altLang="zh-CN" sz="2600" b="1" dirty="0"/>
              <a:t>次，主存完成存取次数为</a:t>
            </a:r>
            <a:r>
              <a:rPr lang="en-US" altLang="zh-CN" sz="2600" b="1" dirty="0"/>
              <a:t>200</a:t>
            </a:r>
            <a:r>
              <a:rPr lang="zh-CN" altLang="zh-CN" sz="2600" b="1" dirty="0"/>
              <a:t>次。已知</a:t>
            </a:r>
            <a:r>
              <a:rPr lang="en-US" altLang="zh-CN" sz="2600" b="1" dirty="0"/>
              <a:t>cache</a:t>
            </a:r>
            <a:r>
              <a:rPr lang="zh-CN" altLang="zh-CN" sz="2600" b="1" dirty="0"/>
              <a:t>存取周期</a:t>
            </a:r>
            <a:r>
              <a:rPr lang="en-US" altLang="zh-CN" sz="2600" b="1" dirty="0"/>
              <a:t>tc</a:t>
            </a:r>
            <a:r>
              <a:rPr lang="zh-CN" altLang="zh-CN" sz="2600" b="1" dirty="0"/>
              <a:t>为</a:t>
            </a:r>
            <a:r>
              <a:rPr lang="en-US" altLang="zh-CN" sz="2600" b="1" dirty="0"/>
              <a:t>40ns</a:t>
            </a:r>
            <a:r>
              <a:rPr lang="zh-CN" altLang="zh-CN" sz="2600" b="1" dirty="0"/>
              <a:t>，主存的存取周期</a:t>
            </a:r>
            <a:r>
              <a:rPr lang="en-US" altLang="zh-CN" sz="2600" b="1" dirty="0"/>
              <a:t>tm</a:t>
            </a:r>
            <a:r>
              <a:rPr lang="zh-CN" altLang="zh-CN" sz="2600" b="1" dirty="0"/>
              <a:t>为</a:t>
            </a:r>
            <a:r>
              <a:rPr lang="en-US" altLang="zh-CN" sz="2600" b="1" dirty="0"/>
              <a:t>160ns</a:t>
            </a:r>
            <a:r>
              <a:rPr lang="zh-CN" altLang="zh-CN" sz="2600" b="1" dirty="0"/>
              <a:t>，分别求</a:t>
            </a:r>
            <a:r>
              <a:rPr lang="en-US" altLang="zh-CN" sz="2600" b="1" dirty="0"/>
              <a:t>cache</a:t>
            </a:r>
            <a:r>
              <a:rPr lang="zh-CN" altLang="zh-CN" sz="2600" b="1" dirty="0"/>
              <a:t>的命中率和平均访问时间。</a:t>
            </a:r>
            <a:endParaRPr lang="zh-CN" altLang="zh-CN" sz="2600"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内容占位符 2"/>
          <p:cNvSpPr>
            <a:spLocks noGrp="1"/>
          </p:cNvSpPr>
          <p:nvPr>
            <p:ph idx="1"/>
          </p:nvPr>
        </p:nvSpPr>
        <p:spPr>
          <a:xfrm>
            <a:off x="323850" y="692150"/>
            <a:ext cx="8424863" cy="5976938"/>
          </a:xfrm>
          <a:ln/>
        </p:spPr>
        <p:txBody>
          <a:bodyPr vert="horz" wrap="square" lIns="91440" tIns="45720" rIns="91440" bIns="45720" anchor="t" anchorCtr="0"/>
          <a:p>
            <a:r>
              <a:rPr lang="zh-CN" altLang="zh-CN" sz="2400" dirty="0"/>
              <a:t>解：</a:t>
            </a:r>
            <a:r>
              <a:rPr lang="en-US" altLang="zh-CN" sz="2400" dirty="0"/>
              <a:t>  </a:t>
            </a:r>
            <a:r>
              <a:rPr lang="zh-CN" altLang="zh-CN" sz="2400" dirty="0"/>
              <a:t>（</a:t>
            </a:r>
            <a:r>
              <a:rPr lang="en-US" altLang="zh-CN" sz="2400" dirty="0"/>
              <a:t>1</a:t>
            </a:r>
            <a:r>
              <a:rPr lang="zh-CN" altLang="zh-CN" sz="2400" dirty="0"/>
              <a:t>）主存块大小和</a:t>
            </a:r>
            <a:r>
              <a:rPr lang="en-US" altLang="zh-CN" sz="2400" dirty="0"/>
              <a:t>cache</a:t>
            </a:r>
            <a:r>
              <a:rPr lang="zh-CN" altLang="zh-CN" sz="2400" dirty="0"/>
              <a:t>中行大小相同，主存中的块个数为</a:t>
            </a:r>
            <a:r>
              <a:rPr lang="en-US" altLang="zh-CN" sz="2400" dirty="0"/>
              <a:t>512KB/16B = 2</a:t>
            </a:r>
            <a:r>
              <a:rPr lang="en-US" altLang="zh-CN" sz="2400" baseline="30000" dirty="0"/>
              <a:t>15</a:t>
            </a:r>
            <a:r>
              <a:rPr lang="zh-CN" altLang="zh-CN" sz="2400" dirty="0"/>
              <a:t>个，</a:t>
            </a:r>
            <a:r>
              <a:rPr lang="en-US" altLang="zh-CN" sz="2400" dirty="0"/>
              <a:t>cache</a:t>
            </a:r>
            <a:r>
              <a:rPr lang="zh-CN" altLang="zh-CN" sz="2400" dirty="0"/>
              <a:t>中的行个数为</a:t>
            </a:r>
            <a:r>
              <a:rPr lang="en-US" altLang="zh-CN" sz="2400" dirty="0"/>
              <a:t>8KB/16B = 2</a:t>
            </a:r>
            <a:r>
              <a:rPr lang="en-US" altLang="zh-CN" sz="2400" baseline="30000" dirty="0"/>
              <a:t>9</a:t>
            </a:r>
            <a:r>
              <a:rPr lang="en-US" altLang="zh-CN" sz="2400" dirty="0"/>
              <a:t> =512</a:t>
            </a:r>
            <a:r>
              <a:rPr lang="zh-CN" altLang="zh-CN" sz="2400" dirty="0"/>
              <a:t>个。</a:t>
            </a:r>
            <a:r>
              <a:rPr lang="en-US" altLang="zh-CN" sz="2400" dirty="0"/>
              <a:t> </a:t>
            </a:r>
            <a:endParaRPr lang="zh-CN" altLang="zh-CN" sz="2400" dirty="0"/>
          </a:p>
          <a:p>
            <a:r>
              <a:rPr lang="zh-CN" altLang="zh-CN" sz="2400" dirty="0"/>
              <a:t>（</a:t>
            </a:r>
            <a:r>
              <a:rPr lang="en-US" altLang="zh-CN" sz="2400" dirty="0"/>
              <a:t>2</a:t>
            </a:r>
            <a:r>
              <a:rPr lang="zh-CN" altLang="zh-CN" sz="2400" dirty="0"/>
              <a:t>）</a:t>
            </a:r>
            <a:r>
              <a:rPr lang="en-US" altLang="zh-CN" sz="2400" dirty="0"/>
              <a:t>512KB/8KB = 64 = 2</a:t>
            </a:r>
            <a:r>
              <a:rPr lang="en-US" altLang="zh-CN" sz="2400" baseline="30000" dirty="0"/>
              <a:t>6</a:t>
            </a:r>
            <a:r>
              <a:rPr lang="zh-CN" altLang="zh-CN" sz="2400" dirty="0"/>
              <a:t>，所以</a:t>
            </a:r>
            <a:r>
              <a:rPr lang="en-US" altLang="zh-CN" sz="2400" dirty="0"/>
              <a:t>tag</a:t>
            </a:r>
            <a:r>
              <a:rPr lang="zh-CN" altLang="zh-CN" sz="2400" dirty="0"/>
              <a:t>有</a:t>
            </a:r>
            <a:r>
              <a:rPr lang="en-US" altLang="zh-CN" sz="2400" dirty="0"/>
              <a:t>6</a:t>
            </a:r>
            <a:r>
              <a:rPr lang="zh-CN" altLang="zh-CN" sz="2400" dirty="0"/>
              <a:t>位。</a:t>
            </a:r>
            <a:r>
              <a:rPr lang="en-US" altLang="zh-CN" sz="2400" dirty="0"/>
              <a:t>Cache</a:t>
            </a:r>
            <a:r>
              <a:rPr lang="zh-CN" altLang="zh-CN" sz="2400" dirty="0"/>
              <a:t>大小为</a:t>
            </a:r>
            <a:r>
              <a:rPr lang="en-US" altLang="zh-CN" sz="2400" dirty="0"/>
              <a:t>8KB = 2</a:t>
            </a:r>
            <a:r>
              <a:rPr lang="en-US" altLang="zh-CN" sz="2400" baseline="30000" dirty="0"/>
              <a:t>13</a:t>
            </a:r>
            <a:r>
              <a:rPr lang="en-US" altLang="zh-CN" sz="2400" dirty="0"/>
              <a:t>B</a:t>
            </a:r>
            <a:r>
              <a:rPr lang="zh-CN" altLang="zh-CN" sz="2400" dirty="0"/>
              <a:t>，所以</a:t>
            </a:r>
            <a:r>
              <a:rPr lang="en-US" altLang="zh-CN" sz="2400" dirty="0"/>
              <a:t>cache</a:t>
            </a:r>
            <a:r>
              <a:rPr lang="zh-CN" altLang="zh-CN" sz="2400" dirty="0"/>
              <a:t>地址为</a:t>
            </a:r>
            <a:r>
              <a:rPr lang="en-US" altLang="zh-CN" sz="2400" dirty="0"/>
              <a:t>13</a:t>
            </a:r>
            <a:r>
              <a:rPr lang="zh-CN" altLang="zh-CN" sz="2400" dirty="0"/>
              <a:t>位。而</a:t>
            </a:r>
            <a:r>
              <a:rPr lang="en-US" altLang="zh-CN" sz="2400" dirty="0"/>
              <a:t>512 = 2</a:t>
            </a:r>
            <a:r>
              <a:rPr lang="en-US" altLang="zh-CN" sz="2400" baseline="30000" dirty="0"/>
              <a:t>9</a:t>
            </a:r>
            <a:r>
              <a:rPr lang="zh-CN" altLang="zh-CN" sz="2400" dirty="0"/>
              <a:t>，</a:t>
            </a:r>
            <a:r>
              <a:rPr lang="en-US" altLang="zh-CN" sz="2400" dirty="0"/>
              <a:t> 13-9=4</a:t>
            </a:r>
            <a:r>
              <a:rPr lang="zh-CN" altLang="zh-CN" sz="2400" dirty="0"/>
              <a:t>，所以</a:t>
            </a:r>
            <a:r>
              <a:rPr lang="en-US" altLang="zh-CN" sz="2400" dirty="0"/>
              <a:t>cache</a:t>
            </a:r>
            <a:r>
              <a:rPr lang="zh-CN" altLang="zh-CN" sz="2400" dirty="0"/>
              <a:t>行号和行内地址分别为</a:t>
            </a:r>
            <a:r>
              <a:rPr lang="en-US" altLang="zh-CN" sz="2400" dirty="0"/>
              <a:t>9</a:t>
            </a:r>
            <a:r>
              <a:rPr lang="zh-CN" altLang="zh-CN" sz="2400" dirty="0"/>
              <a:t>位和</a:t>
            </a:r>
            <a:r>
              <a:rPr lang="en-US" altLang="zh-CN" sz="2400" dirty="0"/>
              <a:t>4</a:t>
            </a:r>
            <a:r>
              <a:rPr lang="zh-CN" altLang="zh-CN" sz="2400" dirty="0"/>
              <a:t>位。</a:t>
            </a:r>
            <a:endParaRPr lang="zh-CN" altLang="zh-CN" sz="2400" dirty="0"/>
          </a:p>
          <a:p>
            <a:r>
              <a:rPr lang="en-US" altLang="zh-CN" sz="2400" dirty="0"/>
              <a:t> </a:t>
            </a:r>
            <a:r>
              <a:rPr lang="zh-CN" altLang="zh-CN" sz="2400" dirty="0"/>
              <a:t>（</a:t>
            </a:r>
            <a:r>
              <a:rPr lang="en-US" altLang="zh-CN" sz="2400" dirty="0"/>
              <a:t>3</a:t>
            </a:r>
            <a:r>
              <a:rPr lang="zh-CN" altLang="zh-CN" sz="2400" dirty="0"/>
              <a:t>）</a:t>
            </a:r>
            <a:r>
              <a:rPr lang="en-US" altLang="zh-CN" sz="2400" dirty="0"/>
              <a:t>513 mod 2</a:t>
            </a:r>
            <a:r>
              <a:rPr lang="en-US" altLang="zh-CN" sz="2400" baseline="30000" dirty="0"/>
              <a:t>9</a:t>
            </a:r>
            <a:r>
              <a:rPr lang="en-US" altLang="zh-CN" sz="2400" dirty="0"/>
              <a:t> = 1</a:t>
            </a:r>
            <a:r>
              <a:rPr lang="zh-CN" altLang="zh-CN" sz="2400" dirty="0"/>
              <a:t>，即第</a:t>
            </a:r>
            <a:r>
              <a:rPr lang="en-US" altLang="zh-CN" sz="2400" dirty="0"/>
              <a:t>1</a:t>
            </a:r>
            <a:r>
              <a:rPr lang="zh-CN" altLang="zh-CN" sz="2400" dirty="0"/>
              <a:t>号行。其区号</a:t>
            </a:r>
            <a:r>
              <a:rPr lang="en-US" altLang="zh-CN" sz="2400" dirty="0"/>
              <a:t> = 513/2</a:t>
            </a:r>
            <a:r>
              <a:rPr lang="en-US" altLang="zh-CN" sz="2400" baseline="30000" dirty="0"/>
              <a:t>9</a:t>
            </a:r>
            <a:r>
              <a:rPr lang="en-US" altLang="zh-CN" sz="2400" dirty="0"/>
              <a:t> = 1</a:t>
            </a:r>
            <a:r>
              <a:rPr lang="zh-CN" altLang="zh-CN" sz="2400" dirty="0"/>
              <a:t>，即</a:t>
            </a:r>
            <a:r>
              <a:rPr lang="en-US" altLang="zh-CN" sz="2400" dirty="0"/>
              <a:t>tag</a:t>
            </a:r>
            <a:r>
              <a:rPr lang="zh-CN" altLang="zh-CN" sz="2400" dirty="0"/>
              <a:t>为</a:t>
            </a:r>
            <a:r>
              <a:rPr lang="en-US" altLang="zh-CN" sz="2400" dirty="0"/>
              <a:t>1.  </a:t>
            </a:r>
            <a:endParaRPr lang="zh-CN" altLang="zh-CN" sz="2400" dirty="0"/>
          </a:p>
          <a:p>
            <a:r>
              <a:rPr lang="zh-CN" altLang="zh-CN" sz="2400" dirty="0"/>
              <a:t>（</a:t>
            </a:r>
            <a:r>
              <a:rPr lang="en-US" altLang="zh-CN" sz="2400" dirty="0"/>
              <a:t>4</a:t>
            </a:r>
            <a:r>
              <a:rPr lang="zh-CN" altLang="zh-CN" sz="2400" dirty="0"/>
              <a:t>）主存地址为</a:t>
            </a:r>
            <a:r>
              <a:rPr lang="en-US" altLang="zh-CN" sz="2400" dirty="0"/>
              <a:t>04011H = 000 0100 0000 0001 0001B</a:t>
            </a:r>
            <a:r>
              <a:rPr lang="zh-CN" altLang="zh-CN" sz="2400" dirty="0"/>
              <a:t>，其</a:t>
            </a:r>
            <a:r>
              <a:rPr lang="en-US" altLang="zh-CN" sz="2400" dirty="0"/>
              <a:t>tag</a:t>
            </a:r>
            <a:r>
              <a:rPr lang="zh-CN" altLang="zh-CN" sz="2400" dirty="0"/>
              <a:t>为</a:t>
            </a:r>
            <a:r>
              <a:rPr lang="en-US" altLang="zh-CN" sz="2400" dirty="0"/>
              <a:t>2</a:t>
            </a:r>
            <a:r>
              <a:rPr lang="zh-CN" altLang="zh-CN" sz="2400" dirty="0"/>
              <a:t>，而上一步从主存读出的数据块在</a:t>
            </a:r>
            <a:r>
              <a:rPr lang="en-US" altLang="zh-CN" sz="2400" dirty="0"/>
              <a:t>1</a:t>
            </a:r>
            <a:r>
              <a:rPr lang="zh-CN" altLang="zh-CN" sz="2400" dirty="0"/>
              <a:t>号区，所以未命中。</a:t>
            </a:r>
            <a:r>
              <a:rPr lang="en-US" altLang="zh-CN" sz="2400" dirty="0"/>
              <a:t> </a:t>
            </a:r>
            <a:endParaRPr lang="zh-CN" altLang="zh-CN" sz="2400" dirty="0"/>
          </a:p>
          <a:p>
            <a:r>
              <a:rPr lang="zh-CN" altLang="zh-CN" sz="2400" dirty="0"/>
              <a:t>（</a:t>
            </a:r>
            <a:r>
              <a:rPr lang="en-US" altLang="zh-CN" sz="2400" dirty="0"/>
              <a:t>5</a:t>
            </a:r>
            <a:r>
              <a:rPr lang="zh-CN" altLang="zh-CN" sz="2400" dirty="0"/>
              <a:t>）</a:t>
            </a:r>
            <a:r>
              <a:rPr lang="en-US" altLang="zh-CN" sz="2400" dirty="0"/>
              <a:t>h = Nc/(Nc+Nm) = 5000/(5000+200) = 96.15% </a:t>
            </a:r>
            <a:endParaRPr lang="zh-CN" altLang="zh-CN" sz="2400" dirty="0"/>
          </a:p>
          <a:p>
            <a:r>
              <a:rPr lang="en-US" altLang="zh-CN" sz="2400" dirty="0"/>
              <a:t>t</a:t>
            </a:r>
            <a:r>
              <a:rPr lang="en-US" altLang="zh-CN" sz="2400" baseline="-25000" dirty="0"/>
              <a:t>a</a:t>
            </a:r>
            <a:r>
              <a:rPr lang="en-US" altLang="zh-CN" sz="2400" dirty="0"/>
              <a:t> = htc + (1-h) tm = 96.15% * 40 + (1-96.15%) *160 = 44.62 </a:t>
            </a:r>
            <a:endParaRPr lang="zh-CN" altLang="zh-C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灯片编号占位符 5"/>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2290" name="Rectangle 2"/>
          <p:cNvSpPr>
            <a:spLocks noGrp="1"/>
          </p:cNvSpPr>
          <p:nvPr>
            <p:ph type="title"/>
          </p:nvPr>
        </p:nvSpPr>
        <p:spPr>
          <a:xfrm>
            <a:off x="871538" y="977900"/>
            <a:ext cx="8162925" cy="646113"/>
          </a:xfrm>
          <a:ln/>
        </p:spPr>
        <p:txBody>
          <a:bodyPr vert="horz" wrap="square" lIns="91440" tIns="45720" rIns="91440" bIns="45720" anchor="b" anchorCtr="0">
            <a:spAutoFit/>
          </a:bodyPr>
          <a:p>
            <a:pPr eaLnBrk="1" hangingPunct="1"/>
            <a:r>
              <a:rPr lang="zh-CN" altLang="en-US" sz="3600" b="1" dirty="0">
                <a:solidFill>
                  <a:srgbClr val="003399"/>
                </a:solidFill>
              </a:rPr>
              <a:t>计算机性能指标</a:t>
            </a:r>
            <a:endParaRPr lang="zh-CN" altLang="en-US" sz="3600" b="1" dirty="0">
              <a:solidFill>
                <a:srgbClr val="003399"/>
              </a:solidFill>
            </a:endParaRPr>
          </a:p>
        </p:txBody>
      </p:sp>
      <p:sp>
        <p:nvSpPr>
          <p:cNvPr id="12291" name="Rectangle 3"/>
          <p:cNvSpPr>
            <a:spLocks noGrp="1"/>
          </p:cNvSpPr>
          <p:nvPr>
            <p:ph idx="1"/>
          </p:nvPr>
        </p:nvSpPr>
        <p:spPr>
          <a:xfrm>
            <a:off x="381000" y="1752600"/>
            <a:ext cx="8305800" cy="4772025"/>
          </a:xfrm>
          <a:ln/>
        </p:spPr>
        <p:txBody>
          <a:bodyPr vert="horz" wrap="square" lIns="91440" tIns="45720" rIns="91440" bIns="45720" anchor="t" anchorCtr="0"/>
          <a:p>
            <a:pPr algn="just" eaLnBrk="1" hangingPunct="1">
              <a:lnSpc>
                <a:spcPct val="140000"/>
              </a:lnSpc>
            </a:pPr>
            <a:r>
              <a:rPr lang="zh-CN" altLang="en-US" sz="2400" b="1" dirty="0">
                <a:solidFill>
                  <a:srgbClr val="FF0000"/>
                </a:solidFill>
              </a:rPr>
              <a:t>吞吐量：</a:t>
            </a:r>
            <a:r>
              <a:rPr lang="zh-CN" altLang="en-US" sz="2000" b="1" dirty="0"/>
              <a:t>一台计算机在某一时间间隔内能够处理的信息量，单位是字节</a:t>
            </a:r>
            <a:r>
              <a:rPr lang="en-US" altLang="zh-CN" sz="2000" b="1" dirty="0"/>
              <a:t>/</a:t>
            </a:r>
            <a:r>
              <a:rPr lang="zh-CN" altLang="en-US" sz="2000" b="1" dirty="0"/>
              <a:t>秒（</a:t>
            </a:r>
            <a:r>
              <a:rPr lang="en-US" altLang="zh-CN" sz="2000" b="1" dirty="0"/>
              <a:t>B/S</a:t>
            </a:r>
            <a:r>
              <a:rPr lang="zh-CN" altLang="en-US" sz="2000" b="1" dirty="0"/>
              <a:t>）。</a:t>
            </a:r>
            <a:endParaRPr lang="zh-CN" altLang="en-US" sz="2000" b="1" dirty="0"/>
          </a:p>
          <a:p>
            <a:pPr algn="just" eaLnBrk="1" hangingPunct="1">
              <a:lnSpc>
                <a:spcPct val="140000"/>
              </a:lnSpc>
            </a:pPr>
            <a:r>
              <a:rPr lang="zh-CN" altLang="en-US" sz="2400" b="1" dirty="0">
                <a:solidFill>
                  <a:srgbClr val="FF0000"/>
                </a:solidFill>
              </a:rPr>
              <a:t>响应时间：</a:t>
            </a:r>
            <a:r>
              <a:rPr lang="zh-CN" altLang="en-US" sz="2000" b="1" dirty="0"/>
              <a:t>从输入有效到系统产生响应之间的时间度量，用时间单位来度量，例如微秒（</a:t>
            </a:r>
            <a:r>
              <a:rPr lang="en-US" altLang="zh-CN" sz="2000" b="1" dirty="0"/>
              <a:t>10</a:t>
            </a:r>
            <a:r>
              <a:rPr lang="en-US" altLang="zh-CN" sz="2000" b="1" baseline="30000" dirty="0"/>
              <a:t>-6</a:t>
            </a:r>
            <a:r>
              <a:rPr lang="en-US" altLang="zh-CN" sz="2000" b="1" dirty="0"/>
              <a:t>S</a:t>
            </a:r>
            <a:r>
              <a:rPr lang="zh-CN" altLang="en-US" sz="2000" b="1" dirty="0"/>
              <a:t>）、纳秒（</a:t>
            </a:r>
            <a:r>
              <a:rPr lang="en-US" altLang="zh-CN" sz="2000" b="1" dirty="0"/>
              <a:t>10</a:t>
            </a:r>
            <a:r>
              <a:rPr lang="en-US" altLang="zh-CN" sz="2000" b="1" baseline="30000" dirty="0"/>
              <a:t>-9</a:t>
            </a:r>
            <a:r>
              <a:rPr lang="en-US" altLang="zh-CN" sz="2000" b="1" dirty="0"/>
              <a:t>S</a:t>
            </a:r>
            <a:r>
              <a:rPr lang="zh-CN" altLang="en-US" sz="2000" b="1" dirty="0"/>
              <a:t>）。</a:t>
            </a:r>
            <a:endParaRPr lang="zh-CN" altLang="en-US" sz="2000" b="1" dirty="0"/>
          </a:p>
          <a:p>
            <a:pPr algn="just" eaLnBrk="1" hangingPunct="1">
              <a:lnSpc>
                <a:spcPct val="140000"/>
              </a:lnSpc>
            </a:pPr>
            <a:r>
              <a:rPr lang="zh-CN" altLang="en-US" sz="2400" b="1" dirty="0">
                <a:solidFill>
                  <a:srgbClr val="FF0000"/>
                </a:solidFill>
              </a:rPr>
              <a:t>利用率：</a:t>
            </a:r>
            <a:r>
              <a:rPr lang="zh-CN" altLang="en-US" sz="2000" b="1" dirty="0"/>
              <a:t>表示在给定的时间间隔内，系统被实际使用的时间所占的比率，一般用百分比表示。</a:t>
            </a:r>
            <a:endParaRPr lang="zh-CN" altLang="en-US" sz="2000" b="1" dirty="0"/>
          </a:p>
          <a:p>
            <a:pPr algn="just" eaLnBrk="1" hangingPunct="1">
              <a:lnSpc>
                <a:spcPct val="140000"/>
              </a:lnSpc>
            </a:pPr>
            <a:r>
              <a:rPr lang="zh-CN" altLang="en-US" sz="2400" b="1" dirty="0">
                <a:solidFill>
                  <a:srgbClr val="FF0000"/>
                </a:solidFill>
              </a:rPr>
              <a:t>处理机字长：</a:t>
            </a:r>
            <a:r>
              <a:rPr lang="zh-CN" altLang="en-US" sz="2000" b="1" dirty="0"/>
              <a:t>指处理机运算器中一次能够完成二进制数运算的位数。当前处理机的字长有</a:t>
            </a:r>
            <a:r>
              <a:rPr lang="en-US" altLang="zh-CN" sz="2000" b="1" dirty="0"/>
              <a:t>8</a:t>
            </a:r>
            <a:r>
              <a:rPr lang="zh-CN" altLang="en-US" sz="2000" b="1" dirty="0"/>
              <a:t>位、</a:t>
            </a:r>
            <a:r>
              <a:rPr lang="en-US" altLang="zh-CN" sz="2000" b="1" dirty="0"/>
              <a:t>16</a:t>
            </a:r>
            <a:r>
              <a:rPr lang="zh-CN" altLang="en-US" sz="2000" b="1" dirty="0"/>
              <a:t>位、</a:t>
            </a:r>
            <a:r>
              <a:rPr lang="en-US" altLang="zh-CN" sz="2000" b="1" dirty="0"/>
              <a:t>32</a:t>
            </a:r>
            <a:r>
              <a:rPr lang="zh-CN" altLang="en-US" sz="2000" b="1" dirty="0"/>
              <a:t>位、</a:t>
            </a:r>
            <a:r>
              <a:rPr lang="en-US" altLang="zh-CN" sz="2000" b="1" dirty="0"/>
              <a:t>64</a:t>
            </a:r>
            <a:r>
              <a:rPr lang="zh-CN" altLang="en-US" sz="2000" b="1" dirty="0"/>
              <a:t>位。字长越长，表示计算的精度越高。</a:t>
            </a:r>
            <a:endParaRPr lang="zh-CN" altLang="en-US" sz="2000" b="1" dirty="0"/>
          </a:p>
        </p:txBody>
      </p:sp>
    </p:spTree>
  </p:cSld>
  <p:clrMapOvr>
    <a:masterClrMapping/>
  </p:clrMapOvr>
  <p:transition spd="med">
    <p:pull/>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标题 1"/>
          <p:cNvSpPr>
            <a:spLocks noGrp="1"/>
          </p:cNvSpPr>
          <p:nvPr>
            <p:ph type="title"/>
          </p:nvPr>
        </p:nvSpPr>
        <p:spPr>
          <a:ln/>
        </p:spPr>
        <p:txBody>
          <a:bodyPr anchor="b" anchorCtr="0">
            <a:spAutoFit/>
          </a:bodyPr>
          <a:p>
            <a:endParaRPr lang="zh-CN" altLang="en-US"/>
          </a:p>
        </p:txBody>
      </p:sp>
      <p:sp>
        <p:nvSpPr>
          <p:cNvPr id="59394" name="内容占位符 2"/>
          <p:cNvSpPr>
            <a:spLocks noGrp="1"/>
          </p:cNvSpPr>
          <p:nvPr>
            <p:ph idx="1"/>
          </p:nvPr>
        </p:nvSpPr>
        <p:spPr>
          <a:xfrm>
            <a:off x="912813" y="1905000"/>
            <a:ext cx="8231187" cy="4191000"/>
          </a:xfrm>
          <a:ln/>
        </p:spPr>
        <p:txBody>
          <a:bodyPr anchor="t" anchorCtr="0"/>
          <a:p>
            <a:r>
              <a:rPr lang="zh-CN" altLang="en-US"/>
              <a:t>一个组相联映射的Cache，有128块，主存共有210块，每块64个字，每组4块，则主存地址共有</a:t>
            </a:r>
            <a:r>
              <a:rPr lang="zh-CN" altLang="en-US">
                <a:sym typeface="宋体" panose="02010600030101010101" pitchFamily="2" charset="-122"/>
              </a:rPr>
              <a:t>＿＿＿</a:t>
            </a:r>
            <a:r>
              <a:rPr lang="zh-CN" altLang="en-US"/>
              <a:t>位，其中主存字块标记应为</a:t>
            </a:r>
            <a:r>
              <a:rPr lang="zh-CN" altLang="en-US">
                <a:sym typeface="宋体" panose="02010600030101010101" pitchFamily="2" charset="-122"/>
              </a:rPr>
              <a:t>＿＿＿</a:t>
            </a:r>
            <a:r>
              <a:rPr lang="zh-CN" altLang="en-US"/>
              <a:t>位，组地址应为</a:t>
            </a:r>
            <a:r>
              <a:rPr lang="zh-CN" altLang="en-US">
                <a:sym typeface="宋体" panose="02010600030101010101" pitchFamily="2" charset="-122"/>
              </a:rPr>
              <a:t>＿＿＿</a:t>
            </a:r>
            <a:r>
              <a:rPr lang="zh-CN" altLang="en-US"/>
              <a:t>位；Cache地址共＿＿＿位。</a:t>
            </a:r>
            <a:endParaRPr lang="zh-CN" altLang="en-US"/>
          </a:p>
          <a:p>
            <a:r>
              <a:rPr lang="zh-CN" altLang="en-US"/>
              <a:t>4.虚拟存储器只是一个容量非常大的存储器的逻辑模型，并不是任何实际的物理存储器。它的作用，主要解决</a:t>
            </a:r>
            <a:r>
              <a:rPr lang="zh-CN" altLang="en-US">
                <a:sym typeface="宋体" panose="02010600030101010101" pitchFamily="2" charset="-122"/>
              </a:rPr>
              <a:t>＿＿＿</a:t>
            </a:r>
            <a:r>
              <a:rPr lang="zh-CN" altLang="en-US"/>
              <a:t>的矛盾。</a:t>
            </a:r>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1"/>
          <p:cNvSpPr>
            <a:spLocks noGrp="1"/>
          </p:cNvSpPr>
          <p:nvPr>
            <p:ph type="title"/>
          </p:nvPr>
        </p:nvSpPr>
        <p:spPr>
          <a:ln/>
        </p:spPr>
        <p:txBody>
          <a:bodyPr anchor="b" anchorCtr="0">
            <a:spAutoFit/>
          </a:bodyPr>
          <a:p>
            <a:endParaRPr lang="zh-CN" altLang="en-US"/>
          </a:p>
        </p:txBody>
      </p:sp>
      <p:sp>
        <p:nvSpPr>
          <p:cNvPr id="60418" name="内容占位符 2"/>
          <p:cNvSpPr>
            <a:spLocks noGrp="1"/>
          </p:cNvSpPr>
          <p:nvPr>
            <p:ph idx="1"/>
          </p:nvPr>
        </p:nvSpPr>
        <p:spPr>
          <a:ln/>
        </p:spPr>
        <p:txBody>
          <a:bodyPr anchor="t" anchorCtr="0"/>
          <a:p>
            <a:r>
              <a:rPr lang="zh-CN" altLang="en-US"/>
              <a:t>例：存储系统中加入cache存储器的目的是什么？简述cache的工作原理。</a:t>
            </a: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a:xfrm>
            <a:off x="250825" y="1125538"/>
            <a:ext cx="7543800" cy="723900"/>
          </a:xfrm>
          <a:ln/>
        </p:spPr>
        <p:txBody>
          <a:bodyPr vert="horz" wrap="square" lIns="91440" tIns="45720" rIns="91440" bIns="45720" anchor="b" anchorCtr="0">
            <a:spAutoFit/>
          </a:bodyPr>
          <a:p>
            <a:pPr eaLnBrk="1" hangingPunct="1"/>
            <a:r>
              <a:rPr lang="zh-CN" altLang="en-US" dirty="0"/>
              <a:t>考纲要求</a:t>
            </a:r>
            <a:endParaRPr lang="zh-CN" altLang="en-US" dirty="0"/>
          </a:p>
        </p:txBody>
      </p:sp>
      <p:sp>
        <p:nvSpPr>
          <p:cNvPr id="3" name="内容占位符 2"/>
          <p:cNvSpPr>
            <a:spLocks noGrp="1"/>
          </p:cNvSpPr>
          <p:nvPr>
            <p:ph idx="1"/>
          </p:nvPr>
        </p:nvSpPr>
        <p:spPr>
          <a:xfrm>
            <a:off x="323850" y="1844675"/>
            <a:ext cx="8229600" cy="532765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r>
              <a:rPr kumimoji="1" lang="zh-CN" altLang="zh-CN" sz="2400" b="1" i="0" u="none" strike="noStrike" kern="0" cap="none" spc="0" normalizeH="0" baseline="0" noProof="0" dirty="0">
                <a:ln>
                  <a:noFill/>
                </a:ln>
                <a:solidFill>
                  <a:schemeClr val="tx1"/>
                </a:solidFill>
                <a:effectLst/>
                <a:uLnTx/>
                <a:uFillTx/>
                <a:latin typeface="+mn-ea"/>
                <a:ea typeface="+mn-ea"/>
                <a:cs typeface="+mn-cs"/>
              </a:rPr>
              <a:t>一</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 </a:t>
            </a:r>
            <a:r>
              <a:rPr kumimoji="1" lang="zh-CN" altLang="zh-CN" sz="2400" b="1" i="0" u="none" strike="noStrike" kern="0" cap="none" spc="0" normalizeH="0" baseline="0" noProof="0" dirty="0">
                <a:ln>
                  <a:noFill/>
                </a:ln>
                <a:solidFill>
                  <a:schemeClr val="tx1"/>
                </a:solidFill>
                <a:effectLst/>
                <a:uLnTx/>
                <a:uFillTx/>
                <a:latin typeface="+mn-ea"/>
                <a:ea typeface="+mn-ea"/>
                <a:cs typeface="+mn-cs"/>
              </a:rPr>
              <a:t>指令格式</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 </a:t>
            </a:r>
            <a:endParaRPr kumimoji="1" lang="zh-CN" altLang="zh-CN" sz="2400" b="1" i="0" u="none" strike="noStrike" kern="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Char char="n"/>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1</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 </a:t>
            </a:r>
            <a:r>
              <a:rPr kumimoji="1" lang="zh-CN" altLang="zh-CN" sz="2400" b="1" i="0" u="none" strike="noStrike" kern="0" cap="none" spc="0" normalizeH="0" baseline="0" noProof="0" dirty="0">
                <a:ln>
                  <a:noFill/>
                </a:ln>
                <a:solidFill>
                  <a:schemeClr val="tx1"/>
                </a:solidFill>
                <a:effectLst/>
                <a:uLnTx/>
                <a:uFillTx/>
                <a:latin typeface="+mn-ea"/>
                <a:ea typeface="+mn-ea"/>
                <a:cs typeface="+mn-cs"/>
              </a:rPr>
              <a:t>指令的基本格式</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 </a:t>
            </a:r>
            <a:endParaRPr kumimoji="1" lang="zh-CN" altLang="zh-CN" sz="2400" b="1" i="0" u="none" strike="noStrike" kern="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Char char="n"/>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2</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 </a:t>
            </a:r>
            <a:r>
              <a:rPr kumimoji="1" lang="zh-CN" altLang="zh-CN" sz="2400" b="1" i="0" u="none" strike="noStrike" kern="0" cap="none" spc="0" normalizeH="0" baseline="0" noProof="0" dirty="0">
                <a:ln>
                  <a:noFill/>
                </a:ln>
                <a:solidFill>
                  <a:schemeClr val="tx1"/>
                </a:solidFill>
                <a:effectLst/>
                <a:uLnTx/>
                <a:uFillTx/>
                <a:latin typeface="+mn-ea"/>
                <a:ea typeface="+mn-ea"/>
                <a:cs typeface="+mn-cs"/>
              </a:rPr>
              <a:t>定长操作码</a:t>
            </a:r>
            <a:r>
              <a:rPr kumimoji="1" lang="zh-CN" altLang="zh-CN" sz="2400" b="1" i="0" u="none" strike="noStrike" kern="0" cap="none" spc="0" normalizeH="0" baseline="0" noProof="0" dirty="0">
                <a:ln>
                  <a:noFill/>
                </a:ln>
                <a:solidFill>
                  <a:srgbClr val="FF0000"/>
                </a:solidFill>
                <a:effectLst/>
                <a:uLnTx/>
                <a:uFillTx/>
                <a:latin typeface="+mn-ea"/>
                <a:ea typeface="+mn-ea"/>
                <a:cs typeface="+mn-cs"/>
              </a:rPr>
              <a:t>指令格式</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 </a:t>
            </a:r>
            <a:endParaRPr kumimoji="1" lang="zh-CN" altLang="zh-CN" sz="2400" b="1" i="0" u="none" strike="noStrike" kern="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Char char="n"/>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3</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 </a:t>
            </a:r>
            <a:r>
              <a:rPr kumimoji="1" lang="zh-CN" altLang="zh-CN" sz="2400" b="1" i="0" u="none" strike="noStrike" kern="0" cap="none" spc="0" normalizeH="0" baseline="0" noProof="0" dirty="0">
                <a:ln>
                  <a:noFill/>
                </a:ln>
                <a:solidFill>
                  <a:schemeClr val="tx1"/>
                </a:solidFill>
                <a:effectLst/>
                <a:uLnTx/>
                <a:uFillTx/>
                <a:latin typeface="+mn-ea"/>
                <a:ea typeface="+mn-ea"/>
                <a:cs typeface="+mn-cs"/>
              </a:rPr>
              <a:t>扩展操作码指令格式</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 </a:t>
            </a:r>
            <a:endParaRPr kumimoji="1" lang="zh-CN"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r>
              <a:rPr kumimoji="1" lang="zh-CN" altLang="zh-CN" sz="2400" b="1" i="0" u="none" strike="noStrike" kern="0" cap="none" spc="0" normalizeH="0" baseline="0" noProof="0" dirty="0">
                <a:ln>
                  <a:noFill/>
                </a:ln>
                <a:solidFill>
                  <a:schemeClr val="tx1"/>
                </a:solidFill>
                <a:effectLst/>
                <a:uLnTx/>
                <a:uFillTx/>
                <a:latin typeface="+mn-ea"/>
                <a:ea typeface="+mn-ea"/>
                <a:cs typeface="+mn-cs"/>
              </a:rPr>
              <a:t>二</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 </a:t>
            </a:r>
            <a:r>
              <a:rPr kumimoji="1" lang="zh-CN" altLang="zh-CN" sz="2400" b="1" i="0" u="none" strike="noStrike" kern="0" cap="none" spc="0" normalizeH="0" baseline="0" noProof="0" dirty="0">
                <a:ln>
                  <a:noFill/>
                </a:ln>
                <a:solidFill>
                  <a:schemeClr val="tx1"/>
                </a:solidFill>
                <a:effectLst/>
                <a:uLnTx/>
                <a:uFillTx/>
                <a:latin typeface="+mn-ea"/>
                <a:ea typeface="+mn-ea"/>
                <a:cs typeface="+mn-cs"/>
              </a:rPr>
              <a:t>指令的寻址方式</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 </a:t>
            </a:r>
            <a:endParaRPr kumimoji="1" lang="zh-CN" altLang="zh-CN" sz="2400" b="1" i="0" u="none" strike="noStrike" kern="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Char char="n"/>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1</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 </a:t>
            </a:r>
            <a:r>
              <a:rPr kumimoji="1" lang="zh-CN" altLang="zh-CN" sz="2400" b="1" i="0" u="none" strike="noStrike" kern="0" cap="none" spc="0" normalizeH="0" baseline="0" noProof="0" dirty="0">
                <a:ln>
                  <a:noFill/>
                </a:ln>
                <a:solidFill>
                  <a:srgbClr val="FF0000"/>
                </a:solidFill>
                <a:effectLst/>
                <a:uLnTx/>
                <a:uFillTx/>
                <a:latin typeface="+mn-ea"/>
                <a:ea typeface="+mn-ea"/>
                <a:cs typeface="+mn-cs"/>
              </a:rPr>
              <a:t>有效地址</a:t>
            </a:r>
            <a:r>
              <a:rPr kumimoji="1" lang="zh-CN" altLang="zh-CN" sz="2400" b="1" i="0" u="none" strike="noStrike" kern="0" cap="none" spc="0" normalizeH="0" baseline="0" noProof="0" dirty="0">
                <a:ln>
                  <a:noFill/>
                </a:ln>
                <a:solidFill>
                  <a:schemeClr val="tx1"/>
                </a:solidFill>
                <a:effectLst/>
                <a:uLnTx/>
                <a:uFillTx/>
                <a:latin typeface="+mn-ea"/>
                <a:ea typeface="+mn-ea"/>
                <a:cs typeface="+mn-cs"/>
              </a:rPr>
              <a:t>的概念</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 </a:t>
            </a:r>
            <a:endParaRPr kumimoji="1" lang="zh-CN" altLang="zh-CN" sz="2400" b="1" i="0" u="none" strike="noStrike" kern="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Char char="n"/>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2</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 </a:t>
            </a:r>
            <a:r>
              <a:rPr kumimoji="1" lang="zh-CN" altLang="zh-CN" sz="2400" b="1" i="0" u="none" strike="noStrike" kern="0" cap="none" spc="0" normalizeH="0" baseline="0" noProof="0" dirty="0">
                <a:ln>
                  <a:noFill/>
                </a:ln>
                <a:solidFill>
                  <a:schemeClr val="tx1"/>
                </a:solidFill>
                <a:effectLst/>
                <a:uLnTx/>
                <a:uFillTx/>
                <a:latin typeface="+mn-ea"/>
                <a:ea typeface="+mn-ea"/>
                <a:cs typeface="+mn-cs"/>
              </a:rPr>
              <a:t>数据寻址和指令寻址</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 </a:t>
            </a:r>
            <a:endParaRPr kumimoji="1" lang="zh-CN" altLang="zh-CN" sz="2400" b="1" i="0" u="none" strike="noStrike" kern="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Char char="n"/>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3</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 </a:t>
            </a:r>
            <a:r>
              <a:rPr kumimoji="1" lang="zh-CN" altLang="zh-CN" sz="2400" b="1" i="0" u="none" strike="noStrike" kern="0" cap="none" spc="0" normalizeH="0" baseline="0" noProof="0" dirty="0">
                <a:ln>
                  <a:noFill/>
                </a:ln>
                <a:solidFill>
                  <a:srgbClr val="FF0000"/>
                </a:solidFill>
                <a:effectLst/>
                <a:uLnTx/>
                <a:uFillTx/>
                <a:latin typeface="+mn-ea"/>
                <a:ea typeface="+mn-ea"/>
                <a:cs typeface="+mn-cs"/>
              </a:rPr>
              <a:t>常见寻址方式</a:t>
            </a:r>
            <a:r>
              <a:rPr kumimoji="1" lang="en-US" altLang="zh-CN" sz="2400" b="1" i="0" u="none" strike="noStrike" kern="0" cap="none" spc="0" normalizeH="0" baseline="0" noProof="0" dirty="0">
                <a:ln>
                  <a:noFill/>
                </a:ln>
                <a:solidFill>
                  <a:srgbClr val="FF0000"/>
                </a:solidFill>
                <a:effectLst/>
                <a:uLnTx/>
                <a:uFillTx/>
                <a:latin typeface="+mn-ea"/>
                <a:ea typeface="+mn-ea"/>
                <a:cs typeface="+mn-cs"/>
              </a:rPr>
              <a:t> </a:t>
            </a:r>
            <a:endParaRPr kumimoji="1" lang="zh-CN" altLang="zh-CN" sz="2400" b="1" i="0" u="none" strike="noStrike" kern="0" cap="none" spc="0" normalizeH="0" baseline="0" noProof="0" dirty="0">
              <a:ln>
                <a:noFill/>
              </a:ln>
              <a:solidFill>
                <a:srgbClr val="FF0000"/>
              </a:solidFill>
              <a:effectLst/>
              <a:uLnTx/>
              <a:uFillTx/>
              <a:latin typeface="+mn-ea"/>
              <a:ea typeface="+mn-ea"/>
              <a:cs typeface="+mn-cs"/>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r>
              <a:rPr kumimoji="1" lang="zh-CN" altLang="zh-CN" sz="2400" b="1" i="0" u="none" strike="noStrike" kern="0" cap="none" spc="0" normalizeH="0" baseline="0" noProof="0" dirty="0">
                <a:ln>
                  <a:noFill/>
                </a:ln>
                <a:solidFill>
                  <a:schemeClr val="tx1"/>
                </a:solidFill>
                <a:effectLst/>
                <a:uLnTx/>
                <a:uFillTx/>
                <a:latin typeface="+mn-ea"/>
                <a:ea typeface="+mn-ea"/>
                <a:cs typeface="+mn-cs"/>
              </a:rPr>
              <a:t>三</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 CISC</a:t>
            </a:r>
            <a:r>
              <a:rPr kumimoji="1" lang="zh-CN" altLang="zh-CN" sz="2400" b="1" i="0" u="none" strike="noStrike" kern="0" cap="none" spc="0" normalizeH="0" baseline="0" noProof="0" dirty="0">
                <a:ln>
                  <a:noFill/>
                </a:ln>
                <a:solidFill>
                  <a:schemeClr val="tx1"/>
                </a:solidFill>
                <a:effectLst/>
                <a:uLnTx/>
                <a:uFillTx/>
                <a:latin typeface="+mn-ea"/>
                <a:ea typeface="+mn-ea"/>
                <a:cs typeface="+mn-cs"/>
              </a:rPr>
              <a:t>和</a:t>
            </a:r>
            <a:r>
              <a:rPr kumimoji="1" lang="en-US" altLang="zh-CN" sz="2400" b="1" i="0" u="none" strike="noStrike" kern="0" cap="none" spc="0" normalizeH="0" baseline="0" noProof="0" dirty="0">
                <a:ln>
                  <a:noFill/>
                </a:ln>
                <a:solidFill>
                  <a:srgbClr val="FF0000"/>
                </a:solidFill>
                <a:effectLst/>
                <a:uLnTx/>
                <a:uFillTx/>
                <a:latin typeface="+mn-ea"/>
                <a:ea typeface="+mn-ea"/>
                <a:cs typeface="+mn-cs"/>
              </a:rPr>
              <a:t>RISC</a:t>
            </a:r>
            <a:r>
              <a:rPr kumimoji="1" lang="zh-CN" altLang="zh-CN" sz="2400" b="1" i="0" u="none" strike="noStrike" kern="0" cap="none" spc="0" normalizeH="0" baseline="0" noProof="0" dirty="0">
                <a:ln>
                  <a:noFill/>
                </a:ln>
                <a:solidFill>
                  <a:srgbClr val="FF0000"/>
                </a:solidFill>
                <a:effectLst/>
                <a:uLnTx/>
                <a:uFillTx/>
                <a:latin typeface="+mn-ea"/>
                <a:ea typeface="+mn-ea"/>
                <a:cs typeface="+mn-cs"/>
              </a:rPr>
              <a:t>的基本概念</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 </a:t>
            </a:r>
            <a:endParaRPr kumimoji="1" lang="zh-CN"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defRPr/>
            </a:pPr>
            <a:endParaRPr kumimoji="1" lang="zh-CN" altLang="en-US" sz="2400" b="0" i="0" u="none" strike="noStrike" kern="0" cap="none" spc="0" normalizeH="0" baseline="0" noProof="0" dirty="0">
              <a:ln>
                <a:noFill/>
              </a:ln>
              <a:solidFill>
                <a:schemeClr val="tx1"/>
              </a:solidFill>
              <a:effectLst/>
              <a:uLnTx/>
              <a:uFillTx/>
              <a:latin typeface="+mn-ea"/>
              <a:ea typeface="+mn-ea"/>
              <a:cs typeface="+mn-cs"/>
            </a:endParaRPr>
          </a:p>
        </p:txBody>
      </p:sp>
      <p:sp>
        <p:nvSpPr>
          <p:cNvPr id="61443" name="灯片编号占位符 3"/>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61444" name="Rectangle 2"/>
          <p:cNvSpPr txBox="1"/>
          <p:nvPr/>
        </p:nvSpPr>
        <p:spPr>
          <a:xfrm>
            <a:off x="611188" y="260350"/>
            <a:ext cx="8162925" cy="762000"/>
          </a:xfrm>
          <a:prstGeom prst="rect">
            <a:avLst/>
          </a:prstGeom>
          <a:noFill/>
          <a:ln w="9525">
            <a:noFill/>
          </a:ln>
        </p:spPr>
        <p:txBody>
          <a:bodyPr anchor="b" anchorCtr="0">
            <a:spAutoFit/>
          </a:bodyPr>
          <a:p>
            <a:pPr algn="ctr">
              <a:buSzTx/>
            </a:pPr>
            <a:r>
              <a:rPr lang="zh-CN" altLang="en-US" sz="4400">
                <a:solidFill>
                  <a:schemeClr val="tx2"/>
                </a:solidFill>
                <a:latin typeface="Verdana" panose="020B0604030504040204" pitchFamily="34" charset="0"/>
              </a:rPr>
              <a:t>第四章 指令系统</a:t>
            </a:r>
            <a:endParaRPr lang="zh-CN" altLang="en-US" sz="4400" dirty="0">
              <a:solidFill>
                <a:schemeClr val="tx2"/>
              </a:solidFill>
              <a:latin typeface="Verdana" panose="020B060403050404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灯片编号占位符 5"/>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62466" name="Rectangle 2"/>
          <p:cNvSpPr>
            <a:spLocks noGrp="1"/>
          </p:cNvSpPr>
          <p:nvPr>
            <p:ph type="title"/>
          </p:nvPr>
        </p:nvSpPr>
        <p:spPr>
          <a:xfrm>
            <a:off x="395288" y="620713"/>
            <a:ext cx="7543800" cy="769937"/>
          </a:xfrm>
          <a:ln/>
        </p:spPr>
        <p:txBody>
          <a:bodyPr vert="horz" wrap="square" lIns="91440" tIns="45720" rIns="91440" bIns="45720" anchor="b" anchorCtr="0">
            <a:spAutoFit/>
          </a:bodyPr>
          <a:p>
            <a:pPr algn="ctr" eaLnBrk="1" hangingPunct="1"/>
            <a:r>
              <a:rPr lang="zh-CN" altLang="en-US" dirty="0"/>
              <a:t>本 章 总结</a:t>
            </a:r>
            <a:endParaRPr lang="zh-CN" altLang="en-US" dirty="0"/>
          </a:p>
        </p:txBody>
      </p:sp>
      <p:sp>
        <p:nvSpPr>
          <p:cNvPr id="62467" name="Rectangle 3"/>
          <p:cNvSpPr>
            <a:spLocks noGrp="1"/>
          </p:cNvSpPr>
          <p:nvPr>
            <p:ph idx="1"/>
          </p:nvPr>
        </p:nvSpPr>
        <p:spPr>
          <a:xfrm>
            <a:off x="323850" y="2060575"/>
            <a:ext cx="7632700" cy="4464050"/>
          </a:xfrm>
          <a:ln/>
        </p:spPr>
        <p:txBody>
          <a:bodyPr vert="horz" wrap="square" lIns="91440" tIns="45720" rIns="91440" bIns="45720" anchor="t" anchorCtr="0"/>
          <a:p>
            <a:pPr eaLnBrk="1" hangingPunct="1">
              <a:lnSpc>
                <a:spcPct val="80000"/>
              </a:lnSpc>
              <a:buNone/>
            </a:pPr>
            <a:r>
              <a:rPr lang="en-US" altLang="zh-CN" sz="3700" dirty="0"/>
              <a:t>        </a:t>
            </a:r>
            <a:r>
              <a:rPr lang="zh-CN" altLang="en-US" sz="3700" dirty="0"/>
              <a:t>一台计算机中所有机器指令的集合，称为这台计算机的指令系统。指令系统是表征一台计算机性能的重要因素，它的格式与功能不仅直接影响到机器的硬件结构，而且也影响到系统软件。指令格式是指令字用二进制代码表示的结构形式，通常由</a:t>
            </a:r>
            <a:r>
              <a:rPr lang="zh-CN" altLang="en-US" sz="3700" dirty="0">
                <a:solidFill>
                  <a:srgbClr val="CC3300"/>
                </a:solidFill>
              </a:rPr>
              <a:t>操作码字段</a:t>
            </a:r>
            <a:r>
              <a:rPr lang="zh-CN" altLang="en-US" sz="3700" dirty="0"/>
              <a:t>和</a:t>
            </a:r>
            <a:r>
              <a:rPr lang="zh-CN" altLang="en-US" sz="3700" dirty="0">
                <a:solidFill>
                  <a:srgbClr val="CC3300"/>
                </a:solidFill>
              </a:rPr>
              <a:t>地址码字段</a:t>
            </a:r>
            <a:r>
              <a:rPr lang="zh-CN" altLang="en-US" sz="3700" dirty="0"/>
              <a:t>组成。</a:t>
            </a:r>
            <a:endParaRPr lang="zh-CN" altLang="en-US" sz="3700" dirty="0"/>
          </a:p>
        </p:txBody>
      </p:sp>
      <p:sp>
        <p:nvSpPr>
          <p:cNvPr id="62468" name="AutoShape 4">
            <a:hlinkClick r:id="" action="ppaction://hlinkshowjump?jump=endshow"/>
          </p:cNvPr>
          <p:cNvSpPr/>
          <p:nvPr/>
        </p:nvSpPr>
        <p:spPr>
          <a:xfrm>
            <a:off x="7812088" y="6092825"/>
            <a:ext cx="431800" cy="431800"/>
          </a:xfrm>
          <a:prstGeom prst="actionButtonHome">
            <a:avLst/>
          </a:prstGeom>
          <a:solidFill>
            <a:srgbClr val="008000"/>
          </a:solidFill>
          <a:ln w="9525">
            <a:noFill/>
          </a:ln>
        </p:spPr>
        <p:txBody>
          <a:bodyPr wrap="none" anchor="ctr" anchorCtr="0"/>
          <a:p>
            <a:pPr algn="ctr"/>
            <a:r>
              <a:rPr lang="zh-CN" altLang="en-US" sz="1400" dirty="0">
                <a:latin typeface="Verdana" panose="020B0604030504040204" pitchFamily="34" charset="0"/>
                <a:ea typeface="隶书" panose="02010509060101010101" pitchFamily="49" charset="-122"/>
              </a:rPr>
              <a:t>返回</a:t>
            </a:r>
            <a:endParaRPr lang="zh-CN" altLang="en-US" sz="1400" dirty="0">
              <a:latin typeface="Verdana" panose="020B0604030504040204" pitchFamily="34" charset="0"/>
              <a:ea typeface="隶书" panose="02010509060101010101" pitchFamily="49"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灯片编号占位符 5"/>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63490" name="Rectangle 3"/>
          <p:cNvSpPr>
            <a:spLocks noGrp="1"/>
          </p:cNvSpPr>
          <p:nvPr>
            <p:ph idx="1"/>
          </p:nvPr>
        </p:nvSpPr>
        <p:spPr>
          <a:ln/>
        </p:spPr>
        <p:txBody>
          <a:bodyPr vert="horz" wrap="square" lIns="91440" tIns="45720" rIns="91440" bIns="45720" anchor="t" anchorCtr="0"/>
          <a:p>
            <a:pPr eaLnBrk="1" hangingPunct="1">
              <a:buNone/>
            </a:pPr>
            <a:r>
              <a:rPr lang="en-US" altLang="zh-CN" sz="3800" dirty="0"/>
              <a:t>       </a:t>
            </a:r>
            <a:r>
              <a:rPr lang="zh-CN" altLang="en-US" sz="3800" dirty="0"/>
              <a:t>操作码字段表征指令的操作特性与功能，而地址码字段指示操作数的地址。目前多采用</a:t>
            </a:r>
            <a:r>
              <a:rPr lang="zh-CN" altLang="en-US" sz="3800" dirty="0">
                <a:solidFill>
                  <a:srgbClr val="CC3300"/>
                </a:solidFill>
              </a:rPr>
              <a:t>二地址、单地址、零地址混合方式</a:t>
            </a:r>
            <a:r>
              <a:rPr lang="zh-CN" altLang="en-US" sz="3800" dirty="0"/>
              <a:t>的指令格式。指令字长度分为：单字长、半字长、双字长三种形式。高档微机采用</a:t>
            </a:r>
            <a:r>
              <a:rPr lang="en-US" altLang="zh-CN" sz="3800" dirty="0"/>
              <a:t>32</a:t>
            </a:r>
            <a:r>
              <a:rPr lang="zh-CN" altLang="en-US" sz="3800" dirty="0"/>
              <a:t>位长度的单字长形式。</a:t>
            </a:r>
            <a:endParaRPr lang="zh-CN" altLang="en-US" sz="2600" dirty="0"/>
          </a:p>
        </p:txBody>
      </p:sp>
      <p:sp>
        <p:nvSpPr>
          <p:cNvPr id="63491" name="AutoShape 4">
            <a:hlinkClick r:id="" action="ppaction://hlinkshowjump?jump=endshow"/>
          </p:cNvPr>
          <p:cNvSpPr/>
          <p:nvPr/>
        </p:nvSpPr>
        <p:spPr>
          <a:xfrm>
            <a:off x="7812088" y="6092825"/>
            <a:ext cx="431800" cy="431800"/>
          </a:xfrm>
          <a:prstGeom prst="actionButtonHome">
            <a:avLst/>
          </a:prstGeom>
          <a:solidFill>
            <a:srgbClr val="008000"/>
          </a:solidFill>
          <a:ln w="9525">
            <a:noFill/>
          </a:ln>
        </p:spPr>
        <p:txBody>
          <a:bodyPr wrap="none" anchor="ctr" anchorCtr="0"/>
          <a:p>
            <a:pPr algn="ctr"/>
            <a:r>
              <a:rPr lang="zh-CN" altLang="en-US" sz="1400" dirty="0">
                <a:latin typeface="Verdana" panose="020B0604030504040204" pitchFamily="34" charset="0"/>
                <a:ea typeface="隶书" panose="02010509060101010101" pitchFamily="49" charset="-122"/>
              </a:rPr>
              <a:t>返回</a:t>
            </a:r>
            <a:endParaRPr lang="zh-CN" altLang="en-US" sz="1400" dirty="0">
              <a:latin typeface="Verdana" panose="020B0604030504040204" pitchFamily="34" charset="0"/>
              <a:ea typeface="隶书" panose="02010509060101010101" pitchFamily="49" charset="-122"/>
            </a:endParaRPr>
          </a:p>
        </p:txBody>
      </p:sp>
      <p:sp>
        <p:nvSpPr>
          <p:cNvPr id="63492" name="Rectangle 2"/>
          <p:cNvSpPr txBox="1"/>
          <p:nvPr/>
        </p:nvSpPr>
        <p:spPr>
          <a:xfrm>
            <a:off x="395288" y="620713"/>
            <a:ext cx="7543800" cy="769937"/>
          </a:xfrm>
          <a:prstGeom prst="rect">
            <a:avLst/>
          </a:prstGeom>
          <a:noFill/>
          <a:ln w="9525">
            <a:noFill/>
          </a:ln>
        </p:spPr>
        <p:txBody>
          <a:bodyPr anchor="b" anchorCtr="0">
            <a:spAutoFit/>
          </a:bodyPr>
          <a:p>
            <a:pPr algn="ctr">
              <a:buSzTx/>
            </a:pPr>
            <a:r>
              <a:rPr lang="zh-CN" altLang="en-US" sz="4400">
                <a:solidFill>
                  <a:schemeClr val="tx2"/>
                </a:solidFill>
                <a:latin typeface="Verdana" panose="020B0604030504040204" pitchFamily="34" charset="0"/>
              </a:rPr>
              <a:t>本 章 总结</a:t>
            </a:r>
            <a:endParaRPr lang="zh-CN" altLang="en-US" sz="4400" dirty="0">
              <a:solidFill>
                <a:schemeClr val="tx2"/>
              </a:solidFill>
              <a:latin typeface="Verdana" panose="020B060403050404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灯片编号占位符 5"/>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64514" name="Rectangle 3"/>
          <p:cNvSpPr>
            <a:spLocks noGrp="1"/>
          </p:cNvSpPr>
          <p:nvPr>
            <p:ph idx="1"/>
          </p:nvPr>
        </p:nvSpPr>
        <p:spPr>
          <a:xfrm>
            <a:off x="684213" y="1844675"/>
            <a:ext cx="8110537" cy="4752975"/>
          </a:xfrm>
          <a:ln/>
        </p:spPr>
        <p:txBody>
          <a:bodyPr vert="horz" wrap="square" lIns="91440" tIns="45720" rIns="91440" bIns="45720" anchor="t" anchorCtr="0"/>
          <a:p>
            <a:pPr eaLnBrk="1" hangingPunct="1">
              <a:lnSpc>
                <a:spcPct val="80000"/>
              </a:lnSpc>
              <a:buNone/>
            </a:pPr>
            <a:r>
              <a:rPr lang="en-US" altLang="zh-CN" sz="2900" dirty="0"/>
              <a:t>        </a:t>
            </a:r>
            <a:r>
              <a:rPr lang="zh-CN" altLang="en-US" dirty="0"/>
              <a:t>形成指令地址的方式，称为</a:t>
            </a:r>
            <a:r>
              <a:rPr lang="zh-CN" altLang="en-US" dirty="0">
                <a:solidFill>
                  <a:srgbClr val="FF0000"/>
                </a:solidFill>
              </a:rPr>
              <a:t>指令寻址</a:t>
            </a:r>
            <a:r>
              <a:rPr lang="zh-CN" altLang="en-US" dirty="0"/>
              <a:t>方式。有</a:t>
            </a:r>
            <a:r>
              <a:rPr lang="zh-CN" altLang="en-US" dirty="0">
                <a:solidFill>
                  <a:srgbClr val="FF0000"/>
                </a:solidFill>
              </a:rPr>
              <a:t>顺序寻址和跳跃寻址</a:t>
            </a:r>
            <a:r>
              <a:rPr lang="zh-CN" altLang="en-US" dirty="0"/>
              <a:t>两种，由指令计数器来跟踪。形成操作数地址的方式，称为数据寻址方式。操作数可放在专用寄存器、通用寄存器、内存和指令中。数据寻址方式有隐含寻址、</a:t>
            </a:r>
            <a:r>
              <a:rPr lang="zh-CN" altLang="en-US" b="1" dirty="0">
                <a:solidFill>
                  <a:srgbClr val="7030A0"/>
                </a:solidFill>
              </a:rPr>
              <a:t>立即寻址、直接寻址、间接寻址、寄存器寻址、寄存器间接寻址、相对寻址、基值寻址、变址寻址、块寻址、段寻址</a:t>
            </a:r>
            <a:r>
              <a:rPr lang="zh-CN" altLang="en-US" dirty="0"/>
              <a:t>等多种。按操作数的物理位置不同，有</a:t>
            </a:r>
            <a:r>
              <a:rPr lang="en-US" altLang="zh-CN" dirty="0">
                <a:solidFill>
                  <a:srgbClr val="CC3300"/>
                </a:solidFill>
              </a:rPr>
              <a:t>RR(</a:t>
            </a:r>
            <a:r>
              <a:rPr lang="zh-CN" altLang="en-US" dirty="0">
                <a:solidFill>
                  <a:srgbClr val="CC3300"/>
                </a:solidFill>
              </a:rPr>
              <a:t>对寄存器寻址</a:t>
            </a:r>
            <a:r>
              <a:rPr lang="en-US" altLang="zh-CN" dirty="0">
                <a:solidFill>
                  <a:srgbClr val="CC3300"/>
                </a:solidFill>
              </a:rPr>
              <a:t>)</a:t>
            </a:r>
            <a:r>
              <a:rPr lang="zh-CN" altLang="en-US" dirty="0"/>
              <a:t>型和</a:t>
            </a:r>
            <a:r>
              <a:rPr lang="en-US" altLang="zh-CN" dirty="0">
                <a:solidFill>
                  <a:srgbClr val="CC3300"/>
                </a:solidFill>
              </a:rPr>
              <a:t>RS</a:t>
            </a:r>
            <a:r>
              <a:rPr lang="zh-CN" altLang="en-US" dirty="0">
                <a:solidFill>
                  <a:srgbClr val="CC3300"/>
                </a:solidFill>
              </a:rPr>
              <a:t>（对内存寻址）</a:t>
            </a:r>
            <a:r>
              <a:rPr lang="zh-CN" altLang="en-US" dirty="0"/>
              <a:t>型。前者比后者执行的速度快。</a:t>
            </a:r>
            <a:endParaRPr lang="zh-CN" altLang="en-US" dirty="0"/>
          </a:p>
        </p:txBody>
      </p:sp>
      <p:sp>
        <p:nvSpPr>
          <p:cNvPr id="64515" name="AutoShape 4">
            <a:hlinkClick r:id="" action="ppaction://hlinkshowjump?jump=endshow"/>
          </p:cNvPr>
          <p:cNvSpPr/>
          <p:nvPr/>
        </p:nvSpPr>
        <p:spPr>
          <a:xfrm>
            <a:off x="7812088" y="6092825"/>
            <a:ext cx="431800" cy="431800"/>
          </a:xfrm>
          <a:prstGeom prst="actionButtonHome">
            <a:avLst/>
          </a:prstGeom>
          <a:solidFill>
            <a:srgbClr val="008000"/>
          </a:solidFill>
          <a:ln w="9525">
            <a:noFill/>
          </a:ln>
        </p:spPr>
        <p:txBody>
          <a:bodyPr wrap="none" anchor="ctr" anchorCtr="0"/>
          <a:p>
            <a:pPr algn="ctr"/>
            <a:r>
              <a:rPr lang="zh-CN" altLang="en-US" sz="1400" dirty="0">
                <a:latin typeface="Verdana" panose="020B0604030504040204" pitchFamily="34" charset="0"/>
                <a:ea typeface="隶书" panose="02010509060101010101" pitchFamily="49" charset="-122"/>
              </a:rPr>
              <a:t>返回</a:t>
            </a:r>
            <a:endParaRPr lang="zh-CN" altLang="en-US" sz="1400" dirty="0">
              <a:latin typeface="Verdana" panose="020B0604030504040204" pitchFamily="34" charset="0"/>
              <a:ea typeface="隶书" panose="02010509060101010101" pitchFamily="49" charset="-122"/>
            </a:endParaRPr>
          </a:p>
        </p:txBody>
      </p:sp>
      <p:sp>
        <p:nvSpPr>
          <p:cNvPr id="64516" name="Rectangle 2"/>
          <p:cNvSpPr>
            <a:spLocks noGrp="1"/>
          </p:cNvSpPr>
          <p:nvPr>
            <p:ph type="title"/>
          </p:nvPr>
        </p:nvSpPr>
        <p:spPr>
          <a:xfrm>
            <a:off x="395288" y="620713"/>
            <a:ext cx="7543800" cy="769937"/>
          </a:xfrm>
          <a:ln/>
        </p:spPr>
        <p:txBody>
          <a:bodyPr vert="horz" wrap="square" lIns="91440" tIns="45720" rIns="91440" bIns="45720" anchor="b" anchorCtr="0">
            <a:spAutoFit/>
          </a:bodyPr>
          <a:p>
            <a:pPr algn="ctr" eaLnBrk="1" hangingPunct="1"/>
            <a:r>
              <a:rPr lang="zh-CN" altLang="en-US" dirty="0"/>
              <a:t>本 章 总结</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灯片编号占位符 5"/>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65538" name="Rectangle 3"/>
          <p:cNvSpPr>
            <a:spLocks noGrp="1"/>
          </p:cNvSpPr>
          <p:nvPr>
            <p:ph idx="1"/>
          </p:nvPr>
        </p:nvSpPr>
        <p:spPr>
          <a:ln/>
        </p:spPr>
        <p:txBody>
          <a:bodyPr vert="horz" wrap="square" lIns="91440" tIns="45720" rIns="91440" bIns="45720" anchor="t" anchorCtr="0"/>
          <a:p>
            <a:pPr eaLnBrk="1" hangingPunct="1">
              <a:buNone/>
            </a:pPr>
            <a:r>
              <a:rPr lang="en-US" altLang="zh-CN" sz="2900" dirty="0"/>
              <a:t>        </a:t>
            </a:r>
            <a:r>
              <a:rPr lang="zh-CN" altLang="en-US" sz="2900" dirty="0"/>
              <a:t>按结构不同，分为寄存器堆栈和存储器堆栈。不同机器有不同的指令系统。一个较完善的指令系统应当包含数据传送类指令、算术运算类指令、逻辑运算类指令、程序控制类指令、</a:t>
            </a:r>
            <a:r>
              <a:rPr lang="en-US" altLang="zh-CN" sz="2900" dirty="0"/>
              <a:t>I/O</a:t>
            </a:r>
            <a:r>
              <a:rPr lang="zh-CN" altLang="en-US" sz="2900" dirty="0"/>
              <a:t>类指令、字符串类指令、系统控制类指令。</a:t>
            </a:r>
            <a:r>
              <a:rPr lang="en-US" altLang="zh-CN" sz="2900" dirty="0"/>
              <a:t>RISC</a:t>
            </a:r>
            <a:r>
              <a:rPr lang="zh-CN" altLang="en-US" sz="2900" dirty="0"/>
              <a:t>指令系统是目前计算机发展的主流，也是</a:t>
            </a:r>
            <a:r>
              <a:rPr lang="en-US" altLang="zh-CN" sz="2900" dirty="0"/>
              <a:t>CISC</a:t>
            </a:r>
            <a:r>
              <a:rPr lang="zh-CN" altLang="en-US" sz="2900" dirty="0"/>
              <a:t>指令系统的改进，它的</a:t>
            </a:r>
            <a:r>
              <a:rPr lang="zh-CN" altLang="en-US" sz="2900" b="1" dirty="0">
                <a:solidFill>
                  <a:srgbClr val="7030A0"/>
                </a:solidFill>
              </a:rPr>
              <a:t>最大特点</a:t>
            </a:r>
            <a:r>
              <a:rPr lang="zh-CN" altLang="en-US" sz="2900" dirty="0"/>
              <a:t>是：①</a:t>
            </a:r>
            <a:r>
              <a:rPr lang="zh-CN" altLang="en-US" sz="2900" b="1" dirty="0">
                <a:solidFill>
                  <a:srgbClr val="FF0000"/>
                </a:solidFill>
              </a:rPr>
              <a:t>指令条数少</a:t>
            </a:r>
            <a:r>
              <a:rPr lang="zh-CN" altLang="en-US" sz="2900" dirty="0"/>
              <a:t>；②指令</a:t>
            </a:r>
            <a:r>
              <a:rPr lang="zh-CN" altLang="en-US" sz="2900" dirty="0">
                <a:solidFill>
                  <a:srgbClr val="FF0000"/>
                </a:solidFill>
              </a:rPr>
              <a:t>长度固定</a:t>
            </a:r>
            <a:r>
              <a:rPr lang="zh-CN" altLang="en-US" sz="2900" dirty="0"/>
              <a:t>，指令</a:t>
            </a:r>
            <a:r>
              <a:rPr lang="zh-CN" altLang="en-US" sz="2900" dirty="0">
                <a:solidFill>
                  <a:srgbClr val="FF0000"/>
                </a:solidFill>
              </a:rPr>
              <a:t>格式和寻址</a:t>
            </a:r>
            <a:r>
              <a:rPr lang="zh-CN" altLang="en-US" sz="2900" dirty="0"/>
              <a:t>方式种类少；③只有</a:t>
            </a:r>
            <a:r>
              <a:rPr lang="zh-CN" altLang="en-US" sz="2900" b="1" dirty="0">
                <a:solidFill>
                  <a:srgbClr val="FF0000"/>
                </a:solidFill>
              </a:rPr>
              <a:t>取数</a:t>
            </a:r>
            <a:r>
              <a:rPr lang="en-US" altLang="zh-CN" sz="2900" b="1" dirty="0">
                <a:solidFill>
                  <a:srgbClr val="FF0000"/>
                </a:solidFill>
              </a:rPr>
              <a:t>/</a:t>
            </a:r>
            <a:r>
              <a:rPr lang="zh-CN" altLang="en-US" sz="2900" b="1" dirty="0">
                <a:solidFill>
                  <a:srgbClr val="FF0000"/>
                </a:solidFill>
              </a:rPr>
              <a:t>存数</a:t>
            </a:r>
            <a:r>
              <a:rPr lang="zh-CN" altLang="en-US" sz="2900" dirty="0"/>
              <a:t>指令访问存储器，其余指令的操作均在寄存器之间进行。</a:t>
            </a:r>
            <a:endParaRPr lang="zh-CN" altLang="en-US" sz="2900" dirty="0"/>
          </a:p>
          <a:p>
            <a:pPr eaLnBrk="1" hangingPunct="1">
              <a:lnSpc>
                <a:spcPct val="80000"/>
              </a:lnSpc>
            </a:pPr>
            <a:endParaRPr lang="en-US" altLang="zh-CN" sz="1900" dirty="0"/>
          </a:p>
        </p:txBody>
      </p:sp>
      <p:sp>
        <p:nvSpPr>
          <p:cNvPr id="65539" name="AutoShape 4">
            <a:hlinkClick r:id="" action="ppaction://hlinkshowjump?jump=endshow"/>
          </p:cNvPr>
          <p:cNvSpPr/>
          <p:nvPr/>
        </p:nvSpPr>
        <p:spPr>
          <a:xfrm>
            <a:off x="7812088" y="6092825"/>
            <a:ext cx="431800" cy="431800"/>
          </a:xfrm>
          <a:prstGeom prst="actionButtonHome">
            <a:avLst/>
          </a:prstGeom>
          <a:solidFill>
            <a:srgbClr val="008000"/>
          </a:solidFill>
          <a:ln w="9525">
            <a:noFill/>
          </a:ln>
        </p:spPr>
        <p:txBody>
          <a:bodyPr wrap="none" anchor="ctr" anchorCtr="0"/>
          <a:p>
            <a:pPr algn="ctr"/>
            <a:r>
              <a:rPr lang="zh-CN" altLang="en-US" sz="1400" dirty="0">
                <a:latin typeface="Verdana" panose="020B0604030504040204" pitchFamily="34" charset="0"/>
                <a:ea typeface="隶书" panose="02010509060101010101" pitchFamily="49" charset="-122"/>
              </a:rPr>
              <a:t>返回</a:t>
            </a:r>
            <a:endParaRPr lang="zh-CN" altLang="en-US" sz="1400" dirty="0">
              <a:latin typeface="Verdana" panose="020B0604030504040204" pitchFamily="34" charset="0"/>
              <a:ea typeface="隶书" panose="02010509060101010101" pitchFamily="49" charset="-122"/>
            </a:endParaRPr>
          </a:p>
        </p:txBody>
      </p:sp>
      <p:sp>
        <p:nvSpPr>
          <p:cNvPr id="65540" name="Rectangle 2"/>
          <p:cNvSpPr txBox="1"/>
          <p:nvPr/>
        </p:nvSpPr>
        <p:spPr>
          <a:xfrm>
            <a:off x="395288" y="620713"/>
            <a:ext cx="7543800" cy="769937"/>
          </a:xfrm>
          <a:prstGeom prst="rect">
            <a:avLst/>
          </a:prstGeom>
          <a:noFill/>
          <a:ln w="9525">
            <a:noFill/>
          </a:ln>
        </p:spPr>
        <p:txBody>
          <a:bodyPr anchor="b" anchorCtr="0">
            <a:spAutoFit/>
          </a:bodyPr>
          <a:p>
            <a:pPr algn="ctr">
              <a:buSzTx/>
            </a:pPr>
            <a:r>
              <a:rPr lang="zh-CN" altLang="en-US" sz="4400">
                <a:solidFill>
                  <a:schemeClr val="tx2"/>
                </a:solidFill>
                <a:latin typeface="Verdana" panose="020B0604030504040204" pitchFamily="34" charset="0"/>
              </a:rPr>
              <a:t>本 章 总结</a:t>
            </a:r>
            <a:endParaRPr lang="zh-CN" altLang="en-US" sz="4400" dirty="0">
              <a:solidFill>
                <a:schemeClr val="tx2"/>
              </a:solidFill>
              <a:latin typeface="Verdana" panose="020B060403050404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Rectangle 3"/>
          <p:cNvSpPr>
            <a:spLocks noGrp="1"/>
          </p:cNvSpPr>
          <p:nvPr>
            <p:ph idx="1"/>
          </p:nvPr>
        </p:nvSpPr>
        <p:spPr>
          <a:xfrm>
            <a:off x="609600" y="762000"/>
            <a:ext cx="7926388" cy="5638800"/>
          </a:xfrm>
          <a:ln/>
        </p:spPr>
        <p:txBody>
          <a:bodyPr vert="horz" wrap="square" lIns="91440" tIns="45720" rIns="91440" bIns="45720" anchor="t" anchorCtr="0"/>
          <a:p>
            <a:pPr eaLnBrk="1" hangingPunct="1">
              <a:buNone/>
            </a:pPr>
            <a:r>
              <a:rPr lang="zh-CN" altLang="en-US" sz="2800" dirty="0"/>
              <a:t>堆栈寻址方式</a:t>
            </a:r>
            <a:endParaRPr lang="zh-CN" altLang="en-US" sz="2800" dirty="0"/>
          </a:p>
          <a:p>
            <a:pPr eaLnBrk="1" hangingPunct="1">
              <a:buNone/>
            </a:pPr>
            <a:r>
              <a:rPr lang="zh-CN" altLang="en-US" sz="2800" dirty="0"/>
              <a:t>  堆栈是一组能存储和取出数据的暂时存储单元。它和存储器的差别在于对数据的存取方法或寻址方法不同。它采用</a:t>
            </a:r>
            <a:r>
              <a:rPr lang="zh-CN" altLang="en-US" sz="2800" dirty="0">
                <a:latin typeface="Times New Roman" panose="02020603050405020304" pitchFamily="18" charset="0"/>
              </a:rPr>
              <a:t>“</a:t>
            </a:r>
            <a:r>
              <a:rPr lang="zh-CN" altLang="en-US" sz="2800" dirty="0"/>
              <a:t>先进后出</a:t>
            </a:r>
            <a:r>
              <a:rPr lang="zh-CN" altLang="en-US" sz="2800" dirty="0">
                <a:latin typeface="Times New Roman" panose="02020603050405020304" pitchFamily="18" charset="0"/>
              </a:rPr>
              <a:t>”</a:t>
            </a:r>
            <a:r>
              <a:rPr lang="zh-CN" altLang="en-US" sz="2800" dirty="0"/>
              <a:t>的原理。按结构不同，可以分为两种常用堆栈类型：</a:t>
            </a:r>
            <a:endParaRPr lang="zh-CN" altLang="en-US" sz="2800" dirty="0"/>
          </a:p>
          <a:p>
            <a:pPr eaLnBrk="1" hangingPunct="1">
              <a:buNone/>
            </a:pPr>
            <a:r>
              <a:rPr lang="zh-CN" altLang="en-US" sz="2800" dirty="0"/>
              <a:t>（1）寄存器堆栈，一些</a:t>
            </a:r>
            <a:r>
              <a:rPr lang="en-US" altLang="zh-CN" sz="2800" dirty="0"/>
              <a:t>CPU</a:t>
            </a:r>
            <a:r>
              <a:rPr lang="zh-CN" altLang="en-US" sz="2800" dirty="0"/>
              <a:t>中有一组专门的寄存器组，它们称为串联堆栈，其中每一个寄存器能保存一个字的数据。</a:t>
            </a:r>
            <a:endParaRPr lang="zh-CN" altLang="en-US" sz="2800" dirty="0"/>
          </a:p>
          <a:p>
            <a:pPr eaLnBrk="1" hangingPunct="1">
              <a:buNone/>
            </a:pPr>
            <a:r>
              <a:rPr lang="zh-CN" altLang="en-US" sz="2800" dirty="0"/>
              <a:t>（2）存储器堆栈：指在主存中，设定一部分为堆栈区，一旦设定，就不能做其他用途。</a:t>
            </a:r>
            <a:endParaRPr lang="en-US" altLang="zh-CN" sz="2800" dirty="0"/>
          </a:p>
          <a:p>
            <a:pPr eaLnBrk="1" hangingPunct="1">
              <a:buNone/>
            </a:pPr>
            <a:endParaRPr lang="en-US" altLang="zh-CN" sz="2800" dirty="0"/>
          </a:p>
          <a:p>
            <a:pPr eaLnBrk="1" hangingPunct="1">
              <a:buNone/>
            </a:pPr>
            <a:r>
              <a:rPr lang="zh-CN" altLang="en-US" sz="2800" dirty="0"/>
              <a:t>课后作业</a:t>
            </a:r>
            <a:r>
              <a:rPr lang="en-US" altLang="zh-CN" sz="2800" dirty="0"/>
              <a:t>P125</a:t>
            </a:r>
            <a:r>
              <a:rPr lang="zh-CN" altLang="en-US" sz="2800" dirty="0"/>
              <a:t>：</a:t>
            </a:r>
            <a:r>
              <a:rPr lang="en-US" altLang="zh-CN" sz="2800" dirty="0"/>
              <a:t>3</a:t>
            </a:r>
            <a:r>
              <a:rPr lang="zh-CN" altLang="en-US" sz="2800" dirty="0"/>
              <a:t>，</a:t>
            </a:r>
            <a:r>
              <a:rPr lang="en-US" altLang="zh-CN" sz="2800" dirty="0"/>
              <a:t>4</a:t>
            </a:r>
            <a:r>
              <a:rPr lang="zh-CN" altLang="en-US" sz="2800" dirty="0"/>
              <a:t>，</a:t>
            </a:r>
            <a:r>
              <a:rPr lang="en-US" altLang="zh-CN" sz="2800" dirty="0"/>
              <a:t>6</a:t>
            </a:r>
            <a:r>
              <a:rPr lang="zh-CN" altLang="en-US" sz="2800" dirty="0"/>
              <a:t>，</a:t>
            </a:r>
            <a:r>
              <a:rPr lang="en-US" altLang="zh-CN" sz="2800" dirty="0"/>
              <a:t>7</a:t>
            </a:r>
            <a:r>
              <a:rPr lang="zh-CN" altLang="en-US" sz="2800" dirty="0"/>
              <a:t>，</a:t>
            </a:r>
            <a:r>
              <a:rPr lang="en-US" altLang="zh-CN" sz="2800" dirty="0"/>
              <a:t>9</a:t>
            </a:r>
            <a:r>
              <a:rPr lang="zh-CN" altLang="en-US" sz="2800" dirty="0"/>
              <a:t>，</a:t>
            </a:r>
            <a:r>
              <a:rPr lang="en-US" altLang="zh-CN" sz="2800" dirty="0"/>
              <a:t>12</a:t>
            </a:r>
            <a:endParaRPr lang="zh-CN" altLang="en-US" sz="28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日期占位符 3"/>
          <p:cNvSpPr>
            <a:spLocks noGrp="1"/>
          </p:cNvSpPr>
          <p:nvPr>
            <p:ph type="dt" sz="half" idx="10"/>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5pPr>
          </a:lstStyle>
          <a:p>
            <a:pPr lvl="0"/>
            <a:fld id="{BB962C8B-B14F-4D97-AF65-F5344CB8AC3E}" type="datetime3">
              <a:rPr lang="zh-CN" altLang="en-US" sz="1400" dirty="0">
                <a:latin typeface="Arial" panose="020B0604020202020204" pitchFamily="34" charset="0"/>
              </a:rPr>
            </a:fld>
            <a:endParaRPr lang="zh-CN" altLang="en-US" sz="1400" dirty="0">
              <a:latin typeface="Arial" panose="020B0604020202020204" pitchFamily="34" charset="0"/>
            </a:endParaRPr>
          </a:p>
        </p:txBody>
      </p:sp>
      <p:sp>
        <p:nvSpPr>
          <p:cNvPr id="67586" name="灯片编号占位符 5"/>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
        <p:nvSpPr>
          <p:cNvPr id="67587" name="Rectangle 2"/>
          <p:cNvSpPr>
            <a:spLocks noGrp="1"/>
          </p:cNvSpPr>
          <p:nvPr>
            <p:ph type="title"/>
          </p:nvPr>
        </p:nvSpPr>
        <p:spPr>
          <a:xfrm>
            <a:off x="457200" y="-398462"/>
            <a:ext cx="8686800" cy="1816100"/>
          </a:xfrm>
          <a:ln/>
        </p:spPr>
        <p:txBody>
          <a:bodyPr vert="horz" wrap="square" lIns="91440" tIns="45720" rIns="91440" bIns="45720" anchor="b" anchorCtr="0">
            <a:spAutoFit/>
          </a:bodyPr>
          <a:p>
            <a:pPr marL="541655" indent="-541655" eaLnBrk="1" hangingPunct="1"/>
            <a:r>
              <a:rPr lang="en-US" altLang="zh-CN" sz="2800" b="1" dirty="0"/>
              <a:t>7</a:t>
            </a:r>
            <a:r>
              <a:rPr lang="zh-CN" altLang="en-US" sz="2800" b="1" dirty="0"/>
              <a:t>、</a:t>
            </a:r>
            <a:r>
              <a:rPr lang="zh-CN" altLang="en-US" sz="2800" b="1" dirty="0">
                <a:solidFill>
                  <a:schemeClr val="hlink"/>
                </a:solidFill>
              </a:rPr>
              <a:t>某计算机字长为</a:t>
            </a:r>
            <a:r>
              <a:rPr lang="en-US" altLang="zh-CN" sz="2800" b="1" dirty="0">
                <a:solidFill>
                  <a:schemeClr val="hlink"/>
                </a:solidFill>
              </a:rPr>
              <a:t>32</a:t>
            </a:r>
            <a:r>
              <a:rPr lang="zh-CN" altLang="en-US" sz="2800" b="1" dirty="0">
                <a:solidFill>
                  <a:schemeClr val="hlink"/>
                </a:solidFill>
              </a:rPr>
              <a:t>位</a:t>
            </a:r>
            <a:r>
              <a:rPr lang="zh-CN" altLang="en-US" sz="2800" b="1" dirty="0"/>
              <a:t>，主存容量为</a:t>
            </a:r>
            <a:r>
              <a:rPr lang="en-US" altLang="zh-CN" sz="2800" b="1" dirty="0"/>
              <a:t>64K</a:t>
            </a:r>
            <a:r>
              <a:rPr lang="zh-CN" altLang="en-US" sz="2800" b="1" dirty="0"/>
              <a:t>字，采用单字长单地址指令，共有</a:t>
            </a:r>
            <a:r>
              <a:rPr lang="en-US" altLang="zh-CN" sz="2800" b="1" dirty="0"/>
              <a:t>40</a:t>
            </a:r>
            <a:r>
              <a:rPr lang="zh-CN" altLang="en-US" sz="2800" b="1" dirty="0"/>
              <a:t>条指令，试采用直接、立即、变址、相对四种寻址方式设计指令格式。</a:t>
            </a:r>
            <a:endParaRPr lang="zh-CN" altLang="en-US" sz="2800" b="1" dirty="0"/>
          </a:p>
        </p:txBody>
      </p:sp>
      <p:sp>
        <p:nvSpPr>
          <p:cNvPr id="67588" name="Rectangle 3"/>
          <p:cNvSpPr>
            <a:spLocks noGrp="1"/>
          </p:cNvSpPr>
          <p:nvPr>
            <p:ph idx="1"/>
          </p:nvPr>
        </p:nvSpPr>
        <p:spPr>
          <a:xfrm>
            <a:off x="152400" y="1600200"/>
            <a:ext cx="8991600" cy="4876800"/>
          </a:xfrm>
          <a:ln/>
        </p:spPr>
        <p:txBody>
          <a:bodyPr vert="horz" wrap="square" lIns="91440" tIns="45720" rIns="91440" bIns="45720" anchor="t" anchorCtr="0"/>
          <a:p>
            <a:pPr defTabSz="914400" eaLnBrk="1" hangingPunct="1">
              <a:lnSpc>
                <a:spcPct val="120000"/>
              </a:lnSpc>
              <a:tabLst>
                <a:tab pos="720725" algn="l"/>
              </a:tabLst>
            </a:pPr>
            <a:r>
              <a:rPr lang="en-US" altLang="zh-CN" b="1" dirty="0"/>
              <a:t>40</a:t>
            </a:r>
            <a:r>
              <a:rPr lang="zh-CN" altLang="en-US" b="1" dirty="0"/>
              <a:t>条指令</a:t>
            </a:r>
            <a:endParaRPr lang="zh-CN" altLang="en-US" b="1" dirty="0"/>
          </a:p>
          <a:p>
            <a:pPr marL="720725" lvl="1" indent="-363220" defTabSz="914400" eaLnBrk="1" hangingPunct="1">
              <a:lnSpc>
                <a:spcPct val="120000"/>
              </a:lnSpc>
              <a:tabLst>
                <a:tab pos="720725" algn="l"/>
              </a:tabLst>
            </a:pPr>
            <a:r>
              <a:rPr lang="zh-CN" altLang="en-US" b="1" dirty="0"/>
              <a:t>指令操作码需</a:t>
            </a:r>
            <a:r>
              <a:rPr lang="en-US" altLang="zh-CN" b="1" dirty="0"/>
              <a:t>6</a:t>
            </a:r>
            <a:r>
              <a:rPr lang="zh-CN" altLang="en-US" b="1" dirty="0"/>
              <a:t>位，</a:t>
            </a:r>
            <a:r>
              <a:rPr lang="en-US" altLang="zh-CN" b="1" dirty="0"/>
              <a:t>2</a:t>
            </a:r>
            <a:r>
              <a:rPr lang="en-US" altLang="zh-CN" b="1" baseline="30000" dirty="0"/>
              <a:t>6</a:t>
            </a:r>
            <a:r>
              <a:rPr lang="en-US" altLang="zh-CN" b="1" dirty="0"/>
              <a:t>=64</a:t>
            </a:r>
            <a:r>
              <a:rPr lang="zh-CN" altLang="en-US" b="1" dirty="0"/>
              <a:t>，其中</a:t>
            </a:r>
            <a:r>
              <a:rPr lang="en-US" altLang="zh-CN" b="1" dirty="0"/>
              <a:t>24</a:t>
            </a:r>
            <a:r>
              <a:rPr lang="zh-CN" altLang="en-US" b="1" dirty="0"/>
              <a:t>种编码未用；</a:t>
            </a:r>
            <a:endParaRPr lang="zh-CN" altLang="en-US" b="1" dirty="0"/>
          </a:p>
          <a:p>
            <a:pPr defTabSz="914400" eaLnBrk="1" hangingPunct="1">
              <a:lnSpc>
                <a:spcPct val="120000"/>
              </a:lnSpc>
              <a:tabLst>
                <a:tab pos="720725" algn="l"/>
              </a:tabLst>
            </a:pPr>
            <a:r>
              <a:rPr lang="en-US" altLang="zh-CN" b="1" dirty="0"/>
              <a:t>4</a:t>
            </a:r>
            <a:r>
              <a:rPr lang="zh-CN" altLang="en-US" b="1" dirty="0"/>
              <a:t>种寻址方式</a:t>
            </a:r>
            <a:endParaRPr lang="zh-CN" altLang="en-US" b="1" dirty="0"/>
          </a:p>
          <a:p>
            <a:pPr marL="720725" lvl="1" indent="-363220" defTabSz="914400" eaLnBrk="1" hangingPunct="1">
              <a:lnSpc>
                <a:spcPct val="120000"/>
              </a:lnSpc>
              <a:tabLst>
                <a:tab pos="720725" algn="l"/>
              </a:tabLst>
            </a:pPr>
            <a:r>
              <a:rPr lang="zh-CN" altLang="en-US" b="1" dirty="0"/>
              <a:t>寻址特征需</a:t>
            </a:r>
            <a:r>
              <a:rPr lang="en-US" altLang="zh-CN" b="1" dirty="0"/>
              <a:t>2</a:t>
            </a:r>
            <a:r>
              <a:rPr lang="zh-CN" altLang="en-US" b="1" dirty="0"/>
              <a:t>位；</a:t>
            </a:r>
            <a:endParaRPr lang="zh-CN" altLang="en-US" b="1" dirty="0"/>
          </a:p>
          <a:p>
            <a:pPr defTabSz="914400" eaLnBrk="1" hangingPunct="1">
              <a:lnSpc>
                <a:spcPct val="120000"/>
              </a:lnSpc>
              <a:tabLst>
                <a:tab pos="720725" algn="l"/>
              </a:tabLst>
            </a:pPr>
            <a:r>
              <a:rPr lang="zh-CN" altLang="en-US" b="1" dirty="0"/>
              <a:t>单字长单地址指令</a:t>
            </a:r>
            <a:endParaRPr lang="zh-CN" altLang="en-US" b="1" dirty="0"/>
          </a:p>
          <a:p>
            <a:pPr marL="720725" lvl="1" indent="-363220" defTabSz="914400" eaLnBrk="1" hangingPunct="1">
              <a:lnSpc>
                <a:spcPct val="120000"/>
              </a:lnSpc>
              <a:tabLst>
                <a:tab pos="720725" algn="l"/>
              </a:tabLst>
            </a:pPr>
            <a:r>
              <a:rPr lang="zh-CN" altLang="en-US" b="1" dirty="0"/>
              <a:t>剩余</a:t>
            </a:r>
            <a:r>
              <a:rPr lang="en-US" altLang="zh-CN" b="1" dirty="0"/>
              <a:t>24</a:t>
            </a:r>
            <a:r>
              <a:rPr lang="zh-CN" altLang="en-US" b="1" dirty="0"/>
              <a:t>位作为形式地址；</a:t>
            </a:r>
            <a:endParaRPr lang="zh-CN" altLang="en-US" b="1" dirty="0"/>
          </a:p>
          <a:p>
            <a:pPr defTabSz="914400" eaLnBrk="1" hangingPunct="1">
              <a:lnSpc>
                <a:spcPct val="120000"/>
              </a:lnSpc>
              <a:tabLst>
                <a:tab pos="720725" algn="l"/>
              </a:tabLst>
            </a:pPr>
            <a:r>
              <a:rPr lang="zh-CN" altLang="en-US" b="1" dirty="0"/>
              <a:t>设计方案：</a:t>
            </a:r>
            <a:endParaRPr lang="zh-CN" altLang="en-US" b="1" dirty="0"/>
          </a:p>
          <a:p>
            <a:pPr marL="720725" lvl="1" indent="-363220" defTabSz="914400" eaLnBrk="1" hangingPunct="1">
              <a:lnSpc>
                <a:spcPct val="120000"/>
              </a:lnSpc>
              <a:tabLst>
                <a:tab pos="720725" algn="l"/>
              </a:tabLst>
            </a:pPr>
            <a:r>
              <a:rPr lang="zh-CN" altLang="en-US" b="1" dirty="0"/>
              <a:t>方案：专用变址寄存器；</a:t>
            </a:r>
            <a:endParaRPr lang="zh-CN" altLang="en-US" b="1" dirty="0"/>
          </a:p>
        </p:txBody>
      </p:sp>
      <p:graphicFrame>
        <p:nvGraphicFramePr>
          <p:cNvPr id="283693" name="Group 45"/>
          <p:cNvGraphicFramePr>
            <a:graphicFrameLocks noGrp="1"/>
          </p:cNvGraphicFramePr>
          <p:nvPr/>
        </p:nvGraphicFramePr>
        <p:xfrm>
          <a:off x="4251325" y="2743200"/>
          <a:ext cx="4892675" cy="2333625"/>
        </p:xfrm>
        <a:graphic>
          <a:graphicData uri="http://schemas.openxmlformats.org/drawingml/2006/table">
            <a:tbl>
              <a:tblPr/>
              <a:tblGrid>
                <a:gridCol w="1871663"/>
                <a:gridCol w="1511300"/>
                <a:gridCol w="1509712"/>
              </a:tblGrid>
              <a:tr h="488950">
                <a:tc>
                  <a:txBody>
                    <a:bodyPr/>
                    <a:lstStyle/>
                    <a:p>
                      <a:pPr marL="0" marR="0" lvl="0" indent="0" algn="ctr" defTabSz="914400" rtl="0" eaLnBrk="1" fontAlgn="ctr" latinLnBrk="0" hangingPunct="1">
                        <a:lnSpc>
                          <a:spcPct val="110000"/>
                        </a:lnSpc>
                        <a:spcBef>
                          <a:spcPct val="0"/>
                        </a:spcBef>
                        <a:spcAft>
                          <a:spcPct val="10000"/>
                        </a:spcAft>
                        <a:buClrTx/>
                        <a:buSzTx/>
                        <a:buFontTx/>
                        <a:buNone/>
                      </a:pPr>
                      <a:r>
                        <a:rPr kumimoji="0" lang="zh-CN" altLang="en-US" sz="2200" b="1" i="0" u="none" strike="noStrike" cap="none" normalizeH="0" baseline="0" dirty="0" smtClean="0">
                          <a:ln>
                            <a:noFill/>
                          </a:ln>
                          <a:solidFill>
                            <a:schemeClr val="tx1"/>
                          </a:solidFill>
                          <a:effectLst/>
                          <a:latin typeface="Times New Roman" panose="02020603050405020304" pitchFamily="18" charset="0"/>
                          <a:ea typeface="仿宋_GB2312" pitchFamily="49" charset="-122"/>
                        </a:rPr>
                        <a:t>寻址方式</a:t>
                      </a:r>
                      <a:endParaRPr kumimoji="0" lang="zh-CN" altLang="en-US" sz="2200" b="1" i="0" u="none" strike="noStrike" cap="none" normalizeH="0" baseline="0" dirty="0" smtClean="0">
                        <a:ln>
                          <a:noFill/>
                        </a:ln>
                        <a:solidFill>
                          <a:schemeClr val="tx1"/>
                        </a:solidFill>
                        <a:effectLst/>
                        <a:latin typeface="Times New Roman" panose="02020603050405020304" pitchFamily="18" charset="0"/>
                        <a:ea typeface="仿宋_GB2312" pitchFamily="49" charset="-122"/>
                      </a:endParaRP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10000"/>
                        </a:lnSpc>
                        <a:spcBef>
                          <a:spcPct val="0"/>
                        </a:spcBef>
                        <a:spcAft>
                          <a:spcPct val="10000"/>
                        </a:spcAft>
                        <a:buClrTx/>
                        <a:buSzTx/>
                        <a:buFontTx/>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仿宋_GB2312" pitchFamily="49" charset="-122"/>
                        </a:rPr>
                        <a:t>寻址特征</a:t>
                      </a:r>
                      <a:r>
                        <a:rPr kumimoji="0" lang="en-US" altLang="zh-CN" sz="2200" b="1" i="0" u="none" strike="noStrike" cap="none" normalizeH="0" baseline="0" smtClean="0">
                          <a:ln>
                            <a:noFill/>
                          </a:ln>
                          <a:solidFill>
                            <a:schemeClr val="tx1"/>
                          </a:solidFill>
                          <a:effectLst/>
                          <a:latin typeface="Times New Roman" panose="02020603050405020304" pitchFamily="18" charset="0"/>
                          <a:ea typeface="仿宋_GB2312" pitchFamily="49" charset="-122"/>
                        </a:rPr>
                        <a:t>X</a:t>
                      </a:r>
                      <a:endParaRPr kumimoji="0" lang="en-US" altLang="zh-CN" sz="22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10000"/>
                        </a:lnSpc>
                        <a:spcBef>
                          <a:spcPct val="0"/>
                        </a:spcBef>
                        <a:spcAft>
                          <a:spcPct val="10000"/>
                        </a:spcAft>
                        <a:buClrTx/>
                        <a:buSzTx/>
                        <a:buFontTx/>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仿宋_GB2312" pitchFamily="49" charset="-122"/>
                        </a:rPr>
                        <a:t>有效地址</a:t>
                      </a:r>
                      <a:r>
                        <a:rPr kumimoji="0" lang="en-US" altLang="zh-CN" sz="2200" b="1" i="0" u="none" strike="noStrike" cap="none" normalizeH="0" baseline="0" smtClean="0">
                          <a:ln>
                            <a:noFill/>
                          </a:ln>
                          <a:solidFill>
                            <a:schemeClr val="tx1"/>
                          </a:solidFill>
                          <a:effectLst/>
                          <a:latin typeface="Times New Roman" panose="02020603050405020304" pitchFamily="18" charset="0"/>
                          <a:ea typeface="仿宋_GB2312" pitchFamily="49" charset="-122"/>
                        </a:rPr>
                        <a:t>E</a:t>
                      </a:r>
                      <a:endParaRPr kumimoji="0" lang="en-US" altLang="zh-CN" sz="22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8450">
                <a:tc>
                  <a:txBody>
                    <a:bodyPr/>
                    <a:lstStyle/>
                    <a:p>
                      <a:pPr marL="0" marR="0" lvl="0" indent="0" algn="ctr" defTabSz="914400" rtl="0" eaLnBrk="1" fontAlgn="ctr" latinLnBrk="0" hangingPunct="1">
                        <a:lnSpc>
                          <a:spcPct val="110000"/>
                        </a:lnSpc>
                        <a:spcBef>
                          <a:spcPct val="0"/>
                        </a:spcBef>
                        <a:spcAft>
                          <a:spcPct val="10000"/>
                        </a:spcAft>
                        <a:buClrTx/>
                        <a:buSzTx/>
                        <a:buFontTx/>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仿宋_GB2312" pitchFamily="49" charset="-122"/>
                        </a:rPr>
                        <a:t>直接寻址方式</a:t>
                      </a:r>
                      <a:endParaRPr kumimoji="0" lang="zh-CN" altLang="en-US" sz="22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10000"/>
                        </a:lnSpc>
                        <a:spcBef>
                          <a:spcPct val="0"/>
                        </a:spcBef>
                        <a:spcAft>
                          <a:spcPct val="10000"/>
                        </a:spcAft>
                        <a:buClrTx/>
                        <a:buSzTx/>
                        <a:buFontTx/>
                        <a:buNone/>
                      </a:pPr>
                      <a:r>
                        <a:rPr kumimoji="0" lang="en-US" altLang="zh-CN" sz="2200" b="1" i="0" u="none" strike="noStrike" cap="none" normalizeH="0" baseline="0" smtClean="0">
                          <a:ln>
                            <a:noFill/>
                          </a:ln>
                          <a:solidFill>
                            <a:schemeClr val="hlink"/>
                          </a:solidFill>
                          <a:effectLst/>
                          <a:latin typeface="Times New Roman" panose="02020603050405020304" pitchFamily="18" charset="0"/>
                          <a:ea typeface="仿宋_GB2312" pitchFamily="49" charset="-122"/>
                        </a:rPr>
                        <a:t>00</a:t>
                      </a:r>
                      <a:endParaRPr kumimoji="0" lang="en-US" altLang="zh-CN" sz="2200" b="1" i="0" u="none" strike="noStrike" cap="none" normalizeH="0" baseline="0" smtClean="0">
                        <a:ln>
                          <a:noFill/>
                        </a:ln>
                        <a:solidFill>
                          <a:schemeClr val="hlink"/>
                        </a:solidFill>
                        <a:effectLst/>
                        <a:latin typeface="Times New Roman" panose="02020603050405020304" pitchFamily="18" charset="0"/>
                        <a:ea typeface="仿宋_GB2312" pitchFamily="49" charset="-122"/>
                      </a:endParaRP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10000"/>
                        </a:lnSpc>
                        <a:spcBef>
                          <a:spcPct val="0"/>
                        </a:spcBef>
                        <a:spcAft>
                          <a:spcPct val="10000"/>
                        </a:spcAft>
                        <a:buClrTx/>
                        <a:buSzTx/>
                        <a:buFontTx/>
                        <a:buNone/>
                      </a:pPr>
                      <a:r>
                        <a:rPr kumimoji="0" lang="en-US" altLang="zh-CN" sz="2200" b="1" i="0" u="none" strike="noStrike" cap="none" normalizeH="0" baseline="0" smtClean="0">
                          <a:ln>
                            <a:noFill/>
                          </a:ln>
                          <a:solidFill>
                            <a:srgbClr val="008000"/>
                          </a:solidFill>
                          <a:effectLst/>
                          <a:latin typeface="Times New Roman" panose="02020603050405020304" pitchFamily="18" charset="0"/>
                          <a:ea typeface="仿宋_GB2312" pitchFamily="49" charset="-122"/>
                        </a:rPr>
                        <a:t>E=D</a:t>
                      </a:r>
                      <a:endParaRPr kumimoji="0" lang="en-US" altLang="zh-CN" sz="2200" b="1" i="0" u="none" strike="noStrike" cap="none" normalizeH="0" baseline="0" smtClean="0">
                        <a:ln>
                          <a:noFill/>
                        </a:ln>
                        <a:solidFill>
                          <a:srgbClr val="008000"/>
                        </a:solidFill>
                        <a:effectLst/>
                        <a:latin typeface="Times New Roman" panose="02020603050405020304" pitchFamily="18" charset="0"/>
                        <a:ea typeface="仿宋_GB2312" pitchFamily="49" charset="-122"/>
                      </a:endParaRP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8450">
                <a:tc>
                  <a:txBody>
                    <a:bodyPr/>
                    <a:lstStyle/>
                    <a:p>
                      <a:pPr marL="0" marR="0" lvl="0" indent="0" algn="ctr" defTabSz="914400" rtl="0" eaLnBrk="1" fontAlgn="ctr" latinLnBrk="0" hangingPunct="1">
                        <a:lnSpc>
                          <a:spcPct val="110000"/>
                        </a:lnSpc>
                        <a:spcBef>
                          <a:spcPct val="0"/>
                        </a:spcBef>
                        <a:spcAft>
                          <a:spcPct val="10000"/>
                        </a:spcAft>
                        <a:buClrTx/>
                        <a:buSzTx/>
                        <a:buFontTx/>
                        <a:buNone/>
                      </a:pPr>
                      <a:r>
                        <a:rPr kumimoji="0" lang="zh-CN" altLang="en-US" sz="2200" b="1" i="0" u="none" strike="noStrike" cap="none" normalizeH="0" baseline="0" dirty="0" smtClean="0">
                          <a:ln>
                            <a:noFill/>
                          </a:ln>
                          <a:solidFill>
                            <a:schemeClr val="tx1"/>
                          </a:solidFill>
                          <a:effectLst/>
                          <a:latin typeface="Times New Roman" panose="02020603050405020304" pitchFamily="18" charset="0"/>
                          <a:ea typeface="仿宋_GB2312" pitchFamily="49" charset="-122"/>
                        </a:rPr>
                        <a:t>立即寻址方式</a:t>
                      </a:r>
                      <a:endParaRPr kumimoji="0" lang="zh-CN" altLang="en-US" sz="2200" b="1" i="0" u="none" strike="noStrike" cap="none" normalizeH="0" baseline="0" dirty="0" smtClean="0">
                        <a:ln>
                          <a:noFill/>
                        </a:ln>
                        <a:solidFill>
                          <a:schemeClr val="tx1"/>
                        </a:solidFill>
                        <a:effectLst/>
                        <a:latin typeface="Times New Roman" panose="02020603050405020304" pitchFamily="18" charset="0"/>
                        <a:ea typeface="仿宋_GB2312" pitchFamily="49" charset="-122"/>
                      </a:endParaRP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10000"/>
                        </a:lnSpc>
                        <a:spcBef>
                          <a:spcPct val="0"/>
                        </a:spcBef>
                        <a:spcAft>
                          <a:spcPct val="10000"/>
                        </a:spcAft>
                        <a:buClrTx/>
                        <a:buSzTx/>
                        <a:buFontTx/>
                        <a:buNone/>
                      </a:pPr>
                      <a:r>
                        <a:rPr kumimoji="0" lang="en-US" altLang="zh-CN" sz="2200" b="1" i="0" u="none" strike="noStrike" cap="none" normalizeH="0" baseline="0" dirty="0" smtClean="0">
                          <a:ln>
                            <a:noFill/>
                          </a:ln>
                          <a:solidFill>
                            <a:schemeClr val="hlink"/>
                          </a:solidFill>
                          <a:effectLst/>
                          <a:latin typeface="Times New Roman" panose="02020603050405020304" pitchFamily="18" charset="0"/>
                          <a:ea typeface="仿宋_GB2312" pitchFamily="49" charset="-122"/>
                        </a:rPr>
                        <a:t>01</a:t>
                      </a:r>
                      <a:endParaRPr kumimoji="0" lang="en-US" altLang="zh-CN" sz="2200" b="1" i="0" u="none" strike="noStrike" cap="none" normalizeH="0" baseline="0" dirty="0" smtClean="0">
                        <a:ln>
                          <a:noFill/>
                        </a:ln>
                        <a:solidFill>
                          <a:schemeClr val="hlink"/>
                        </a:solidFill>
                        <a:effectLst/>
                        <a:latin typeface="Times New Roman" panose="02020603050405020304" pitchFamily="18" charset="0"/>
                        <a:ea typeface="仿宋_GB2312" pitchFamily="49" charset="-122"/>
                      </a:endParaRP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10000"/>
                        </a:lnSpc>
                        <a:spcBef>
                          <a:spcPct val="0"/>
                        </a:spcBef>
                        <a:spcAft>
                          <a:spcPct val="10000"/>
                        </a:spcAft>
                        <a:buClrTx/>
                        <a:buSzTx/>
                        <a:buFontTx/>
                        <a:buNone/>
                      </a:pPr>
                      <a:r>
                        <a:rPr kumimoji="0" lang="en-US" altLang="zh-CN" sz="2200" b="1" i="0" u="none" strike="noStrike" cap="none" normalizeH="0" baseline="0" smtClean="0">
                          <a:ln>
                            <a:noFill/>
                          </a:ln>
                          <a:solidFill>
                            <a:srgbClr val="008000"/>
                          </a:solidFill>
                          <a:effectLst/>
                          <a:latin typeface="Times New Roman" panose="02020603050405020304" pitchFamily="18" charset="0"/>
                          <a:ea typeface="仿宋_GB2312" pitchFamily="49" charset="-122"/>
                        </a:rPr>
                        <a:t>D=Imm</a:t>
                      </a:r>
                      <a:endParaRPr kumimoji="0" lang="en-US" altLang="zh-CN" sz="2200" b="1" i="0" u="none" strike="noStrike" cap="none" normalizeH="0" baseline="0" smtClean="0">
                        <a:ln>
                          <a:noFill/>
                        </a:ln>
                        <a:solidFill>
                          <a:srgbClr val="008000"/>
                        </a:solidFill>
                        <a:effectLst/>
                        <a:latin typeface="Times New Roman" panose="02020603050405020304" pitchFamily="18" charset="0"/>
                        <a:ea typeface="仿宋_GB2312" pitchFamily="49" charset="-122"/>
                      </a:endParaRP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6863">
                <a:tc>
                  <a:txBody>
                    <a:bodyPr/>
                    <a:lstStyle/>
                    <a:p>
                      <a:pPr marL="0" marR="0" lvl="0" indent="0" algn="ctr" defTabSz="914400" rtl="0" eaLnBrk="1" fontAlgn="ctr" latinLnBrk="0" hangingPunct="1">
                        <a:lnSpc>
                          <a:spcPct val="110000"/>
                        </a:lnSpc>
                        <a:spcBef>
                          <a:spcPct val="0"/>
                        </a:spcBef>
                        <a:spcAft>
                          <a:spcPct val="10000"/>
                        </a:spcAft>
                        <a:buClrTx/>
                        <a:buSzTx/>
                        <a:buFontTx/>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仿宋_GB2312" pitchFamily="49" charset="-122"/>
                        </a:rPr>
                        <a:t>变址寻址方式</a:t>
                      </a:r>
                      <a:endParaRPr kumimoji="0" lang="zh-CN" altLang="en-US" sz="22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10000"/>
                        </a:lnSpc>
                        <a:spcBef>
                          <a:spcPct val="0"/>
                        </a:spcBef>
                        <a:spcAft>
                          <a:spcPct val="10000"/>
                        </a:spcAft>
                        <a:buClrTx/>
                        <a:buSzTx/>
                        <a:buFontTx/>
                        <a:buNone/>
                      </a:pPr>
                      <a:r>
                        <a:rPr kumimoji="0" lang="en-US" altLang="zh-CN" sz="2200" b="1" i="0" u="none" strike="noStrike" cap="none" normalizeH="0" baseline="0" smtClean="0">
                          <a:ln>
                            <a:noFill/>
                          </a:ln>
                          <a:solidFill>
                            <a:schemeClr val="hlink"/>
                          </a:solidFill>
                          <a:effectLst/>
                          <a:latin typeface="Times New Roman" panose="02020603050405020304" pitchFamily="18" charset="0"/>
                          <a:ea typeface="仿宋_GB2312" pitchFamily="49" charset="-122"/>
                        </a:rPr>
                        <a:t>10</a:t>
                      </a:r>
                      <a:endParaRPr kumimoji="0" lang="en-US" altLang="zh-CN" sz="2200" b="1" i="0" u="none" strike="noStrike" cap="none" normalizeH="0" baseline="0" smtClean="0">
                        <a:ln>
                          <a:noFill/>
                        </a:ln>
                        <a:solidFill>
                          <a:schemeClr val="hlink"/>
                        </a:solidFill>
                        <a:effectLst/>
                        <a:latin typeface="Times New Roman" panose="02020603050405020304" pitchFamily="18" charset="0"/>
                        <a:ea typeface="仿宋_GB2312" pitchFamily="49" charset="-122"/>
                      </a:endParaRP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10000"/>
                        </a:lnSpc>
                        <a:spcBef>
                          <a:spcPct val="0"/>
                        </a:spcBef>
                        <a:spcAft>
                          <a:spcPct val="10000"/>
                        </a:spcAft>
                        <a:buClrTx/>
                        <a:buSzTx/>
                        <a:buFontTx/>
                        <a:buNone/>
                      </a:pPr>
                      <a:r>
                        <a:rPr kumimoji="0" lang="en-US" altLang="zh-CN" sz="2200" b="1" i="0" u="none" strike="noStrike" cap="none" normalizeH="0" baseline="0" smtClean="0">
                          <a:ln>
                            <a:noFill/>
                          </a:ln>
                          <a:solidFill>
                            <a:srgbClr val="008000"/>
                          </a:solidFill>
                          <a:effectLst/>
                          <a:latin typeface="Times New Roman" panose="02020603050405020304" pitchFamily="18" charset="0"/>
                          <a:ea typeface="仿宋_GB2312" pitchFamily="49" charset="-122"/>
                        </a:rPr>
                        <a:t>E=(R)+D</a:t>
                      </a:r>
                      <a:endParaRPr kumimoji="0" lang="en-US" altLang="zh-CN" sz="2200" b="1" i="0" u="none" strike="noStrike" cap="none" normalizeH="0" baseline="0" smtClean="0">
                        <a:ln>
                          <a:noFill/>
                        </a:ln>
                        <a:solidFill>
                          <a:srgbClr val="008000"/>
                        </a:solidFill>
                        <a:effectLst/>
                        <a:latin typeface="Times New Roman" panose="02020603050405020304" pitchFamily="18" charset="0"/>
                        <a:ea typeface="仿宋_GB2312" pitchFamily="49" charset="-122"/>
                      </a:endParaRP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8450">
                <a:tc>
                  <a:txBody>
                    <a:bodyPr/>
                    <a:lstStyle/>
                    <a:p>
                      <a:pPr marL="0" marR="0" lvl="0" indent="0" algn="ctr" defTabSz="914400" rtl="0" eaLnBrk="1" fontAlgn="ctr" latinLnBrk="0" hangingPunct="1">
                        <a:lnSpc>
                          <a:spcPct val="110000"/>
                        </a:lnSpc>
                        <a:spcBef>
                          <a:spcPct val="0"/>
                        </a:spcBef>
                        <a:spcAft>
                          <a:spcPct val="10000"/>
                        </a:spcAft>
                        <a:buClrTx/>
                        <a:buSzTx/>
                        <a:buFontTx/>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仿宋_GB2312" pitchFamily="49" charset="-122"/>
                        </a:rPr>
                        <a:t>相对寻址方式</a:t>
                      </a:r>
                      <a:endParaRPr kumimoji="0" lang="zh-CN" altLang="en-US" sz="2200" b="1" i="0" u="none" strike="noStrike" cap="none" normalizeH="0" baseline="0" smtClean="0">
                        <a:ln>
                          <a:noFill/>
                        </a:ln>
                        <a:solidFill>
                          <a:schemeClr val="tx1"/>
                        </a:solidFill>
                        <a:effectLst/>
                        <a:latin typeface="Times New Roman" panose="02020603050405020304" pitchFamily="18" charset="0"/>
                        <a:ea typeface="仿宋_GB2312" pitchFamily="49" charset="-122"/>
                      </a:endParaRP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10000"/>
                        </a:lnSpc>
                        <a:spcBef>
                          <a:spcPct val="0"/>
                        </a:spcBef>
                        <a:spcAft>
                          <a:spcPct val="10000"/>
                        </a:spcAft>
                        <a:buClrTx/>
                        <a:buSzTx/>
                        <a:buFontTx/>
                        <a:buNone/>
                      </a:pPr>
                      <a:r>
                        <a:rPr kumimoji="0" lang="en-US" altLang="zh-CN" sz="2200" b="1" i="0" u="none" strike="noStrike" cap="none" normalizeH="0" baseline="0" smtClean="0">
                          <a:ln>
                            <a:noFill/>
                          </a:ln>
                          <a:solidFill>
                            <a:schemeClr val="hlink"/>
                          </a:solidFill>
                          <a:effectLst/>
                          <a:latin typeface="Times New Roman" panose="02020603050405020304" pitchFamily="18" charset="0"/>
                          <a:ea typeface="仿宋_GB2312" pitchFamily="49" charset="-122"/>
                        </a:rPr>
                        <a:t>11</a:t>
                      </a:r>
                      <a:endParaRPr kumimoji="0" lang="en-US" altLang="zh-CN" sz="2200" b="1" i="0" u="none" strike="noStrike" cap="none" normalizeH="0" baseline="0" smtClean="0">
                        <a:ln>
                          <a:noFill/>
                        </a:ln>
                        <a:solidFill>
                          <a:schemeClr val="hlink"/>
                        </a:solidFill>
                        <a:effectLst/>
                        <a:latin typeface="Times New Roman" panose="02020603050405020304" pitchFamily="18" charset="0"/>
                        <a:ea typeface="仿宋_GB2312" pitchFamily="49" charset="-122"/>
                      </a:endParaRP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10000"/>
                        </a:lnSpc>
                        <a:spcBef>
                          <a:spcPct val="0"/>
                        </a:spcBef>
                        <a:spcAft>
                          <a:spcPct val="10000"/>
                        </a:spcAft>
                        <a:buClrTx/>
                        <a:buSzTx/>
                        <a:buFontTx/>
                        <a:buNone/>
                      </a:pPr>
                      <a:r>
                        <a:rPr kumimoji="0" lang="en-US" altLang="zh-CN" sz="2200" b="1" i="0" u="none" strike="noStrike" cap="none" normalizeH="0" baseline="0" dirty="0" smtClean="0">
                          <a:ln>
                            <a:noFill/>
                          </a:ln>
                          <a:solidFill>
                            <a:srgbClr val="008000"/>
                          </a:solidFill>
                          <a:effectLst/>
                          <a:latin typeface="Times New Roman" panose="02020603050405020304" pitchFamily="18" charset="0"/>
                          <a:ea typeface="仿宋_GB2312" pitchFamily="49" charset="-122"/>
                        </a:rPr>
                        <a:t>E=(PC)+D</a:t>
                      </a:r>
                      <a:endParaRPr kumimoji="0" lang="en-US" altLang="zh-CN" sz="2200" b="1" i="0" u="none" strike="noStrike" cap="none" normalizeH="0" baseline="0" dirty="0" smtClean="0">
                        <a:ln>
                          <a:noFill/>
                        </a:ln>
                        <a:solidFill>
                          <a:srgbClr val="008000"/>
                        </a:solidFill>
                        <a:effectLst/>
                        <a:latin typeface="Times New Roman" panose="02020603050405020304" pitchFamily="18" charset="0"/>
                        <a:ea typeface="仿宋_GB2312" pitchFamily="49" charset="-122"/>
                      </a:endParaRP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3693"/>
                                        </p:tgtEl>
                                        <p:attrNameLst>
                                          <p:attrName>style.visibility</p:attrName>
                                        </p:attrNameLst>
                                      </p:cBhvr>
                                      <p:to>
                                        <p:strVal val="visible"/>
                                      </p:to>
                                    </p:set>
                                    <p:animEffect transition="in" filter="blinds(horizontal)">
                                      <p:cBhvr>
                                        <p:cTn id="7" dur="500"/>
                                        <p:tgtEl>
                                          <p:spTgt spid="283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日期占位符 3"/>
          <p:cNvSpPr>
            <a:spLocks noGrp="1"/>
          </p:cNvSpPr>
          <p:nvPr>
            <p:ph type="dt" sz="half" idx="10"/>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5pPr>
          </a:lstStyle>
          <a:p>
            <a:pPr lvl="0"/>
            <a:fld id="{BB962C8B-B14F-4D97-AF65-F5344CB8AC3E}" type="datetime3">
              <a:rPr lang="zh-CN" altLang="en-US" sz="1400" dirty="0">
                <a:latin typeface="Arial" panose="020B0604020202020204" pitchFamily="34" charset="0"/>
              </a:rPr>
            </a:fld>
            <a:endParaRPr lang="zh-CN" altLang="en-US" sz="1400" dirty="0">
              <a:latin typeface="Arial" panose="020B0604020202020204" pitchFamily="34" charset="0"/>
            </a:endParaRPr>
          </a:p>
        </p:txBody>
      </p:sp>
      <p:sp>
        <p:nvSpPr>
          <p:cNvPr id="68610" name="灯片编号占位符 5"/>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
        <p:nvSpPr>
          <p:cNvPr id="68611" name="Rectangle 2"/>
          <p:cNvSpPr>
            <a:spLocks noGrp="1"/>
          </p:cNvSpPr>
          <p:nvPr>
            <p:ph type="title"/>
          </p:nvPr>
        </p:nvSpPr>
        <p:spPr>
          <a:xfrm>
            <a:off x="457200" y="373063"/>
            <a:ext cx="8229600" cy="769937"/>
          </a:xfrm>
          <a:ln/>
        </p:spPr>
        <p:txBody>
          <a:bodyPr vert="horz" wrap="square" lIns="91440" tIns="45720" rIns="91440" bIns="45720" anchor="b" anchorCtr="0">
            <a:spAutoFit/>
          </a:bodyPr>
          <a:p>
            <a:pPr eaLnBrk="1" hangingPunct="1"/>
            <a:r>
              <a:rPr lang="zh-CN" altLang="en-US" b="1" dirty="0"/>
              <a:t>方案：专用变址寄存器</a:t>
            </a:r>
            <a:endParaRPr lang="zh-CN" altLang="en-US" b="1" dirty="0"/>
          </a:p>
        </p:txBody>
      </p:sp>
      <p:sp>
        <p:nvSpPr>
          <p:cNvPr id="284675" name="Rectangle 3"/>
          <p:cNvSpPr>
            <a:spLocks noGrp="1"/>
          </p:cNvSpPr>
          <p:nvPr>
            <p:ph idx="1"/>
          </p:nvPr>
        </p:nvSpPr>
        <p:spPr>
          <a:xfrm>
            <a:off x="152400" y="1905000"/>
            <a:ext cx="8763000" cy="4724400"/>
          </a:xfrm>
          <a:ln/>
        </p:spPr>
        <p:txBody>
          <a:bodyPr vert="horz" wrap="square" lIns="91440" tIns="45720" rIns="91440" bIns="45720" anchor="t" anchorCtr="0"/>
          <a:p>
            <a:pPr marL="357505" indent="-357505" eaLnBrk="1" hangingPunct="1"/>
            <a:r>
              <a:rPr lang="zh-CN" altLang="en-US" sz="2200" b="1" dirty="0"/>
              <a:t>各操作数的寻址范围：</a:t>
            </a:r>
            <a:endParaRPr lang="zh-CN" altLang="en-US" sz="2200" b="1" dirty="0"/>
          </a:p>
          <a:p>
            <a:pPr marL="901700" lvl="1" indent="-365125" eaLnBrk="1" hangingPunct="1"/>
            <a:r>
              <a:rPr lang="zh-CN" altLang="en-US" sz="2200" b="1" dirty="0"/>
              <a:t>立即数寻址方式</a:t>
            </a:r>
            <a:endParaRPr lang="zh-CN" altLang="en-US" sz="2200" b="1" dirty="0"/>
          </a:p>
          <a:p>
            <a:pPr marL="1430655" lvl="2" indent="-349250" eaLnBrk="1" hangingPunct="1"/>
            <a:r>
              <a:rPr lang="zh-CN" altLang="en-US" sz="2200" b="1" dirty="0"/>
              <a:t>指令中的立即数不能超过</a:t>
            </a:r>
            <a:r>
              <a:rPr lang="en-US" altLang="zh-CN" sz="2200" b="1" dirty="0"/>
              <a:t>24</a:t>
            </a:r>
            <a:r>
              <a:rPr lang="zh-CN" altLang="en-US" sz="2200" b="1" dirty="0"/>
              <a:t>位；</a:t>
            </a:r>
            <a:endParaRPr lang="zh-CN" altLang="en-US" sz="2200" b="1" dirty="0"/>
          </a:p>
          <a:p>
            <a:pPr marL="901700" lvl="1" indent="-365125" eaLnBrk="1" hangingPunct="1"/>
            <a:r>
              <a:rPr lang="zh-CN" altLang="en-US" sz="2200" b="1" dirty="0"/>
              <a:t>直接寻址方式</a:t>
            </a:r>
            <a:endParaRPr lang="zh-CN" altLang="en-US" sz="2200" b="1" dirty="0"/>
          </a:p>
          <a:p>
            <a:pPr marL="1430655" lvl="2" indent="-349250" eaLnBrk="1" hangingPunct="1"/>
            <a:r>
              <a:rPr lang="zh-CN" altLang="en-US" sz="2200" b="1" dirty="0"/>
              <a:t>直接地址为</a:t>
            </a:r>
            <a:r>
              <a:rPr lang="en-US" altLang="zh-CN" sz="2200" b="1" dirty="0"/>
              <a:t>24</a:t>
            </a:r>
            <a:r>
              <a:rPr lang="zh-CN" altLang="en-US" sz="2200" b="1" dirty="0"/>
              <a:t>位，可直接寻址范围为</a:t>
            </a:r>
            <a:r>
              <a:rPr lang="en-US" altLang="zh-CN" sz="2200" b="1" dirty="0"/>
              <a:t>2</a:t>
            </a:r>
            <a:r>
              <a:rPr lang="en-US" altLang="zh-CN" sz="2200" b="1" baseline="30000" dirty="0"/>
              <a:t>24</a:t>
            </a:r>
            <a:r>
              <a:rPr lang="zh-CN" altLang="en-US" sz="2200" b="1" dirty="0"/>
              <a:t>个单元，由于主存容量</a:t>
            </a:r>
            <a:r>
              <a:rPr lang="en-US" altLang="zh-CN" sz="2200" b="1" dirty="0"/>
              <a:t>64K</a:t>
            </a:r>
            <a:r>
              <a:rPr lang="zh-CN" altLang="en-US" sz="2200" b="1" dirty="0"/>
              <a:t>字，可直接寻址整个主存空间；</a:t>
            </a:r>
            <a:endParaRPr lang="zh-CN" altLang="en-US" sz="2200" b="1" dirty="0"/>
          </a:p>
          <a:p>
            <a:pPr marL="901700" lvl="1" indent="-365125" eaLnBrk="1" hangingPunct="1"/>
            <a:r>
              <a:rPr lang="zh-CN" altLang="en-US" sz="2200" b="1" dirty="0"/>
              <a:t>变址寻址方式</a:t>
            </a:r>
            <a:endParaRPr lang="zh-CN" altLang="en-US" sz="2200" b="1" dirty="0"/>
          </a:p>
          <a:p>
            <a:pPr marL="1430655" lvl="2" indent="-349250" eaLnBrk="1" hangingPunct="1"/>
            <a:r>
              <a:rPr lang="en-US" altLang="zh-CN" sz="2200" b="1" dirty="0"/>
              <a:t>E=</a:t>
            </a:r>
            <a:r>
              <a:rPr lang="zh-CN" altLang="en-US" sz="2200" b="1" dirty="0"/>
              <a:t>（</a:t>
            </a:r>
            <a:r>
              <a:rPr lang="en-US" altLang="zh-CN" sz="2200" b="1" dirty="0"/>
              <a:t>R</a:t>
            </a:r>
            <a:r>
              <a:rPr lang="zh-CN" altLang="en-US" sz="2200" b="1" dirty="0"/>
              <a:t>）</a:t>
            </a:r>
            <a:r>
              <a:rPr lang="en-US" altLang="zh-CN" sz="2200" b="1" dirty="0"/>
              <a:t>+D</a:t>
            </a:r>
            <a:r>
              <a:rPr lang="zh-CN" altLang="en-US" sz="2200" b="1" dirty="0"/>
              <a:t>，其中变址寄存器</a:t>
            </a:r>
            <a:r>
              <a:rPr lang="en-US" altLang="zh-CN" sz="2200" b="1" dirty="0"/>
              <a:t>R</a:t>
            </a:r>
            <a:r>
              <a:rPr lang="zh-CN" altLang="en-US" sz="2200" b="1" dirty="0"/>
              <a:t>为</a:t>
            </a:r>
            <a:r>
              <a:rPr lang="en-US" altLang="zh-CN" sz="2200" b="1" dirty="0"/>
              <a:t>32</a:t>
            </a:r>
            <a:r>
              <a:rPr lang="zh-CN" altLang="en-US" sz="2200" b="1" dirty="0"/>
              <a:t>位；</a:t>
            </a:r>
            <a:endParaRPr lang="zh-CN" altLang="en-US" sz="2200" b="1" dirty="0"/>
          </a:p>
          <a:p>
            <a:pPr marL="1430655" lvl="2" indent="-349250" eaLnBrk="1" hangingPunct="1"/>
            <a:r>
              <a:rPr lang="zh-CN" altLang="en-US" sz="2200" b="1" dirty="0"/>
              <a:t>由于主存容量</a:t>
            </a:r>
            <a:r>
              <a:rPr lang="en-US" altLang="zh-CN" sz="2200" b="1" dirty="0"/>
              <a:t>64K</a:t>
            </a:r>
            <a:r>
              <a:rPr lang="zh-CN" altLang="en-US" sz="2200" b="1" dirty="0"/>
              <a:t>字，可直接寻址整个主存空间；</a:t>
            </a:r>
            <a:endParaRPr lang="zh-CN" altLang="en-US" sz="2200" b="1" dirty="0"/>
          </a:p>
          <a:p>
            <a:pPr marL="901700" lvl="1" indent="-365125" eaLnBrk="1" hangingPunct="1"/>
            <a:r>
              <a:rPr lang="zh-CN" altLang="en-US" sz="2200" b="1" dirty="0"/>
              <a:t>相对寻址方式</a:t>
            </a:r>
            <a:endParaRPr lang="zh-CN" altLang="en-US" sz="2200" b="1" dirty="0"/>
          </a:p>
          <a:p>
            <a:pPr marL="1430655" lvl="2" indent="-349250" eaLnBrk="1" hangingPunct="1"/>
            <a:r>
              <a:rPr lang="en-US" altLang="zh-CN" sz="2200" b="1" dirty="0"/>
              <a:t>E=</a:t>
            </a:r>
            <a:r>
              <a:rPr lang="zh-CN" altLang="en-US" sz="2200" b="1" dirty="0"/>
              <a:t>（</a:t>
            </a:r>
            <a:r>
              <a:rPr lang="en-US" altLang="zh-CN" sz="2200" b="1" dirty="0"/>
              <a:t>PC</a:t>
            </a:r>
            <a:r>
              <a:rPr lang="zh-CN" altLang="en-US" sz="2200" b="1" dirty="0"/>
              <a:t>）</a:t>
            </a:r>
            <a:r>
              <a:rPr lang="en-US" altLang="zh-CN" sz="2200" b="1" dirty="0"/>
              <a:t>+D</a:t>
            </a:r>
            <a:r>
              <a:rPr lang="zh-CN" altLang="en-US" sz="2200" b="1" dirty="0"/>
              <a:t>，可直接寻址整个主存空间</a:t>
            </a:r>
            <a:r>
              <a:rPr lang="zh-CN" altLang="en-US" sz="2200" dirty="0"/>
              <a:t>；</a:t>
            </a:r>
            <a:endParaRPr lang="zh-CN" altLang="en-US" sz="2200" dirty="0"/>
          </a:p>
        </p:txBody>
      </p:sp>
      <p:graphicFrame>
        <p:nvGraphicFramePr>
          <p:cNvPr id="284695" name="Group 23"/>
          <p:cNvGraphicFramePr>
            <a:graphicFrameLocks noGrp="1"/>
          </p:cNvGraphicFramePr>
          <p:nvPr/>
        </p:nvGraphicFramePr>
        <p:xfrm>
          <a:off x="1219200" y="1066800"/>
          <a:ext cx="6172200" cy="765175"/>
        </p:xfrm>
        <a:graphic>
          <a:graphicData uri="http://schemas.openxmlformats.org/drawingml/2006/table">
            <a:tbl>
              <a:tblPr/>
              <a:tblGrid>
                <a:gridCol w="1143000"/>
                <a:gridCol w="1600200"/>
                <a:gridCol w="3429000"/>
              </a:tblGrid>
              <a:tr h="609600">
                <a:tc>
                  <a:txBody>
                    <a:bodyPr/>
                    <a:lstStyle/>
                    <a:p>
                      <a:pPr marL="0" marR="0" lvl="0" indent="0" algn="ctr" defTabSz="914400" rtl="0" eaLnBrk="1" fontAlgn="base" latinLnBrk="0" hangingPunct="1">
                        <a:lnSpc>
                          <a:spcPct val="100000"/>
                        </a:lnSpc>
                        <a:spcBef>
                          <a:spcPct val="0"/>
                        </a:spcBef>
                        <a:spcAft>
                          <a:spcPct val="0"/>
                        </a:spcAft>
                        <a:buClr>
                          <a:schemeClr val="bg2"/>
                        </a:buClr>
                        <a:buSzTx/>
                        <a:buFont typeface="Wingdings" panose="05000000000000000000" pitchFamily="2" charset="2"/>
                        <a:buNone/>
                      </a:pPr>
                      <a:r>
                        <a:rPr kumimoji="0" lang="en-US" altLang="zh-CN" sz="2200" b="1" i="0" u="none" strike="noStrike" cap="none" normalizeH="0" baseline="0" dirty="0" smtClean="0">
                          <a:ln>
                            <a:noFill/>
                          </a:ln>
                          <a:solidFill>
                            <a:srgbClr val="FF0000"/>
                          </a:solidFill>
                          <a:effectLst/>
                          <a:latin typeface="仿宋_GB2312" pitchFamily="49" charset="-122"/>
                          <a:ea typeface="仿宋_GB2312" pitchFamily="49" charset="-122"/>
                        </a:rPr>
                        <a:t> 6</a:t>
                      </a:r>
                      <a:r>
                        <a:rPr kumimoji="0" lang="zh-CN" altLang="en-US" sz="2200" b="1" i="0" u="none" strike="noStrike" cap="none" normalizeH="0" baseline="0" dirty="0" smtClean="0">
                          <a:ln>
                            <a:noFill/>
                          </a:ln>
                          <a:solidFill>
                            <a:srgbClr val="FF0000"/>
                          </a:solidFill>
                          <a:effectLst/>
                          <a:latin typeface="仿宋_GB2312" pitchFamily="49" charset="-122"/>
                          <a:ea typeface="仿宋_GB2312" pitchFamily="49" charset="-122"/>
                        </a:rPr>
                        <a:t>位</a:t>
                      </a:r>
                      <a:endParaRPr kumimoji="0" lang="zh-CN" altLang="en-US" sz="2200" b="1" i="0" u="none" strike="noStrike" cap="none" normalizeH="0" baseline="0" dirty="0" smtClean="0">
                        <a:ln>
                          <a:noFill/>
                        </a:ln>
                        <a:solidFill>
                          <a:srgbClr val="FF0000"/>
                        </a:solidFill>
                        <a:effectLst/>
                        <a:latin typeface="仿宋_GB2312" pitchFamily="49" charset="-122"/>
                        <a:ea typeface="仿宋_GB2312" pitchFamily="49" charset="-122"/>
                      </a:endParaRPr>
                    </a:p>
                    <a:p>
                      <a:pPr marL="0" marR="0" lvl="0" indent="0" algn="ctr" defTabSz="914400" rtl="0" eaLnBrk="1" fontAlgn="base" latinLnBrk="0" hangingPunct="1">
                        <a:lnSpc>
                          <a:spcPct val="100000"/>
                        </a:lnSpc>
                        <a:spcBef>
                          <a:spcPct val="0"/>
                        </a:spcBef>
                        <a:spcAft>
                          <a:spcPct val="0"/>
                        </a:spcAft>
                        <a:buClr>
                          <a:schemeClr val="bg2"/>
                        </a:buClr>
                        <a:buSzTx/>
                        <a:buFont typeface="Wingdings" panose="05000000000000000000" pitchFamily="2" charset="2"/>
                        <a:buNone/>
                      </a:pPr>
                      <a:r>
                        <a:rPr kumimoji="0" lang="en-US" altLang="zh-CN" sz="2200" b="1" i="0" u="none" strike="noStrike" cap="none" normalizeH="0" baseline="0" dirty="0" smtClean="0">
                          <a:ln>
                            <a:noFill/>
                          </a:ln>
                          <a:solidFill>
                            <a:srgbClr val="FF0000"/>
                          </a:solidFill>
                          <a:effectLst/>
                          <a:latin typeface="仿宋_GB2312" pitchFamily="49" charset="-122"/>
                          <a:ea typeface="仿宋_GB2312" pitchFamily="49" charset="-122"/>
                        </a:rPr>
                        <a:t>OP</a:t>
                      </a:r>
                      <a:endParaRPr kumimoji="0" lang="en-US" altLang="zh-CN" sz="2200" b="1" i="0" u="none" strike="noStrike" cap="none" normalizeH="0" baseline="0" dirty="0" smtClean="0">
                        <a:ln>
                          <a:noFill/>
                        </a:ln>
                        <a:solidFill>
                          <a:srgbClr val="FF0000"/>
                        </a:solidFill>
                        <a:effectLst/>
                        <a:latin typeface="仿宋_GB2312" pitchFamily="49" charset="-122"/>
                        <a:ea typeface="仿宋_GB2312" pitchFamily="49" charset="-122"/>
                      </a:endParaRPr>
                    </a:p>
                  </a:txBody>
                  <a:tcPr marL="72000" marR="72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Tx/>
                        <a:buFont typeface="Wingdings" panose="05000000000000000000" pitchFamily="2" charset="2"/>
                        <a:buNone/>
                      </a:pPr>
                      <a:r>
                        <a:rPr kumimoji="0" lang="en-US" altLang="zh-CN" sz="2200" b="1" i="0" u="none" strike="noStrike" cap="none" normalizeH="0" baseline="0" dirty="0" smtClean="0">
                          <a:ln>
                            <a:noFill/>
                          </a:ln>
                          <a:solidFill>
                            <a:srgbClr val="FF0000"/>
                          </a:solidFill>
                          <a:effectLst/>
                          <a:latin typeface="仿宋_GB2312" pitchFamily="49" charset="-122"/>
                          <a:ea typeface="仿宋_GB2312" pitchFamily="49" charset="-122"/>
                        </a:rPr>
                        <a:t>2</a:t>
                      </a:r>
                      <a:r>
                        <a:rPr kumimoji="0" lang="zh-CN" altLang="en-US" sz="2200" b="1" i="0" u="none" strike="noStrike" cap="none" normalizeH="0" baseline="0" dirty="0" smtClean="0">
                          <a:ln>
                            <a:noFill/>
                          </a:ln>
                          <a:solidFill>
                            <a:srgbClr val="FF0000"/>
                          </a:solidFill>
                          <a:effectLst/>
                          <a:latin typeface="仿宋_GB2312" pitchFamily="49" charset="-122"/>
                          <a:ea typeface="仿宋_GB2312" pitchFamily="49" charset="-122"/>
                        </a:rPr>
                        <a:t>位</a:t>
                      </a:r>
                      <a:endParaRPr kumimoji="0" lang="zh-CN" altLang="en-US" sz="2200" b="1" i="0" u="none" strike="noStrike" cap="none" normalizeH="0" baseline="0" dirty="0" smtClean="0">
                        <a:ln>
                          <a:noFill/>
                        </a:ln>
                        <a:solidFill>
                          <a:srgbClr val="FF0000"/>
                        </a:solidFill>
                        <a:effectLst/>
                        <a:latin typeface="仿宋_GB2312" pitchFamily="49" charset="-122"/>
                        <a:ea typeface="仿宋_GB2312" pitchFamily="49" charset="-122"/>
                      </a:endParaRPr>
                    </a:p>
                    <a:p>
                      <a:pPr marL="0" marR="0" lvl="0" indent="0" algn="ctr" defTabSz="914400" rtl="0" eaLnBrk="1" fontAlgn="base" latinLnBrk="0" hangingPunct="1">
                        <a:lnSpc>
                          <a:spcPct val="100000"/>
                        </a:lnSpc>
                        <a:spcBef>
                          <a:spcPct val="0"/>
                        </a:spcBef>
                        <a:spcAft>
                          <a:spcPct val="0"/>
                        </a:spcAft>
                        <a:buClr>
                          <a:schemeClr val="bg2"/>
                        </a:buClr>
                        <a:buSzTx/>
                        <a:buFont typeface="Wingdings" panose="05000000000000000000" pitchFamily="2" charset="2"/>
                        <a:buNone/>
                      </a:pPr>
                      <a:r>
                        <a:rPr kumimoji="0" lang="zh-CN" altLang="en-US" sz="2200" b="1" i="0" u="none" strike="noStrike" cap="none" normalizeH="0" baseline="0" dirty="0" smtClean="0">
                          <a:ln>
                            <a:noFill/>
                          </a:ln>
                          <a:solidFill>
                            <a:srgbClr val="FF0000"/>
                          </a:solidFill>
                          <a:effectLst/>
                          <a:latin typeface="仿宋_GB2312" pitchFamily="49" charset="-122"/>
                          <a:ea typeface="仿宋_GB2312" pitchFamily="49" charset="-122"/>
                        </a:rPr>
                        <a:t>寻址特征</a:t>
                      </a:r>
                      <a:endParaRPr kumimoji="0" lang="zh-CN" altLang="en-US" sz="2200" b="1" i="0" u="none" strike="noStrike" cap="none" normalizeH="0" baseline="0" dirty="0" smtClean="0">
                        <a:ln>
                          <a:noFill/>
                        </a:ln>
                        <a:solidFill>
                          <a:srgbClr val="FF0000"/>
                        </a:solidFill>
                        <a:effectLst/>
                        <a:latin typeface="仿宋_GB2312" pitchFamily="49" charset="-122"/>
                        <a:ea typeface="仿宋_GB2312" pitchFamily="49" charset="-122"/>
                      </a:endParaRPr>
                    </a:p>
                  </a:txBody>
                  <a:tcPr marL="72000" marR="72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Tx/>
                        <a:buFont typeface="Wingdings" panose="05000000000000000000" pitchFamily="2" charset="2"/>
                        <a:buNone/>
                      </a:pPr>
                      <a:r>
                        <a:rPr kumimoji="0" lang="en-US" altLang="zh-CN" sz="2200" b="1" i="0" u="none" strike="noStrike" cap="none" normalizeH="0" baseline="0" dirty="0" smtClean="0">
                          <a:ln>
                            <a:noFill/>
                          </a:ln>
                          <a:solidFill>
                            <a:srgbClr val="FF0000"/>
                          </a:solidFill>
                          <a:effectLst/>
                          <a:latin typeface="仿宋_GB2312" pitchFamily="49" charset="-122"/>
                          <a:ea typeface="仿宋_GB2312" pitchFamily="49" charset="-122"/>
                        </a:rPr>
                        <a:t>24</a:t>
                      </a:r>
                      <a:r>
                        <a:rPr kumimoji="0" lang="zh-CN" altLang="en-US" sz="2200" b="1" i="0" u="none" strike="noStrike" cap="none" normalizeH="0" baseline="0" dirty="0" smtClean="0">
                          <a:ln>
                            <a:noFill/>
                          </a:ln>
                          <a:solidFill>
                            <a:srgbClr val="FF0000"/>
                          </a:solidFill>
                          <a:effectLst/>
                          <a:latin typeface="仿宋_GB2312" pitchFamily="49" charset="-122"/>
                          <a:ea typeface="仿宋_GB2312" pitchFamily="49" charset="-122"/>
                        </a:rPr>
                        <a:t>位</a:t>
                      </a:r>
                      <a:endParaRPr kumimoji="0" lang="zh-CN" altLang="en-US" sz="2200" b="1" i="0" u="none" strike="noStrike" cap="none" normalizeH="0" baseline="0" dirty="0" smtClean="0">
                        <a:ln>
                          <a:noFill/>
                        </a:ln>
                        <a:solidFill>
                          <a:srgbClr val="FF0000"/>
                        </a:solidFill>
                        <a:effectLst/>
                        <a:latin typeface="仿宋_GB2312" pitchFamily="49" charset="-122"/>
                        <a:ea typeface="仿宋_GB2312" pitchFamily="49" charset="-122"/>
                      </a:endParaRPr>
                    </a:p>
                    <a:p>
                      <a:pPr marL="0" marR="0" lvl="0" indent="0" algn="ctr" defTabSz="914400" rtl="0" eaLnBrk="1" fontAlgn="base" latinLnBrk="0" hangingPunct="1">
                        <a:lnSpc>
                          <a:spcPct val="100000"/>
                        </a:lnSpc>
                        <a:spcBef>
                          <a:spcPct val="0"/>
                        </a:spcBef>
                        <a:spcAft>
                          <a:spcPct val="0"/>
                        </a:spcAft>
                        <a:buClr>
                          <a:schemeClr val="bg2"/>
                        </a:buClr>
                        <a:buSzTx/>
                        <a:buFont typeface="Wingdings" panose="05000000000000000000" pitchFamily="2" charset="2"/>
                        <a:buNone/>
                      </a:pPr>
                      <a:r>
                        <a:rPr kumimoji="0" lang="zh-CN" altLang="en-US" sz="2200" b="1" i="0" u="none" strike="noStrike" cap="none" normalizeH="0" baseline="0" dirty="0" smtClean="0">
                          <a:ln>
                            <a:noFill/>
                          </a:ln>
                          <a:solidFill>
                            <a:srgbClr val="FF0000"/>
                          </a:solidFill>
                          <a:effectLst/>
                          <a:latin typeface="仿宋_GB2312" pitchFamily="49" charset="-122"/>
                          <a:ea typeface="仿宋_GB2312" pitchFamily="49" charset="-122"/>
                        </a:rPr>
                        <a:t>形式地址</a:t>
                      </a:r>
                      <a:r>
                        <a:rPr kumimoji="0" lang="en-US" altLang="zh-CN" sz="2200" b="1" i="0" u="none" strike="noStrike" cap="none" normalizeH="0" baseline="0" dirty="0" smtClean="0">
                          <a:ln>
                            <a:noFill/>
                          </a:ln>
                          <a:solidFill>
                            <a:srgbClr val="FF0000"/>
                          </a:solidFill>
                          <a:effectLst/>
                          <a:latin typeface="仿宋_GB2312" pitchFamily="49" charset="-122"/>
                          <a:ea typeface="仿宋_GB2312" pitchFamily="49" charset="-122"/>
                        </a:rPr>
                        <a:t>D</a:t>
                      </a:r>
                      <a:endParaRPr kumimoji="0" lang="zh-CN" altLang="en-US" sz="2200" b="1" i="0" u="none" strike="noStrike" cap="none" normalizeH="0" baseline="0" dirty="0" smtClean="0">
                        <a:ln>
                          <a:noFill/>
                        </a:ln>
                        <a:solidFill>
                          <a:srgbClr val="FF0000"/>
                        </a:solidFill>
                        <a:effectLst/>
                        <a:latin typeface="仿宋_GB2312" pitchFamily="49" charset="-122"/>
                        <a:ea typeface="仿宋_GB2312" pitchFamily="49" charset="-122"/>
                      </a:endParaRPr>
                    </a:p>
                  </a:txBody>
                  <a:tcPr marL="72000" marR="72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4695"/>
                                        </p:tgtEl>
                                        <p:attrNameLst>
                                          <p:attrName>style.visibility</p:attrName>
                                        </p:attrNameLst>
                                      </p:cBhvr>
                                      <p:to>
                                        <p:strVal val="visible"/>
                                      </p:to>
                                    </p:set>
                                    <p:animEffect transition="in" filter="blinds(horizontal)">
                                      <p:cBhvr>
                                        <p:cTn id="7" dur="500"/>
                                        <p:tgtEl>
                                          <p:spTgt spid="28469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4675">
                                            <p:txEl>
                                              <p:charRg st="0" end="11"/>
                                            </p:txEl>
                                          </p:spTgt>
                                        </p:tgtEl>
                                        <p:attrNameLst>
                                          <p:attrName>style.visibility</p:attrName>
                                        </p:attrNameLst>
                                      </p:cBhvr>
                                      <p:to>
                                        <p:strVal val="visible"/>
                                      </p:to>
                                    </p:set>
                                    <p:animEffect transition="in" filter="blinds(horizontal)">
                                      <p:cBhvr>
                                        <p:cTn id="12" dur="500"/>
                                        <p:tgtEl>
                                          <p:spTgt spid="284675">
                                            <p:txEl>
                                              <p:charRg st="0"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4675">
                                            <p:txEl>
                                              <p:charRg st="11" end="19"/>
                                            </p:txEl>
                                          </p:spTgt>
                                        </p:tgtEl>
                                        <p:attrNameLst>
                                          <p:attrName>style.visibility</p:attrName>
                                        </p:attrNameLst>
                                      </p:cBhvr>
                                      <p:to>
                                        <p:strVal val="visible"/>
                                      </p:to>
                                    </p:set>
                                    <p:animEffect transition="in" filter="blinds(horizontal)">
                                      <p:cBhvr>
                                        <p:cTn id="17" dur="500"/>
                                        <p:tgtEl>
                                          <p:spTgt spid="284675">
                                            <p:txEl>
                                              <p:charRg st="11" end="1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4675">
                                            <p:txEl>
                                              <p:charRg st="19" end="35"/>
                                            </p:txEl>
                                          </p:spTgt>
                                        </p:tgtEl>
                                        <p:attrNameLst>
                                          <p:attrName>style.visibility</p:attrName>
                                        </p:attrNameLst>
                                      </p:cBhvr>
                                      <p:to>
                                        <p:strVal val="visible"/>
                                      </p:to>
                                    </p:set>
                                    <p:animEffect transition="in" filter="blinds(horizontal)">
                                      <p:cBhvr>
                                        <p:cTn id="22" dur="500"/>
                                        <p:tgtEl>
                                          <p:spTgt spid="284675">
                                            <p:txEl>
                                              <p:charRg st="19" end="3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84675">
                                            <p:txEl>
                                              <p:charRg st="35" end="42"/>
                                            </p:txEl>
                                          </p:spTgt>
                                        </p:tgtEl>
                                        <p:attrNameLst>
                                          <p:attrName>style.visibility</p:attrName>
                                        </p:attrNameLst>
                                      </p:cBhvr>
                                      <p:to>
                                        <p:strVal val="visible"/>
                                      </p:to>
                                    </p:set>
                                    <p:animEffect transition="in" filter="blinds(horizontal)">
                                      <p:cBhvr>
                                        <p:cTn id="27" dur="500"/>
                                        <p:tgtEl>
                                          <p:spTgt spid="284675">
                                            <p:txEl>
                                              <p:charRg st="35" end="4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84675">
                                            <p:txEl>
                                              <p:charRg st="42" end="90"/>
                                            </p:txEl>
                                          </p:spTgt>
                                        </p:tgtEl>
                                        <p:attrNameLst>
                                          <p:attrName>style.visibility</p:attrName>
                                        </p:attrNameLst>
                                      </p:cBhvr>
                                      <p:to>
                                        <p:strVal val="visible"/>
                                      </p:to>
                                    </p:set>
                                    <p:animEffect transition="in" filter="blinds(horizontal)">
                                      <p:cBhvr>
                                        <p:cTn id="32" dur="500"/>
                                        <p:tgtEl>
                                          <p:spTgt spid="284675">
                                            <p:txEl>
                                              <p:charRg st="42" end="9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84675">
                                            <p:txEl>
                                              <p:charRg st="90" end="97"/>
                                            </p:txEl>
                                          </p:spTgt>
                                        </p:tgtEl>
                                        <p:attrNameLst>
                                          <p:attrName>style.visibility</p:attrName>
                                        </p:attrNameLst>
                                      </p:cBhvr>
                                      <p:to>
                                        <p:strVal val="visible"/>
                                      </p:to>
                                    </p:set>
                                    <p:animEffect transition="in" filter="blinds(horizontal)">
                                      <p:cBhvr>
                                        <p:cTn id="37" dur="500"/>
                                        <p:tgtEl>
                                          <p:spTgt spid="284675">
                                            <p:txEl>
                                              <p:charRg st="90" end="9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84675">
                                            <p:txEl>
                                              <p:charRg st="97" end="119"/>
                                            </p:txEl>
                                          </p:spTgt>
                                        </p:tgtEl>
                                        <p:attrNameLst>
                                          <p:attrName>style.visibility</p:attrName>
                                        </p:attrNameLst>
                                      </p:cBhvr>
                                      <p:to>
                                        <p:strVal val="visible"/>
                                      </p:to>
                                    </p:set>
                                    <p:animEffect transition="in" filter="blinds(horizontal)">
                                      <p:cBhvr>
                                        <p:cTn id="42" dur="500"/>
                                        <p:tgtEl>
                                          <p:spTgt spid="284675">
                                            <p:txEl>
                                              <p:charRg st="97" end="11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84675">
                                            <p:txEl>
                                              <p:charRg st="119" end="143"/>
                                            </p:txEl>
                                          </p:spTgt>
                                        </p:tgtEl>
                                        <p:attrNameLst>
                                          <p:attrName>style.visibility</p:attrName>
                                        </p:attrNameLst>
                                      </p:cBhvr>
                                      <p:to>
                                        <p:strVal val="visible"/>
                                      </p:to>
                                    </p:set>
                                    <p:animEffect transition="in" filter="blinds(horizontal)">
                                      <p:cBhvr>
                                        <p:cTn id="47" dur="500"/>
                                        <p:tgtEl>
                                          <p:spTgt spid="284675">
                                            <p:txEl>
                                              <p:charRg st="119" end="14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84675">
                                            <p:txEl>
                                              <p:charRg st="143" end="150"/>
                                            </p:txEl>
                                          </p:spTgt>
                                        </p:tgtEl>
                                        <p:attrNameLst>
                                          <p:attrName>style.visibility</p:attrName>
                                        </p:attrNameLst>
                                      </p:cBhvr>
                                      <p:to>
                                        <p:strVal val="visible"/>
                                      </p:to>
                                    </p:set>
                                    <p:animEffect transition="in" filter="blinds(horizontal)">
                                      <p:cBhvr>
                                        <p:cTn id="52" dur="500"/>
                                        <p:tgtEl>
                                          <p:spTgt spid="284675">
                                            <p:txEl>
                                              <p:charRg st="143" end="15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84675">
                                            <p:txEl>
                                              <p:charRg st="150" end="172"/>
                                            </p:txEl>
                                          </p:spTgt>
                                        </p:tgtEl>
                                        <p:attrNameLst>
                                          <p:attrName>style.visibility</p:attrName>
                                        </p:attrNameLst>
                                      </p:cBhvr>
                                      <p:to>
                                        <p:strVal val="visible"/>
                                      </p:to>
                                    </p:set>
                                    <p:animEffect transition="in" filter="blinds(horizontal)">
                                      <p:cBhvr>
                                        <p:cTn id="57" dur="500"/>
                                        <p:tgtEl>
                                          <p:spTgt spid="284675">
                                            <p:txEl>
                                              <p:charRg st="150" end="17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灯片编号占位符 5"/>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3314" name="Rectangle 2"/>
          <p:cNvSpPr>
            <a:spLocks noGrp="1"/>
          </p:cNvSpPr>
          <p:nvPr>
            <p:ph type="title"/>
          </p:nvPr>
        </p:nvSpPr>
        <p:spPr>
          <a:xfrm>
            <a:off x="871538" y="977900"/>
            <a:ext cx="8162925" cy="646113"/>
          </a:xfrm>
          <a:ln/>
        </p:spPr>
        <p:txBody>
          <a:bodyPr vert="horz" wrap="square" lIns="91440" tIns="45720" rIns="91440" bIns="45720" anchor="b" anchorCtr="0">
            <a:spAutoFit/>
          </a:bodyPr>
          <a:p>
            <a:pPr eaLnBrk="1" hangingPunct="1"/>
            <a:r>
              <a:rPr lang="zh-CN" altLang="en-US" sz="3600" b="1" dirty="0">
                <a:solidFill>
                  <a:srgbClr val="003399"/>
                </a:solidFill>
              </a:rPr>
              <a:t>计算机性能指标</a:t>
            </a:r>
            <a:endParaRPr lang="zh-CN" altLang="en-US" sz="3600" b="1" dirty="0">
              <a:solidFill>
                <a:srgbClr val="003399"/>
              </a:solidFill>
            </a:endParaRPr>
          </a:p>
        </p:txBody>
      </p:sp>
      <p:sp>
        <p:nvSpPr>
          <p:cNvPr id="13315" name="Rectangle 3"/>
          <p:cNvSpPr>
            <a:spLocks noGrp="1"/>
          </p:cNvSpPr>
          <p:nvPr>
            <p:ph idx="1"/>
          </p:nvPr>
        </p:nvSpPr>
        <p:spPr>
          <a:xfrm>
            <a:off x="323850" y="1752600"/>
            <a:ext cx="8496300" cy="4989513"/>
          </a:xfrm>
          <a:ln/>
        </p:spPr>
        <p:txBody>
          <a:bodyPr vert="horz" wrap="square" lIns="91440" tIns="45720" rIns="91440" bIns="45720" anchor="t" anchorCtr="0"/>
          <a:p>
            <a:pPr eaLnBrk="1" hangingPunct="1">
              <a:lnSpc>
                <a:spcPct val="130000"/>
              </a:lnSpc>
            </a:pPr>
            <a:r>
              <a:rPr lang="zh-CN" altLang="en-US" sz="2400" b="1" dirty="0">
                <a:solidFill>
                  <a:srgbClr val="FF0000"/>
                </a:solidFill>
              </a:rPr>
              <a:t>总线宽度：</a:t>
            </a:r>
            <a:r>
              <a:rPr lang="en-US" altLang="zh-CN" sz="2400" b="1" dirty="0"/>
              <a:t>CPU</a:t>
            </a:r>
            <a:r>
              <a:rPr lang="zh-CN" altLang="en-US" sz="2400" b="1" dirty="0"/>
              <a:t>中运算器与存储器之间进行互连的内部总线二进制位数。</a:t>
            </a:r>
            <a:endParaRPr lang="zh-CN" altLang="en-US" sz="2400" b="1" dirty="0"/>
          </a:p>
          <a:p>
            <a:pPr eaLnBrk="1" hangingPunct="1">
              <a:lnSpc>
                <a:spcPct val="130000"/>
              </a:lnSpc>
            </a:pPr>
            <a:r>
              <a:rPr lang="zh-CN" altLang="en-US" sz="2400" b="1" dirty="0">
                <a:solidFill>
                  <a:srgbClr val="FF0000"/>
                </a:solidFill>
              </a:rPr>
              <a:t>存储器容量：</a:t>
            </a:r>
            <a:r>
              <a:rPr lang="zh-CN" altLang="en-US" sz="2400" b="1" dirty="0"/>
              <a:t>存储器中所有存储单元的总数目，通常用</a:t>
            </a:r>
            <a:r>
              <a:rPr lang="en-US" altLang="zh-CN" sz="2400" b="1" dirty="0"/>
              <a:t>KB</a:t>
            </a:r>
            <a:r>
              <a:rPr lang="zh-CN" altLang="en-US" sz="2400" b="1" dirty="0"/>
              <a:t>、</a:t>
            </a:r>
            <a:r>
              <a:rPr lang="en-US" altLang="zh-CN" sz="2400" b="1" dirty="0"/>
              <a:t>MB</a:t>
            </a:r>
            <a:r>
              <a:rPr lang="zh-CN" altLang="en-US" sz="2400" b="1" dirty="0"/>
              <a:t>、</a:t>
            </a:r>
            <a:r>
              <a:rPr lang="en-US" altLang="zh-CN" sz="2400" b="1" dirty="0"/>
              <a:t>GB</a:t>
            </a:r>
            <a:r>
              <a:rPr lang="zh-CN" altLang="en-US" sz="2400" b="1" dirty="0"/>
              <a:t>、</a:t>
            </a:r>
            <a:r>
              <a:rPr lang="en-US" altLang="zh-CN" sz="2400" b="1" dirty="0"/>
              <a:t>TB</a:t>
            </a:r>
            <a:r>
              <a:rPr lang="zh-CN" altLang="en-US" sz="2400" b="1" dirty="0"/>
              <a:t>来表示。存储器容量越大，记忆的二进制数越多。 </a:t>
            </a:r>
            <a:br>
              <a:rPr lang="zh-CN" altLang="en-US" sz="2400" b="1" dirty="0"/>
            </a:br>
            <a:r>
              <a:rPr lang="zh-CN" altLang="en-US" sz="2400" b="1" dirty="0"/>
              <a:t>其中</a:t>
            </a:r>
            <a:r>
              <a:rPr lang="en-US" altLang="zh-CN" sz="2400" b="1" dirty="0"/>
              <a:t>K=2</a:t>
            </a:r>
            <a:r>
              <a:rPr lang="en-US" altLang="zh-CN" sz="2400" b="1" baseline="30000" dirty="0"/>
              <a:t>10</a:t>
            </a:r>
            <a:r>
              <a:rPr lang="zh-CN" altLang="en-US" sz="2400" b="1" dirty="0"/>
              <a:t>，</a:t>
            </a:r>
            <a:r>
              <a:rPr lang="en-US" altLang="zh-CN" sz="2400" b="1" dirty="0"/>
              <a:t>M=2</a:t>
            </a:r>
            <a:r>
              <a:rPr lang="en-US" altLang="zh-CN" sz="2400" b="1" baseline="30000" dirty="0"/>
              <a:t>20</a:t>
            </a:r>
            <a:r>
              <a:rPr lang="zh-CN" altLang="en-US" sz="2400" b="1" dirty="0"/>
              <a:t>，</a:t>
            </a:r>
            <a:r>
              <a:rPr lang="en-US" altLang="zh-CN" sz="2400" b="1" dirty="0"/>
              <a:t>G=2</a:t>
            </a:r>
            <a:r>
              <a:rPr lang="en-US" altLang="zh-CN" sz="2400" b="1" baseline="30000" dirty="0"/>
              <a:t>30</a:t>
            </a:r>
            <a:r>
              <a:rPr lang="zh-CN" altLang="en-US" sz="2400" b="1" dirty="0"/>
              <a:t>，</a:t>
            </a:r>
            <a:r>
              <a:rPr lang="en-US" altLang="zh-CN" sz="2400" b="1" dirty="0"/>
              <a:t>T=2</a:t>
            </a:r>
            <a:r>
              <a:rPr lang="en-US" altLang="zh-CN" sz="2400" b="1" baseline="30000" dirty="0"/>
              <a:t>40</a:t>
            </a:r>
            <a:r>
              <a:rPr lang="zh-CN" altLang="en-US" sz="2400" b="1" dirty="0"/>
              <a:t>，</a:t>
            </a:r>
            <a:r>
              <a:rPr lang="en-US" altLang="zh-CN" sz="2400" b="1" dirty="0"/>
              <a:t>B=8</a:t>
            </a:r>
            <a:r>
              <a:rPr lang="zh-CN" altLang="en-US" sz="2400" b="1" dirty="0"/>
              <a:t>位（</a:t>
            </a:r>
            <a:r>
              <a:rPr lang="en-US" altLang="zh-CN" sz="2400" b="1" dirty="0"/>
              <a:t>1</a:t>
            </a:r>
            <a:r>
              <a:rPr lang="zh-CN" altLang="en-US" sz="2400" b="1" dirty="0"/>
              <a:t>个字节）。　　</a:t>
            </a:r>
            <a:endParaRPr lang="zh-CN" altLang="en-US" sz="2400" b="1" dirty="0"/>
          </a:p>
          <a:p>
            <a:pPr eaLnBrk="1" hangingPunct="1">
              <a:lnSpc>
                <a:spcPct val="130000"/>
              </a:lnSpc>
            </a:pPr>
            <a:r>
              <a:rPr lang="zh-CN" altLang="en-US" sz="2400" b="1" dirty="0">
                <a:solidFill>
                  <a:srgbClr val="FF0000"/>
                </a:solidFill>
              </a:rPr>
              <a:t>存储器带宽：</a:t>
            </a:r>
            <a:r>
              <a:rPr lang="zh-CN" altLang="en-US" sz="2400" b="1" dirty="0"/>
              <a:t>存储器的速度指标，单位时间内从存储器读出的二进制数信息量，一般用字节数</a:t>
            </a:r>
            <a:r>
              <a:rPr lang="en-US" altLang="zh-CN" sz="2400" b="1" dirty="0"/>
              <a:t>/</a:t>
            </a:r>
            <a:r>
              <a:rPr lang="zh-CN" altLang="en-US" sz="2400" b="1" dirty="0"/>
              <a:t>秒表示。</a:t>
            </a:r>
            <a:endParaRPr lang="zh-CN" altLang="en-US" sz="2400" b="1"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内容占位符 2"/>
          <p:cNvSpPr>
            <a:spLocks noGrp="1"/>
          </p:cNvSpPr>
          <p:nvPr>
            <p:ph idx="1"/>
          </p:nvPr>
        </p:nvSpPr>
        <p:spPr>
          <a:xfrm>
            <a:off x="539750" y="1905000"/>
            <a:ext cx="8483600" cy="4191000"/>
          </a:xfrm>
          <a:ln/>
        </p:spPr>
        <p:txBody>
          <a:bodyPr vert="horz" wrap="square" lIns="91440" tIns="45720" rIns="91440" bIns="45720" anchor="t" anchorCtr="0"/>
          <a:p>
            <a:r>
              <a:rPr lang="en-US" altLang="zh-CN" sz="2400" dirty="0"/>
              <a:t>8.(1)50 种操作码占 6 位，4 种寻址方式占 2 位。以单地址指令为例：</a:t>
            </a:r>
            <a:endParaRPr lang="zh-CN" altLang="zh-CN" sz="2400" dirty="0"/>
          </a:p>
          <a:p>
            <a:r>
              <a:rPr lang="en-US" altLang="zh-CN" sz="2400" dirty="0"/>
              <a:t>X = 00	寄存器寻址方式。D 字段实际使用 4 比特选择 16 个通用寄存器。</a:t>
            </a:r>
            <a:endParaRPr lang="zh-CN" altLang="zh-CN" sz="2400" dirty="0"/>
          </a:p>
          <a:p>
            <a:r>
              <a:rPr lang="en-US" altLang="zh-CN" sz="2400" dirty="0"/>
              <a:t>X = 01	寄存器间接寻址方式。D 字段实际使用 4 比特选择 16 个通用寄存器。E= (RX)。 X = 10	立即寻址方式。D 字段给出 24 位立即数。</a:t>
            </a:r>
            <a:endParaRPr lang="zh-CN" altLang="zh-CN" sz="2400" dirty="0"/>
          </a:p>
          <a:p>
            <a:r>
              <a:rPr lang="en-US" altLang="zh-CN" sz="2400" dirty="0"/>
              <a:t>X = 11	直接寻址方式。D 字段给出 24 位内存地址。E = D。</a:t>
            </a:r>
            <a:endParaRPr lang="zh-CN" altLang="zh-CN" sz="2400" dirty="0"/>
          </a:p>
          <a:p>
            <a:r>
              <a:rPr lang="en-US" altLang="zh-CN" sz="2400" dirty="0"/>
              <a:t>(2) 寻址模式字段变成 3 位，可以支持更多的寻址方式。可增加相对寻址方式，其有效地 址 E = PC+D；还可使用内存间接寻址，此时有效地址 E = （D）。</a:t>
            </a:r>
            <a:endParaRPr lang="zh-CN" altLang="zh-CN" sz="2400" dirty="0"/>
          </a:p>
          <a:p>
            <a:pPr>
              <a:buNone/>
            </a:pPr>
            <a:endParaRPr lang="zh-CN" altLang="en-US" dirty="0"/>
          </a:p>
        </p:txBody>
      </p:sp>
      <p:graphicFrame>
        <p:nvGraphicFramePr>
          <p:cNvPr id="4" name="Group 23"/>
          <p:cNvGraphicFramePr>
            <a:graphicFrameLocks noGrp="1"/>
          </p:cNvGraphicFramePr>
          <p:nvPr/>
        </p:nvGraphicFramePr>
        <p:xfrm>
          <a:off x="1258888" y="692150"/>
          <a:ext cx="6172200" cy="765175"/>
        </p:xfrm>
        <a:graphic>
          <a:graphicData uri="http://schemas.openxmlformats.org/drawingml/2006/table">
            <a:tbl>
              <a:tblPr/>
              <a:tblGrid>
                <a:gridCol w="1143000"/>
                <a:gridCol w="1600200"/>
                <a:gridCol w="3429000"/>
              </a:tblGrid>
              <a:tr h="609600">
                <a:tc>
                  <a:txBody>
                    <a:bodyPr/>
                    <a:lstStyle/>
                    <a:p>
                      <a:pPr marL="0" marR="0" lvl="0" indent="0" algn="ctr" defTabSz="914400" rtl="0" eaLnBrk="1" fontAlgn="base" latinLnBrk="0" hangingPunct="1">
                        <a:lnSpc>
                          <a:spcPct val="100000"/>
                        </a:lnSpc>
                        <a:spcBef>
                          <a:spcPct val="0"/>
                        </a:spcBef>
                        <a:spcAft>
                          <a:spcPct val="0"/>
                        </a:spcAft>
                        <a:buClr>
                          <a:schemeClr val="bg2"/>
                        </a:buClr>
                        <a:buSzTx/>
                        <a:buFont typeface="Wingdings" panose="05000000000000000000" pitchFamily="2" charset="2"/>
                        <a:buNone/>
                      </a:pPr>
                      <a:r>
                        <a:rPr kumimoji="0" lang="en-US" altLang="zh-CN" sz="2200" b="1" i="0" u="none" strike="noStrike" cap="none" normalizeH="0" baseline="0" dirty="0" smtClean="0">
                          <a:ln>
                            <a:noFill/>
                          </a:ln>
                          <a:solidFill>
                            <a:srgbClr val="FF0000"/>
                          </a:solidFill>
                          <a:effectLst/>
                          <a:latin typeface="仿宋_GB2312" pitchFamily="49" charset="-122"/>
                          <a:ea typeface="仿宋_GB2312" pitchFamily="49" charset="-122"/>
                        </a:rPr>
                        <a:t> 6</a:t>
                      </a:r>
                      <a:r>
                        <a:rPr kumimoji="0" lang="zh-CN" altLang="en-US" sz="2200" b="1" i="0" u="none" strike="noStrike" cap="none" normalizeH="0" baseline="0" dirty="0" smtClean="0">
                          <a:ln>
                            <a:noFill/>
                          </a:ln>
                          <a:solidFill>
                            <a:srgbClr val="FF0000"/>
                          </a:solidFill>
                          <a:effectLst/>
                          <a:latin typeface="仿宋_GB2312" pitchFamily="49" charset="-122"/>
                          <a:ea typeface="仿宋_GB2312" pitchFamily="49" charset="-122"/>
                        </a:rPr>
                        <a:t>位</a:t>
                      </a:r>
                      <a:endParaRPr kumimoji="0" lang="zh-CN" altLang="en-US" sz="2200" b="1" i="0" u="none" strike="noStrike" cap="none" normalizeH="0" baseline="0" dirty="0" smtClean="0">
                        <a:ln>
                          <a:noFill/>
                        </a:ln>
                        <a:solidFill>
                          <a:srgbClr val="FF0000"/>
                        </a:solidFill>
                        <a:effectLst/>
                        <a:latin typeface="仿宋_GB2312" pitchFamily="49" charset="-122"/>
                        <a:ea typeface="仿宋_GB2312" pitchFamily="49" charset="-122"/>
                      </a:endParaRPr>
                    </a:p>
                    <a:p>
                      <a:pPr marL="0" marR="0" lvl="0" indent="0" algn="ctr" defTabSz="914400" rtl="0" eaLnBrk="1" fontAlgn="base" latinLnBrk="0" hangingPunct="1">
                        <a:lnSpc>
                          <a:spcPct val="100000"/>
                        </a:lnSpc>
                        <a:spcBef>
                          <a:spcPct val="0"/>
                        </a:spcBef>
                        <a:spcAft>
                          <a:spcPct val="0"/>
                        </a:spcAft>
                        <a:buClr>
                          <a:schemeClr val="bg2"/>
                        </a:buClr>
                        <a:buSzTx/>
                        <a:buFont typeface="Wingdings" panose="05000000000000000000" pitchFamily="2" charset="2"/>
                        <a:buNone/>
                      </a:pPr>
                      <a:r>
                        <a:rPr kumimoji="0" lang="en-US" altLang="zh-CN" sz="2200" b="1" i="0" u="none" strike="noStrike" cap="none" normalizeH="0" baseline="0" dirty="0" smtClean="0">
                          <a:ln>
                            <a:noFill/>
                          </a:ln>
                          <a:solidFill>
                            <a:srgbClr val="FF0000"/>
                          </a:solidFill>
                          <a:effectLst/>
                          <a:latin typeface="仿宋_GB2312" pitchFamily="49" charset="-122"/>
                          <a:ea typeface="仿宋_GB2312" pitchFamily="49" charset="-122"/>
                        </a:rPr>
                        <a:t>OP</a:t>
                      </a:r>
                      <a:endParaRPr kumimoji="0" lang="en-US" altLang="zh-CN" sz="2200" b="1" i="0" u="none" strike="noStrike" cap="none" normalizeH="0" baseline="0" dirty="0" smtClean="0">
                        <a:ln>
                          <a:noFill/>
                        </a:ln>
                        <a:solidFill>
                          <a:srgbClr val="FF0000"/>
                        </a:solidFill>
                        <a:effectLst/>
                        <a:latin typeface="仿宋_GB2312" pitchFamily="49" charset="-122"/>
                        <a:ea typeface="仿宋_GB2312" pitchFamily="49" charset="-122"/>
                      </a:endParaRPr>
                    </a:p>
                  </a:txBody>
                  <a:tcPr marL="72000" marR="72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Tx/>
                        <a:buFont typeface="Wingdings" panose="05000000000000000000" pitchFamily="2" charset="2"/>
                        <a:buNone/>
                      </a:pPr>
                      <a:r>
                        <a:rPr kumimoji="0" lang="en-US" altLang="zh-CN" sz="2200" b="1" i="0" u="none" strike="noStrike" cap="none" normalizeH="0" baseline="0" dirty="0" smtClean="0">
                          <a:ln>
                            <a:noFill/>
                          </a:ln>
                          <a:solidFill>
                            <a:srgbClr val="FF0000"/>
                          </a:solidFill>
                          <a:effectLst/>
                          <a:latin typeface="仿宋_GB2312" pitchFamily="49" charset="-122"/>
                          <a:ea typeface="仿宋_GB2312" pitchFamily="49" charset="-122"/>
                        </a:rPr>
                        <a:t>2</a:t>
                      </a:r>
                      <a:r>
                        <a:rPr kumimoji="0" lang="zh-CN" altLang="en-US" sz="2200" b="1" i="0" u="none" strike="noStrike" cap="none" normalizeH="0" baseline="0" dirty="0" smtClean="0">
                          <a:ln>
                            <a:noFill/>
                          </a:ln>
                          <a:solidFill>
                            <a:srgbClr val="FF0000"/>
                          </a:solidFill>
                          <a:effectLst/>
                          <a:latin typeface="仿宋_GB2312" pitchFamily="49" charset="-122"/>
                          <a:ea typeface="仿宋_GB2312" pitchFamily="49" charset="-122"/>
                        </a:rPr>
                        <a:t>位</a:t>
                      </a:r>
                      <a:endParaRPr kumimoji="0" lang="zh-CN" altLang="en-US" sz="2200" b="1" i="0" u="none" strike="noStrike" cap="none" normalizeH="0" baseline="0" dirty="0" smtClean="0">
                        <a:ln>
                          <a:noFill/>
                        </a:ln>
                        <a:solidFill>
                          <a:srgbClr val="FF0000"/>
                        </a:solidFill>
                        <a:effectLst/>
                        <a:latin typeface="仿宋_GB2312" pitchFamily="49" charset="-122"/>
                        <a:ea typeface="仿宋_GB2312" pitchFamily="49" charset="-122"/>
                      </a:endParaRPr>
                    </a:p>
                    <a:p>
                      <a:pPr marL="0" marR="0" lvl="0" indent="0" algn="ctr" defTabSz="914400" rtl="0" eaLnBrk="1" fontAlgn="base" latinLnBrk="0" hangingPunct="1">
                        <a:lnSpc>
                          <a:spcPct val="100000"/>
                        </a:lnSpc>
                        <a:spcBef>
                          <a:spcPct val="0"/>
                        </a:spcBef>
                        <a:spcAft>
                          <a:spcPct val="0"/>
                        </a:spcAft>
                        <a:buClr>
                          <a:schemeClr val="bg2"/>
                        </a:buClr>
                        <a:buSzTx/>
                        <a:buFont typeface="Wingdings" panose="05000000000000000000" pitchFamily="2" charset="2"/>
                        <a:buNone/>
                      </a:pPr>
                      <a:r>
                        <a:rPr kumimoji="0" lang="zh-CN" altLang="en-US" sz="2200" b="1" i="0" u="none" strike="noStrike" cap="none" normalizeH="0" baseline="0" dirty="0" smtClean="0">
                          <a:ln>
                            <a:noFill/>
                          </a:ln>
                          <a:solidFill>
                            <a:srgbClr val="FF0000"/>
                          </a:solidFill>
                          <a:effectLst/>
                          <a:latin typeface="仿宋_GB2312" pitchFamily="49" charset="-122"/>
                          <a:ea typeface="仿宋_GB2312" pitchFamily="49" charset="-122"/>
                        </a:rPr>
                        <a:t>寻址特征</a:t>
                      </a:r>
                      <a:endParaRPr kumimoji="0" lang="zh-CN" altLang="en-US" sz="2200" b="1" i="0" u="none" strike="noStrike" cap="none" normalizeH="0" baseline="0" dirty="0" smtClean="0">
                        <a:ln>
                          <a:noFill/>
                        </a:ln>
                        <a:solidFill>
                          <a:srgbClr val="FF0000"/>
                        </a:solidFill>
                        <a:effectLst/>
                        <a:latin typeface="仿宋_GB2312" pitchFamily="49" charset="-122"/>
                        <a:ea typeface="仿宋_GB2312" pitchFamily="49" charset="-122"/>
                      </a:endParaRPr>
                    </a:p>
                  </a:txBody>
                  <a:tcPr marL="72000" marR="72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Tx/>
                        <a:buFont typeface="Wingdings" panose="05000000000000000000" pitchFamily="2" charset="2"/>
                        <a:buNone/>
                      </a:pPr>
                      <a:r>
                        <a:rPr kumimoji="0" lang="en-US" altLang="zh-CN" sz="2200" b="1" i="0" u="none" strike="noStrike" cap="none" normalizeH="0" baseline="0" dirty="0" smtClean="0">
                          <a:ln>
                            <a:noFill/>
                          </a:ln>
                          <a:solidFill>
                            <a:srgbClr val="FF0000"/>
                          </a:solidFill>
                          <a:effectLst/>
                          <a:latin typeface="仿宋_GB2312" pitchFamily="49" charset="-122"/>
                          <a:ea typeface="仿宋_GB2312" pitchFamily="49" charset="-122"/>
                        </a:rPr>
                        <a:t>24</a:t>
                      </a:r>
                      <a:r>
                        <a:rPr kumimoji="0" lang="zh-CN" altLang="en-US" sz="2200" b="1" i="0" u="none" strike="noStrike" cap="none" normalizeH="0" baseline="0" dirty="0" smtClean="0">
                          <a:ln>
                            <a:noFill/>
                          </a:ln>
                          <a:solidFill>
                            <a:srgbClr val="FF0000"/>
                          </a:solidFill>
                          <a:effectLst/>
                          <a:latin typeface="仿宋_GB2312" pitchFamily="49" charset="-122"/>
                          <a:ea typeface="仿宋_GB2312" pitchFamily="49" charset="-122"/>
                        </a:rPr>
                        <a:t>位</a:t>
                      </a:r>
                      <a:endParaRPr kumimoji="0" lang="zh-CN" altLang="en-US" sz="2200" b="1" i="0" u="none" strike="noStrike" cap="none" normalizeH="0" baseline="0" dirty="0" smtClean="0">
                        <a:ln>
                          <a:noFill/>
                        </a:ln>
                        <a:solidFill>
                          <a:srgbClr val="FF0000"/>
                        </a:solidFill>
                        <a:effectLst/>
                        <a:latin typeface="仿宋_GB2312" pitchFamily="49" charset="-122"/>
                        <a:ea typeface="仿宋_GB2312" pitchFamily="49" charset="-122"/>
                      </a:endParaRPr>
                    </a:p>
                    <a:p>
                      <a:pPr marL="0" marR="0" lvl="0" indent="0" algn="ctr" defTabSz="914400" rtl="0" eaLnBrk="1" fontAlgn="base" latinLnBrk="0" hangingPunct="1">
                        <a:lnSpc>
                          <a:spcPct val="100000"/>
                        </a:lnSpc>
                        <a:spcBef>
                          <a:spcPct val="0"/>
                        </a:spcBef>
                        <a:spcAft>
                          <a:spcPct val="0"/>
                        </a:spcAft>
                        <a:buClr>
                          <a:schemeClr val="bg2"/>
                        </a:buClr>
                        <a:buSzTx/>
                        <a:buFont typeface="Wingdings" panose="05000000000000000000" pitchFamily="2" charset="2"/>
                        <a:buNone/>
                      </a:pPr>
                      <a:r>
                        <a:rPr kumimoji="0" lang="zh-CN" altLang="en-US" sz="2200" b="1" i="0" u="none" strike="noStrike" cap="none" normalizeH="0" baseline="0" dirty="0" smtClean="0">
                          <a:ln>
                            <a:noFill/>
                          </a:ln>
                          <a:solidFill>
                            <a:srgbClr val="FF0000"/>
                          </a:solidFill>
                          <a:effectLst/>
                          <a:latin typeface="仿宋_GB2312" pitchFamily="49" charset="-122"/>
                          <a:ea typeface="仿宋_GB2312" pitchFamily="49" charset="-122"/>
                        </a:rPr>
                        <a:t>形式地址</a:t>
                      </a:r>
                      <a:r>
                        <a:rPr kumimoji="0" lang="en-US" altLang="zh-CN" sz="2200" b="1" i="0" u="none" strike="noStrike" cap="none" normalizeH="0" baseline="0" dirty="0" smtClean="0">
                          <a:ln>
                            <a:noFill/>
                          </a:ln>
                          <a:solidFill>
                            <a:srgbClr val="FF0000"/>
                          </a:solidFill>
                          <a:effectLst/>
                          <a:latin typeface="仿宋_GB2312" pitchFamily="49" charset="-122"/>
                          <a:ea typeface="仿宋_GB2312" pitchFamily="49" charset="-122"/>
                        </a:rPr>
                        <a:t>D</a:t>
                      </a:r>
                      <a:endParaRPr kumimoji="0" lang="zh-CN" altLang="en-US" sz="2200" b="1" i="0" u="none" strike="noStrike" cap="none" normalizeH="0" baseline="0" dirty="0" smtClean="0">
                        <a:ln>
                          <a:noFill/>
                        </a:ln>
                        <a:solidFill>
                          <a:srgbClr val="FF0000"/>
                        </a:solidFill>
                        <a:effectLst/>
                        <a:latin typeface="仿宋_GB2312" pitchFamily="49" charset="-122"/>
                        <a:ea typeface="仿宋_GB2312" pitchFamily="49" charset="-122"/>
                      </a:endParaRPr>
                    </a:p>
                  </a:txBody>
                  <a:tcPr marL="72000" marR="72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内容占位符 2"/>
          <p:cNvSpPr>
            <a:spLocks noGrp="1"/>
          </p:cNvSpPr>
          <p:nvPr>
            <p:ph idx="1"/>
          </p:nvPr>
        </p:nvSpPr>
        <p:spPr>
          <a:xfrm>
            <a:off x="611188" y="2997200"/>
            <a:ext cx="8532812" cy="3611563"/>
          </a:xfrm>
          <a:ln/>
        </p:spPr>
        <p:txBody>
          <a:bodyPr vert="horz" wrap="square" lIns="91440" tIns="45720" rIns="91440" bIns="45720" anchor="t" anchorCtr="0"/>
          <a:p>
            <a:r>
              <a:rPr lang="en-US" altLang="zh-CN" sz="2800" dirty="0"/>
              <a:t>16 个通用寄存器占 4 位，64 种操作占 6 位，剩下 22 位用于存储器地址，</a:t>
            </a:r>
            <a:endParaRPr lang="zh-CN" altLang="zh-CN" sz="2800" dirty="0"/>
          </a:p>
          <a:p>
            <a:r>
              <a:rPr lang="zh-CN" altLang="en-US" sz="2800" b="1" dirty="0"/>
              <a:t>地址</a:t>
            </a:r>
            <a:r>
              <a:rPr lang="en-US" altLang="zh-CN" sz="2800" b="1" dirty="0"/>
              <a:t>E </a:t>
            </a:r>
            <a:r>
              <a:rPr lang="zh-CN" altLang="en-US" sz="2800" b="1" dirty="0"/>
              <a:t>＝（</a:t>
            </a:r>
            <a:r>
              <a:rPr lang="en-US" altLang="zh-CN" sz="2800" b="1" dirty="0"/>
              <a:t>R1</a:t>
            </a:r>
            <a:r>
              <a:rPr lang="zh-CN" altLang="en-US" sz="2800" b="1" dirty="0"/>
              <a:t>）＋</a:t>
            </a:r>
            <a:r>
              <a:rPr lang="en-US" altLang="zh-CN" sz="2800" b="1" dirty="0"/>
              <a:t>D</a:t>
            </a:r>
            <a:r>
              <a:rPr lang="zh-CN" altLang="en-US" sz="2800" b="1" dirty="0"/>
              <a:t>，其中</a:t>
            </a:r>
            <a:r>
              <a:rPr lang="en-US" altLang="zh-CN" sz="2800" b="1" dirty="0"/>
              <a:t>R1</a:t>
            </a:r>
            <a:r>
              <a:rPr lang="zh-CN" altLang="en-US" sz="2800" b="1" dirty="0"/>
              <a:t>为</a:t>
            </a:r>
            <a:r>
              <a:rPr lang="en-US" altLang="zh-CN" sz="2800" b="1" dirty="0"/>
              <a:t>32</a:t>
            </a:r>
            <a:r>
              <a:rPr lang="zh-CN" altLang="en-US" sz="2800" b="1" dirty="0"/>
              <a:t>位的</a:t>
            </a:r>
            <a:endParaRPr lang="zh-CN" altLang="zh-CN" sz="2800" dirty="0"/>
          </a:p>
          <a:p>
            <a:r>
              <a:rPr lang="en-US" altLang="zh-CN" sz="2800" dirty="0"/>
              <a:t>采用 R 为基址寄存器寻址，地址＝</a:t>
            </a:r>
            <a:r>
              <a:rPr lang="en-US" altLang="zh-CN" sz="2800" b="1" dirty="0"/>
              <a:t>（ R1 ）＋D </a:t>
            </a:r>
            <a:r>
              <a:rPr lang="en-US" altLang="zh-CN" sz="2800" dirty="0"/>
              <a:t> 当基址最大，D 也是最大的时候，寻址能力最大 而寄存器是 32 位的，</a:t>
            </a:r>
            <a:endParaRPr lang="zh-CN" altLang="zh-CN" sz="2800" dirty="0"/>
          </a:p>
          <a:p>
            <a:pPr>
              <a:buNone/>
            </a:pPr>
            <a:r>
              <a:rPr lang="en-US" altLang="zh-CN" sz="2800" dirty="0"/>
              <a:t>   故最大存储空间是 2</a:t>
            </a:r>
            <a:r>
              <a:rPr lang="en-US" altLang="zh-CN" sz="2800" baseline="30000" dirty="0"/>
              <a:t>32</a:t>
            </a:r>
            <a:r>
              <a:rPr lang="en-US" altLang="zh-CN" sz="2800" dirty="0"/>
              <a:t>＋2</a:t>
            </a:r>
            <a:r>
              <a:rPr lang="en-US" altLang="zh-CN" sz="2800" baseline="30000" dirty="0"/>
              <a:t>22</a:t>
            </a:r>
            <a:r>
              <a:rPr lang="en-US" altLang="zh-CN" sz="2800" dirty="0"/>
              <a:t> = 4GB＋4MB</a:t>
            </a:r>
            <a:r>
              <a:rPr lang="en-US" altLang="zh-CN" dirty="0"/>
              <a:t>。</a:t>
            </a:r>
            <a:endParaRPr lang="zh-CN" altLang="zh-CN" dirty="0"/>
          </a:p>
          <a:p>
            <a:endParaRPr lang="zh-CN" altLang="en-US" dirty="0"/>
          </a:p>
        </p:txBody>
      </p:sp>
      <p:graphicFrame>
        <p:nvGraphicFramePr>
          <p:cNvPr id="4" name="Group 23"/>
          <p:cNvGraphicFramePr>
            <a:graphicFrameLocks noGrp="1"/>
          </p:cNvGraphicFramePr>
          <p:nvPr/>
        </p:nvGraphicFramePr>
        <p:xfrm>
          <a:off x="1187450" y="2060575"/>
          <a:ext cx="6172200" cy="765175"/>
        </p:xfrm>
        <a:graphic>
          <a:graphicData uri="http://schemas.openxmlformats.org/drawingml/2006/table">
            <a:tbl>
              <a:tblPr/>
              <a:tblGrid>
                <a:gridCol w="1143000"/>
                <a:gridCol w="1600200"/>
                <a:gridCol w="3429000"/>
              </a:tblGrid>
              <a:tr h="609600">
                <a:tc>
                  <a:txBody>
                    <a:bodyPr/>
                    <a:lstStyle/>
                    <a:p>
                      <a:pPr marL="0" marR="0" lvl="0" indent="0" algn="ctr" defTabSz="914400" rtl="0" eaLnBrk="1" fontAlgn="base" latinLnBrk="0" hangingPunct="1">
                        <a:lnSpc>
                          <a:spcPct val="100000"/>
                        </a:lnSpc>
                        <a:spcBef>
                          <a:spcPct val="0"/>
                        </a:spcBef>
                        <a:spcAft>
                          <a:spcPct val="0"/>
                        </a:spcAft>
                        <a:buClr>
                          <a:schemeClr val="bg2"/>
                        </a:buClr>
                        <a:buSzTx/>
                        <a:buFont typeface="Wingdings" panose="05000000000000000000" pitchFamily="2" charset="2"/>
                        <a:buNone/>
                      </a:pPr>
                      <a:r>
                        <a:rPr kumimoji="0" lang="en-US" altLang="zh-CN" sz="2200" b="1" i="0" u="none" strike="noStrike" cap="none" normalizeH="0" baseline="0" dirty="0" smtClean="0">
                          <a:ln>
                            <a:noFill/>
                          </a:ln>
                          <a:solidFill>
                            <a:srgbClr val="FF0000"/>
                          </a:solidFill>
                          <a:effectLst/>
                          <a:latin typeface="仿宋_GB2312" pitchFamily="49" charset="-122"/>
                          <a:ea typeface="仿宋_GB2312" pitchFamily="49" charset="-122"/>
                        </a:rPr>
                        <a:t> 6</a:t>
                      </a:r>
                      <a:r>
                        <a:rPr kumimoji="0" lang="zh-CN" altLang="en-US" sz="2200" b="1" i="0" u="none" strike="noStrike" cap="none" normalizeH="0" baseline="0" dirty="0" smtClean="0">
                          <a:ln>
                            <a:noFill/>
                          </a:ln>
                          <a:solidFill>
                            <a:srgbClr val="FF0000"/>
                          </a:solidFill>
                          <a:effectLst/>
                          <a:latin typeface="仿宋_GB2312" pitchFamily="49" charset="-122"/>
                          <a:ea typeface="仿宋_GB2312" pitchFamily="49" charset="-122"/>
                        </a:rPr>
                        <a:t>位</a:t>
                      </a:r>
                      <a:endParaRPr kumimoji="0" lang="zh-CN" altLang="en-US" sz="2200" b="1" i="0" u="none" strike="noStrike" cap="none" normalizeH="0" baseline="0" dirty="0" smtClean="0">
                        <a:ln>
                          <a:noFill/>
                        </a:ln>
                        <a:solidFill>
                          <a:srgbClr val="FF0000"/>
                        </a:solidFill>
                        <a:effectLst/>
                        <a:latin typeface="仿宋_GB2312" pitchFamily="49" charset="-122"/>
                        <a:ea typeface="仿宋_GB2312" pitchFamily="49" charset="-122"/>
                      </a:endParaRPr>
                    </a:p>
                    <a:p>
                      <a:pPr marL="0" marR="0" lvl="0" indent="0" algn="ctr" defTabSz="914400" rtl="0" eaLnBrk="1" fontAlgn="base" latinLnBrk="0" hangingPunct="1">
                        <a:lnSpc>
                          <a:spcPct val="100000"/>
                        </a:lnSpc>
                        <a:spcBef>
                          <a:spcPct val="0"/>
                        </a:spcBef>
                        <a:spcAft>
                          <a:spcPct val="0"/>
                        </a:spcAft>
                        <a:buClr>
                          <a:schemeClr val="bg2"/>
                        </a:buClr>
                        <a:buSzTx/>
                        <a:buFont typeface="Wingdings" panose="05000000000000000000" pitchFamily="2" charset="2"/>
                        <a:buNone/>
                      </a:pPr>
                      <a:r>
                        <a:rPr kumimoji="0" lang="en-US" altLang="zh-CN" sz="2200" b="1" i="0" u="none" strike="noStrike" cap="none" normalizeH="0" baseline="0" dirty="0" smtClean="0">
                          <a:ln>
                            <a:noFill/>
                          </a:ln>
                          <a:solidFill>
                            <a:srgbClr val="FF0000"/>
                          </a:solidFill>
                          <a:effectLst/>
                          <a:latin typeface="仿宋_GB2312" pitchFamily="49" charset="-122"/>
                          <a:ea typeface="仿宋_GB2312" pitchFamily="49" charset="-122"/>
                        </a:rPr>
                        <a:t>OP</a:t>
                      </a:r>
                      <a:endParaRPr kumimoji="0" lang="en-US" altLang="zh-CN" sz="2200" b="1" i="0" u="none" strike="noStrike" cap="none" normalizeH="0" baseline="0" dirty="0" smtClean="0">
                        <a:ln>
                          <a:noFill/>
                        </a:ln>
                        <a:solidFill>
                          <a:srgbClr val="FF0000"/>
                        </a:solidFill>
                        <a:effectLst/>
                        <a:latin typeface="仿宋_GB2312" pitchFamily="49" charset="-122"/>
                        <a:ea typeface="仿宋_GB2312" pitchFamily="49" charset="-122"/>
                      </a:endParaRPr>
                    </a:p>
                  </a:txBody>
                  <a:tcPr marL="72000" marR="72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Tx/>
                        <a:buFont typeface="Wingdings" panose="05000000000000000000" pitchFamily="2" charset="2"/>
                        <a:buNone/>
                      </a:pPr>
                      <a:r>
                        <a:rPr kumimoji="0" lang="en-US" altLang="zh-CN" sz="2200" b="1" i="0" u="none" strike="noStrike" cap="none" normalizeH="0" baseline="0" dirty="0" smtClean="0">
                          <a:ln>
                            <a:noFill/>
                          </a:ln>
                          <a:solidFill>
                            <a:srgbClr val="FF0000"/>
                          </a:solidFill>
                          <a:effectLst/>
                          <a:latin typeface="仿宋_GB2312" pitchFamily="49" charset="-122"/>
                          <a:ea typeface="仿宋_GB2312" pitchFamily="49" charset="-122"/>
                        </a:rPr>
                        <a:t>4</a:t>
                      </a:r>
                      <a:r>
                        <a:rPr kumimoji="0" lang="zh-CN" altLang="en-US" sz="2200" b="1" i="0" u="none" strike="noStrike" cap="none" normalizeH="0" baseline="0" dirty="0" smtClean="0">
                          <a:ln>
                            <a:noFill/>
                          </a:ln>
                          <a:solidFill>
                            <a:srgbClr val="FF0000"/>
                          </a:solidFill>
                          <a:effectLst/>
                          <a:latin typeface="仿宋_GB2312" pitchFamily="49" charset="-122"/>
                          <a:ea typeface="仿宋_GB2312" pitchFamily="49" charset="-122"/>
                        </a:rPr>
                        <a:t>位</a:t>
                      </a:r>
                      <a:endParaRPr kumimoji="0" lang="zh-CN" altLang="en-US" sz="2200" b="1" i="0" u="none" strike="noStrike" cap="none" normalizeH="0" baseline="0" dirty="0" smtClean="0">
                        <a:ln>
                          <a:noFill/>
                        </a:ln>
                        <a:solidFill>
                          <a:srgbClr val="FF0000"/>
                        </a:solidFill>
                        <a:effectLst/>
                        <a:latin typeface="仿宋_GB2312" pitchFamily="49" charset="-122"/>
                        <a:ea typeface="仿宋_GB2312" pitchFamily="49" charset="-122"/>
                      </a:endParaRPr>
                    </a:p>
                    <a:p>
                      <a:pPr marL="0" marR="0" lvl="0" indent="0" algn="ctr" defTabSz="914400" rtl="0" eaLnBrk="1" fontAlgn="base" latinLnBrk="0" hangingPunct="1">
                        <a:lnSpc>
                          <a:spcPct val="100000"/>
                        </a:lnSpc>
                        <a:spcBef>
                          <a:spcPct val="0"/>
                        </a:spcBef>
                        <a:spcAft>
                          <a:spcPct val="0"/>
                        </a:spcAft>
                        <a:buClr>
                          <a:schemeClr val="bg2"/>
                        </a:buClr>
                        <a:buSzTx/>
                        <a:buFont typeface="Wingdings" panose="05000000000000000000" pitchFamily="2" charset="2"/>
                        <a:buNone/>
                      </a:pPr>
                      <a:r>
                        <a:rPr kumimoji="0" lang="zh-CN" altLang="en-US" sz="2200" b="1" i="0" u="none" strike="noStrike" cap="none" normalizeH="0" baseline="0" dirty="0" smtClean="0">
                          <a:ln>
                            <a:noFill/>
                          </a:ln>
                          <a:solidFill>
                            <a:srgbClr val="FF0000"/>
                          </a:solidFill>
                          <a:effectLst/>
                          <a:latin typeface="仿宋_GB2312" pitchFamily="49" charset="-122"/>
                          <a:ea typeface="仿宋_GB2312" pitchFamily="49" charset="-122"/>
                        </a:rPr>
                        <a:t>寄存器编址</a:t>
                      </a:r>
                      <a:endParaRPr kumimoji="0" lang="zh-CN" altLang="en-US" sz="2200" b="1" i="0" u="none" strike="noStrike" cap="none" normalizeH="0" baseline="0" dirty="0" smtClean="0">
                        <a:ln>
                          <a:noFill/>
                        </a:ln>
                        <a:solidFill>
                          <a:srgbClr val="FF0000"/>
                        </a:solidFill>
                        <a:effectLst/>
                        <a:latin typeface="仿宋_GB2312" pitchFamily="49" charset="-122"/>
                        <a:ea typeface="仿宋_GB2312" pitchFamily="49" charset="-122"/>
                      </a:endParaRPr>
                    </a:p>
                  </a:txBody>
                  <a:tcPr marL="72000" marR="72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Tx/>
                        <a:buFont typeface="Wingdings" panose="05000000000000000000" pitchFamily="2" charset="2"/>
                        <a:buNone/>
                      </a:pPr>
                      <a:r>
                        <a:rPr kumimoji="0" lang="en-US" altLang="zh-CN" sz="2200" b="1" i="0" u="none" strike="noStrike" cap="none" normalizeH="0" baseline="0" dirty="0" smtClean="0">
                          <a:ln>
                            <a:noFill/>
                          </a:ln>
                          <a:solidFill>
                            <a:srgbClr val="FF0000"/>
                          </a:solidFill>
                          <a:effectLst/>
                          <a:latin typeface="仿宋_GB2312" pitchFamily="49" charset="-122"/>
                          <a:ea typeface="仿宋_GB2312" pitchFamily="49" charset="-122"/>
                        </a:rPr>
                        <a:t>22</a:t>
                      </a:r>
                      <a:r>
                        <a:rPr kumimoji="0" lang="zh-CN" altLang="en-US" sz="2200" b="1" i="0" u="none" strike="noStrike" cap="none" normalizeH="0" baseline="0" dirty="0" smtClean="0">
                          <a:ln>
                            <a:noFill/>
                          </a:ln>
                          <a:solidFill>
                            <a:srgbClr val="FF0000"/>
                          </a:solidFill>
                          <a:effectLst/>
                          <a:latin typeface="仿宋_GB2312" pitchFamily="49" charset="-122"/>
                          <a:ea typeface="仿宋_GB2312" pitchFamily="49" charset="-122"/>
                        </a:rPr>
                        <a:t>位</a:t>
                      </a:r>
                      <a:endParaRPr kumimoji="0" lang="zh-CN" altLang="en-US" sz="2200" b="1" i="0" u="none" strike="noStrike" cap="none" normalizeH="0" baseline="0" dirty="0" smtClean="0">
                        <a:ln>
                          <a:noFill/>
                        </a:ln>
                        <a:solidFill>
                          <a:srgbClr val="FF0000"/>
                        </a:solidFill>
                        <a:effectLst/>
                        <a:latin typeface="仿宋_GB2312" pitchFamily="49" charset="-122"/>
                        <a:ea typeface="仿宋_GB2312" pitchFamily="49" charset="-122"/>
                      </a:endParaRPr>
                    </a:p>
                    <a:p>
                      <a:pPr marL="0" marR="0" lvl="0" indent="0" algn="ctr" defTabSz="914400" rtl="0" eaLnBrk="1" fontAlgn="base" latinLnBrk="0" hangingPunct="1">
                        <a:lnSpc>
                          <a:spcPct val="100000"/>
                        </a:lnSpc>
                        <a:spcBef>
                          <a:spcPct val="0"/>
                        </a:spcBef>
                        <a:spcAft>
                          <a:spcPct val="0"/>
                        </a:spcAft>
                        <a:buClr>
                          <a:schemeClr val="bg2"/>
                        </a:buClr>
                        <a:buSzTx/>
                        <a:buFont typeface="Wingdings" panose="05000000000000000000" pitchFamily="2" charset="2"/>
                        <a:buNone/>
                      </a:pPr>
                      <a:r>
                        <a:rPr kumimoji="0" lang="zh-CN" altLang="en-US" sz="2200" b="1" i="0" u="none" strike="noStrike" cap="none" normalizeH="0" baseline="0" dirty="0" smtClean="0">
                          <a:ln>
                            <a:noFill/>
                          </a:ln>
                          <a:solidFill>
                            <a:srgbClr val="FF0000"/>
                          </a:solidFill>
                          <a:effectLst/>
                          <a:latin typeface="仿宋_GB2312" pitchFamily="49" charset="-122"/>
                          <a:ea typeface="仿宋_GB2312" pitchFamily="49" charset="-122"/>
                        </a:rPr>
                        <a:t>形式地址</a:t>
                      </a:r>
                      <a:r>
                        <a:rPr kumimoji="0" lang="en-US" altLang="zh-CN" sz="2200" b="1" i="0" u="none" strike="noStrike" cap="none" normalizeH="0" baseline="0" dirty="0" smtClean="0">
                          <a:ln>
                            <a:noFill/>
                          </a:ln>
                          <a:solidFill>
                            <a:srgbClr val="FF0000"/>
                          </a:solidFill>
                          <a:effectLst/>
                          <a:latin typeface="仿宋_GB2312" pitchFamily="49" charset="-122"/>
                          <a:ea typeface="仿宋_GB2312" pitchFamily="49" charset="-122"/>
                        </a:rPr>
                        <a:t>D</a:t>
                      </a:r>
                      <a:endParaRPr kumimoji="0" lang="zh-CN" altLang="en-US" sz="2200" b="1" i="0" u="none" strike="noStrike" cap="none" normalizeH="0" baseline="0" dirty="0" smtClean="0">
                        <a:ln>
                          <a:noFill/>
                        </a:ln>
                        <a:solidFill>
                          <a:srgbClr val="FF0000"/>
                        </a:solidFill>
                        <a:effectLst/>
                        <a:latin typeface="仿宋_GB2312" pitchFamily="49" charset="-122"/>
                        <a:ea typeface="仿宋_GB2312" pitchFamily="49" charset="-122"/>
                      </a:endParaRPr>
                    </a:p>
                  </a:txBody>
                  <a:tcPr marL="72000" marR="72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0668" name="Rectangle 2"/>
          <p:cNvSpPr txBox="1"/>
          <p:nvPr/>
        </p:nvSpPr>
        <p:spPr>
          <a:xfrm>
            <a:off x="107950" y="0"/>
            <a:ext cx="9036050" cy="1816100"/>
          </a:xfrm>
          <a:prstGeom prst="rect">
            <a:avLst/>
          </a:prstGeom>
          <a:noFill/>
          <a:ln w="9525">
            <a:noFill/>
          </a:ln>
        </p:spPr>
        <p:txBody>
          <a:bodyPr anchor="b" anchorCtr="0">
            <a:spAutoFit/>
          </a:bodyPr>
          <a:p>
            <a:pPr marL="450850" indent="-450850">
              <a:buSzTx/>
            </a:pPr>
            <a:r>
              <a:rPr lang="en-US" altLang="zh-CN" sz="2500" b="1" dirty="0">
                <a:solidFill>
                  <a:schemeClr val="tx2"/>
                </a:solidFill>
                <a:latin typeface="Verdana" panose="020B0604030504040204" pitchFamily="34" charset="0"/>
              </a:rPr>
              <a:t>9</a:t>
            </a:r>
            <a:r>
              <a:rPr lang="zh-CN" altLang="en-US" sz="2500" b="1" dirty="0">
                <a:solidFill>
                  <a:schemeClr val="tx2"/>
                </a:solidFill>
                <a:latin typeface="Verdana" panose="020B0604030504040204" pitchFamily="34" charset="0"/>
              </a:rPr>
              <a:t>、</a:t>
            </a:r>
            <a:r>
              <a:rPr lang="zh-CN" altLang="en-US" sz="2800" b="1" dirty="0">
                <a:solidFill>
                  <a:schemeClr val="tx2"/>
                </a:solidFill>
                <a:latin typeface="Verdana" panose="020B0604030504040204" pitchFamily="34" charset="0"/>
              </a:rPr>
              <a:t>某机字长为</a:t>
            </a:r>
            <a:r>
              <a:rPr lang="en-US" altLang="zh-CN" sz="2800" b="1" dirty="0">
                <a:solidFill>
                  <a:schemeClr val="tx2"/>
                </a:solidFill>
                <a:latin typeface="Verdana" panose="020B0604030504040204" pitchFamily="34" charset="0"/>
              </a:rPr>
              <a:t>32</a:t>
            </a:r>
            <a:r>
              <a:rPr lang="zh-CN" altLang="en-US" sz="2800" b="1" dirty="0">
                <a:solidFill>
                  <a:schemeClr val="tx2"/>
                </a:solidFill>
                <a:latin typeface="Verdana" panose="020B0604030504040204" pitchFamily="34" charset="0"/>
              </a:rPr>
              <a:t>位，</a:t>
            </a:r>
            <a:r>
              <a:rPr lang="en-US" altLang="zh-CN" sz="2800" b="1" dirty="0">
                <a:solidFill>
                  <a:schemeClr val="tx2"/>
                </a:solidFill>
                <a:latin typeface="Verdana" panose="020B0604030504040204" pitchFamily="34" charset="0"/>
              </a:rPr>
              <a:t>CPU</a:t>
            </a:r>
            <a:r>
              <a:rPr lang="zh-CN" altLang="en-US" sz="2800" b="1" dirty="0">
                <a:solidFill>
                  <a:schemeClr val="tx2"/>
                </a:solidFill>
                <a:latin typeface="Verdana" panose="020B0604030504040204" pitchFamily="34" charset="0"/>
              </a:rPr>
              <a:t>中有</a:t>
            </a:r>
            <a:r>
              <a:rPr lang="en-US" altLang="zh-CN" sz="2800" b="1" dirty="0">
                <a:solidFill>
                  <a:schemeClr val="tx2"/>
                </a:solidFill>
                <a:latin typeface="Verdana" panose="020B0604030504040204" pitchFamily="34" charset="0"/>
              </a:rPr>
              <a:t>16</a:t>
            </a:r>
            <a:r>
              <a:rPr lang="zh-CN" altLang="en-US" sz="2800" b="1" dirty="0">
                <a:solidFill>
                  <a:schemeClr val="tx2"/>
                </a:solidFill>
                <a:latin typeface="Verdana" panose="020B0604030504040204" pitchFamily="34" charset="0"/>
              </a:rPr>
              <a:t>个</a:t>
            </a:r>
            <a:r>
              <a:rPr lang="en-US" altLang="zh-CN" sz="2800" b="1" dirty="0">
                <a:solidFill>
                  <a:schemeClr val="tx2"/>
                </a:solidFill>
                <a:latin typeface="Verdana" panose="020B0604030504040204" pitchFamily="34" charset="0"/>
              </a:rPr>
              <a:t>32</a:t>
            </a:r>
            <a:r>
              <a:rPr lang="zh-CN" altLang="en-US" sz="2800" b="1" dirty="0">
                <a:solidFill>
                  <a:schemeClr val="tx2"/>
                </a:solidFill>
                <a:latin typeface="Verdana" panose="020B0604030504040204" pitchFamily="34" charset="0"/>
              </a:rPr>
              <a:t>位通用寄存器，设计一种能容纳</a:t>
            </a:r>
            <a:r>
              <a:rPr lang="en-US" altLang="zh-CN" sz="2800" b="1" dirty="0">
                <a:solidFill>
                  <a:schemeClr val="tx2"/>
                </a:solidFill>
                <a:latin typeface="Verdana" panose="020B0604030504040204" pitchFamily="34" charset="0"/>
              </a:rPr>
              <a:t>64</a:t>
            </a:r>
            <a:r>
              <a:rPr lang="zh-CN" altLang="en-US" sz="2800" b="1" dirty="0">
                <a:solidFill>
                  <a:schemeClr val="tx2"/>
                </a:solidFill>
                <a:latin typeface="Verdana" panose="020B0604030504040204" pitchFamily="34" charset="0"/>
              </a:rPr>
              <a:t>种操作的指令系统，如果采用通用寄存器作为基址寄存器，则</a:t>
            </a:r>
            <a:r>
              <a:rPr lang="en-US" altLang="zh-CN" sz="2800" b="1" dirty="0">
                <a:solidFill>
                  <a:schemeClr val="tx2"/>
                </a:solidFill>
                <a:latin typeface="Verdana" panose="020B0604030504040204" pitchFamily="34" charset="0"/>
              </a:rPr>
              <a:t>RS</a:t>
            </a:r>
            <a:r>
              <a:rPr lang="zh-CN" altLang="en-US" sz="2800" b="1" dirty="0">
                <a:solidFill>
                  <a:schemeClr val="tx2"/>
                </a:solidFill>
                <a:latin typeface="Verdana" panose="020B0604030504040204" pitchFamily="34" charset="0"/>
              </a:rPr>
              <a:t>型指令的最大存储空间是多少？</a:t>
            </a:r>
            <a:endParaRPr lang="zh-CN" altLang="en-US" sz="2800" b="1" dirty="0">
              <a:solidFill>
                <a:schemeClr val="tx2"/>
              </a:solidFill>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日期占位符 3"/>
          <p:cNvSpPr>
            <a:spLocks noGrp="1"/>
          </p:cNvSpPr>
          <p:nvPr>
            <p:ph type="dt" sz="half" idx="10"/>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5pPr>
          </a:lstStyle>
          <a:p>
            <a:pPr lvl="0"/>
            <a:fld id="{BB962C8B-B14F-4D97-AF65-F5344CB8AC3E}" type="datetime3">
              <a:rPr lang="zh-CN" altLang="en-US" sz="1400" dirty="0">
                <a:latin typeface="Arial" panose="020B0604020202020204" pitchFamily="34" charset="0"/>
              </a:rPr>
            </a:fld>
            <a:endParaRPr lang="zh-CN" altLang="en-US" sz="1400" dirty="0">
              <a:latin typeface="Arial" panose="020B0604020202020204" pitchFamily="34" charset="0"/>
            </a:endParaRPr>
          </a:p>
        </p:txBody>
      </p:sp>
      <p:sp>
        <p:nvSpPr>
          <p:cNvPr id="71682" name="灯片编号占位符 5"/>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
        <p:nvSpPr>
          <p:cNvPr id="71683" name="Rectangle 2"/>
          <p:cNvSpPr>
            <a:spLocks noGrp="1"/>
          </p:cNvSpPr>
          <p:nvPr>
            <p:ph type="title"/>
          </p:nvPr>
        </p:nvSpPr>
        <p:spPr>
          <a:xfrm>
            <a:off x="381000" y="619125"/>
            <a:ext cx="8312150" cy="523875"/>
          </a:xfrm>
          <a:ln/>
        </p:spPr>
        <p:txBody>
          <a:bodyPr vert="horz" wrap="square" lIns="91440" tIns="45720" rIns="91440" bIns="45720" anchor="b" anchorCtr="0">
            <a:spAutoFit/>
          </a:bodyPr>
          <a:p>
            <a:pPr eaLnBrk="1" hangingPunct="1"/>
            <a:r>
              <a:rPr lang="en-US" altLang="zh-CN" sz="2800" b="1" dirty="0"/>
              <a:t>12</a:t>
            </a:r>
            <a:r>
              <a:rPr lang="zh-CN" altLang="en-US" sz="2800" b="1" dirty="0"/>
              <a:t>、根据操作数所在的位置，指出其寻址方式。</a:t>
            </a:r>
            <a:endParaRPr lang="zh-CN" altLang="en-US" sz="2800" b="1" dirty="0"/>
          </a:p>
        </p:txBody>
      </p:sp>
      <p:sp>
        <p:nvSpPr>
          <p:cNvPr id="71684" name="Rectangle 3"/>
          <p:cNvSpPr>
            <a:spLocks noGrp="1"/>
          </p:cNvSpPr>
          <p:nvPr>
            <p:ph idx="1"/>
          </p:nvPr>
        </p:nvSpPr>
        <p:spPr>
          <a:xfrm>
            <a:off x="323850" y="1125538"/>
            <a:ext cx="8640763" cy="4967287"/>
          </a:xfrm>
          <a:ln/>
        </p:spPr>
        <p:txBody>
          <a:bodyPr vert="horz" wrap="square" lIns="91440" tIns="45720" rIns="91440" bIns="45720" anchor="t" anchorCtr="0"/>
          <a:p>
            <a:pPr marL="533400" indent="-533400" eaLnBrk="1" hangingPunct="1">
              <a:lnSpc>
                <a:spcPct val="130000"/>
              </a:lnSpc>
              <a:spcAft>
                <a:spcPct val="20000"/>
              </a:spcAft>
              <a:buFont typeface="Wingdings" panose="05000000000000000000" pitchFamily="2" charset="2"/>
              <a:buAutoNum type="arabicPeriod"/>
            </a:pPr>
            <a:r>
              <a:rPr lang="zh-CN" altLang="en-US" sz="2800" b="1" dirty="0"/>
              <a:t>操作数在寄存器中，为</a:t>
            </a:r>
            <a:r>
              <a:rPr lang="zh-CN" altLang="en-US" sz="2800" b="1" u="sng" dirty="0"/>
              <a:t>                 </a:t>
            </a:r>
            <a:r>
              <a:rPr lang="zh-CN" altLang="en-US" sz="2800" b="1" dirty="0"/>
              <a:t>寻址方式；</a:t>
            </a:r>
            <a:endParaRPr lang="zh-CN" altLang="en-US" sz="2800" b="1" dirty="0"/>
          </a:p>
          <a:p>
            <a:pPr marL="533400" indent="-533400" eaLnBrk="1" hangingPunct="1">
              <a:lnSpc>
                <a:spcPct val="130000"/>
              </a:lnSpc>
              <a:spcAft>
                <a:spcPct val="20000"/>
              </a:spcAft>
              <a:buFontTx/>
              <a:buAutoNum type="arabicPeriod"/>
            </a:pPr>
            <a:r>
              <a:rPr lang="zh-CN" altLang="en-US" sz="2800" b="1" dirty="0"/>
              <a:t>操作地址在寄存器，为</a:t>
            </a:r>
            <a:r>
              <a:rPr lang="zh-CN" altLang="en-US" sz="2800" b="1" u="sng" dirty="0"/>
              <a:t>                      </a:t>
            </a:r>
            <a:r>
              <a:rPr lang="zh-CN" altLang="en-US" sz="2800" b="1" dirty="0"/>
              <a:t>寻址方式；</a:t>
            </a:r>
            <a:endParaRPr lang="zh-CN" altLang="en-US" sz="2800" b="1" dirty="0"/>
          </a:p>
          <a:p>
            <a:pPr marL="533400" indent="-533400" eaLnBrk="1" hangingPunct="1">
              <a:lnSpc>
                <a:spcPct val="130000"/>
              </a:lnSpc>
              <a:spcAft>
                <a:spcPct val="20000"/>
              </a:spcAft>
              <a:buFontTx/>
              <a:buAutoNum type="arabicPeriod"/>
            </a:pPr>
            <a:r>
              <a:rPr lang="zh-CN" altLang="en-US" sz="2800" b="1" dirty="0"/>
              <a:t>操作数在指令中，为</a:t>
            </a:r>
            <a:r>
              <a:rPr lang="zh-CN" altLang="en-US" sz="2800" b="1" u="sng" dirty="0"/>
              <a:t>                 </a:t>
            </a:r>
            <a:r>
              <a:rPr lang="zh-CN" altLang="en-US" sz="2800" b="1" dirty="0"/>
              <a:t>寻址方式；</a:t>
            </a:r>
            <a:endParaRPr lang="zh-CN" altLang="en-US" sz="2800" b="1" dirty="0"/>
          </a:p>
          <a:p>
            <a:pPr marL="533400" indent="-533400" eaLnBrk="1" hangingPunct="1">
              <a:lnSpc>
                <a:spcPct val="130000"/>
              </a:lnSpc>
              <a:spcAft>
                <a:spcPct val="20000"/>
              </a:spcAft>
              <a:buFontTx/>
              <a:buAutoNum type="arabicPeriod"/>
            </a:pPr>
            <a:r>
              <a:rPr lang="zh-CN" altLang="en-US" sz="2800" b="1" dirty="0"/>
              <a:t>操作数地址（主存）在指令中，为</a:t>
            </a:r>
            <a:r>
              <a:rPr lang="zh-CN" altLang="en-US" sz="2800" b="1" u="sng" dirty="0"/>
              <a:t>                  </a:t>
            </a:r>
            <a:r>
              <a:rPr lang="zh-CN" altLang="en-US" sz="2800" b="1" dirty="0"/>
              <a:t>方式；</a:t>
            </a:r>
            <a:endParaRPr lang="zh-CN" altLang="en-US" sz="2800" b="1" dirty="0"/>
          </a:p>
          <a:p>
            <a:pPr marL="533400" indent="-533400" eaLnBrk="1" hangingPunct="1">
              <a:lnSpc>
                <a:spcPct val="130000"/>
              </a:lnSpc>
              <a:spcAft>
                <a:spcPct val="20000"/>
              </a:spcAft>
              <a:buFontTx/>
              <a:buAutoNum type="arabicPeriod"/>
            </a:pPr>
            <a:r>
              <a:rPr lang="zh-CN" altLang="en-US" sz="2800" b="1" dirty="0"/>
              <a:t>操作数的地址为某一寄存器内容与位移量之和，可以是</a:t>
            </a:r>
            <a:r>
              <a:rPr lang="zh-CN" altLang="en-US" sz="2800" b="1" u="sng" dirty="0"/>
              <a:t>                                 </a:t>
            </a:r>
            <a:r>
              <a:rPr lang="zh-CN" altLang="en-US" sz="2800" b="1" dirty="0"/>
              <a:t>寻址方式；</a:t>
            </a:r>
            <a:endParaRPr lang="zh-CN" altLang="en-US" sz="2800" b="1" dirty="0"/>
          </a:p>
        </p:txBody>
      </p:sp>
      <p:sp>
        <p:nvSpPr>
          <p:cNvPr id="246788" name="Rectangle 4"/>
          <p:cNvSpPr/>
          <p:nvPr/>
        </p:nvSpPr>
        <p:spPr>
          <a:xfrm>
            <a:off x="4859338" y="1125538"/>
            <a:ext cx="1295400" cy="488950"/>
          </a:xfrm>
          <a:prstGeom prst="rect">
            <a:avLst/>
          </a:prstGeom>
          <a:noFill/>
          <a:ln w="9525">
            <a:noFill/>
          </a:ln>
        </p:spPr>
        <p:txBody>
          <a:bodyPr lIns="92075" tIns="46038" rIns="92075" bIns="46038" anchor="t" anchorCtr="0">
            <a:spAutoFit/>
          </a:bodyPr>
          <a:p>
            <a:pPr eaLnBrk="0" hangingPunct="0"/>
            <a:r>
              <a:rPr lang="zh-CN" altLang="en-US" sz="2600" dirty="0">
                <a:solidFill>
                  <a:srgbClr val="FF0000"/>
                </a:solidFill>
                <a:latin typeface="Verdana" panose="020B0604030504040204" pitchFamily="34" charset="0"/>
                <a:ea typeface="仿宋_GB2312" pitchFamily="49" charset="-122"/>
              </a:rPr>
              <a:t>寄存器</a:t>
            </a:r>
            <a:endParaRPr lang="zh-CN" altLang="en-US" sz="2600" dirty="0">
              <a:solidFill>
                <a:srgbClr val="FF0000"/>
              </a:solidFill>
              <a:latin typeface="Verdana" panose="020B0604030504040204" pitchFamily="34" charset="0"/>
              <a:ea typeface="仿宋_GB2312" pitchFamily="49" charset="-122"/>
            </a:endParaRPr>
          </a:p>
        </p:txBody>
      </p:sp>
      <p:sp>
        <p:nvSpPr>
          <p:cNvPr id="246789" name="Rectangle 5"/>
          <p:cNvSpPr/>
          <p:nvPr/>
        </p:nvSpPr>
        <p:spPr>
          <a:xfrm>
            <a:off x="4643438" y="1844675"/>
            <a:ext cx="1981200" cy="488950"/>
          </a:xfrm>
          <a:prstGeom prst="rect">
            <a:avLst/>
          </a:prstGeom>
          <a:noFill/>
          <a:ln w="9525">
            <a:noFill/>
          </a:ln>
        </p:spPr>
        <p:txBody>
          <a:bodyPr lIns="92075" tIns="46038" rIns="92075" bIns="46038" anchor="t" anchorCtr="0">
            <a:spAutoFit/>
          </a:bodyPr>
          <a:p>
            <a:pPr eaLnBrk="0" hangingPunct="0"/>
            <a:r>
              <a:rPr lang="zh-CN" altLang="en-US" sz="2600" dirty="0">
                <a:solidFill>
                  <a:srgbClr val="FF0000"/>
                </a:solidFill>
                <a:latin typeface="Verdana" panose="020B0604030504040204" pitchFamily="34" charset="0"/>
                <a:ea typeface="仿宋_GB2312" pitchFamily="49" charset="-122"/>
              </a:rPr>
              <a:t>寄存器间接</a:t>
            </a:r>
            <a:endParaRPr lang="zh-CN" altLang="en-US" sz="2600" dirty="0">
              <a:solidFill>
                <a:srgbClr val="FF0000"/>
              </a:solidFill>
              <a:latin typeface="Verdana" panose="020B0604030504040204" pitchFamily="34" charset="0"/>
              <a:ea typeface="仿宋_GB2312" pitchFamily="49" charset="-122"/>
            </a:endParaRPr>
          </a:p>
        </p:txBody>
      </p:sp>
      <p:sp>
        <p:nvSpPr>
          <p:cNvPr id="246790" name="Rectangle 6"/>
          <p:cNvSpPr/>
          <p:nvPr/>
        </p:nvSpPr>
        <p:spPr>
          <a:xfrm>
            <a:off x="4572000" y="2565400"/>
            <a:ext cx="1179513" cy="488950"/>
          </a:xfrm>
          <a:prstGeom prst="rect">
            <a:avLst/>
          </a:prstGeom>
          <a:noFill/>
          <a:ln w="9525">
            <a:noFill/>
          </a:ln>
        </p:spPr>
        <p:txBody>
          <a:bodyPr wrap="none" lIns="92075" tIns="46038" rIns="92075" bIns="46038" anchor="t" anchorCtr="0">
            <a:spAutoFit/>
          </a:bodyPr>
          <a:p>
            <a:pPr eaLnBrk="0" hangingPunct="0"/>
            <a:r>
              <a:rPr lang="zh-CN" altLang="en-US" sz="2600" dirty="0">
                <a:solidFill>
                  <a:srgbClr val="FF0000"/>
                </a:solidFill>
                <a:latin typeface="Verdana" panose="020B0604030504040204" pitchFamily="34" charset="0"/>
                <a:ea typeface="仿宋_GB2312" pitchFamily="49" charset="-122"/>
              </a:rPr>
              <a:t>立即数</a:t>
            </a:r>
            <a:endParaRPr lang="zh-CN" altLang="en-US" sz="2600" dirty="0">
              <a:solidFill>
                <a:srgbClr val="FF0000"/>
              </a:solidFill>
              <a:latin typeface="Verdana" panose="020B0604030504040204" pitchFamily="34" charset="0"/>
              <a:ea typeface="仿宋_GB2312" pitchFamily="49" charset="-122"/>
            </a:endParaRPr>
          </a:p>
        </p:txBody>
      </p:sp>
      <p:sp>
        <p:nvSpPr>
          <p:cNvPr id="246791" name="Rectangle 7"/>
          <p:cNvSpPr/>
          <p:nvPr/>
        </p:nvSpPr>
        <p:spPr>
          <a:xfrm>
            <a:off x="6443663" y="3284538"/>
            <a:ext cx="1676400" cy="488950"/>
          </a:xfrm>
          <a:prstGeom prst="rect">
            <a:avLst/>
          </a:prstGeom>
          <a:noFill/>
          <a:ln w="9525">
            <a:noFill/>
          </a:ln>
        </p:spPr>
        <p:txBody>
          <a:bodyPr lIns="92075" tIns="46038" rIns="92075" bIns="46038" anchor="t" anchorCtr="0">
            <a:spAutoFit/>
          </a:bodyPr>
          <a:p>
            <a:pPr eaLnBrk="0" hangingPunct="0"/>
            <a:r>
              <a:rPr lang="zh-CN" altLang="en-US" sz="2600" dirty="0">
                <a:solidFill>
                  <a:srgbClr val="FF0000"/>
                </a:solidFill>
                <a:latin typeface="Verdana" panose="020B0604030504040204" pitchFamily="34" charset="0"/>
                <a:ea typeface="仿宋_GB2312" pitchFamily="49" charset="-122"/>
              </a:rPr>
              <a:t>直接寻址</a:t>
            </a:r>
            <a:endParaRPr lang="zh-CN" altLang="en-US" sz="2600" dirty="0">
              <a:solidFill>
                <a:srgbClr val="FF0000"/>
              </a:solidFill>
              <a:latin typeface="Verdana" panose="020B0604030504040204" pitchFamily="34" charset="0"/>
              <a:ea typeface="仿宋_GB2312" pitchFamily="49" charset="-122"/>
            </a:endParaRPr>
          </a:p>
        </p:txBody>
      </p:sp>
      <p:sp>
        <p:nvSpPr>
          <p:cNvPr id="246792" name="Rectangle 8"/>
          <p:cNvSpPr/>
          <p:nvPr/>
        </p:nvSpPr>
        <p:spPr>
          <a:xfrm>
            <a:off x="2339975" y="5084763"/>
            <a:ext cx="2971800" cy="488950"/>
          </a:xfrm>
          <a:prstGeom prst="rect">
            <a:avLst/>
          </a:prstGeom>
          <a:noFill/>
          <a:ln w="9525">
            <a:noFill/>
          </a:ln>
        </p:spPr>
        <p:txBody>
          <a:bodyPr lIns="92075" tIns="46038" rIns="92075" bIns="46038" anchor="t" anchorCtr="0">
            <a:spAutoFit/>
          </a:bodyPr>
          <a:p>
            <a:pPr eaLnBrk="0" hangingPunct="0"/>
            <a:r>
              <a:rPr lang="zh-CN" altLang="en-US" sz="2600" dirty="0">
                <a:solidFill>
                  <a:srgbClr val="FF0000"/>
                </a:solidFill>
                <a:latin typeface="Verdana" panose="020B0604030504040204" pitchFamily="34" charset="0"/>
                <a:ea typeface="仿宋_GB2312" pitchFamily="49" charset="-122"/>
              </a:rPr>
              <a:t>相对，基址，变址</a:t>
            </a:r>
            <a:endParaRPr lang="zh-CN" altLang="en-US" sz="2600" dirty="0">
              <a:solidFill>
                <a:srgbClr val="FF0000"/>
              </a:solidFill>
              <a:latin typeface="Verdana" panose="020B0604030504040204" pitchFamily="34" charset="0"/>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6788"/>
                                        </p:tgtEl>
                                        <p:attrNameLst>
                                          <p:attrName>style.visibility</p:attrName>
                                        </p:attrNameLst>
                                      </p:cBhvr>
                                      <p:to>
                                        <p:strVal val="visible"/>
                                      </p:to>
                                    </p:set>
                                    <p:animEffect transition="in" filter="blinds(horizontal)">
                                      <p:cBhvr>
                                        <p:cTn id="7" dur="500"/>
                                        <p:tgtEl>
                                          <p:spTgt spid="2467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6789"/>
                                        </p:tgtEl>
                                        <p:attrNameLst>
                                          <p:attrName>style.visibility</p:attrName>
                                        </p:attrNameLst>
                                      </p:cBhvr>
                                      <p:to>
                                        <p:strVal val="visible"/>
                                      </p:to>
                                    </p:set>
                                    <p:animEffect transition="in" filter="blinds(horizontal)">
                                      <p:cBhvr>
                                        <p:cTn id="12" dur="500"/>
                                        <p:tgtEl>
                                          <p:spTgt spid="24678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6790"/>
                                        </p:tgtEl>
                                        <p:attrNameLst>
                                          <p:attrName>style.visibility</p:attrName>
                                        </p:attrNameLst>
                                      </p:cBhvr>
                                      <p:to>
                                        <p:strVal val="visible"/>
                                      </p:to>
                                    </p:set>
                                    <p:animEffect transition="in" filter="blinds(horizontal)">
                                      <p:cBhvr>
                                        <p:cTn id="17" dur="500"/>
                                        <p:tgtEl>
                                          <p:spTgt spid="24679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6791"/>
                                        </p:tgtEl>
                                        <p:attrNameLst>
                                          <p:attrName>style.visibility</p:attrName>
                                        </p:attrNameLst>
                                      </p:cBhvr>
                                      <p:to>
                                        <p:strVal val="visible"/>
                                      </p:to>
                                    </p:set>
                                    <p:animEffect transition="in" filter="blinds(horizontal)">
                                      <p:cBhvr>
                                        <p:cTn id="22" dur="500"/>
                                        <p:tgtEl>
                                          <p:spTgt spid="24679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6792"/>
                                        </p:tgtEl>
                                        <p:attrNameLst>
                                          <p:attrName>style.visibility</p:attrName>
                                        </p:attrNameLst>
                                      </p:cBhvr>
                                      <p:to>
                                        <p:strVal val="visible"/>
                                      </p:to>
                                    </p:set>
                                    <p:animEffect transition="in" filter="blinds(horizontal)">
                                      <p:cBhvr>
                                        <p:cTn id="27" dur="500"/>
                                        <p:tgtEl>
                                          <p:spTgt spid="246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8" grpId="0"/>
      <p:bldP spid="246789" grpId="0"/>
      <p:bldP spid="246790" grpId="0"/>
      <p:bldP spid="246791" grpId="0"/>
      <p:bldP spid="24679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95275" y="636588"/>
            <a:ext cx="9069388" cy="5919788"/>
          </a:xfrm>
        </p:spPr>
        <p:txBody>
          <a:bodyPr/>
          <a:p>
            <a:pPr marL="342900" marR="0" indent="-34290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Char char="n"/>
            </a:pPr>
            <a:r>
              <a:rPr kumimoji="1" lang="zh-CN" altLang="en-US" sz="3200" b="0" i="0" u="none" strike="noStrike" kern="0" cap="none" spc="0" normalizeH="0" baseline="0" noProof="1">
                <a:solidFill>
                  <a:schemeClr val="tx1"/>
                </a:solidFill>
                <a:latin typeface="+mn-lt"/>
                <a:ea typeface="+mn-ea"/>
                <a:cs typeface="+mn-cs"/>
              </a:rPr>
              <a:t>寄存器间接寻址方式中，操作数在（     ）。</a:t>
            </a:r>
            <a:endParaRPr kumimoji="1" lang="zh-CN" altLang="en-US" sz="3200" b="0" i="0" u="none" strike="noStrike" kern="0" cap="none" spc="0" normalizeH="0" baseline="0" noProof="1">
              <a:solidFill>
                <a:schemeClr val="tx1"/>
              </a:solidFill>
              <a:latin typeface="+mn-lt"/>
              <a:ea typeface="+mn-ea"/>
              <a:cs typeface="+mn-cs"/>
            </a:endParaRPr>
          </a:p>
          <a:p>
            <a:pPr marL="0" marR="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pPr>
            <a:r>
              <a:rPr kumimoji="1" lang="zh-CN" altLang="en-US" sz="3200" b="0" i="0" u="none" strike="noStrike" kern="0" cap="none" spc="0" normalizeH="0" baseline="0" noProof="1">
                <a:solidFill>
                  <a:schemeClr val="tx1"/>
                </a:solidFill>
                <a:latin typeface="+mn-lt"/>
                <a:ea typeface="+mn-ea"/>
                <a:cs typeface="+mn-cs"/>
              </a:rPr>
              <a:t>   A.通用寄存器     B.主存单元     </a:t>
            </a:r>
            <a:endParaRPr kumimoji="1" lang="zh-CN" altLang="en-US" sz="3200" b="0" i="0" u="none" strike="noStrike" kern="0" cap="none" spc="0" normalizeH="0" baseline="0" noProof="1">
              <a:solidFill>
                <a:schemeClr val="tx1"/>
              </a:solidFill>
              <a:latin typeface="+mn-lt"/>
              <a:ea typeface="+mn-ea"/>
              <a:cs typeface="+mn-cs"/>
            </a:endParaRPr>
          </a:p>
          <a:p>
            <a:pPr marL="0" marR="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pPr>
            <a:r>
              <a:rPr kumimoji="1" lang="zh-CN" altLang="en-US" sz="3200" b="0" i="0" u="none" strike="noStrike" kern="0" cap="none" spc="0" normalizeH="0" baseline="0" noProof="1">
                <a:solidFill>
                  <a:schemeClr val="tx1"/>
                </a:solidFill>
                <a:latin typeface="+mn-lt"/>
                <a:ea typeface="+mn-ea"/>
                <a:cs typeface="+mn-cs"/>
              </a:rPr>
              <a:t>   C.程序计数器     D.堆栈  </a:t>
            </a:r>
            <a:endParaRPr kumimoji="1" lang="zh-CN" altLang="en-US" sz="3200" b="0" i="0" u="none" strike="noStrike" kern="0" cap="none" spc="0" normalizeH="0" baseline="0" noProof="1">
              <a:solidFill>
                <a:schemeClr val="tx1"/>
              </a:solidFill>
              <a:latin typeface="+mn-lt"/>
              <a:ea typeface="+mn-ea"/>
              <a:cs typeface="+mn-cs"/>
            </a:endParaRPr>
          </a:p>
          <a:p>
            <a:pPr marL="0" marR="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Char char="n"/>
            </a:pPr>
            <a:r>
              <a:rPr kumimoji="1" lang="zh-CN" altLang="en-US" sz="3200" b="0" i="0" u="none" strike="noStrike" kern="0" cap="none" spc="0" normalizeH="0" baseline="0" noProof="1">
                <a:solidFill>
                  <a:schemeClr val="tx1"/>
                </a:solidFill>
                <a:latin typeface="+mn-lt"/>
                <a:ea typeface="+mn-ea"/>
                <a:cs typeface="+mn-cs"/>
              </a:rPr>
              <a:t>在下面描述的RISC指令系统中不正确的表述是（     ）。</a:t>
            </a:r>
            <a:endParaRPr kumimoji="1" lang="zh-CN" altLang="en-US" sz="3200" b="0" i="0" u="none" strike="noStrike" kern="0" cap="none" spc="0" normalizeH="0" baseline="0" noProof="1">
              <a:solidFill>
                <a:schemeClr val="tx1"/>
              </a:solidFill>
              <a:latin typeface="+mn-lt"/>
              <a:ea typeface="+mn-ea"/>
              <a:cs typeface="+mn-cs"/>
            </a:endParaRPr>
          </a:p>
          <a:p>
            <a:pPr marL="0" marR="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pPr>
            <a:r>
              <a:rPr kumimoji="1" lang="zh-CN" altLang="en-US" sz="3200" b="0" i="0" u="none" strike="noStrike" kern="0" cap="none" spc="0" normalizeH="0" baseline="0" noProof="1">
                <a:solidFill>
                  <a:schemeClr val="tx1"/>
                </a:solidFill>
                <a:latin typeface="+mn-lt"/>
                <a:ea typeface="+mn-ea"/>
                <a:cs typeface="+mn-cs"/>
              </a:rPr>
              <a:t>A．选取使用频率高的一些简单指令，指令条数少      B．指令长度固定 </a:t>
            </a:r>
            <a:endParaRPr kumimoji="1" lang="zh-CN" altLang="en-US" sz="3200" b="0" i="0" u="none" strike="noStrike" kern="0" cap="none" spc="0" normalizeH="0" baseline="0" noProof="1">
              <a:solidFill>
                <a:schemeClr val="tx1"/>
              </a:solidFill>
              <a:latin typeface="+mn-lt"/>
              <a:ea typeface="+mn-ea"/>
              <a:cs typeface="+mn-cs"/>
            </a:endParaRPr>
          </a:p>
          <a:p>
            <a:pPr marL="0" marR="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pPr>
            <a:r>
              <a:rPr kumimoji="1" lang="zh-CN" altLang="en-US" sz="3200" b="0" i="0" u="none" strike="noStrike" kern="0" cap="none" spc="0" normalizeH="0" baseline="0" noProof="1">
                <a:solidFill>
                  <a:schemeClr val="tx1"/>
                </a:solidFill>
                <a:latin typeface="+mn-lt"/>
                <a:ea typeface="+mn-ea"/>
                <a:cs typeface="+mn-cs"/>
              </a:rPr>
              <a:t>C．只有取数/存数指令访问存储器                   D．指令格式种类多</a:t>
            </a:r>
            <a:endParaRPr kumimoji="1" lang="zh-CN" altLang="en-US" sz="3200" b="0" i="0" u="none" strike="noStrike" kern="0" cap="none" spc="0" normalizeH="0" baseline="0" noProof="1">
              <a:solidFill>
                <a:schemeClr val="tx1"/>
              </a:solidFill>
              <a:latin typeface="+mn-lt"/>
              <a:ea typeface="+mn-ea"/>
              <a:cs typeface="+mn-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标题 1"/>
          <p:cNvSpPr>
            <a:spLocks noGrp="1"/>
          </p:cNvSpPr>
          <p:nvPr>
            <p:ph type="title"/>
          </p:nvPr>
        </p:nvSpPr>
        <p:spPr>
          <a:ln/>
        </p:spPr>
        <p:txBody>
          <a:bodyPr anchor="b" anchorCtr="0">
            <a:spAutoFit/>
          </a:bodyPr>
          <a:p>
            <a:endParaRPr lang="zh-CN" altLang="en-US"/>
          </a:p>
        </p:txBody>
      </p:sp>
      <p:sp>
        <p:nvSpPr>
          <p:cNvPr id="73730" name="内容占位符 2"/>
          <p:cNvSpPr>
            <a:spLocks noGrp="1"/>
          </p:cNvSpPr>
          <p:nvPr>
            <p:ph idx="1"/>
          </p:nvPr>
        </p:nvSpPr>
        <p:spPr>
          <a:ln/>
        </p:spPr>
        <p:txBody>
          <a:bodyPr anchor="t" anchorCtr="0"/>
          <a:p>
            <a:r>
              <a:rPr lang="zh-CN" altLang="en-US"/>
              <a:t>指令格式是指令字用二进制代码表示的结构形式，通常由________和_______组成。</a:t>
            </a:r>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11188" y="276225"/>
            <a:ext cx="8440738" cy="4191000"/>
          </a:xfrm>
        </p:spPr>
        <p:txBody>
          <a:bodyPr/>
          <a:p>
            <a:pPr marL="342900" marR="0" indent="-34290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Char char="n"/>
            </a:pPr>
            <a:r>
              <a:rPr kumimoji="1" lang="zh-CN" altLang="en-US" sz="3200" b="0" i="0" u="none" strike="noStrike" kern="0" cap="none" spc="0" normalizeH="0" baseline="0" noProof="1">
                <a:solidFill>
                  <a:schemeClr val="tx1"/>
                </a:solidFill>
                <a:latin typeface="+mn-lt"/>
                <a:ea typeface="+mn-ea"/>
                <a:cs typeface="+mn-cs"/>
              </a:rPr>
              <a:t>某机的指令格式如图所示</a:t>
            </a:r>
            <a:endParaRPr kumimoji="1" lang="zh-CN" altLang="en-US" sz="3200" b="0" i="0" u="none" strike="noStrike" kern="0" cap="none" spc="0" normalizeH="0" baseline="0" noProof="1">
              <a:solidFill>
                <a:schemeClr val="tx1"/>
              </a:solidFill>
              <a:latin typeface="+mn-lt"/>
              <a:ea typeface="+mn-ea"/>
              <a:cs typeface="+mn-cs"/>
            </a:endParaRPr>
          </a:p>
          <a:p>
            <a:pPr marL="0" marR="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pPr>
            <a:r>
              <a:rPr kumimoji="1" lang="zh-CN" altLang="en-US" sz="3200" b="0" i="0" u="none" strike="noStrike" kern="0" cap="none" spc="0" normalizeH="0" baseline="0" noProof="1">
                <a:solidFill>
                  <a:schemeClr val="tx1"/>
                </a:solidFill>
                <a:latin typeface="+mn-lt"/>
                <a:ea typeface="+mn-ea"/>
                <a:cs typeface="+mn-cs"/>
              </a:rPr>
              <a:t> </a:t>
            </a:r>
            <a:endParaRPr kumimoji="1" lang="zh-CN" altLang="en-US" sz="3200" b="0" i="0" u="none" strike="noStrike" kern="0" cap="none" spc="0" normalizeH="0" baseline="0" noProof="1">
              <a:solidFill>
                <a:schemeClr val="tx1"/>
              </a:solidFill>
              <a:latin typeface="+mn-lt"/>
              <a:ea typeface="+mn-ea"/>
              <a:cs typeface="+mn-cs"/>
            </a:endParaRPr>
          </a:p>
          <a:p>
            <a:pPr marL="342900" marR="0" indent="-34290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Char char="n"/>
            </a:pPr>
            <a:endParaRPr kumimoji="1" lang="zh-CN" altLang="en-US" sz="3200" b="0" i="0" u="none" strike="noStrike" kern="0" cap="none" spc="0" normalizeH="0" baseline="0" noProof="1">
              <a:solidFill>
                <a:schemeClr val="tx1"/>
              </a:solidFill>
              <a:latin typeface="+mn-lt"/>
              <a:ea typeface="+mn-ea"/>
              <a:cs typeface="+mn-cs"/>
            </a:endParaRPr>
          </a:p>
          <a:p>
            <a:pPr marL="342900" marR="0" indent="-34290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Char char="n"/>
            </a:pPr>
            <a:r>
              <a:rPr kumimoji="1" lang="zh-CN" altLang="en-US" sz="3200" b="0" i="0" u="none" strike="noStrike" kern="0" cap="none" spc="0" normalizeH="0" baseline="0" noProof="1">
                <a:solidFill>
                  <a:schemeClr val="tx1"/>
                </a:solidFill>
                <a:latin typeface="+mn-lt"/>
                <a:ea typeface="+mn-ea"/>
                <a:cs typeface="+mn-cs"/>
              </a:rPr>
              <a:t>其中X为寻址特征位：X=00时，直接寻址；X=01时，用变址寄存器RX1寻址；X=10时，用变址寄存器RX2寻址；X=11时，相对寻址。</a:t>
            </a:r>
            <a:endParaRPr kumimoji="1" lang="zh-CN" altLang="en-US" sz="3200" b="0" i="0" u="none" strike="noStrike" kern="0" cap="none" spc="0" normalizeH="0" baseline="0" noProof="1">
              <a:solidFill>
                <a:schemeClr val="tx1"/>
              </a:solidFill>
              <a:latin typeface="+mn-lt"/>
              <a:ea typeface="+mn-ea"/>
              <a:cs typeface="+mn-cs"/>
            </a:endParaRPr>
          </a:p>
          <a:p>
            <a:pPr marL="342900" marR="0" indent="-34290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Char char="n"/>
            </a:pPr>
            <a:r>
              <a:rPr kumimoji="1" lang="zh-CN" altLang="en-US" sz="3200" b="0" i="0" u="none" strike="noStrike" kern="0" cap="none" spc="0" normalizeH="0" baseline="0" noProof="1">
                <a:solidFill>
                  <a:schemeClr val="tx1"/>
                </a:solidFill>
                <a:latin typeface="+mn-lt"/>
                <a:ea typeface="+mn-ea"/>
                <a:cs typeface="+mn-cs"/>
              </a:rPr>
              <a:t>设(PC)=1234H,(RX1)=0037H,(RX2)=1122H（H代表十六进制数），请确定下列指令中的有效地址：   ①1322H    ②2244H  </a:t>
            </a:r>
            <a:endParaRPr kumimoji="1" lang="zh-CN" altLang="en-US" sz="3200" b="0" i="0" u="none" strike="noStrike" kern="0" cap="none" spc="0" normalizeH="0" baseline="0" noProof="1">
              <a:solidFill>
                <a:schemeClr val="tx1"/>
              </a:solidFill>
              <a:latin typeface="+mn-lt"/>
              <a:ea typeface="+mn-ea"/>
              <a:cs typeface="+mn-cs"/>
            </a:endParaRPr>
          </a:p>
        </p:txBody>
      </p:sp>
      <p:pic>
        <p:nvPicPr>
          <p:cNvPr id="74754" name="图片 1073742849" descr="简图"/>
          <p:cNvPicPr>
            <a:picLocks noChangeAspect="1"/>
          </p:cNvPicPr>
          <p:nvPr/>
        </p:nvPicPr>
        <p:blipFill>
          <a:blip r:embed="rId1"/>
          <a:srcRect t="20000" b="7704"/>
          <a:stretch>
            <a:fillRect/>
          </a:stretch>
        </p:blipFill>
        <p:spPr>
          <a:xfrm>
            <a:off x="1695450" y="774700"/>
            <a:ext cx="6524625" cy="1343025"/>
          </a:xfrm>
          <a:prstGeom prst="rect">
            <a:avLst/>
          </a:prstGeom>
          <a:noFill/>
          <a:ln w="9525">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标题 1"/>
          <p:cNvSpPr>
            <a:spLocks noGrp="1"/>
          </p:cNvSpPr>
          <p:nvPr>
            <p:ph type="title"/>
          </p:nvPr>
        </p:nvSpPr>
        <p:spPr>
          <a:xfrm>
            <a:off x="323850" y="1130300"/>
            <a:ext cx="7543800" cy="646113"/>
          </a:xfrm>
          <a:ln/>
        </p:spPr>
        <p:txBody>
          <a:bodyPr vert="horz" wrap="square" lIns="91440" tIns="45720" rIns="91440" bIns="45720" anchor="b" anchorCtr="0">
            <a:spAutoFit/>
          </a:bodyPr>
          <a:p>
            <a:pPr eaLnBrk="1" hangingPunct="1"/>
            <a:r>
              <a:rPr lang="zh-CN" altLang="en-US" sz="3600" dirty="0"/>
              <a:t>考纲要求</a:t>
            </a:r>
            <a:endParaRPr lang="zh-CN" altLang="en-US" sz="3600" dirty="0"/>
          </a:p>
        </p:txBody>
      </p:sp>
      <p:sp>
        <p:nvSpPr>
          <p:cNvPr id="3" name="内容占位符 2"/>
          <p:cNvSpPr>
            <a:spLocks noGrp="1"/>
          </p:cNvSpPr>
          <p:nvPr>
            <p:ph idx="1"/>
          </p:nvPr>
        </p:nvSpPr>
        <p:spPr>
          <a:xfrm>
            <a:off x="323850" y="2060575"/>
            <a:ext cx="8229600" cy="4105275"/>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defRPr/>
            </a:pPr>
            <a:r>
              <a:rPr kumimoji="1" lang="en-US" altLang="zh-CN" sz="2000" b="1" i="0" u="none" strike="noStrike" kern="0" cap="none" spc="0" normalizeH="0" baseline="0" noProof="0" dirty="0">
                <a:ln>
                  <a:noFill/>
                </a:ln>
                <a:solidFill>
                  <a:schemeClr val="tx1"/>
                </a:solidFill>
                <a:effectLst/>
                <a:uLnTx/>
                <a:uFillTx/>
                <a:latin typeface="+mn-ea"/>
                <a:ea typeface="+mn-ea"/>
                <a:cs typeface="+mn-cs"/>
              </a:rPr>
              <a:t>(</a:t>
            </a:r>
            <a:r>
              <a:rPr kumimoji="1" lang="zh-CN" altLang="zh-CN" sz="2000" b="1" i="0" u="none" strike="noStrike" kern="0" cap="none" spc="0" normalizeH="0" baseline="0" noProof="0" dirty="0">
                <a:ln>
                  <a:noFill/>
                </a:ln>
                <a:solidFill>
                  <a:schemeClr val="tx1"/>
                </a:solidFill>
                <a:effectLst/>
                <a:uLnTx/>
                <a:uFillTx/>
                <a:latin typeface="+mn-ea"/>
                <a:ea typeface="+mn-ea"/>
                <a:cs typeface="+mn-cs"/>
              </a:rPr>
              <a:t>一</a:t>
            </a:r>
            <a:r>
              <a:rPr kumimoji="1" lang="en-US" altLang="zh-CN" sz="2000" b="1" i="0" u="none" strike="noStrike" kern="0" cap="none" spc="0" normalizeH="0" baseline="0" noProof="0" dirty="0">
                <a:ln>
                  <a:noFill/>
                </a:ln>
                <a:solidFill>
                  <a:schemeClr val="tx1"/>
                </a:solidFill>
                <a:effectLst/>
                <a:uLnTx/>
                <a:uFillTx/>
                <a:latin typeface="+mn-ea"/>
                <a:ea typeface="+mn-ea"/>
                <a:cs typeface="+mn-cs"/>
              </a:rPr>
              <a:t>) CPU</a:t>
            </a:r>
            <a:r>
              <a:rPr kumimoji="1" lang="zh-CN" altLang="zh-CN" sz="2000" b="1" i="0" u="none" strike="noStrike" kern="0" cap="none" spc="0" normalizeH="0" baseline="0" noProof="0" dirty="0">
                <a:ln>
                  <a:noFill/>
                </a:ln>
                <a:solidFill>
                  <a:schemeClr val="tx1"/>
                </a:solidFill>
                <a:effectLst/>
                <a:uLnTx/>
                <a:uFillTx/>
                <a:latin typeface="+mn-ea"/>
                <a:ea typeface="+mn-ea"/>
                <a:cs typeface="+mn-cs"/>
              </a:rPr>
              <a:t>的功能和基本结构</a:t>
            </a:r>
            <a:r>
              <a:rPr kumimoji="1" lang="en-US" altLang="zh-CN" sz="2000" b="1" i="0" u="none" strike="noStrike" kern="0" cap="none" spc="0" normalizeH="0" baseline="0" noProof="0" dirty="0">
                <a:ln>
                  <a:noFill/>
                </a:ln>
                <a:solidFill>
                  <a:schemeClr val="tx1"/>
                </a:solidFill>
                <a:effectLst/>
                <a:uLnTx/>
                <a:uFillTx/>
                <a:latin typeface="+mn-ea"/>
                <a:ea typeface="+mn-ea"/>
                <a:cs typeface="+mn-cs"/>
              </a:rPr>
              <a:t> </a:t>
            </a:r>
            <a:endParaRPr kumimoji="1" lang="zh-CN" altLang="zh-CN" sz="20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defRPr/>
            </a:pP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a:t>
            </a:r>
            <a:r>
              <a:rPr kumimoji="1" lang="zh-CN" altLang="zh-CN" sz="2000" b="1" i="0" u="none" strike="noStrike" kern="0" cap="none" spc="0" normalizeH="0" baseline="0" noProof="0" dirty="0">
                <a:ln>
                  <a:noFill/>
                </a:ln>
                <a:solidFill>
                  <a:schemeClr val="tx1"/>
                </a:solidFill>
                <a:effectLst/>
                <a:uLnTx/>
                <a:uFillTx/>
                <a:latin typeface="+mn-ea"/>
                <a:ea typeface="+mn-ea"/>
                <a:cs typeface="+mn-cs"/>
              </a:rPr>
              <a:t>二</a:t>
            </a:r>
            <a:r>
              <a:rPr kumimoji="1" lang="en-US" altLang="zh-CN" sz="2000" b="1" i="0" u="none" strike="noStrike" kern="0" cap="none" spc="0" normalizeH="0" baseline="0" noProof="0" dirty="0">
                <a:ln>
                  <a:noFill/>
                </a:ln>
                <a:solidFill>
                  <a:schemeClr val="tx1"/>
                </a:solidFill>
                <a:effectLst/>
                <a:uLnTx/>
                <a:uFillTx/>
                <a:latin typeface="+mn-ea"/>
                <a:ea typeface="+mn-ea"/>
                <a:cs typeface="+mn-cs"/>
              </a:rPr>
              <a:t>) </a:t>
            </a:r>
            <a:r>
              <a:rPr kumimoji="1" lang="zh-CN" altLang="zh-CN" sz="2000" b="1" i="0" u="none" strike="noStrike" kern="0" cap="none" spc="0" normalizeH="0" baseline="0" noProof="0" dirty="0">
                <a:ln>
                  <a:noFill/>
                </a:ln>
                <a:solidFill>
                  <a:schemeClr val="tx1"/>
                </a:solidFill>
                <a:effectLst/>
                <a:uLnTx/>
                <a:uFillTx/>
                <a:latin typeface="+mn-ea"/>
                <a:ea typeface="+mn-ea"/>
                <a:cs typeface="+mn-cs"/>
              </a:rPr>
              <a:t>指令执行过程</a:t>
            </a:r>
            <a:r>
              <a:rPr kumimoji="1" lang="en-US" altLang="zh-CN" sz="2000" b="1" i="0" u="none" strike="noStrike" kern="0" cap="none" spc="0" normalizeH="0" baseline="0" noProof="0" dirty="0">
                <a:ln>
                  <a:noFill/>
                </a:ln>
                <a:solidFill>
                  <a:schemeClr val="tx1"/>
                </a:solidFill>
                <a:effectLst/>
                <a:uLnTx/>
                <a:uFillTx/>
                <a:latin typeface="+mn-ea"/>
                <a:ea typeface="+mn-ea"/>
                <a:cs typeface="+mn-cs"/>
              </a:rPr>
              <a:t> </a:t>
            </a:r>
            <a:endParaRPr kumimoji="1" lang="zh-CN" altLang="zh-CN" sz="20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defRPr/>
            </a:pP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a:t>
            </a:r>
            <a:r>
              <a:rPr kumimoji="1" lang="zh-CN" altLang="zh-CN" sz="2000" b="1" i="0" u="none" strike="noStrike" kern="0" cap="none" spc="0" normalizeH="0" baseline="0" noProof="0" dirty="0">
                <a:ln>
                  <a:noFill/>
                </a:ln>
                <a:solidFill>
                  <a:schemeClr val="tx1"/>
                </a:solidFill>
                <a:effectLst/>
                <a:uLnTx/>
                <a:uFillTx/>
                <a:latin typeface="+mn-ea"/>
                <a:ea typeface="+mn-ea"/>
                <a:cs typeface="+mn-cs"/>
              </a:rPr>
              <a:t>三</a:t>
            </a:r>
            <a:r>
              <a:rPr kumimoji="1" lang="en-US" altLang="zh-CN" sz="2000" b="1" i="0" u="none" strike="noStrike" kern="0" cap="none" spc="0" normalizeH="0" baseline="0" noProof="0" dirty="0">
                <a:ln>
                  <a:noFill/>
                </a:ln>
                <a:solidFill>
                  <a:schemeClr val="tx1"/>
                </a:solidFill>
                <a:effectLst/>
                <a:uLnTx/>
                <a:uFillTx/>
                <a:latin typeface="+mn-ea"/>
                <a:ea typeface="+mn-ea"/>
                <a:cs typeface="+mn-cs"/>
              </a:rPr>
              <a:t>) </a:t>
            </a:r>
            <a:r>
              <a:rPr kumimoji="1" lang="zh-CN" altLang="zh-CN" sz="2000" b="1" i="0" u="none" strike="noStrike" kern="0" cap="none" spc="0" normalizeH="0" baseline="0" noProof="0" dirty="0">
                <a:ln>
                  <a:noFill/>
                </a:ln>
                <a:solidFill>
                  <a:schemeClr val="tx1"/>
                </a:solidFill>
                <a:effectLst/>
                <a:uLnTx/>
                <a:uFillTx/>
                <a:latin typeface="+mn-ea"/>
                <a:ea typeface="+mn-ea"/>
                <a:cs typeface="+mn-cs"/>
              </a:rPr>
              <a:t>数据通路的功能和基本结构</a:t>
            </a:r>
            <a:r>
              <a:rPr kumimoji="1" lang="en-US" altLang="zh-CN" sz="2000" b="1" i="0" u="none" strike="noStrike" kern="0" cap="none" spc="0" normalizeH="0" baseline="0" noProof="0" dirty="0">
                <a:ln>
                  <a:noFill/>
                </a:ln>
                <a:solidFill>
                  <a:schemeClr val="tx1"/>
                </a:solidFill>
                <a:effectLst/>
                <a:uLnTx/>
                <a:uFillTx/>
                <a:latin typeface="+mn-ea"/>
                <a:ea typeface="+mn-ea"/>
                <a:cs typeface="+mn-cs"/>
              </a:rPr>
              <a:t> </a:t>
            </a:r>
            <a:endParaRPr kumimoji="1" lang="zh-CN" altLang="zh-CN" sz="20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defRPr/>
            </a:pP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a:t>
            </a:r>
            <a:r>
              <a:rPr kumimoji="1" lang="zh-CN" altLang="zh-CN" sz="2000" b="1" i="0" u="none" strike="noStrike" kern="0" cap="none" spc="0" normalizeH="0" baseline="0" noProof="0" dirty="0">
                <a:ln>
                  <a:noFill/>
                </a:ln>
                <a:solidFill>
                  <a:schemeClr val="tx1"/>
                </a:solidFill>
                <a:effectLst/>
                <a:uLnTx/>
                <a:uFillTx/>
                <a:latin typeface="+mn-ea"/>
                <a:ea typeface="+mn-ea"/>
                <a:cs typeface="+mn-cs"/>
              </a:rPr>
              <a:t>四</a:t>
            </a:r>
            <a:r>
              <a:rPr kumimoji="1" lang="en-US" altLang="zh-CN" sz="2000" b="1" i="0" u="none" strike="noStrike" kern="0" cap="none" spc="0" normalizeH="0" baseline="0" noProof="0" dirty="0">
                <a:ln>
                  <a:noFill/>
                </a:ln>
                <a:solidFill>
                  <a:schemeClr val="tx1"/>
                </a:solidFill>
                <a:effectLst/>
                <a:uLnTx/>
                <a:uFillTx/>
                <a:latin typeface="+mn-ea"/>
                <a:ea typeface="+mn-ea"/>
                <a:cs typeface="+mn-cs"/>
              </a:rPr>
              <a:t>) </a:t>
            </a:r>
            <a:r>
              <a:rPr kumimoji="1" lang="zh-CN" altLang="zh-CN" sz="2000" b="1" i="0" u="none" strike="noStrike" kern="0" cap="none" spc="0" normalizeH="0" baseline="0" noProof="0" dirty="0">
                <a:ln>
                  <a:noFill/>
                </a:ln>
                <a:solidFill>
                  <a:schemeClr val="tx1"/>
                </a:solidFill>
                <a:effectLst/>
                <a:uLnTx/>
                <a:uFillTx/>
                <a:latin typeface="+mn-ea"/>
                <a:ea typeface="+mn-ea"/>
                <a:cs typeface="+mn-cs"/>
              </a:rPr>
              <a:t>控制器的功能和工作原理</a:t>
            </a:r>
            <a:r>
              <a:rPr kumimoji="1" lang="en-US" altLang="zh-CN" sz="2000" b="1" i="0" u="none" strike="noStrike" kern="0" cap="none" spc="0" normalizeH="0" baseline="0" noProof="0" dirty="0">
                <a:ln>
                  <a:noFill/>
                </a:ln>
                <a:solidFill>
                  <a:schemeClr val="tx1"/>
                </a:solidFill>
                <a:effectLst/>
                <a:uLnTx/>
                <a:uFillTx/>
                <a:latin typeface="+mn-ea"/>
                <a:ea typeface="+mn-ea"/>
                <a:cs typeface="+mn-cs"/>
              </a:rPr>
              <a:t> </a:t>
            </a:r>
            <a:endParaRPr kumimoji="1" lang="zh-CN" altLang="zh-CN" sz="20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defRPr/>
            </a:pP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1</a:t>
            </a:r>
            <a:r>
              <a:rPr kumimoji="1" lang="en-US" altLang="zh-CN" sz="2000" b="1" i="0" u="none" strike="noStrike" kern="0" cap="none" spc="0" normalizeH="0" baseline="0" noProof="0" dirty="0">
                <a:ln>
                  <a:noFill/>
                </a:ln>
                <a:solidFill>
                  <a:schemeClr val="tx1"/>
                </a:solidFill>
                <a:effectLst/>
                <a:uLnTx/>
                <a:uFillTx/>
                <a:latin typeface="+mn-ea"/>
                <a:ea typeface="+mn-ea"/>
                <a:cs typeface="+mn-cs"/>
              </a:rPr>
              <a:t>. </a:t>
            </a:r>
            <a:r>
              <a:rPr kumimoji="1" lang="zh-CN" altLang="zh-CN" sz="2000" b="1" i="0" u="none" strike="noStrike" kern="0" cap="none" spc="0" normalizeH="0" baseline="0" noProof="0" dirty="0">
                <a:ln>
                  <a:noFill/>
                </a:ln>
                <a:solidFill>
                  <a:schemeClr val="tx1"/>
                </a:solidFill>
                <a:effectLst/>
                <a:uLnTx/>
                <a:uFillTx/>
                <a:latin typeface="+mn-ea"/>
                <a:ea typeface="+mn-ea"/>
                <a:cs typeface="+mn-cs"/>
              </a:rPr>
              <a:t>硬布线控制</a:t>
            </a:r>
            <a:r>
              <a:rPr kumimoji="1" lang="zh-CN" altLang="zh-CN" sz="2000" b="1" i="0" u="none" strike="noStrike" kern="0" cap="none" spc="0" normalizeH="0" baseline="0" noProof="0" dirty="0" smtClean="0">
                <a:ln>
                  <a:noFill/>
                </a:ln>
                <a:solidFill>
                  <a:schemeClr val="tx1"/>
                </a:solidFill>
                <a:effectLst/>
                <a:uLnTx/>
                <a:uFillTx/>
                <a:latin typeface="+mn-ea"/>
                <a:ea typeface="+mn-ea"/>
                <a:cs typeface="+mn-cs"/>
              </a:rPr>
              <a:t>器</a:t>
            </a: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a:t>
            </a:r>
            <a:r>
              <a:rPr kumimoji="1" lang="zh-CN" altLang="en-US" sz="2000" b="1" i="0" u="none" strike="noStrike" kern="0" cap="none" spc="0" normalizeH="0" baseline="0" noProof="0" dirty="0" smtClean="0">
                <a:ln>
                  <a:noFill/>
                </a:ln>
                <a:solidFill>
                  <a:schemeClr val="tx1"/>
                </a:solidFill>
                <a:effectLst/>
                <a:uLnTx/>
                <a:uFillTx/>
                <a:latin typeface="+mn-ea"/>
                <a:ea typeface="+mn-ea"/>
                <a:cs typeface="+mn-cs"/>
              </a:rPr>
              <a:t>不讲）</a:t>
            </a: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 </a:t>
            </a:r>
            <a:endParaRPr kumimoji="1" lang="zh-CN" altLang="zh-CN" sz="20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defRPr/>
            </a:pP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2</a:t>
            </a:r>
            <a:r>
              <a:rPr kumimoji="1" lang="en-US" altLang="zh-CN" sz="2000" b="1" i="0" u="none" strike="noStrike" kern="0" cap="none" spc="0" normalizeH="0" baseline="0" noProof="0" dirty="0">
                <a:ln>
                  <a:noFill/>
                </a:ln>
                <a:solidFill>
                  <a:schemeClr val="tx1"/>
                </a:solidFill>
                <a:effectLst/>
                <a:uLnTx/>
                <a:uFillTx/>
                <a:latin typeface="+mn-ea"/>
                <a:ea typeface="+mn-ea"/>
                <a:cs typeface="+mn-cs"/>
              </a:rPr>
              <a:t>. </a:t>
            </a:r>
            <a:r>
              <a:rPr kumimoji="1" lang="zh-CN" altLang="zh-CN" sz="2000" b="1" i="0" u="none" strike="noStrike" kern="0" cap="none" spc="0" normalizeH="0" baseline="0" noProof="0" dirty="0">
                <a:ln>
                  <a:noFill/>
                </a:ln>
                <a:solidFill>
                  <a:schemeClr val="tx1"/>
                </a:solidFill>
                <a:effectLst/>
                <a:uLnTx/>
                <a:uFillTx/>
                <a:latin typeface="+mn-ea"/>
                <a:ea typeface="+mn-ea"/>
                <a:cs typeface="+mn-cs"/>
              </a:rPr>
              <a:t>微程序控制器</a:t>
            </a:r>
            <a:r>
              <a:rPr kumimoji="1" lang="en-US" altLang="zh-CN" sz="2000" b="1" i="0" u="none" strike="noStrike" kern="0" cap="none" spc="0" normalizeH="0" baseline="0" noProof="0" dirty="0">
                <a:ln>
                  <a:noFill/>
                </a:ln>
                <a:solidFill>
                  <a:schemeClr val="tx1"/>
                </a:solidFill>
                <a:effectLst/>
                <a:uLnTx/>
                <a:uFillTx/>
                <a:latin typeface="+mn-ea"/>
                <a:ea typeface="+mn-ea"/>
                <a:cs typeface="+mn-cs"/>
              </a:rPr>
              <a:t> </a:t>
            </a:r>
            <a:endParaRPr kumimoji="1" lang="zh-CN" altLang="zh-CN" sz="20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defRPr/>
            </a:pPr>
            <a:r>
              <a:rPr kumimoji="1" lang="en-US" altLang="zh-CN" sz="2000" b="1" i="0" u="none" strike="noStrike" kern="0" cap="none" spc="0" normalizeH="0" baseline="0" noProof="0" dirty="0">
                <a:ln>
                  <a:noFill/>
                </a:ln>
                <a:solidFill>
                  <a:schemeClr val="tx1"/>
                </a:solidFill>
                <a:effectLst/>
                <a:uLnTx/>
                <a:uFillTx/>
                <a:latin typeface="+mn-ea"/>
                <a:ea typeface="+mn-ea"/>
                <a:cs typeface="+mn-cs"/>
              </a:rPr>
              <a:t> </a:t>
            </a: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  </a:t>
            </a:r>
            <a:r>
              <a:rPr kumimoji="1" lang="zh-CN" altLang="zh-CN" sz="2000" b="1" i="0" u="none" strike="noStrike" kern="0" cap="none" spc="0" normalizeH="0" baseline="0" noProof="0" dirty="0" smtClean="0">
                <a:ln>
                  <a:noFill/>
                </a:ln>
                <a:solidFill>
                  <a:schemeClr val="tx1"/>
                </a:solidFill>
                <a:effectLst/>
                <a:uLnTx/>
                <a:uFillTx/>
                <a:latin typeface="+mn-ea"/>
                <a:ea typeface="+mn-ea"/>
                <a:cs typeface="+mn-cs"/>
              </a:rPr>
              <a:t>微程序</a:t>
            </a:r>
            <a:r>
              <a:rPr kumimoji="1" lang="zh-CN" altLang="zh-CN" sz="2000" b="1" i="0" u="none" strike="noStrike" kern="0" cap="none" spc="0" normalizeH="0" baseline="0" noProof="0" dirty="0">
                <a:ln>
                  <a:noFill/>
                </a:ln>
                <a:solidFill>
                  <a:schemeClr val="tx1"/>
                </a:solidFill>
                <a:effectLst/>
                <a:uLnTx/>
                <a:uFillTx/>
                <a:latin typeface="+mn-ea"/>
                <a:ea typeface="+mn-ea"/>
                <a:cs typeface="+mn-cs"/>
              </a:rPr>
              <a:t>、微指令和</a:t>
            </a:r>
            <a:r>
              <a:rPr kumimoji="1" lang="zh-CN" altLang="zh-CN" sz="2000" b="1" i="0" u="none" strike="noStrike" kern="0" cap="none" spc="0" normalizeH="0" baseline="0" noProof="0" dirty="0" smtClean="0">
                <a:ln>
                  <a:noFill/>
                </a:ln>
                <a:solidFill>
                  <a:schemeClr val="tx1"/>
                </a:solidFill>
                <a:effectLst/>
                <a:uLnTx/>
                <a:uFillTx/>
                <a:latin typeface="+mn-ea"/>
                <a:ea typeface="+mn-ea"/>
                <a:cs typeface="+mn-cs"/>
              </a:rPr>
              <a:t>微命令</a:t>
            </a:r>
            <a:r>
              <a:rPr kumimoji="1" lang="zh-CN" altLang="en-US" sz="2000" b="1" i="0" u="none" strike="noStrike" kern="0" cap="none" spc="0" normalizeH="0" baseline="0" noProof="0" dirty="0" smtClean="0">
                <a:ln>
                  <a:noFill/>
                </a:ln>
                <a:solidFill>
                  <a:schemeClr val="tx1"/>
                </a:solidFill>
                <a:effectLst/>
                <a:uLnTx/>
                <a:uFillTx/>
                <a:latin typeface="+mn-ea"/>
                <a:ea typeface="+mn-ea"/>
                <a:cs typeface="+mn-cs"/>
              </a:rPr>
              <a:t>；</a:t>
            </a:r>
            <a:r>
              <a:rPr kumimoji="1" lang="zh-CN" altLang="en-US" sz="2000" b="1" i="0" u="none" strike="noStrike" kern="0" cap="none" spc="0" normalizeH="0" baseline="0" noProof="0" dirty="0" smtClean="0">
                <a:ln>
                  <a:noFill/>
                </a:ln>
                <a:solidFill>
                  <a:srgbClr val="FF0000"/>
                </a:solidFill>
                <a:effectLst/>
                <a:uLnTx/>
                <a:uFillTx/>
                <a:latin typeface="+mn-ea"/>
                <a:ea typeface="+mn-ea"/>
                <a:cs typeface="+mn-cs"/>
              </a:rPr>
              <a:t>微指令格式</a:t>
            </a:r>
            <a:r>
              <a:rPr kumimoji="1" lang="zh-CN" altLang="en-US" sz="2000" b="1" i="0" u="none" strike="noStrike" kern="0" cap="none" spc="0" normalizeH="0" baseline="0" noProof="0" dirty="0" smtClean="0">
                <a:ln>
                  <a:noFill/>
                </a:ln>
                <a:solidFill>
                  <a:schemeClr val="tx1"/>
                </a:solidFill>
                <a:effectLst/>
                <a:uLnTx/>
                <a:uFillTx/>
                <a:latin typeface="+mn-ea"/>
                <a:ea typeface="+mn-ea"/>
                <a:cs typeface="+mn-cs"/>
              </a:rPr>
              <a:t>、</a:t>
            </a:r>
            <a:r>
              <a:rPr kumimoji="1" lang="zh-CN" altLang="zh-CN" sz="2000" b="1" i="0" u="none" strike="noStrike" kern="0" cap="none" spc="0" normalizeH="0" baseline="0" noProof="0" dirty="0" smtClean="0">
                <a:ln>
                  <a:noFill/>
                </a:ln>
                <a:solidFill>
                  <a:schemeClr val="tx1"/>
                </a:solidFill>
                <a:effectLst/>
                <a:uLnTx/>
                <a:uFillTx/>
                <a:latin typeface="+mn-ea"/>
                <a:ea typeface="+mn-ea"/>
                <a:cs typeface="+mn-cs"/>
              </a:rPr>
              <a:t>微指令</a:t>
            </a:r>
            <a:r>
              <a:rPr kumimoji="1" lang="zh-CN" altLang="zh-CN" sz="2000" b="1" i="0" u="none" strike="noStrike" kern="0" cap="none" spc="0" normalizeH="0" baseline="0" noProof="0" dirty="0">
                <a:ln>
                  <a:noFill/>
                </a:ln>
                <a:solidFill>
                  <a:schemeClr val="tx1"/>
                </a:solidFill>
                <a:effectLst/>
                <a:uLnTx/>
                <a:uFillTx/>
                <a:latin typeface="+mn-ea"/>
                <a:ea typeface="+mn-ea"/>
                <a:cs typeface="+mn-cs"/>
              </a:rPr>
              <a:t>的编码</a:t>
            </a:r>
            <a:r>
              <a:rPr kumimoji="1" lang="zh-CN" altLang="zh-CN" sz="2000" b="1" i="0" u="none" strike="noStrike" kern="0" cap="none" spc="0" normalizeH="0" baseline="0" noProof="0" dirty="0" smtClean="0">
                <a:ln>
                  <a:noFill/>
                </a:ln>
                <a:solidFill>
                  <a:schemeClr val="tx1"/>
                </a:solidFill>
                <a:effectLst/>
                <a:uLnTx/>
                <a:uFillTx/>
                <a:latin typeface="+mn-ea"/>
                <a:ea typeface="+mn-ea"/>
                <a:cs typeface="+mn-cs"/>
              </a:rPr>
              <a:t>方式</a:t>
            </a:r>
            <a:r>
              <a:rPr kumimoji="1" lang="zh-CN" altLang="en-US" sz="2000" b="1" i="0" u="none" strike="noStrike" kern="0" cap="none" spc="0" normalizeH="0" baseline="0" noProof="0" dirty="0" smtClean="0">
                <a:ln>
                  <a:noFill/>
                </a:ln>
                <a:solidFill>
                  <a:schemeClr val="tx1"/>
                </a:solidFill>
                <a:effectLst/>
                <a:uLnTx/>
                <a:uFillTx/>
                <a:latin typeface="+mn-ea"/>
                <a:ea typeface="+mn-ea"/>
                <a:cs typeface="+mn-cs"/>
              </a:rPr>
              <a:t>；</a:t>
            </a:r>
            <a:r>
              <a:rPr kumimoji="1" lang="zh-CN" altLang="zh-CN" sz="2000" b="1" i="0" u="none" strike="noStrike" kern="0" cap="none" spc="0" normalizeH="0" baseline="0" noProof="0" dirty="0" smtClean="0">
                <a:ln>
                  <a:noFill/>
                </a:ln>
                <a:solidFill>
                  <a:schemeClr val="tx1"/>
                </a:solidFill>
                <a:effectLst/>
                <a:uLnTx/>
                <a:uFillTx/>
                <a:latin typeface="+mn-ea"/>
                <a:ea typeface="+mn-ea"/>
                <a:cs typeface="+mn-cs"/>
              </a:rPr>
              <a:t>微</a:t>
            </a:r>
            <a:r>
              <a:rPr kumimoji="1" lang="zh-CN" altLang="zh-CN" sz="2000" b="1" i="0" u="none" strike="noStrike" kern="0" cap="none" spc="0" normalizeH="0" baseline="0" noProof="0" dirty="0">
                <a:ln>
                  <a:noFill/>
                </a:ln>
                <a:solidFill>
                  <a:schemeClr val="tx1"/>
                </a:solidFill>
                <a:effectLst/>
                <a:uLnTx/>
                <a:uFillTx/>
                <a:latin typeface="+mn-ea"/>
                <a:ea typeface="+mn-ea"/>
                <a:cs typeface="+mn-cs"/>
              </a:rPr>
              <a:t>地址的形式方式。</a:t>
            </a:r>
            <a:r>
              <a:rPr kumimoji="1" lang="en-US" altLang="zh-CN" sz="2000" b="1" i="0" u="none" strike="noStrike" kern="0" cap="none" spc="0" normalizeH="0" baseline="0" noProof="0" dirty="0">
                <a:ln>
                  <a:noFill/>
                </a:ln>
                <a:solidFill>
                  <a:schemeClr val="tx1"/>
                </a:solidFill>
                <a:effectLst/>
                <a:uLnTx/>
                <a:uFillTx/>
                <a:latin typeface="+mn-ea"/>
                <a:ea typeface="+mn-ea"/>
                <a:cs typeface="+mn-cs"/>
              </a:rPr>
              <a:t> </a:t>
            </a:r>
            <a:endParaRPr kumimoji="1" lang="zh-CN" altLang="zh-CN" sz="20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defRPr/>
            </a:pP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a:t>
            </a:r>
            <a:r>
              <a:rPr kumimoji="1" lang="zh-CN" altLang="zh-CN" sz="2000" b="1" i="0" u="none" strike="noStrike" kern="0" cap="none" spc="0" normalizeH="0" baseline="0" noProof="0" dirty="0">
                <a:ln>
                  <a:noFill/>
                </a:ln>
                <a:solidFill>
                  <a:schemeClr val="tx1"/>
                </a:solidFill>
                <a:effectLst/>
                <a:uLnTx/>
                <a:uFillTx/>
                <a:latin typeface="+mn-ea"/>
                <a:ea typeface="+mn-ea"/>
                <a:cs typeface="+mn-cs"/>
              </a:rPr>
              <a:t>五</a:t>
            </a:r>
            <a:r>
              <a:rPr kumimoji="1" lang="en-US" altLang="zh-CN" sz="2000" b="1" i="0" u="none" strike="noStrike" kern="0" cap="none" spc="0" normalizeH="0" baseline="0" noProof="0" dirty="0">
                <a:ln>
                  <a:noFill/>
                </a:ln>
                <a:solidFill>
                  <a:schemeClr val="tx1"/>
                </a:solidFill>
                <a:effectLst/>
                <a:uLnTx/>
                <a:uFillTx/>
                <a:latin typeface="+mn-ea"/>
                <a:ea typeface="+mn-ea"/>
                <a:cs typeface="+mn-cs"/>
              </a:rPr>
              <a:t>) </a:t>
            </a:r>
            <a:r>
              <a:rPr kumimoji="1" lang="zh-CN" altLang="zh-CN" sz="2000" b="1" i="0" u="none" strike="noStrike" kern="0" cap="none" spc="0" normalizeH="0" baseline="0" noProof="0" dirty="0">
                <a:ln>
                  <a:noFill/>
                </a:ln>
                <a:solidFill>
                  <a:schemeClr val="tx1"/>
                </a:solidFill>
                <a:effectLst/>
                <a:uLnTx/>
                <a:uFillTx/>
                <a:latin typeface="+mn-ea"/>
                <a:ea typeface="+mn-ea"/>
                <a:cs typeface="+mn-cs"/>
              </a:rPr>
              <a:t>指令流水线</a:t>
            </a:r>
            <a:r>
              <a:rPr kumimoji="1" lang="en-US" altLang="zh-CN" sz="2000" b="1" i="0" u="none" strike="noStrike" kern="0" cap="none" spc="0" normalizeH="0" baseline="0" noProof="0" dirty="0">
                <a:ln>
                  <a:noFill/>
                </a:ln>
                <a:solidFill>
                  <a:schemeClr val="tx1"/>
                </a:solidFill>
                <a:effectLst/>
                <a:uLnTx/>
                <a:uFillTx/>
                <a:latin typeface="+mn-ea"/>
                <a:ea typeface="+mn-ea"/>
                <a:cs typeface="+mn-cs"/>
              </a:rPr>
              <a:t> </a:t>
            </a:r>
            <a:endParaRPr kumimoji="1" lang="zh-CN" altLang="zh-CN" sz="20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defRPr/>
            </a:pP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1</a:t>
            </a:r>
            <a:r>
              <a:rPr kumimoji="1" lang="en-US" altLang="zh-CN" sz="2000" b="1" i="0" u="none" strike="noStrike" kern="0" cap="none" spc="0" normalizeH="0" baseline="0" noProof="0" dirty="0">
                <a:ln>
                  <a:noFill/>
                </a:ln>
                <a:solidFill>
                  <a:schemeClr val="tx1"/>
                </a:solidFill>
                <a:effectLst/>
                <a:uLnTx/>
                <a:uFillTx/>
                <a:latin typeface="+mn-ea"/>
                <a:ea typeface="+mn-ea"/>
                <a:cs typeface="+mn-cs"/>
              </a:rPr>
              <a:t>. </a:t>
            </a:r>
            <a:r>
              <a:rPr kumimoji="1" lang="zh-CN" altLang="zh-CN" sz="2000" b="1" i="0" u="none" strike="noStrike" kern="0" cap="none" spc="0" normalizeH="0" baseline="0" noProof="0" dirty="0">
                <a:ln>
                  <a:noFill/>
                </a:ln>
                <a:solidFill>
                  <a:schemeClr val="tx1"/>
                </a:solidFill>
                <a:effectLst/>
                <a:uLnTx/>
                <a:uFillTx/>
                <a:latin typeface="+mn-ea"/>
                <a:ea typeface="+mn-ea"/>
                <a:cs typeface="+mn-cs"/>
              </a:rPr>
              <a:t>指令流水线的基本概念</a:t>
            </a:r>
            <a:r>
              <a:rPr kumimoji="1" lang="en-US" altLang="zh-CN" sz="2000" b="1" i="0" u="none" strike="noStrike" kern="0" cap="none" spc="0" normalizeH="0" baseline="0" noProof="0" dirty="0">
                <a:ln>
                  <a:noFill/>
                </a:ln>
                <a:solidFill>
                  <a:schemeClr val="tx1"/>
                </a:solidFill>
                <a:effectLst/>
                <a:uLnTx/>
                <a:uFillTx/>
                <a:latin typeface="+mn-ea"/>
                <a:ea typeface="+mn-ea"/>
                <a:cs typeface="+mn-cs"/>
              </a:rPr>
              <a:t> </a:t>
            </a:r>
            <a:endParaRPr kumimoji="1" lang="zh-CN" altLang="zh-CN" sz="20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defRPr/>
            </a:pPr>
            <a:r>
              <a:rPr kumimoji="1" lang="en-US" altLang="zh-CN" sz="2000" b="1" i="0" u="none" strike="noStrike" kern="0" cap="none" spc="0" normalizeH="0" baseline="0" noProof="0" dirty="0" smtClean="0">
                <a:ln>
                  <a:noFill/>
                </a:ln>
                <a:solidFill>
                  <a:schemeClr val="tx1"/>
                </a:solidFill>
                <a:effectLst/>
                <a:uLnTx/>
                <a:uFillTx/>
                <a:latin typeface="+mn-ea"/>
                <a:ea typeface="+mn-ea"/>
                <a:cs typeface="+mn-cs"/>
              </a:rPr>
              <a:t>2</a:t>
            </a:r>
            <a:r>
              <a:rPr kumimoji="1" lang="en-US" altLang="zh-CN" sz="2000" b="1" i="0" u="none" strike="noStrike" kern="0" cap="none" spc="0" normalizeH="0" baseline="0" noProof="0" dirty="0">
                <a:ln>
                  <a:noFill/>
                </a:ln>
                <a:solidFill>
                  <a:schemeClr val="tx1"/>
                </a:solidFill>
                <a:effectLst/>
                <a:uLnTx/>
                <a:uFillTx/>
                <a:latin typeface="+mn-ea"/>
                <a:ea typeface="+mn-ea"/>
                <a:cs typeface="+mn-cs"/>
              </a:rPr>
              <a:t>. </a:t>
            </a:r>
            <a:r>
              <a:rPr kumimoji="1" lang="zh-CN" altLang="zh-CN" sz="2000" b="1" i="0" u="none" strike="noStrike" kern="0" cap="none" spc="0" normalizeH="0" baseline="0" noProof="0" dirty="0">
                <a:ln>
                  <a:noFill/>
                </a:ln>
                <a:solidFill>
                  <a:schemeClr val="tx1"/>
                </a:solidFill>
                <a:effectLst/>
                <a:uLnTx/>
                <a:uFillTx/>
                <a:latin typeface="+mn-ea"/>
                <a:ea typeface="+mn-ea"/>
                <a:cs typeface="+mn-cs"/>
              </a:rPr>
              <a:t>超标量和动态流水线的基本概念</a:t>
            </a:r>
            <a:r>
              <a:rPr kumimoji="1" lang="en-US" altLang="zh-CN" sz="2000" b="1" i="0" u="none" strike="noStrike" kern="0" cap="none" spc="0" normalizeH="0" baseline="0" noProof="0" dirty="0">
                <a:ln>
                  <a:noFill/>
                </a:ln>
                <a:solidFill>
                  <a:schemeClr val="tx1"/>
                </a:solidFill>
                <a:effectLst/>
                <a:uLnTx/>
                <a:uFillTx/>
                <a:latin typeface="+mn-ea"/>
                <a:ea typeface="+mn-ea"/>
                <a:cs typeface="+mn-cs"/>
              </a:rPr>
              <a:t> </a:t>
            </a:r>
            <a:endParaRPr kumimoji="1" lang="zh-CN" altLang="zh-CN" sz="20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defRPr/>
            </a:pPr>
            <a:endParaRPr kumimoji="1" lang="zh-CN" altLang="zh-CN" sz="2000" b="0" i="0" u="none" strike="noStrike" kern="0" cap="none" spc="0" normalizeH="0" baseline="0" noProof="0" dirty="0">
              <a:ln>
                <a:noFill/>
              </a:ln>
              <a:solidFill>
                <a:schemeClr val="tx1"/>
              </a:solidFill>
              <a:effectLst/>
              <a:uLnTx/>
              <a:uFillTx/>
              <a:latin typeface="+mn-lt"/>
              <a:ea typeface="+mn-ea"/>
              <a:cs typeface="+mn-cs"/>
            </a:endParaRPr>
          </a:p>
        </p:txBody>
      </p:sp>
      <p:sp>
        <p:nvSpPr>
          <p:cNvPr id="75779" name="灯片编号占位符 3"/>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
        <p:nvSpPr>
          <p:cNvPr id="75780" name="Rectangle 2"/>
          <p:cNvSpPr txBox="1"/>
          <p:nvPr/>
        </p:nvSpPr>
        <p:spPr>
          <a:xfrm>
            <a:off x="755650" y="333375"/>
            <a:ext cx="8162925" cy="762000"/>
          </a:xfrm>
          <a:prstGeom prst="rect">
            <a:avLst/>
          </a:prstGeom>
          <a:noFill/>
          <a:ln w="9525">
            <a:noFill/>
          </a:ln>
        </p:spPr>
        <p:txBody>
          <a:bodyPr anchor="b" anchorCtr="0">
            <a:spAutoFit/>
          </a:bodyPr>
          <a:p>
            <a:pPr algn="ctr">
              <a:buSzTx/>
            </a:pPr>
            <a:r>
              <a:rPr lang="zh-CN" altLang="en-US" sz="4400">
                <a:solidFill>
                  <a:schemeClr val="tx2"/>
                </a:solidFill>
                <a:latin typeface="Verdana" panose="020B0604030504040204" pitchFamily="34" charset="0"/>
              </a:rPr>
              <a:t>第五章 中央处理器</a:t>
            </a:r>
            <a:endParaRPr lang="zh-CN" altLang="en-US" sz="4400" dirty="0">
              <a:solidFill>
                <a:schemeClr val="tx2"/>
              </a:solidFill>
              <a:latin typeface="Verdana" panose="020B060403050404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灯片编号占位符 5"/>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
        <p:nvSpPr>
          <p:cNvPr id="76802" name="Rectangle 2"/>
          <p:cNvSpPr>
            <a:spLocks noGrp="1"/>
          </p:cNvSpPr>
          <p:nvPr>
            <p:ph type="title"/>
          </p:nvPr>
        </p:nvSpPr>
        <p:spPr>
          <a:xfrm>
            <a:off x="323850" y="752475"/>
            <a:ext cx="7772400" cy="769938"/>
          </a:xfrm>
          <a:ln/>
        </p:spPr>
        <p:txBody>
          <a:bodyPr vert="horz" wrap="square" lIns="91440" tIns="45720" rIns="91440" bIns="45720" anchor="b" anchorCtr="0">
            <a:spAutoFit/>
          </a:bodyPr>
          <a:p>
            <a:pPr algn="ctr" eaLnBrk="1" hangingPunct="1"/>
            <a:r>
              <a:rPr lang="zh-CN" altLang="en-US" dirty="0"/>
              <a:t>第五章总结</a:t>
            </a:r>
            <a:endParaRPr lang="zh-CN" altLang="en-US" dirty="0"/>
          </a:p>
        </p:txBody>
      </p:sp>
      <p:sp>
        <p:nvSpPr>
          <p:cNvPr id="183299" name="Rectangle 3"/>
          <p:cNvSpPr>
            <a:spLocks noGrp="1"/>
          </p:cNvSpPr>
          <p:nvPr>
            <p:ph idx="1"/>
          </p:nvPr>
        </p:nvSpPr>
        <p:spPr>
          <a:xfrm>
            <a:off x="250825" y="1844675"/>
            <a:ext cx="8077200" cy="4679950"/>
          </a:xfrm>
          <a:ln/>
        </p:spPr>
        <p:txBody>
          <a:bodyPr vert="horz" wrap="square" lIns="91440" tIns="45720" rIns="91440" bIns="45720" anchor="t" anchorCtr="0"/>
          <a:p>
            <a:pPr eaLnBrk="1" hangingPunct="1">
              <a:lnSpc>
                <a:spcPct val="90000"/>
              </a:lnSpc>
            </a:pPr>
            <a:r>
              <a:rPr lang="en-US" altLang="zh-CN" sz="2500" b="1" dirty="0"/>
              <a:t>CPU</a:t>
            </a:r>
            <a:r>
              <a:rPr lang="zh-CN" altLang="en-US" sz="2500" b="1" dirty="0"/>
              <a:t>是计算机的中央处理部件，具有指令控制、操作控制、时间控制、数据加工等基本功能。早期的</a:t>
            </a:r>
            <a:r>
              <a:rPr lang="en-US" altLang="zh-CN" sz="2500" b="1" dirty="0"/>
              <a:t>CPU</a:t>
            </a:r>
            <a:r>
              <a:rPr lang="zh-CN" altLang="en-US" sz="2500" b="1" dirty="0"/>
              <a:t>由运算器和控制器两大部分组成。随着高密度集成电路技术的发展，当今的</a:t>
            </a:r>
            <a:r>
              <a:rPr lang="en-US" altLang="zh-CN" sz="2500" b="1" dirty="0"/>
              <a:t>CPU</a:t>
            </a:r>
            <a:r>
              <a:rPr lang="zh-CN" altLang="en-US" sz="2500" b="1" dirty="0"/>
              <a:t>芯片变成运算器、</a:t>
            </a:r>
            <a:r>
              <a:rPr lang="en-US" altLang="zh-CN" sz="2500" b="1" dirty="0"/>
              <a:t>cache</a:t>
            </a:r>
            <a:r>
              <a:rPr lang="zh-CN" altLang="en-US" sz="2500" b="1" dirty="0"/>
              <a:t>和控制器三大部分，其中还包括浮点运算器、存储管理部件等。</a:t>
            </a:r>
            <a:endParaRPr lang="zh-CN" altLang="en-US" sz="2500" b="1" dirty="0"/>
          </a:p>
          <a:p>
            <a:pPr eaLnBrk="1" hangingPunct="1">
              <a:lnSpc>
                <a:spcPct val="90000"/>
              </a:lnSpc>
            </a:pPr>
            <a:r>
              <a:rPr lang="en-US" altLang="zh-CN" sz="2500" b="1" dirty="0"/>
              <a:t>CPU</a:t>
            </a:r>
            <a:r>
              <a:rPr lang="zh-CN" altLang="en-US" sz="2500" b="1" dirty="0"/>
              <a:t>中至少要有如下六类寄存器：指令寄存器、程序计数器、地址寄存器、数据缓冲寄存器、通用寄存器、状态条件寄存器。</a:t>
            </a:r>
            <a:r>
              <a:rPr lang="en-US" altLang="zh-CN" sz="2500" b="1" dirty="0"/>
              <a:t>CPU</a:t>
            </a:r>
            <a:r>
              <a:rPr lang="zh-CN" altLang="en-US" sz="2500" b="1" dirty="0"/>
              <a:t>从存储器取出一条指令并执行这条指令的时间和称为指令周期。</a:t>
            </a:r>
            <a:r>
              <a:rPr lang="en-US" altLang="zh-CN" sz="2500" b="1" dirty="0"/>
              <a:t>CISC</a:t>
            </a:r>
            <a:r>
              <a:rPr lang="zh-CN" altLang="en-US" sz="2500" b="1" dirty="0"/>
              <a:t>中，由于各种指令的操作功能不同，各种指令的指令周期是不尽相同的。划分指令周期，是设计操作控制器的重要依据</a:t>
            </a:r>
            <a:r>
              <a:rPr lang="zh-CN" altLang="en-US" sz="2500" dirty="0"/>
              <a:t>。</a:t>
            </a:r>
            <a:endParaRPr lang="zh-CN" altLang="en-US" sz="2500" dirty="0"/>
          </a:p>
        </p:txBody>
      </p:sp>
      <p:sp>
        <p:nvSpPr>
          <p:cNvPr id="76804" name="AutoShape 4">
            <a:hlinkClick r:id="" action="ppaction://hlinkshowjump?jump=endshow"/>
          </p:cNvPr>
          <p:cNvSpPr/>
          <p:nvPr/>
        </p:nvSpPr>
        <p:spPr>
          <a:xfrm>
            <a:off x="7812088" y="6092825"/>
            <a:ext cx="431800" cy="431800"/>
          </a:xfrm>
          <a:prstGeom prst="actionButtonHome">
            <a:avLst/>
          </a:prstGeom>
          <a:solidFill>
            <a:srgbClr val="008000"/>
          </a:solidFill>
          <a:ln w="9525">
            <a:noFill/>
          </a:ln>
        </p:spPr>
        <p:txBody>
          <a:bodyPr wrap="none" anchor="ctr" anchorCtr="0"/>
          <a:p>
            <a:pPr algn="ctr"/>
            <a:r>
              <a:rPr lang="zh-CN" altLang="en-US" sz="1400" dirty="0">
                <a:latin typeface="Verdana" panose="020B0604030504040204" pitchFamily="34" charset="0"/>
                <a:ea typeface="隶书" panose="02010509060101010101" pitchFamily="49" charset="-122"/>
              </a:rPr>
              <a:t>返回</a:t>
            </a:r>
            <a:endParaRPr lang="zh-CN" altLang="en-US" sz="1400" dirty="0">
              <a:latin typeface="Verdana" panose="020B0604030504040204" pitchFamily="34"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3299">
                                            <p:txEl>
                                              <p:charRg st="0" end="126"/>
                                            </p:txEl>
                                          </p:spTgt>
                                        </p:tgtEl>
                                        <p:attrNameLst>
                                          <p:attrName>style.visibility</p:attrName>
                                        </p:attrNameLst>
                                      </p:cBhvr>
                                      <p:to>
                                        <p:strVal val="visible"/>
                                      </p:to>
                                    </p:set>
                                    <p:anim calcmode="lin" valueType="num">
                                      <p:cBhvr additive="base">
                                        <p:cTn id="7" dur="500" fill="hold"/>
                                        <p:tgtEl>
                                          <p:spTgt spid="183299">
                                            <p:txEl>
                                              <p:charRg st="0" end="126"/>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3299">
                                            <p:txEl>
                                              <p:charRg st="0" end="12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3299">
                                            <p:txEl>
                                              <p:charRg st="126" end="271"/>
                                            </p:txEl>
                                          </p:spTgt>
                                        </p:tgtEl>
                                        <p:attrNameLst>
                                          <p:attrName>style.visibility</p:attrName>
                                        </p:attrNameLst>
                                      </p:cBhvr>
                                      <p:to>
                                        <p:strVal val="visible"/>
                                      </p:to>
                                    </p:set>
                                    <p:anim calcmode="lin" valueType="num">
                                      <p:cBhvr additive="base">
                                        <p:cTn id="13" dur="500" fill="hold"/>
                                        <p:tgtEl>
                                          <p:spTgt spid="183299">
                                            <p:txEl>
                                              <p:charRg st="126" end="27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3299">
                                            <p:txEl>
                                              <p:charRg st="126" end="27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Rectangle 3"/>
          <p:cNvSpPr>
            <a:spLocks noGrp="1"/>
          </p:cNvSpPr>
          <p:nvPr>
            <p:ph idx="1"/>
          </p:nvPr>
        </p:nvSpPr>
        <p:spPr>
          <a:xfrm>
            <a:off x="912813" y="685800"/>
            <a:ext cx="8110537" cy="5410200"/>
          </a:xfrm>
          <a:ln/>
        </p:spPr>
        <p:txBody>
          <a:bodyPr vert="horz" wrap="square" lIns="91440" tIns="45720" rIns="91440" bIns="45720" anchor="t" anchorCtr="0"/>
          <a:p>
            <a:pPr eaLnBrk="1" hangingPunct="1"/>
            <a:r>
              <a:rPr lang="en-US" altLang="zh-CN" dirty="0"/>
              <a:t>CPU</a:t>
            </a:r>
            <a:r>
              <a:rPr lang="zh-CN" altLang="en-US" dirty="0"/>
              <a:t>的功能和组成</a:t>
            </a:r>
            <a:endParaRPr lang="zh-CN" altLang="en-US" dirty="0"/>
          </a:p>
          <a:p>
            <a:pPr eaLnBrk="1" hangingPunct="1">
              <a:buNone/>
            </a:pPr>
            <a:r>
              <a:rPr lang="en-US" altLang="zh-CN" dirty="0"/>
              <a:t>CPU</a:t>
            </a:r>
            <a:r>
              <a:rPr lang="zh-CN" altLang="en-US" dirty="0"/>
              <a:t>有四个方面的功能</a:t>
            </a:r>
            <a:endParaRPr lang="zh-CN" altLang="en-US" dirty="0"/>
          </a:p>
          <a:p>
            <a:pPr eaLnBrk="1" hangingPunct="1">
              <a:buNone/>
            </a:pPr>
            <a:r>
              <a:rPr lang="zh-CN" altLang="en-US" dirty="0"/>
              <a:t>（1）指令控制，主要控制程序的顺序</a:t>
            </a:r>
            <a:endParaRPr lang="zh-CN" altLang="en-US" dirty="0"/>
          </a:p>
          <a:p>
            <a:pPr eaLnBrk="1" hangingPunct="1">
              <a:buNone/>
            </a:pPr>
            <a:r>
              <a:rPr lang="zh-CN" altLang="en-US" dirty="0"/>
              <a:t>（2）操作控制，主要是翻译和执行指令</a:t>
            </a:r>
            <a:endParaRPr lang="zh-CN" altLang="en-US" dirty="0"/>
          </a:p>
          <a:p>
            <a:pPr eaLnBrk="1" hangingPunct="1">
              <a:buNone/>
            </a:pPr>
            <a:r>
              <a:rPr lang="zh-CN" altLang="en-US" dirty="0"/>
              <a:t>（3）时间控制，指对各种操作时间定时</a:t>
            </a:r>
            <a:endParaRPr lang="zh-CN" altLang="en-US" dirty="0"/>
          </a:p>
          <a:p>
            <a:pPr eaLnBrk="1" hangingPunct="1">
              <a:buNone/>
            </a:pPr>
            <a:r>
              <a:rPr lang="zh-CN" altLang="en-US" dirty="0"/>
              <a:t>（4）数据加工，对数据进行算术和逻辑运算，这是</a:t>
            </a:r>
            <a:r>
              <a:rPr lang="en-US" altLang="zh-CN" dirty="0"/>
              <a:t>CPU</a:t>
            </a:r>
            <a:r>
              <a:rPr lang="zh-CN" altLang="en-US" dirty="0"/>
              <a:t>的根本任务。</a:t>
            </a:r>
            <a:endParaRPr lang="zh-CN" altLang="en-US" dirty="0"/>
          </a:p>
          <a:p>
            <a:pPr eaLnBrk="1" hangingPunct="1">
              <a:buNone/>
            </a:pPr>
            <a:r>
              <a:rPr lang="en-US" altLang="zh-CN" dirty="0"/>
              <a:t>CPU</a:t>
            </a:r>
            <a:r>
              <a:rPr lang="zh-CN" altLang="en-US" dirty="0"/>
              <a:t>的组成：</a:t>
            </a:r>
            <a:endParaRPr lang="zh-CN" altLang="en-US" dirty="0"/>
          </a:p>
          <a:p>
            <a:pPr eaLnBrk="1" hangingPunct="1">
              <a:buNone/>
            </a:pPr>
            <a:r>
              <a:rPr lang="zh-CN" altLang="en-US" dirty="0"/>
              <a:t>传统的</a:t>
            </a:r>
            <a:r>
              <a:rPr lang="en-US" altLang="zh-CN" dirty="0"/>
              <a:t>CPU</a:t>
            </a:r>
            <a:r>
              <a:rPr lang="zh-CN" altLang="en-US" dirty="0"/>
              <a:t>由运算器和控制器组成。</a:t>
            </a:r>
            <a:endParaRPr lang="zh-CN" altLang="en-US" dirty="0"/>
          </a:p>
          <a:p>
            <a:pPr eaLnBrk="1" hangingPunct="1">
              <a:buNone/>
            </a:pPr>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Rectangle 3"/>
          <p:cNvSpPr>
            <a:spLocks noGrp="1"/>
          </p:cNvSpPr>
          <p:nvPr>
            <p:ph idx="1"/>
          </p:nvPr>
        </p:nvSpPr>
        <p:spPr>
          <a:xfrm>
            <a:off x="1033463" y="228600"/>
            <a:ext cx="8110537" cy="5638800"/>
          </a:xfrm>
          <a:ln/>
        </p:spPr>
        <p:txBody>
          <a:bodyPr vert="horz" wrap="square" lIns="91440" tIns="45720" rIns="91440" bIns="45720" anchor="t" anchorCtr="0"/>
          <a:p>
            <a:pPr eaLnBrk="1" hangingPunct="1"/>
            <a:r>
              <a:rPr lang="zh-CN" altLang="en-US" sz="2800" dirty="0"/>
              <a:t>控制器由程序计数器、指令寄存器。指令译码器、时序产生器和操作控制器组成，它是发布命令的决策机构。</a:t>
            </a:r>
            <a:endParaRPr lang="zh-CN" altLang="en-US" sz="2800" dirty="0"/>
          </a:p>
          <a:p>
            <a:pPr eaLnBrk="1" hangingPunct="1"/>
            <a:r>
              <a:rPr lang="zh-CN" altLang="en-US" sz="2800" dirty="0"/>
              <a:t>运算器由算术逻辑单元，累加寄存器。数据缓冲寄存器和状态条件寄存器组成，它是数据的加工处理部件。</a:t>
            </a:r>
            <a:endParaRPr lang="zh-CN" altLang="en-US" sz="2800" dirty="0"/>
          </a:p>
          <a:p>
            <a:pPr eaLnBrk="1" hangingPunct="1">
              <a:buNone/>
            </a:pPr>
            <a:r>
              <a:rPr lang="zh-CN" altLang="en-US" sz="2800" dirty="0"/>
              <a:t>同时我们还应该熟悉</a:t>
            </a:r>
            <a:r>
              <a:rPr lang="en-US" altLang="zh-CN" sz="2800" dirty="0"/>
              <a:t>CPU</a:t>
            </a:r>
            <a:r>
              <a:rPr lang="zh-CN" altLang="en-US" sz="2800" dirty="0"/>
              <a:t>中的主要寄存器：主要是指令寄存器</a:t>
            </a:r>
            <a:r>
              <a:rPr lang="en-US" altLang="zh-CN" sz="2800" dirty="0"/>
              <a:t>IR、</a:t>
            </a:r>
            <a:r>
              <a:rPr lang="zh-CN" altLang="en-US" sz="2800" dirty="0"/>
              <a:t>程序计数器</a:t>
            </a:r>
            <a:r>
              <a:rPr lang="en-US" altLang="zh-CN" sz="2800" dirty="0"/>
              <a:t>PC、</a:t>
            </a:r>
            <a:r>
              <a:rPr lang="zh-CN" altLang="en-US" sz="2800" dirty="0"/>
              <a:t>地址寄存器</a:t>
            </a:r>
            <a:r>
              <a:rPr lang="en-US" altLang="zh-CN" sz="2800" dirty="0"/>
              <a:t>AR、</a:t>
            </a:r>
            <a:r>
              <a:rPr lang="zh-CN" altLang="en-US" sz="2800" dirty="0"/>
              <a:t>缓冲寄存器</a:t>
            </a:r>
            <a:r>
              <a:rPr lang="en-US" altLang="zh-CN" sz="2800" dirty="0"/>
              <a:t>DR，</a:t>
            </a:r>
            <a:r>
              <a:rPr lang="zh-CN" altLang="en-US" sz="2800" dirty="0"/>
              <a:t>累加寄存器</a:t>
            </a:r>
            <a:r>
              <a:rPr lang="en-US" altLang="zh-CN" sz="2800" dirty="0"/>
              <a:t>AC，</a:t>
            </a:r>
            <a:r>
              <a:rPr lang="zh-CN" altLang="en-US" sz="2800" dirty="0"/>
              <a:t>状态条件寄存器</a:t>
            </a:r>
            <a:r>
              <a:rPr lang="en-US" altLang="zh-CN" sz="2800" dirty="0"/>
              <a:t>PSW，</a:t>
            </a:r>
            <a:endParaRPr lang="en-US" altLang="zh-CN" sz="2800" dirty="0"/>
          </a:p>
          <a:p>
            <a:pPr eaLnBrk="1" hangingPunct="1">
              <a:buNone/>
            </a:pPr>
            <a:r>
              <a:rPr lang="zh-CN" altLang="en-US" sz="2800" dirty="0"/>
              <a:t>我们应该知道它们的功能，知道它们主要作用。</a:t>
            </a:r>
            <a:endParaRPr lang="zh-CN" alt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灯片编号占位符 5"/>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4338" name="Rectangle 3"/>
          <p:cNvSpPr>
            <a:spLocks noGrp="1"/>
          </p:cNvSpPr>
          <p:nvPr>
            <p:ph idx="1"/>
          </p:nvPr>
        </p:nvSpPr>
        <p:spPr>
          <a:xfrm>
            <a:off x="323850" y="1752600"/>
            <a:ext cx="8569325" cy="4772025"/>
          </a:xfrm>
          <a:ln/>
        </p:spPr>
        <p:txBody>
          <a:bodyPr vert="horz" wrap="square" lIns="91440" tIns="45720" rIns="91440" bIns="45720" anchor="t" anchorCtr="0"/>
          <a:p>
            <a:pPr eaLnBrk="1" hangingPunct="1">
              <a:lnSpc>
                <a:spcPct val="170000"/>
              </a:lnSpc>
            </a:pPr>
            <a:r>
              <a:rPr lang="zh-CN" altLang="en-US" sz="2400" b="1" dirty="0">
                <a:solidFill>
                  <a:srgbClr val="FF0000"/>
                </a:solidFill>
              </a:rPr>
              <a:t>主频</a:t>
            </a:r>
            <a:r>
              <a:rPr lang="en-US" altLang="zh-CN" sz="2400" b="1" dirty="0">
                <a:solidFill>
                  <a:srgbClr val="FF0000"/>
                </a:solidFill>
              </a:rPr>
              <a:t>/</a:t>
            </a:r>
            <a:r>
              <a:rPr lang="zh-CN" altLang="en-US" sz="2400" b="1" dirty="0">
                <a:solidFill>
                  <a:srgbClr val="FF0000"/>
                </a:solidFill>
              </a:rPr>
              <a:t>时钟周期：</a:t>
            </a:r>
            <a:r>
              <a:rPr lang="en-US" altLang="zh-CN" sz="2400" b="1" dirty="0"/>
              <a:t>CPU</a:t>
            </a:r>
            <a:r>
              <a:rPr lang="zh-CN" altLang="en-US" sz="2400" b="1" dirty="0"/>
              <a:t>的工作节拍受主时钟控制，主时钟不断产生固定频率的时钟脉冲，主时钟的频率（</a:t>
            </a:r>
            <a:r>
              <a:rPr lang="en-US" altLang="zh-CN" sz="2400" b="1" dirty="0"/>
              <a:t>f</a:t>
            </a:r>
            <a:r>
              <a:rPr lang="zh-CN" altLang="en-US" sz="2400" b="1" dirty="0"/>
              <a:t>）叫</a:t>
            </a:r>
            <a:r>
              <a:rPr lang="en-US" altLang="zh-CN" sz="2400" b="1" dirty="0">
                <a:solidFill>
                  <a:srgbClr val="FF0000"/>
                </a:solidFill>
              </a:rPr>
              <a:t>CPU</a:t>
            </a:r>
            <a:r>
              <a:rPr lang="zh-CN" altLang="en-US" sz="2400" b="1" dirty="0">
                <a:solidFill>
                  <a:srgbClr val="FF0000"/>
                </a:solidFill>
              </a:rPr>
              <a:t>的主频</a:t>
            </a:r>
            <a:r>
              <a:rPr lang="zh-CN" altLang="en-US" sz="2400" b="1" dirty="0"/>
              <a:t>。度量单位是</a:t>
            </a:r>
            <a:r>
              <a:rPr lang="en-US" altLang="zh-CN" sz="2400" b="1" dirty="0"/>
              <a:t>MHz</a:t>
            </a:r>
            <a:r>
              <a:rPr lang="zh-CN" altLang="en-US" sz="2400" b="1" dirty="0"/>
              <a:t>（兆赫兹）、</a:t>
            </a:r>
            <a:r>
              <a:rPr lang="en-US" altLang="zh-CN" sz="2400" b="1" dirty="0"/>
              <a:t>GHz</a:t>
            </a:r>
            <a:r>
              <a:rPr lang="zh-CN" altLang="en-US" sz="2400" b="1" dirty="0"/>
              <a:t>（吉赫兹）。例如</a:t>
            </a:r>
            <a:r>
              <a:rPr lang="en-US" altLang="zh-CN" sz="2400" b="1" dirty="0"/>
              <a:t>Pentium</a:t>
            </a:r>
            <a:r>
              <a:rPr lang="zh-CN" altLang="en-US" sz="2400" b="1" dirty="0"/>
              <a:t>系列机为</a:t>
            </a:r>
            <a:r>
              <a:rPr lang="en-US" altLang="zh-CN" sz="2400" b="1" dirty="0"/>
              <a:t>60MHz</a:t>
            </a:r>
            <a:r>
              <a:rPr lang="zh-CN" altLang="en-US" sz="2400" b="1" dirty="0"/>
              <a:t>～</a:t>
            </a:r>
            <a:r>
              <a:rPr lang="en-US" altLang="zh-CN" sz="2400" b="1" dirty="0"/>
              <a:t>266MHz</a:t>
            </a:r>
            <a:r>
              <a:rPr lang="zh-CN" altLang="en-US" sz="2400" b="1" dirty="0"/>
              <a:t>，而</a:t>
            </a:r>
            <a:r>
              <a:rPr lang="en-US" altLang="zh-CN" sz="2400" b="1" dirty="0"/>
              <a:t>Pentium 4</a:t>
            </a:r>
            <a:r>
              <a:rPr lang="zh-CN" altLang="en-US" sz="2400" b="1" dirty="0"/>
              <a:t>升至</a:t>
            </a:r>
            <a:r>
              <a:rPr lang="en-US" altLang="zh-CN" sz="2400" b="1" dirty="0"/>
              <a:t>3.6GHz</a:t>
            </a:r>
            <a:r>
              <a:rPr lang="zh-CN" altLang="en-US" sz="2400" b="1" dirty="0"/>
              <a:t>。</a:t>
            </a:r>
            <a:endParaRPr lang="zh-CN" altLang="en-US" sz="2400" b="1" dirty="0"/>
          </a:p>
          <a:p>
            <a:pPr eaLnBrk="1" hangingPunct="1">
              <a:lnSpc>
                <a:spcPct val="170000"/>
              </a:lnSpc>
            </a:pPr>
            <a:r>
              <a:rPr lang="zh-CN" altLang="en-US" sz="2400" b="1" dirty="0"/>
              <a:t>主频的倒数称为</a:t>
            </a:r>
            <a:r>
              <a:rPr lang="en-US" altLang="zh-CN" sz="2400" b="1" dirty="0">
                <a:solidFill>
                  <a:srgbClr val="FF0000"/>
                </a:solidFill>
              </a:rPr>
              <a:t>CPU</a:t>
            </a:r>
            <a:r>
              <a:rPr lang="zh-CN" altLang="en-US" sz="2400" b="1" dirty="0">
                <a:solidFill>
                  <a:srgbClr val="FF0000"/>
                </a:solidFill>
              </a:rPr>
              <a:t>时钟周期</a:t>
            </a:r>
            <a:r>
              <a:rPr lang="zh-CN" altLang="en-US" sz="2400" b="1" dirty="0"/>
              <a:t>（</a:t>
            </a:r>
            <a:r>
              <a:rPr lang="en-US" altLang="zh-CN" sz="2400" b="1" dirty="0"/>
              <a:t>T</a:t>
            </a:r>
            <a:r>
              <a:rPr lang="zh-CN" altLang="en-US" sz="2400" b="1" dirty="0"/>
              <a:t>），即</a:t>
            </a:r>
            <a:r>
              <a:rPr lang="en-US" altLang="zh-CN" sz="2400" b="1" dirty="0"/>
              <a:t>T=1/f</a:t>
            </a:r>
            <a:r>
              <a:rPr lang="zh-CN" altLang="en-US" sz="2400" b="1" dirty="0"/>
              <a:t>，度量单位是微秒、纳秒。</a:t>
            </a:r>
            <a:endParaRPr lang="zh-CN" altLang="en-US" sz="2400" b="1" dirty="0"/>
          </a:p>
        </p:txBody>
      </p:sp>
      <p:sp>
        <p:nvSpPr>
          <p:cNvPr id="14339" name="Rectangle 4"/>
          <p:cNvSpPr>
            <a:spLocks noGrp="1"/>
          </p:cNvSpPr>
          <p:nvPr>
            <p:ph type="title"/>
          </p:nvPr>
        </p:nvSpPr>
        <p:spPr>
          <a:ln/>
        </p:spPr>
        <p:txBody>
          <a:bodyPr vert="horz" wrap="square" lIns="91440" tIns="45720" rIns="91440" bIns="45720" anchor="b" anchorCtr="0">
            <a:spAutoFit/>
          </a:bodyPr>
          <a:p>
            <a:pPr eaLnBrk="1" hangingPunct="1"/>
            <a:r>
              <a:rPr lang="zh-CN" altLang="en-US" b="1" dirty="0"/>
              <a:t>计算机性能指标</a:t>
            </a:r>
            <a:endParaRPr lang="zh-CN" altLang="en-US" b="1"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Rectangle 3"/>
          <p:cNvSpPr>
            <a:spLocks noGrp="1"/>
          </p:cNvSpPr>
          <p:nvPr>
            <p:ph idx="1"/>
          </p:nvPr>
        </p:nvSpPr>
        <p:spPr>
          <a:xfrm>
            <a:off x="912813" y="762000"/>
            <a:ext cx="8110537" cy="5835650"/>
          </a:xfrm>
          <a:ln/>
        </p:spPr>
        <p:txBody>
          <a:bodyPr vert="horz" wrap="square" lIns="91440" tIns="45720" rIns="91440" bIns="45720" anchor="t" anchorCtr="0"/>
          <a:p>
            <a:pPr eaLnBrk="1" hangingPunct="1">
              <a:lnSpc>
                <a:spcPct val="90000"/>
              </a:lnSpc>
            </a:pPr>
            <a:r>
              <a:rPr lang="zh-CN" altLang="en-US" sz="2800" dirty="0"/>
              <a:t>指令周期和指令时序的产生</a:t>
            </a:r>
            <a:endParaRPr lang="zh-CN" altLang="en-US" sz="2800" dirty="0"/>
          </a:p>
          <a:p>
            <a:pPr eaLnBrk="1" hangingPunct="1">
              <a:lnSpc>
                <a:spcPct val="90000"/>
              </a:lnSpc>
              <a:buNone/>
            </a:pPr>
            <a:r>
              <a:rPr lang="zh-CN" altLang="en-US" sz="2800" dirty="0"/>
              <a:t>首先搞清楚</a:t>
            </a:r>
            <a:r>
              <a:rPr lang="zh-CN" altLang="en-US" sz="2800" dirty="0">
                <a:solidFill>
                  <a:srgbClr val="FF0000"/>
                </a:solidFill>
              </a:rPr>
              <a:t>指令周期</a:t>
            </a:r>
            <a:r>
              <a:rPr lang="zh-CN" altLang="en-US" sz="2800" dirty="0"/>
              <a:t>、</a:t>
            </a:r>
            <a:r>
              <a:rPr lang="zh-CN" altLang="en-US" sz="2800" dirty="0">
                <a:solidFill>
                  <a:srgbClr val="FF0000"/>
                </a:solidFill>
              </a:rPr>
              <a:t>机器周期</a:t>
            </a:r>
            <a:r>
              <a:rPr lang="zh-CN" altLang="en-US" sz="2800" dirty="0"/>
              <a:t>、</a:t>
            </a:r>
            <a:r>
              <a:rPr lang="zh-CN" altLang="en-US" sz="2800" dirty="0">
                <a:solidFill>
                  <a:srgbClr val="FF0000"/>
                </a:solidFill>
              </a:rPr>
              <a:t>时钟周期</a:t>
            </a:r>
            <a:r>
              <a:rPr lang="zh-CN" altLang="en-US" sz="2800" dirty="0"/>
              <a:t>的概念：</a:t>
            </a:r>
            <a:endParaRPr lang="zh-CN" altLang="en-US" sz="2800" dirty="0"/>
          </a:p>
          <a:p>
            <a:pPr eaLnBrk="1" hangingPunct="1">
              <a:lnSpc>
                <a:spcPct val="90000"/>
              </a:lnSpc>
              <a:buNone/>
            </a:pPr>
            <a:r>
              <a:rPr lang="zh-CN" altLang="en-US" sz="2800" dirty="0"/>
              <a:t>指令周期是从存储器中取出一条指令并执行这条指令的时间。一个指令周期由若干个</a:t>
            </a:r>
            <a:r>
              <a:rPr lang="en-US" altLang="zh-CN" sz="2800" dirty="0"/>
              <a:t>CPU</a:t>
            </a:r>
            <a:r>
              <a:rPr lang="zh-CN" altLang="en-US" sz="2800" dirty="0"/>
              <a:t>周期组成， </a:t>
            </a:r>
            <a:r>
              <a:rPr lang="en-US" altLang="zh-CN" sz="2800" dirty="0"/>
              <a:t>CPU</a:t>
            </a:r>
            <a:r>
              <a:rPr lang="zh-CN" altLang="en-US" sz="2800" dirty="0"/>
              <a:t>周期也就机器周期。而一个</a:t>
            </a:r>
            <a:r>
              <a:rPr lang="en-US" altLang="zh-CN" sz="2800" dirty="0"/>
              <a:t>CPU</a:t>
            </a:r>
            <a:r>
              <a:rPr lang="zh-CN" altLang="en-US" sz="2800" dirty="0"/>
              <a:t>周期又由多个时钟周期组成。再就是信号的来源：</a:t>
            </a:r>
            <a:endParaRPr lang="zh-CN" altLang="en-US" sz="2800" dirty="0"/>
          </a:p>
          <a:p>
            <a:pPr eaLnBrk="1" hangingPunct="1">
              <a:lnSpc>
                <a:spcPct val="90000"/>
              </a:lnSpc>
              <a:buNone/>
            </a:pPr>
            <a:r>
              <a:rPr lang="zh-CN" altLang="en-US" sz="2800" b="1" dirty="0"/>
              <a:t>时钟信号</a:t>
            </a:r>
            <a:r>
              <a:rPr lang="zh-CN" altLang="en-US" sz="2800" dirty="0"/>
              <a:t>作为时间的基准，由时钟脉冲发生器产生。</a:t>
            </a:r>
            <a:endParaRPr lang="zh-CN" altLang="en-US" sz="2800" dirty="0"/>
          </a:p>
          <a:p>
            <a:pPr eaLnBrk="1" hangingPunct="1">
              <a:lnSpc>
                <a:spcPct val="90000"/>
              </a:lnSpc>
              <a:buNone/>
            </a:pPr>
            <a:r>
              <a:rPr lang="zh-CN" altLang="en-US" sz="2800" b="1" dirty="0"/>
              <a:t>周期信号</a:t>
            </a:r>
            <a:r>
              <a:rPr lang="zh-CN" altLang="en-US" sz="2800" dirty="0"/>
              <a:t>用于控制不同阶段的操作，用触发器实现。</a:t>
            </a:r>
            <a:endParaRPr lang="zh-CN" altLang="en-US" sz="2800" dirty="0"/>
          </a:p>
          <a:p>
            <a:pPr eaLnBrk="1" hangingPunct="1">
              <a:lnSpc>
                <a:spcPct val="90000"/>
              </a:lnSpc>
              <a:buNone/>
            </a:pPr>
            <a:r>
              <a:rPr lang="zh-CN" altLang="en-US" sz="2800" b="1" dirty="0"/>
              <a:t>节拍信号</a:t>
            </a:r>
            <a:r>
              <a:rPr lang="zh-CN" altLang="en-US" sz="2800" dirty="0"/>
              <a:t>用于控制周期内的微操作，用节拍信号发</a:t>
            </a:r>
            <a:endParaRPr lang="zh-CN" altLang="en-US" sz="2800" dirty="0"/>
          </a:p>
          <a:p>
            <a:pPr eaLnBrk="1" hangingPunct="1">
              <a:lnSpc>
                <a:spcPct val="90000"/>
              </a:lnSpc>
              <a:buNone/>
            </a:pPr>
            <a:r>
              <a:rPr lang="zh-CN" altLang="en-US" sz="2800" dirty="0"/>
              <a:t>            生器实现。 </a:t>
            </a:r>
            <a:endParaRPr lang="zh-CN" altLang="en-US" sz="2800" dirty="0"/>
          </a:p>
          <a:p>
            <a:pPr eaLnBrk="1" hangingPunct="1">
              <a:lnSpc>
                <a:spcPct val="90000"/>
              </a:lnSpc>
              <a:buNone/>
            </a:pPr>
            <a:r>
              <a:rPr lang="zh-CN" altLang="en-US" sz="2800" dirty="0"/>
              <a:t>然后我们要了解典型指令的</a:t>
            </a:r>
            <a:r>
              <a:rPr lang="zh-CN" altLang="en-US" sz="2800" b="1" dirty="0">
                <a:solidFill>
                  <a:srgbClr val="FF0000"/>
                </a:solidFill>
              </a:rPr>
              <a:t>指令周期</a:t>
            </a:r>
            <a:r>
              <a:rPr lang="zh-CN" altLang="en-US" sz="2800" dirty="0">
                <a:solidFill>
                  <a:srgbClr val="FF0000"/>
                </a:solidFill>
              </a:rPr>
              <a:t>（书</a:t>
            </a:r>
            <a:r>
              <a:rPr lang="en-US" altLang="zh-CN" sz="2800" dirty="0">
                <a:solidFill>
                  <a:srgbClr val="FF0000"/>
                </a:solidFill>
              </a:rPr>
              <a:t>P139</a:t>
            </a:r>
            <a:r>
              <a:rPr lang="zh-CN" altLang="en-US" sz="2800" dirty="0">
                <a:solidFill>
                  <a:srgbClr val="FF0000"/>
                </a:solidFill>
              </a:rPr>
              <a:t>例</a:t>
            </a:r>
            <a:r>
              <a:rPr lang="en-US" altLang="zh-CN" sz="2800" dirty="0">
                <a:solidFill>
                  <a:srgbClr val="FF0000"/>
                </a:solidFill>
              </a:rPr>
              <a:t>1</a:t>
            </a:r>
            <a:r>
              <a:rPr lang="zh-CN" altLang="en-US" sz="2800" dirty="0">
                <a:solidFill>
                  <a:srgbClr val="FF0000"/>
                </a:solidFill>
              </a:rPr>
              <a:t>）</a:t>
            </a:r>
            <a:r>
              <a:rPr lang="zh-CN" altLang="en-US" sz="2800" dirty="0"/>
              <a:t>，比如</a:t>
            </a:r>
            <a:r>
              <a:rPr lang="en-US" altLang="zh-CN" sz="2800" dirty="0"/>
              <a:t>CLA，ADD</a:t>
            </a:r>
            <a:r>
              <a:rPr lang="zh-CN" altLang="en-US" sz="2800" dirty="0"/>
              <a:t>等指令的指令周期</a:t>
            </a:r>
            <a:r>
              <a:rPr lang="en-US" altLang="zh-CN" sz="2800" dirty="0"/>
              <a:t>(</a:t>
            </a:r>
            <a:r>
              <a:rPr lang="zh-CN" altLang="en-US" sz="2800" b="1" dirty="0">
                <a:solidFill>
                  <a:srgbClr val="FF0000"/>
                </a:solidFill>
              </a:rPr>
              <a:t>取值周期，执行周期</a:t>
            </a:r>
            <a:r>
              <a:rPr lang="zh-CN" altLang="en-US" sz="2800" dirty="0"/>
              <a:t>）。</a:t>
            </a:r>
            <a:endParaRPr lang="zh-CN" altLang="en-US" sz="28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Rectangle 3"/>
          <p:cNvSpPr>
            <a:spLocks noGrp="1"/>
          </p:cNvSpPr>
          <p:nvPr>
            <p:ph idx="1"/>
          </p:nvPr>
        </p:nvSpPr>
        <p:spPr>
          <a:xfrm>
            <a:off x="1066800" y="685800"/>
            <a:ext cx="8077200" cy="5486400"/>
          </a:xfrm>
          <a:ln/>
        </p:spPr>
        <p:txBody>
          <a:bodyPr vert="horz" wrap="square" lIns="91440" tIns="45720" rIns="91440" bIns="45720" anchor="t" anchorCtr="0"/>
          <a:p>
            <a:pPr eaLnBrk="1" hangingPunct="1"/>
            <a:r>
              <a:rPr lang="zh-CN" altLang="en-US" dirty="0"/>
              <a:t>微程序控制器</a:t>
            </a:r>
            <a:endParaRPr lang="zh-CN" altLang="en-US" dirty="0"/>
          </a:p>
          <a:p>
            <a:pPr eaLnBrk="1" hangingPunct="1">
              <a:buNone/>
            </a:pPr>
            <a:r>
              <a:rPr lang="zh-CN" altLang="en-US" sz="2800" dirty="0"/>
              <a:t>首先了解微程序控制的几个基本概念</a:t>
            </a:r>
            <a:endParaRPr lang="zh-CN" altLang="en-US" sz="2800" dirty="0"/>
          </a:p>
          <a:p>
            <a:pPr eaLnBrk="1" hangingPunct="1">
              <a:buNone/>
            </a:pPr>
            <a:r>
              <a:rPr lang="zh-CN" altLang="en-US" sz="2800" b="1" dirty="0"/>
              <a:t>微操作</a:t>
            </a:r>
            <a:r>
              <a:rPr lang="zh-CN" altLang="en-US" sz="2800" dirty="0"/>
              <a:t>：一条指令功能的实现是通过一系列有序的基本操作来完成的，这些操作称为微操作，它是执行单元能够完成的最基本动作。</a:t>
            </a:r>
            <a:endParaRPr lang="zh-CN" altLang="en-US" sz="2800" dirty="0"/>
          </a:p>
          <a:p>
            <a:pPr eaLnBrk="1" hangingPunct="1">
              <a:buNone/>
            </a:pPr>
            <a:r>
              <a:rPr lang="zh-CN" altLang="en-US" sz="2800" b="1" dirty="0"/>
              <a:t>微命令：</a:t>
            </a:r>
            <a:r>
              <a:rPr lang="zh-CN" altLang="en-US" sz="2800" dirty="0"/>
              <a:t> 对应某个微操作的命令称为微命令，它是执行单元可以接受的控制信号序列的最小单位。</a:t>
            </a:r>
            <a:endParaRPr lang="zh-CN" altLang="en-US" sz="2800" dirty="0"/>
          </a:p>
          <a:p>
            <a:pPr eaLnBrk="1" hangingPunct="1">
              <a:buNone/>
            </a:pPr>
            <a:r>
              <a:rPr lang="zh-CN" altLang="en-US" sz="2800" b="1" dirty="0"/>
              <a:t>微指令：</a:t>
            </a:r>
            <a:r>
              <a:rPr lang="zh-CN" altLang="en-US" sz="2800" dirty="0"/>
              <a:t> 是对指令的分解，是一组微命令的组合。</a:t>
            </a:r>
            <a:endParaRPr lang="zh-CN" altLang="en-US" sz="2800" dirty="0"/>
          </a:p>
          <a:p>
            <a:pPr eaLnBrk="1" hangingPunct="1">
              <a:buNone/>
            </a:pPr>
            <a:r>
              <a:rPr lang="zh-CN" altLang="en-US" sz="2800" b="1" dirty="0">
                <a:solidFill>
                  <a:srgbClr val="FF0000"/>
                </a:solidFill>
              </a:rPr>
              <a:t>主要包含两个字段：操作控制字段、顺序控制字段</a:t>
            </a:r>
            <a:r>
              <a:rPr lang="zh-CN" altLang="en-US" sz="2800" dirty="0"/>
              <a:t>。</a:t>
            </a:r>
            <a:endParaRPr lang="zh-CN" altLang="en-US" sz="2800" dirty="0"/>
          </a:p>
          <a:p>
            <a:pPr eaLnBrk="1" hangingPunct="1">
              <a:buNone/>
            </a:pPr>
            <a:endParaRPr lang="zh-CN" altLang="en-US" sz="2800" dirty="0"/>
          </a:p>
          <a:p>
            <a:pPr eaLnBrk="1" hangingPunct="1">
              <a:buNone/>
            </a:pP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Rectangle 3"/>
          <p:cNvSpPr>
            <a:spLocks noGrp="1"/>
          </p:cNvSpPr>
          <p:nvPr>
            <p:ph idx="1"/>
          </p:nvPr>
        </p:nvSpPr>
        <p:spPr>
          <a:xfrm>
            <a:off x="609600" y="304800"/>
            <a:ext cx="8110538" cy="5932488"/>
          </a:xfrm>
          <a:ln/>
        </p:spPr>
        <p:txBody>
          <a:bodyPr vert="horz" wrap="square" lIns="91440" tIns="45720" rIns="91440" bIns="45720" anchor="t" anchorCtr="0"/>
          <a:p>
            <a:pPr eaLnBrk="1" hangingPunct="1"/>
            <a:r>
              <a:rPr lang="zh-CN" altLang="en-US" sz="2800" dirty="0"/>
              <a:t>微程序：</a:t>
            </a:r>
            <a:endParaRPr lang="zh-CN" altLang="en-US" sz="2800" dirty="0"/>
          </a:p>
          <a:p>
            <a:pPr eaLnBrk="1" hangingPunct="1">
              <a:buNone/>
            </a:pPr>
            <a:r>
              <a:rPr lang="zh-CN" altLang="en-US" sz="2800" dirty="0"/>
              <a:t>     微指令的有序集合称为微程序。一条机器指令的功能通过许多条微指令来实现，即一条机器指令对应一段微程序。</a:t>
            </a:r>
            <a:endParaRPr lang="zh-CN" altLang="en-US" sz="2800" dirty="0"/>
          </a:p>
          <a:p>
            <a:pPr eaLnBrk="1" hangingPunct="1"/>
            <a:r>
              <a:rPr lang="zh-CN" altLang="en-US" sz="2800" dirty="0"/>
              <a:t>控制存储器：</a:t>
            </a:r>
            <a:endParaRPr lang="zh-CN" altLang="en-US" sz="2800" dirty="0"/>
          </a:p>
          <a:p>
            <a:pPr eaLnBrk="1" hangingPunct="1">
              <a:buNone/>
            </a:pPr>
            <a:r>
              <a:rPr lang="zh-CN" altLang="en-US" sz="2800" dirty="0"/>
              <a:t>     存放微程序的高速只读存储器。</a:t>
            </a:r>
            <a:endParaRPr lang="zh-CN" altLang="en-US" sz="2800" dirty="0"/>
          </a:p>
          <a:p>
            <a:pPr eaLnBrk="1" hangingPunct="1"/>
            <a:r>
              <a:rPr lang="zh-CN" altLang="en-US" sz="2800" dirty="0"/>
              <a:t>微程序控制：</a:t>
            </a:r>
            <a:endParaRPr lang="zh-CN" altLang="en-US" sz="2800" dirty="0"/>
          </a:p>
          <a:p>
            <a:pPr eaLnBrk="1" hangingPunct="1">
              <a:buNone/>
            </a:pPr>
            <a:r>
              <a:rPr lang="zh-CN" altLang="en-US" sz="2800" dirty="0"/>
              <a:t>     指令的执行是通过执行该指令对应的微程序来实现的控制方式，称为微程序控制方式。</a:t>
            </a:r>
            <a:endParaRPr lang="zh-CN" altLang="en-US" sz="2800" dirty="0"/>
          </a:p>
          <a:p>
            <a:pPr eaLnBrk="1" hangingPunct="1">
              <a:buNone/>
            </a:pPr>
            <a:endParaRPr lang="zh-CN" altLang="en-US" sz="2800" dirty="0"/>
          </a:p>
          <a:p>
            <a:pPr eaLnBrk="1" hangingPunct="1">
              <a:buNone/>
            </a:pPr>
            <a:r>
              <a:rPr lang="zh-CN" altLang="en-US" sz="2800" dirty="0"/>
              <a:t>在此基础上，我们应该了解</a:t>
            </a:r>
            <a:r>
              <a:rPr lang="zh-CN" altLang="en-US" sz="2800" b="1" dirty="0">
                <a:solidFill>
                  <a:srgbClr val="FF0000"/>
                </a:solidFill>
              </a:rPr>
              <a:t>微程序控制器的原理框图（核心部件）</a:t>
            </a:r>
            <a:r>
              <a:rPr lang="zh-CN" altLang="en-US" sz="2800" dirty="0"/>
              <a:t>：它主要由</a:t>
            </a:r>
            <a:r>
              <a:rPr lang="zh-CN" altLang="en-US" sz="2800" b="1" dirty="0">
                <a:solidFill>
                  <a:srgbClr val="7030A0"/>
                </a:solidFill>
              </a:rPr>
              <a:t>控制存储器</a:t>
            </a:r>
            <a:r>
              <a:rPr lang="zh-CN" altLang="en-US" sz="2800" dirty="0"/>
              <a:t>（</a:t>
            </a:r>
            <a:r>
              <a:rPr lang="en-US" altLang="zh-CN" sz="2800" dirty="0"/>
              <a:t>CM)</a:t>
            </a:r>
            <a:r>
              <a:rPr lang="zh-CN" altLang="en-US" sz="2800" dirty="0"/>
              <a:t>、</a:t>
            </a:r>
            <a:r>
              <a:rPr lang="zh-CN" altLang="en-US" sz="2800" b="1" dirty="0">
                <a:solidFill>
                  <a:srgbClr val="7030A0"/>
                </a:solidFill>
              </a:rPr>
              <a:t>微指令存储器</a:t>
            </a:r>
            <a:r>
              <a:rPr lang="zh-CN" altLang="en-US" sz="2800" dirty="0"/>
              <a:t>、</a:t>
            </a:r>
            <a:r>
              <a:rPr lang="zh-CN" altLang="en-US" sz="2800" b="1" dirty="0">
                <a:solidFill>
                  <a:srgbClr val="7030A0"/>
                </a:solidFill>
              </a:rPr>
              <a:t>地址转移逻辑</a:t>
            </a:r>
            <a:r>
              <a:rPr lang="zh-CN" altLang="en-US" sz="2800" dirty="0"/>
              <a:t>三大部分组成。。</a:t>
            </a:r>
            <a:endParaRPr lang="zh-CN" altLang="en-US" sz="28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Rectangle 3"/>
          <p:cNvSpPr>
            <a:spLocks noGrp="1"/>
          </p:cNvSpPr>
          <p:nvPr>
            <p:ph idx="1"/>
          </p:nvPr>
        </p:nvSpPr>
        <p:spPr>
          <a:xfrm>
            <a:off x="912813" y="304800"/>
            <a:ext cx="8110537" cy="5791200"/>
          </a:xfrm>
          <a:ln/>
        </p:spPr>
        <p:txBody>
          <a:bodyPr vert="horz" wrap="square" lIns="91440" tIns="45720" rIns="91440" bIns="45720" anchor="t" anchorCtr="0"/>
          <a:p>
            <a:pPr eaLnBrk="1" hangingPunct="1">
              <a:lnSpc>
                <a:spcPct val="90000"/>
              </a:lnSpc>
            </a:pPr>
            <a:r>
              <a:rPr lang="zh-CN" altLang="en-US" sz="2800" dirty="0"/>
              <a:t>微程序设计技术</a:t>
            </a:r>
            <a:endParaRPr lang="zh-CN" altLang="en-US" sz="2800" dirty="0"/>
          </a:p>
          <a:p>
            <a:pPr eaLnBrk="1" hangingPunct="1">
              <a:lnSpc>
                <a:spcPct val="90000"/>
              </a:lnSpc>
              <a:buNone/>
            </a:pPr>
            <a:r>
              <a:rPr lang="zh-CN" altLang="en-US" sz="2800" dirty="0"/>
              <a:t>在了解微程序控制器基本原理的基础上，如何确定微指令的结构，是设计微程序的关键。</a:t>
            </a:r>
            <a:endParaRPr lang="zh-CN" altLang="en-US" sz="2800" dirty="0"/>
          </a:p>
          <a:p>
            <a:pPr eaLnBrk="1" hangingPunct="1">
              <a:lnSpc>
                <a:spcPct val="90000"/>
              </a:lnSpc>
              <a:buNone/>
            </a:pPr>
            <a:endParaRPr lang="en-US" altLang="zh-CN" sz="2800" b="1" dirty="0">
              <a:sym typeface="Symbol" panose="05050102010706020507" pitchFamily="18" charset="2"/>
            </a:endParaRPr>
          </a:p>
          <a:p>
            <a:pPr eaLnBrk="1" hangingPunct="1">
              <a:lnSpc>
                <a:spcPct val="90000"/>
              </a:lnSpc>
              <a:buNone/>
            </a:pPr>
            <a:r>
              <a:rPr lang="zh-CN" altLang="en-US" sz="2800" b="1" dirty="0">
                <a:sym typeface="Symbol" panose="05050102010706020507" pitchFamily="18" charset="2"/>
              </a:rPr>
              <a:t>微指令格式</a:t>
            </a:r>
            <a:endParaRPr lang="zh-CN" altLang="en-US" sz="2800" b="1" dirty="0">
              <a:sym typeface="Symbol" panose="05050102010706020507" pitchFamily="18" charset="2"/>
            </a:endParaRPr>
          </a:p>
          <a:p>
            <a:pPr eaLnBrk="1" hangingPunct="1">
              <a:lnSpc>
                <a:spcPct val="90000"/>
              </a:lnSpc>
              <a:buNone/>
            </a:pPr>
            <a:r>
              <a:rPr lang="zh-CN" altLang="en-US" sz="2800" dirty="0">
                <a:sym typeface="Symbol" panose="05050102010706020507" pitchFamily="18" charset="2"/>
              </a:rPr>
              <a:t> 微指令格式：</a:t>
            </a:r>
            <a:r>
              <a:rPr lang="zh-CN" altLang="en-US" sz="2800" b="1" dirty="0">
                <a:solidFill>
                  <a:srgbClr val="FF0000"/>
                </a:solidFill>
                <a:sym typeface="Symbol" panose="05050102010706020507" pitchFamily="18" charset="2"/>
              </a:rPr>
              <a:t>控制字段+顺序控制字段</a:t>
            </a:r>
            <a:r>
              <a:rPr lang="zh-CN" altLang="en-US" sz="2800" dirty="0">
                <a:sym typeface="Symbol" panose="05050102010706020507" pitchFamily="18" charset="2"/>
              </a:rPr>
              <a:t>（下址字段）                              控制字段每位表示一个微操作控制信号</a:t>
            </a:r>
            <a:endParaRPr lang="zh-CN" altLang="en-US" sz="2800" dirty="0">
              <a:sym typeface="Symbol" panose="05050102010706020507" pitchFamily="18" charset="2"/>
            </a:endParaRPr>
          </a:p>
          <a:p>
            <a:pPr eaLnBrk="1" hangingPunct="1">
              <a:lnSpc>
                <a:spcPct val="90000"/>
              </a:lnSpc>
              <a:buNone/>
            </a:pPr>
            <a:r>
              <a:rPr lang="zh-CN" altLang="en-US" sz="2800" dirty="0">
                <a:sym typeface="Symbol" panose="05050102010706020507" pitchFamily="18" charset="2"/>
              </a:rPr>
              <a:t>然后考虑的是 指令操作微程序化。</a:t>
            </a:r>
            <a:endParaRPr lang="zh-CN" altLang="en-US" sz="2800" dirty="0">
              <a:sym typeface="Symbol" panose="05050102010706020507" pitchFamily="18" charset="2"/>
            </a:endParaRPr>
          </a:p>
          <a:p>
            <a:pPr eaLnBrk="1" hangingPunct="1">
              <a:lnSpc>
                <a:spcPct val="90000"/>
              </a:lnSpc>
              <a:buNone/>
            </a:pPr>
            <a:r>
              <a:rPr lang="zh-CN" altLang="en-US" sz="2800" b="1" dirty="0"/>
              <a:t>微指令的编码</a:t>
            </a:r>
            <a:endParaRPr lang="zh-CN" altLang="en-US" sz="2800" b="1" dirty="0"/>
          </a:p>
          <a:p>
            <a:pPr eaLnBrk="1" hangingPunct="1">
              <a:lnSpc>
                <a:spcPct val="90000"/>
              </a:lnSpc>
              <a:buNone/>
            </a:pPr>
            <a:r>
              <a:rPr lang="zh-CN" altLang="en-US" sz="2800" dirty="0"/>
              <a:t>微指令的编码就是对微指令中的操作控制字段进行编码，通常有三种方法可供选择：</a:t>
            </a:r>
            <a:r>
              <a:rPr lang="zh-CN" altLang="en-US" sz="2800" b="1" dirty="0">
                <a:solidFill>
                  <a:srgbClr val="FF0000"/>
                </a:solidFill>
              </a:rPr>
              <a:t>直接表示法，编码表示法、混合表示法。</a:t>
            </a:r>
            <a:endParaRPr lang="zh-CN" altLang="en-US" sz="2800" b="1" dirty="0">
              <a:solidFill>
                <a:srgbClr val="FF0000"/>
              </a:solidFill>
            </a:endParaRPr>
          </a:p>
          <a:p>
            <a:pPr eaLnBrk="1" hangingPunct="1">
              <a:lnSpc>
                <a:spcPct val="90000"/>
              </a:lnSpc>
              <a:buNone/>
            </a:pPr>
            <a:r>
              <a:rPr lang="zh-CN" altLang="en-US" sz="2800" dirty="0"/>
              <a:t>具体微地址的形成方法常有两种方法，</a:t>
            </a:r>
            <a:r>
              <a:rPr lang="zh-CN" altLang="en-US" sz="2800" b="1" dirty="0">
                <a:solidFill>
                  <a:srgbClr val="FF0000"/>
                </a:solidFill>
              </a:rPr>
              <a:t>计数器的方式、多路转移的方式</a:t>
            </a:r>
            <a:r>
              <a:rPr lang="zh-CN" altLang="en-US" sz="2800" dirty="0"/>
              <a:t>。</a:t>
            </a:r>
            <a:endParaRPr lang="zh-CN" altLang="en-US" sz="2800" dirty="0"/>
          </a:p>
          <a:p>
            <a:pPr eaLnBrk="1" hangingPunct="1">
              <a:lnSpc>
                <a:spcPct val="90000"/>
              </a:lnSpc>
              <a:buNone/>
            </a:pPr>
            <a:r>
              <a:rPr lang="zh-CN" altLang="en-US" sz="2400" dirty="0"/>
              <a:t>    </a:t>
            </a:r>
            <a:endParaRPr lang="zh-CN" altLang="en-US" sz="24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标题 1"/>
          <p:cNvSpPr>
            <a:spLocks noGrp="1"/>
          </p:cNvSpPr>
          <p:nvPr>
            <p:ph type="title"/>
          </p:nvPr>
        </p:nvSpPr>
        <p:spPr>
          <a:xfrm>
            <a:off x="871538" y="854075"/>
            <a:ext cx="8162925" cy="769938"/>
          </a:xfrm>
          <a:ln/>
        </p:spPr>
        <p:txBody>
          <a:bodyPr vert="horz" wrap="square" lIns="91440" tIns="45720" rIns="91440" bIns="45720" anchor="b" anchorCtr="0">
            <a:spAutoFit/>
          </a:bodyPr>
          <a:p>
            <a:r>
              <a:rPr lang="zh-CN" altLang="en-US" dirty="0"/>
              <a:t>流水</a:t>
            </a:r>
            <a:r>
              <a:rPr lang="en-US" altLang="zh-CN" dirty="0"/>
              <a:t>CPU</a:t>
            </a:r>
            <a:endParaRPr lang="zh-CN" altLang="en-US" dirty="0"/>
          </a:p>
        </p:txBody>
      </p:sp>
      <p:sp>
        <p:nvSpPr>
          <p:cNvPr id="83970" name="内容占位符 2"/>
          <p:cNvSpPr>
            <a:spLocks noGrp="1"/>
          </p:cNvSpPr>
          <p:nvPr>
            <p:ph idx="1"/>
          </p:nvPr>
        </p:nvSpPr>
        <p:spPr>
          <a:xfrm>
            <a:off x="827088" y="1773238"/>
            <a:ext cx="8110537" cy="4191000"/>
          </a:xfrm>
          <a:ln/>
        </p:spPr>
        <p:txBody>
          <a:bodyPr vert="horz" wrap="square" lIns="91440" tIns="45720" rIns="91440" bIns="45720" anchor="t" anchorCtr="0"/>
          <a:p>
            <a:pPr>
              <a:buNone/>
            </a:pPr>
            <a:r>
              <a:rPr lang="en-US" altLang="zh-CN" sz="2400" b="1" dirty="0"/>
              <a:t>        RISC</a:t>
            </a:r>
            <a:r>
              <a:rPr lang="zh-CN" altLang="en-US" sz="2400" b="1" dirty="0"/>
              <a:t>中，由于流水执行，大部分指令在一个机器周期完成。时序信号产生器提供</a:t>
            </a:r>
            <a:r>
              <a:rPr lang="en-US" altLang="zh-CN" sz="2400" b="1" dirty="0"/>
              <a:t>CPU</a:t>
            </a:r>
            <a:r>
              <a:rPr lang="zh-CN" altLang="en-US" sz="2400" b="1" dirty="0"/>
              <a:t>周期（也称机器周期）所需的时序信号。操作控制器利用这些时序信号进行定时，有条不紊地取出一条指令并执行这条指令。</a:t>
            </a:r>
            <a:endParaRPr lang="en-US" altLang="zh-CN" sz="2400" b="1" dirty="0"/>
          </a:p>
          <a:p>
            <a:r>
              <a:rPr lang="zh-CN" altLang="en-US" dirty="0"/>
              <a:t>时空图</a:t>
            </a:r>
            <a:r>
              <a:rPr lang="en-US" altLang="zh-CN" dirty="0"/>
              <a:t>(</a:t>
            </a:r>
            <a:r>
              <a:rPr lang="zh-CN" altLang="en-US" dirty="0"/>
              <a:t>吞吐率，加速比）</a:t>
            </a:r>
            <a:endParaRPr lang="en-US" altLang="zh-CN" dirty="0"/>
          </a:p>
          <a:p>
            <a:r>
              <a:rPr lang="zh-CN" altLang="en-US" dirty="0"/>
              <a:t>流水线中的主要问题</a:t>
            </a:r>
            <a:endParaRPr lang="en-US" altLang="zh-CN" dirty="0"/>
          </a:p>
          <a:p>
            <a:r>
              <a:rPr lang="zh-CN" altLang="en-US" dirty="0"/>
              <a:t>资源相关</a:t>
            </a:r>
            <a:endParaRPr lang="en-US" altLang="zh-CN" dirty="0"/>
          </a:p>
          <a:p>
            <a:r>
              <a:rPr lang="zh-CN" altLang="en-US" dirty="0"/>
              <a:t>数据相关（</a:t>
            </a:r>
            <a:r>
              <a:rPr lang="en-US" altLang="zh-CN" dirty="0"/>
              <a:t>RAW,WAR,WAW)</a:t>
            </a:r>
            <a:endParaRPr lang="en-US" altLang="zh-CN" dirty="0"/>
          </a:p>
          <a:p>
            <a:r>
              <a:rPr lang="zh-CN" altLang="en-US" dirty="0"/>
              <a:t>控制相关</a:t>
            </a:r>
            <a:endParaRPr lang="en-US" altLang="zh-CN" dirty="0"/>
          </a:p>
          <a:p>
            <a:pPr>
              <a:buNone/>
            </a:pPr>
            <a:r>
              <a:rPr lang="zh-CN" altLang="en-US" dirty="0"/>
              <a:t>书</a:t>
            </a:r>
            <a:r>
              <a:rPr lang="en-US" altLang="zh-CN" dirty="0"/>
              <a:t>P139:</a:t>
            </a:r>
            <a:r>
              <a:rPr lang="zh-CN" altLang="en-US" dirty="0"/>
              <a:t>例</a:t>
            </a:r>
            <a:r>
              <a:rPr lang="en-US" altLang="zh-CN" dirty="0"/>
              <a:t>1,P165</a:t>
            </a:r>
            <a:r>
              <a:rPr lang="zh-CN" altLang="en-US" dirty="0"/>
              <a:t>：例</a:t>
            </a:r>
            <a:r>
              <a:rPr lang="en-US" altLang="zh-CN" dirty="0"/>
              <a:t>4</a:t>
            </a:r>
            <a:r>
              <a:rPr lang="zh-CN" altLang="en-US" dirty="0"/>
              <a:t>，</a:t>
            </a:r>
            <a:r>
              <a:rPr lang="en-US" altLang="zh-CN" dirty="0"/>
              <a:t>P182</a:t>
            </a:r>
            <a:r>
              <a:rPr lang="zh-CN" altLang="en-US" dirty="0"/>
              <a:t>：</a:t>
            </a:r>
            <a:r>
              <a:rPr lang="en-US" altLang="zh-CN" dirty="0"/>
              <a:t>13</a:t>
            </a:r>
            <a:endParaRPr lang="en-US" altLang="zh-CN" dirty="0"/>
          </a:p>
          <a:p>
            <a:pPr>
              <a:buNone/>
            </a:pPr>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标题 1"/>
          <p:cNvSpPr>
            <a:spLocks noGrp="1"/>
          </p:cNvSpPr>
          <p:nvPr>
            <p:ph type="title"/>
          </p:nvPr>
        </p:nvSpPr>
        <p:spPr>
          <a:ln/>
        </p:spPr>
        <p:txBody>
          <a:bodyPr vert="horz" wrap="square" lIns="91440" tIns="45720" rIns="91440" bIns="45720" anchor="b" anchorCtr="0">
            <a:spAutoFit/>
          </a:bodyPr>
          <a:p>
            <a:pPr>
              <a:buNone/>
            </a:pPr>
            <a:endParaRPr lang="zh-CN" altLang="en-US" dirty="0"/>
          </a:p>
        </p:txBody>
      </p:sp>
      <p:sp>
        <p:nvSpPr>
          <p:cNvPr id="84994" name="内容占位符 2"/>
          <p:cNvSpPr>
            <a:spLocks noGrp="1"/>
          </p:cNvSpPr>
          <p:nvPr>
            <p:ph idx="1"/>
          </p:nvPr>
        </p:nvSpPr>
        <p:spPr>
          <a:ln/>
        </p:spPr>
        <p:txBody>
          <a:bodyPr vert="horz" wrap="square" lIns="91440" tIns="45720" rIns="91440" bIns="45720" anchor="t" anchorCtr="0"/>
          <a:p>
            <a:endParaRPr lang="zh-CN" altLang="en-US" dirty="0"/>
          </a:p>
        </p:txBody>
      </p:sp>
      <p:pic>
        <p:nvPicPr>
          <p:cNvPr id="84995" name="Picture 2"/>
          <p:cNvPicPr>
            <a:picLocks noChangeAspect="1"/>
          </p:cNvPicPr>
          <p:nvPr/>
        </p:nvPicPr>
        <p:blipFill>
          <a:blip r:embed="rId1"/>
          <a:stretch>
            <a:fillRect/>
          </a:stretch>
        </p:blipFill>
        <p:spPr>
          <a:xfrm>
            <a:off x="1171575" y="1341438"/>
            <a:ext cx="7634288" cy="2374900"/>
          </a:xfrm>
          <a:prstGeom prst="rect">
            <a:avLst/>
          </a:prstGeom>
          <a:noFill/>
          <a:ln w="9525">
            <a:noFill/>
          </a:ln>
        </p:spPr>
      </p:pic>
      <p:pic>
        <p:nvPicPr>
          <p:cNvPr id="84996" name="Picture 3"/>
          <p:cNvPicPr>
            <a:picLocks noChangeAspect="1"/>
          </p:cNvPicPr>
          <p:nvPr/>
        </p:nvPicPr>
        <p:blipFill>
          <a:blip r:embed="rId2"/>
          <a:stretch>
            <a:fillRect/>
          </a:stretch>
        </p:blipFill>
        <p:spPr>
          <a:xfrm>
            <a:off x="1187450" y="3644900"/>
            <a:ext cx="7705725" cy="2268538"/>
          </a:xfrm>
          <a:prstGeom prst="rect">
            <a:avLst/>
          </a:prstGeom>
          <a:noFill/>
          <a:ln w="9525">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标题 1"/>
          <p:cNvSpPr>
            <a:spLocks noGrp="1"/>
          </p:cNvSpPr>
          <p:nvPr>
            <p:ph type="title"/>
          </p:nvPr>
        </p:nvSpPr>
        <p:spPr>
          <a:ln/>
        </p:spPr>
        <p:txBody>
          <a:bodyPr vert="horz" wrap="square" lIns="91440" tIns="45720" rIns="91440" bIns="45720" anchor="b" anchorCtr="0">
            <a:spAutoFit/>
          </a:bodyPr>
          <a:p>
            <a:pPr>
              <a:buNone/>
            </a:pPr>
            <a:endParaRPr lang="zh-CN" altLang="en-US" dirty="0"/>
          </a:p>
        </p:txBody>
      </p:sp>
      <p:sp>
        <p:nvSpPr>
          <p:cNvPr id="86018" name="内容占位符 2"/>
          <p:cNvSpPr>
            <a:spLocks noGrp="1"/>
          </p:cNvSpPr>
          <p:nvPr>
            <p:ph idx="1"/>
          </p:nvPr>
        </p:nvSpPr>
        <p:spPr>
          <a:ln/>
        </p:spPr>
        <p:txBody>
          <a:bodyPr vert="horz" wrap="square" lIns="91440" tIns="45720" rIns="91440" bIns="45720" anchor="t" anchorCtr="0"/>
          <a:p>
            <a:endParaRPr lang="zh-CN" altLang="en-US" dirty="0"/>
          </a:p>
        </p:txBody>
      </p:sp>
      <p:pic>
        <p:nvPicPr>
          <p:cNvPr id="86019" name="Picture 2"/>
          <p:cNvPicPr>
            <a:picLocks noChangeAspect="1"/>
          </p:cNvPicPr>
          <p:nvPr/>
        </p:nvPicPr>
        <p:blipFill>
          <a:blip r:embed="rId1"/>
          <a:stretch>
            <a:fillRect/>
          </a:stretch>
        </p:blipFill>
        <p:spPr>
          <a:xfrm>
            <a:off x="1547813" y="866775"/>
            <a:ext cx="7202487" cy="4362450"/>
          </a:xfrm>
          <a:prstGeom prst="rect">
            <a:avLst/>
          </a:prstGeom>
          <a:noFill/>
          <a:ln w="9525">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58800" y="723900"/>
            <a:ext cx="8447088" cy="6265863"/>
          </a:xfrm>
        </p:spPr>
        <p:txBody>
          <a:bodyPr/>
          <a:p>
            <a:pPr marL="342900" marR="0" indent="-34290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Char char="n"/>
            </a:pPr>
            <a:r>
              <a:rPr kumimoji="1" lang="zh-CN" altLang="en-US" sz="3200" b="0" i="0" u="none" strike="noStrike" kern="0" cap="none" spc="0" normalizeH="0" baseline="0" noProof="1">
                <a:solidFill>
                  <a:schemeClr val="tx1"/>
                </a:solidFill>
                <a:latin typeface="+mn-lt"/>
                <a:ea typeface="+mn-ea"/>
                <a:cs typeface="+mn-cs"/>
              </a:rPr>
              <a:t>CPU从</a:t>
            </a:r>
            <a:r>
              <a:rPr kumimoji="1" lang="zh-CN" altLang="en-US" sz="3200" b="0" i="0" u="sng" strike="noStrike" kern="0" cap="none" spc="0" normalizeH="0" baseline="0" noProof="1">
                <a:solidFill>
                  <a:schemeClr val="tx1"/>
                </a:solidFill>
                <a:latin typeface="+mn-lt"/>
                <a:ea typeface="+mn-ea"/>
                <a:cs typeface="+mn-cs"/>
              </a:rPr>
              <a:t>       </a:t>
            </a:r>
            <a:r>
              <a:rPr kumimoji="1" lang="zh-CN" altLang="en-US" sz="3200" b="0" i="0" u="none" strike="noStrike" kern="0" cap="none" spc="0" normalizeH="0" baseline="0" noProof="1">
                <a:solidFill>
                  <a:schemeClr val="tx1"/>
                </a:solidFill>
                <a:latin typeface="+mn-lt"/>
                <a:ea typeface="+mn-ea"/>
                <a:cs typeface="+mn-cs"/>
              </a:rPr>
              <a:t>取出一条指令并执行该指令的时间称为                。</a:t>
            </a:r>
            <a:endParaRPr kumimoji="1" lang="zh-CN" altLang="en-US" sz="3200" b="0" i="0" u="none" strike="noStrike" kern="0" cap="none" spc="0" normalizeH="0" baseline="0" noProof="1">
              <a:solidFill>
                <a:schemeClr val="tx1"/>
              </a:solidFill>
              <a:latin typeface="+mn-lt"/>
              <a:ea typeface="+mn-ea"/>
              <a:cs typeface="+mn-cs"/>
            </a:endParaRPr>
          </a:p>
          <a:p>
            <a:pPr marL="342900" marR="0" indent="-34290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Char char="n"/>
            </a:pPr>
            <a:r>
              <a:rPr kumimoji="1" lang="zh-CN" altLang="en-US" sz="3200" b="0" i="0" u="none" strike="noStrike" kern="0" cap="none" spc="0" normalizeH="0" baseline="0" noProof="1">
                <a:solidFill>
                  <a:schemeClr val="tx1"/>
                </a:solidFill>
                <a:latin typeface="+mn-lt"/>
                <a:ea typeface="+mn-ea"/>
                <a:cs typeface="+mn-cs"/>
              </a:rPr>
              <a:t>在硬布线控制器中，时序信号采用</a:t>
            </a:r>
            <a:r>
              <a:rPr kumimoji="1" lang="zh-CN" altLang="en-US" sz="3200" b="0" i="0" u="none" strike="noStrike" kern="0" cap="none" spc="0" normalizeH="0" baseline="0" noProof="1">
                <a:solidFill>
                  <a:schemeClr val="tx1"/>
                </a:solidFill>
                <a:latin typeface="+mn-lt"/>
                <a:ea typeface="+mn-ea"/>
                <a:cs typeface="+mn-cs"/>
                <a:sym typeface="+mn-ea"/>
              </a:rPr>
              <a:t>       </a:t>
            </a:r>
            <a:r>
              <a:rPr kumimoji="1" lang="zh-CN" altLang="en-US" sz="3200" b="0" i="0" u="none" strike="noStrike" kern="0" cap="none" spc="0" normalizeH="0" baseline="0" noProof="1">
                <a:solidFill>
                  <a:schemeClr val="tx1"/>
                </a:solidFill>
                <a:latin typeface="+mn-lt"/>
                <a:ea typeface="+mn-ea"/>
                <a:cs typeface="+mn-cs"/>
              </a:rPr>
              <a:t>            、</a:t>
            </a:r>
            <a:r>
              <a:rPr kumimoji="1" lang="zh-CN" altLang="en-US" sz="3200" b="0" i="0" u="sng" strike="noStrike" kern="0" cap="none" spc="0" normalizeH="0" baseline="0" noProof="1">
                <a:solidFill>
                  <a:schemeClr val="tx1"/>
                </a:solidFill>
                <a:latin typeface="+mn-lt"/>
                <a:ea typeface="+mn-ea"/>
                <a:cs typeface="+mn-cs"/>
              </a:rPr>
              <a:t>             </a:t>
            </a:r>
            <a:r>
              <a:rPr kumimoji="1" lang="zh-CN" altLang="en-US" sz="3200" b="0" i="0" u="none" strike="noStrike" kern="0" cap="none" spc="0" normalizeH="0" baseline="0" noProof="1">
                <a:solidFill>
                  <a:schemeClr val="tx1"/>
                </a:solidFill>
                <a:latin typeface="+mn-lt"/>
                <a:ea typeface="+mn-ea"/>
                <a:cs typeface="+mn-cs"/>
              </a:rPr>
              <a:t>、</a:t>
            </a:r>
            <a:r>
              <a:rPr kumimoji="1" lang="zh-CN" altLang="en-US" sz="3200" b="0" i="0" u="sng" strike="noStrike" kern="0" cap="none" spc="0" normalizeH="0" baseline="0" noProof="1">
                <a:solidFill>
                  <a:schemeClr val="tx1"/>
                </a:solidFill>
                <a:latin typeface="+mn-lt"/>
                <a:ea typeface="+mn-ea"/>
                <a:cs typeface="+mn-cs"/>
              </a:rPr>
              <a:t>            </a:t>
            </a:r>
            <a:r>
              <a:rPr kumimoji="1" lang="zh-CN" altLang="en-US" sz="3200" b="0" i="0" u="none" strike="noStrike" kern="0" cap="none" spc="0" normalizeH="0" baseline="0" noProof="1">
                <a:solidFill>
                  <a:schemeClr val="tx1"/>
                </a:solidFill>
                <a:latin typeface="+mn-lt"/>
                <a:ea typeface="+mn-ea"/>
                <a:cs typeface="+mn-cs"/>
              </a:rPr>
              <a:t>三级体制。</a:t>
            </a:r>
            <a:endParaRPr kumimoji="1" lang="zh-CN" altLang="en-US" sz="3200" b="0" i="0" u="none" strike="noStrike" kern="0" cap="none" spc="0" normalizeH="0" baseline="0" noProof="1">
              <a:solidFill>
                <a:schemeClr val="tx1"/>
              </a:solidFill>
              <a:latin typeface="+mn-lt"/>
              <a:ea typeface="+mn-ea"/>
              <a:cs typeface="+mn-cs"/>
            </a:endParaRPr>
          </a:p>
          <a:p>
            <a:pPr marL="342900" marR="0" indent="-34290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Char char="n"/>
            </a:pPr>
            <a:r>
              <a:rPr kumimoji="1" lang="zh-CN" altLang="en-US" sz="3200" b="0" i="0" u="none" strike="noStrike" kern="0" cap="none" spc="0" normalizeH="0" baseline="0" noProof="1">
                <a:solidFill>
                  <a:schemeClr val="tx1"/>
                </a:solidFill>
                <a:latin typeface="+mn-lt"/>
                <a:ea typeface="+mn-ea"/>
                <a:cs typeface="+mn-cs"/>
              </a:rPr>
              <a:t>机器指令与微指令之间的关系是（     ）。</a:t>
            </a:r>
            <a:endParaRPr kumimoji="1" lang="zh-CN" altLang="en-US" sz="3200" b="0" i="0" u="none" strike="noStrike" kern="0" cap="none" spc="0" normalizeH="0" baseline="0" noProof="1">
              <a:solidFill>
                <a:schemeClr val="tx1"/>
              </a:solidFill>
              <a:latin typeface="+mn-lt"/>
              <a:ea typeface="+mn-ea"/>
              <a:cs typeface="+mn-cs"/>
            </a:endParaRPr>
          </a:p>
          <a:p>
            <a:pPr marL="0" marR="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pPr>
            <a:r>
              <a:rPr kumimoji="1" lang="zh-CN" altLang="en-US" sz="3200" b="0" i="0" u="none" strike="noStrike" kern="0" cap="none" spc="0" normalizeH="0" baseline="0" noProof="1">
                <a:solidFill>
                  <a:schemeClr val="tx1"/>
                </a:solidFill>
                <a:latin typeface="+mn-lt"/>
                <a:ea typeface="+mn-ea"/>
                <a:cs typeface="+mn-cs"/>
              </a:rPr>
              <a:t>A.用若干条微指令实现一条机器指令 </a:t>
            </a:r>
            <a:endParaRPr kumimoji="1" lang="zh-CN" altLang="en-US" sz="3200" b="0" i="0" u="none" strike="noStrike" kern="0" cap="none" spc="0" normalizeH="0" baseline="0" noProof="1">
              <a:solidFill>
                <a:schemeClr val="tx1"/>
              </a:solidFill>
              <a:latin typeface="+mn-lt"/>
              <a:ea typeface="+mn-ea"/>
              <a:cs typeface="+mn-cs"/>
            </a:endParaRPr>
          </a:p>
          <a:p>
            <a:pPr marL="0" marR="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pPr>
            <a:r>
              <a:rPr kumimoji="1" lang="zh-CN" altLang="en-US" sz="3200" b="0" i="0" u="none" strike="noStrike" kern="0" cap="none" spc="0" normalizeH="0" baseline="0" noProof="1">
                <a:solidFill>
                  <a:schemeClr val="tx1"/>
                </a:solidFill>
                <a:latin typeface="+mn-lt"/>
                <a:ea typeface="+mn-ea"/>
                <a:cs typeface="+mn-cs"/>
              </a:rPr>
              <a:t>B.用若干条机器指令实现一条微指令</a:t>
            </a:r>
            <a:endParaRPr kumimoji="1" lang="zh-CN" altLang="en-US" sz="3200" b="0" i="0" u="none" strike="noStrike" kern="0" cap="none" spc="0" normalizeH="0" baseline="0" noProof="1">
              <a:solidFill>
                <a:schemeClr val="tx1"/>
              </a:solidFill>
              <a:latin typeface="+mn-lt"/>
              <a:ea typeface="+mn-ea"/>
              <a:cs typeface="+mn-cs"/>
            </a:endParaRPr>
          </a:p>
          <a:p>
            <a:pPr marL="0" marR="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pPr>
            <a:r>
              <a:rPr kumimoji="1" lang="zh-CN" altLang="en-US" sz="3200" b="0" i="0" u="none" strike="noStrike" kern="0" cap="none" spc="0" normalizeH="0" baseline="0" noProof="1">
                <a:solidFill>
                  <a:schemeClr val="tx1"/>
                </a:solidFill>
                <a:latin typeface="+mn-lt"/>
                <a:ea typeface="+mn-ea"/>
                <a:cs typeface="+mn-cs"/>
              </a:rPr>
              <a:t>C.用一条微指令实现一条机器指令  </a:t>
            </a:r>
            <a:endParaRPr kumimoji="1" lang="zh-CN" altLang="en-US" sz="3200" b="0" i="0" u="none" strike="noStrike" kern="0" cap="none" spc="0" normalizeH="0" baseline="0" noProof="1">
              <a:solidFill>
                <a:schemeClr val="tx1"/>
              </a:solidFill>
              <a:latin typeface="+mn-lt"/>
              <a:ea typeface="+mn-ea"/>
              <a:cs typeface="+mn-cs"/>
            </a:endParaRPr>
          </a:p>
          <a:p>
            <a:pPr marL="0" marR="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pPr>
            <a:r>
              <a:rPr kumimoji="1" lang="zh-CN" altLang="en-US" sz="3200" b="0" i="0" u="none" strike="noStrike" kern="0" cap="none" spc="0" normalizeH="0" baseline="0" noProof="1">
                <a:solidFill>
                  <a:schemeClr val="tx1"/>
                </a:solidFill>
                <a:latin typeface="+mn-lt"/>
                <a:ea typeface="+mn-ea"/>
                <a:cs typeface="+mn-cs"/>
              </a:rPr>
              <a:t>D.用一条机器指令实现一条微指令</a:t>
            </a:r>
            <a:endParaRPr kumimoji="1" lang="zh-CN" altLang="en-US" sz="3200" b="0" i="0" u="none" strike="noStrike" kern="0" cap="none" spc="0" normalizeH="0" baseline="0" noProof="1">
              <a:solidFill>
                <a:schemeClr val="tx1"/>
              </a:solidFill>
              <a:latin typeface="+mn-lt"/>
              <a:ea typeface="+mn-ea"/>
              <a:cs typeface="+mn-c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标题 1"/>
          <p:cNvSpPr>
            <a:spLocks noGrp="1"/>
          </p:cNvSpPr>
          <p:nvPr>
            <p:ph type="title"/>
          </p:nvPr>
        </p:nvSpPr>
        <p:spPr>
          <a:ln/>
        </p:spPr>
        <p:txBody>
          <a:bodyPr anchor="b" anchorCtr="0">
            <a:spAutoFit/>
          </a:bodyPr>
          <a:p>
            <a:endParaRPr lang="zh-CN" altLang="en-US"/>
          </a:p>
        </p:txBody>
      </p:sp>
      <p:sp>
        <p:nvSpPr>
          <p:cNvPr id="88066" name="内容占位符 2"/>
          <p:cNvSpPr>
            <a:spLocks noGrp="1"/>
          </p:cNvSpPr>
          <p:nvPr>
            <p:ph idx="1"/>
          </p:nvPr>
        </p:nvSpPr>
        <p:spPr>
          <a:xfrm>
            <a:off x="307975" y="1905000"/>
            <a:ext cx="8715375" cy="4191000"/>
          </a:xfrm>
          <a:ln/>
        </p:spPr>
        <p:txBody>
          <a:bodyPr anchor="t" anchorCtr="0"/>
          <a:p>
            <a:pPr marL="0" indent="0">
              <a:buNone/>
            </a:pPr>
            <a:r>
              <a:rPr lang="zh-CN" altLang="en-US"/>
              <a:t>例：指令和数据都用二进制代码存放在内存中，从时空观角度回答CPU如何区分读出的代码是指令还是数据。</a:t>
            </a:r>
            <a:endParaRPr lang="zh-CN"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标题 1"/>
          <p:cNvSpPr>
            <a:spLocks noGrp="1"/>
          </p:cNvSpPr>
          <p:nvPr>
            <p:ph type="title"/>
          </p:nvPr>
        </p:nvSpPr>
        <p:spPr>
          <a:ln/>
        </p:spPr>
        <p:txBody>
          <a:bodyPr anchor="b" anchorCtr="0">
            <a:spAutoFit/>
          </a:bodyPr>
          <a:p>
            <a:endParaRPr lang="zh-CN" altLang="en-US"/>
          </a:p>
        </p:txBody>
      </p:sp>
      <p:sp>
        <p:nvSpPr>
          <p:cNvPr id="89090" name="内容占位符 2"/>
          <p:cNvSpPr>
            <a:spLocks noGrp="1"/>
          </p:cNvSpPr>
          <p:nvPr>
            <p:ph idx="1"/>
          </p:nvPr>
        </p:nvSpPr>
        <p:spPr>
          <a:ln/>
        </p:spPr>
        <p:txBody>
          <a:bodyPr anchor="t" anchorCtr="0"/>
          <a:p>
            <a:r>
              <a:rPr lang="zh-CN" altLang="en-US"/>
              <a:t>试简述微程序控制器的核心部件？以及其工作原理。</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灯片编号占位符 5"/>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5362" name="Rectangle 2"/>
          <p:cNvSpPr>
            <a:spLocks noGrp="1"/>
          </p:cNvSpPr>
          <p:nvPr>
            <p:ph type="title"/>
          </p:nvPr>
        </p:nvSpPr>
        <p:spPr>
          <a:ln/>
        </p:spPr>
        <p:txBody>
          <a:bodyPr vert="horz" wrap="square" lIns="91440" tIns="45720" rIns="91440" bIns="45720" anchor="b" anchorCtr="0">
            <a:spAutoFit/>
          </a:bodyPr>
          <a:p>
            <a:pPr eaLnBrk="1" hangingPunct="1"/>
            <a:r>
              <a:rPr lang="zh-CN" altLang="en-US" b="1" dirty="0"/>
              <a:t>计算机性能指标</a:t>
            </a:r>
            <a:endParaRPr lang="zh-CN" altLang="en-US" b="1" dirty="0"/>
          </a:p>
        </p:txBody>
      </p:sp>
      <p:sp>
        <p:nvSpPr>
          <p:cNvPr id="15363" name="Rectangle 3"/>
          <p:cNvSpPr>
            <a:spLocks noGrp="1"/>
          </p:cNvSpPr>
          <p:nvPr>
            <p:ph idx="1"/>
          </p:nvPr>
        </p:nvSpPr>
        <p:spPr>
          <a:xfrm>
            <a:off x="179388" y="1700213"/>
            <a:ext cx="8569325" cy="4465637"/>
          </a:xfrm>
          <a:ln/>
        </p:spPr>
        <p:txBody>
          <a:bodyPr vert="horz" wrap="square" lIns="91440" tIns="45720" rIns="91440" bIns="45720" anchor="t" anchorCtr="0"/>
          <a:p>
            <a:pPr eaLnBrk="1" hangingPunct="1">
              <a:lnSpc>
                <a:spcPct val="170000"/>
              </a:lnSpc>
            </a:pPr>
            <a:r>
              <a:rPr lang="en-US" altLang="zh-CN" sz="2400" b="1" dirty="0"/>
              <a:t>CPU</a:t>
            </a:r>
            <a:r>
              <a:rPr lang="zh-CN" altLang="en-US" sz="2400" b="1" dirty="0"/>
              <a:t>执行时间：表示</a:t>
            </a:r>
            <a:r>
              <a:rPr lang="en-US" altLang="zh-CN" sz="2400" b="1" dirty="0"/>
              <a:t>CPU</a:t>
            </a:r>
            <a:r>
              <a:rPr lang="zh-CN" altLang="en-US" sz="2400" b="1" dirty="0"/>
              <a:t>执行一段程序所占用的</a:t>
            </a:r>
            <a:r>
              <a:rPr lang="en-US" altLang="zh-CN" sz="2400" b="1" dirty="0"/>
              <a:t>CPU</a:t>
            </a:r>
            <a:r>
              <a:rPr lang="zh-CN" altLang="en-US" sz="2400" b="1" dirty="0"/>
              <a:t>时间，可用下式计算：</a:t>
            </a:r>
            <a:br>
              <a:rPr lang="zh-CN" altLang="en-US" sz="2400" b="1" dirty="0"/>
            </a:br>
            <a:r>
              <a:rPr lang="en-US" altLang="zh-CN" sz="2400" b="1" dirty="0"/>
              <a:t>CPU</a:t>
            </a:r>
            <a:r>
              <a:rPr lang="zh-CN" altLang="en-US" sz="2400" b="1" dirty="0"/>
              <a:t>执行时间 ＝ </a:t>
            </a:r>
            <a:r>
              <a:rPr lang="en-US" altLang="zh-CN" sz="2400" b="1" dirty="0"/>
              <a:t>CPU</a:t>
            </a:r>
            <a:r>
              <a:rPr lang="zh-CN" altLang="en-US" sz="2400" b="1" dirty="0"/>
              <a:t>时钟周期数 </a:t>
            </a:r>
            <a:r>
              <a:rPr lang="en-US" altLang="zh-CN" sz="2400" b="1" dirty="0"/>
              <a:t>× CPU</a:t>
            </a:r>
            <a:r>
              <a:rPr lang="zh-CN" altLang="en-US" sz="2400" b="1" dirty="0"/>
              <a:t>时钟周期</a:t>
            </a:r>
            <a:endParaRPr lang="zh-CN" altLang="en-US" sz="2400" b="1" dirty="0"/>
          </a:p>
          <a:p>
            <a:pPr eaLnBrk="1" hangingPunct="1">
              <a:lnSpc>
                <a:spcPct val="170000"/>
              </a:lnSpc>
            </a:pPr>
            <a:r>
              <a:rPr lang="en-US" altLang="zh-CN" sz="2400" b="1" dirty="0"/>
              <a:t>CPI</a:t>
            </a:r>
            <a:r>
              <a:rPr lang="zh-CN" altLang="en-US" sz="2400" b="1" dirty="0"/>
              <a:t>：执行一条指令所需的平均时钟周期数。用下式计算：</a:t>
            </a:r>
            <a:br>
              <a:rPr lang="zh-CN" altLang="en-US" sz="2400" b="1" dirty="0"/>
            </a:br>
            <a:r>
              <a:rPr lang="en-US" altLang="zh-CN" sz="2400" b="1" dirty="0">
                <a:solidFill>
                  <a:schemeClr val="hlink"/>
                </a:solidFill>
              </a:rPr>
              <a:t>CPI </a:t>
            </a:r>
            <a:r>
              <a:rPr lang="zh-CN" altLang="en-US" sz="2400" b="1" dirty="0">
                <a:solidFill>
                  <a:schemeClr val="hlink"/>
                </a:solidFill>
              </a:rPr>
              <a:t>＝</a:t>
            </a:r>
            <a:r>
              <a:rPr lang="zh-CN" altLang="en-US" sz="2400" b="1" dirty="0">
                <a:solidFill>
                  <a:schemeClr val="hlink"/>
                </a:solidFill>
                <a:latin typeface="Times New Roman" panose="02020603050405020304" pitchFamily="18" charset="0"/>
              </a:rPr>
              <a:t> </a:t>
            </a:r>
            <a:r>
              <a:rPr lang="zh-CN" altLang="en-US" sz="2400" b="1" dirty="0">
                <a:solidFill>
                  <a:schemeClr val="hlink"/>
                </a:solidFill>
              </a:rPr>
              <a:t>执行某段程序所需的</a:t>
            </a:r>
            <a:r>
              <a:rPr lang="en-US" altLang="zh-CN" sz="2400" b="1" dirty="0">
                <a:solidFill>
                  <a:schemeClr val="hlink"/>
                </a:solidFill>
              </a:rPr>
              <a:t>CPU</a:t>
            </a:r>
            <a:r>
              <a:rPr lang="zh-CN" altLang="en-US" sz="2400" b="1" dirty="0">
                <a:solidFill>
                  <a:schemeClr val="hlink"/>
                </a:solidFill>
              </a:rPr>
              <a:t>时钟周期数</a:t>
            </a:r>
            <a:br>
              <a:rPr lang="zh-CN" altLang="en-US" sz="2400" b="1" dirty="0">
                <a:solidFill>
                  <a:schemeClr val="hlink"/>
                </a:solidFill>
              </a:rPr>
            </a:br>
            <a:r>
              <a:rPr lang="zh-CN" altLang="en-US" sz="2400" b="1" dirty="0">
                <a:solidFill>
                  <a:schemeClr val="hlink"/>
                </a:solidFill>
              </a:rPr>
              <a:t>　　　          该程序包含的指令条数 </a:t>
            </a:r>
            <a:endParaRPr lang="zh-CN" altLang="en-US" sz="2400" b="1" dirty="0">
              <a:solidFill>
                <a:schemeClr val="hlink"/>
              </a:solidFill>
            </a:endParaRPr>
          </a:p>
        </p:txBody>
      </p:sp>
      <p:sp>
        <p:nvSpPr>
          <p:cNvPr id="15364" name="Line 4"/>
          <p:cNvSpPr/>
          <p:nvPr/>
        </p:nvSpPr>
        <p:spPr>
          <a:xfrm>
            <a:off x="1547813" y="4941888"/>
            <a:ext cx="5113337" cy="0"/>
          </a:xfrm>
          <a:prstGeom prst="line">
            <a:avLst/>
          </a:prstGeom>
          <a:ln w="19050" cap="flat" cmpd="sng">
            <a:solidFill>
              <a:schemeClr val="hlink"/>
            </a:solidFill>
            <a:prstDash val="solid"/>
            <a:miter/>
            <a:headEnd type="none" w="med" len="med"/>
            <a:tailEnd type="none" w="med" len="med"/>
          </a:ln>
        </p:spPr>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标题 1"/>
          <p:cNvSpPr>
            <a:spLocks noGrp="1"/>
          </p:cNvSpPr>
          <p:nvPr>
            <p:ph type="title"/>
          </p:nvPr>
        </p:nvSpPr>
        <p:spPr>
          <a:xfrm>
            <a:off x="611188" y="981075"/>
            <a:ext cx="7543800" cy="723900"/>
          </a:xfrm>
          <a:ln/>
        </p:spPr>
        <p:txBody>
          <a:bodyPr vert="horz" wrap="square" lIns="91440" tIns="45720" rIns="91440" bIns="45720" anchor="b" anchorCtr="0">
            <a:spAutoFit/>
          </a:bodyPr>
          <a:p>
            <a:r>
              <a:rPr lang="zh-CN" altLang="en-US" dirty="0"/>
              <a:t>考纲要求</a:t>
            </a:r>
            <a:endParaRPr lang="zh-CN" altLang="en-US" dirty="0"/>
          </a:p>
        </p:txBody>
      </p:sp>
      <p:sp>
        <p:nvSpPr>
          <p:cNvPr id="3" name="内容占位符 2"/>
          <p:cNvSpPr>
            <a:spLocks noGrp="1"/>
          </p:cNvSpPr>
          <p:nvPr>
            <p:ph idx="1"/>
          </p:nvPr>
        </p:nvSpPr>
        <p:spPr>
          <a:xfrm>
            <a:off x="250825" y="1700213"/>
            <a:ext cx="8229600" cy="4924425"/>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a:t>
            </a:r>
            <a:r>
              <a:rPr kumimoji="1" lang="zh-CN" altLang="zh-CN" sz="2400" b="1" i="0" u="none" strike="noStrike" kern="0" cap="none" spc="0" normalizeH="0" baseline="0" noProof="0" dirty="0">
                <a:ln>
                  <a:noFill/>
                </a:ln>
                <a:solidFill>
                  <a:schemeClr val="tx1"/>
                </a:solidFill>
                <a:effectLst/>
                <a:uLnTx/>
                <a:uFillTx/>
                <a:latin typeface="+mn-ea"/>
                <a:ea typeface="+mn-ea"/>
                <a:cs typeface="+mn-cs"/>
              </a:rPr>
              <a:t>一</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 </a:t>
            </a:r>
            <a:r>
              <a:rPr kumimoji="1" lang="zh-CN" altLang="zh-CN" sz="2400" b="1" i="0" u="none" strike="noStrike" kern="0" cap="none" spc="0" normalizeH="0" baseline="0" noProof="0" dirty="0">
                <a:ln>
                  <a:noFill/>
                </a:ln>
                <a:solidFill>
                  <a:schemeClr val="tx1"/>
                </a:solidFill>
                <a:effectLst/>
                <a:uLnTx/>
                <a:uFillTx/>
                <a:latin typeface="+mn-ea"/>
                <a:ea typeface="+mn-ea"/>
                <a:cs typeface="+mn-cs"/>
              </a:rPr>
              <a:t>总线概述</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 </a:t>
            </a:r>
            <a:endParaRPr kumimoji="1" lang="zh-CN" altLang="zh-CN" sz="2400" b="1" i="0" u="none" strike="noStrike" kern="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Char char="n"/>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1</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 </a:t>
            </a:r>
            <a:r>
              <a:rPr kumimoji="1" lang="zh-CN" altLang="zh-CN" sz="2400" b="1" i="0" u="none" strike="noStrike" kern="0" cap="none" spc="0" normalizeH="0" baseline="0" noProof="0" dirty="0">
                <a:ln>
                  <a:noFill/>
                </a:ln>
                <a:solidFill>
                  <a:schemeClr val="tx1"/>
                </a:solidFill>
                <a:effectLst/>
                <a:uLnTx/>
                <a:uFillTx/>
                <a:latin typeface="+mn-ea"/>
                <a:ea typeface="+mn-ea"/>
                <a:cs typeface="+mn-cs"/>
              </a:rPr>
              <a:t>总线的基本概念</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 </a:t>
            </a:r>
            <a:endParaRPr kumimoji="1" lang="zh-CN" altLang="zh-CN" sz="2400" b="1" i="0" u="none" strike="noStrike" kern="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Char char="n"/>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2</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 </a:t>
            </a:r>
            <a:r>
              <a:rPr kumimoji="1" lang="zh-CN" altLang="zh-CN" sz="2400" b="1" i="0" u="none" strike="noStrike" kern="0" cap="none" spc="0" normalizeH="0" baseline="0" noProof="0" dirty="0">
                <a:ln>
                  <a:noFill/>
                </a:ln>
                <a:solidFill>
                  <a:schemeClr val="tx1"/>
                </a:solidFill>
                <a:effectLst/>
                <a:uLnTx/>
                <a:uFillTx/>
                <a:latin typeface="+mn-ea"/>
                <a:ea typeface="+mn-ea"/>
                <a:cs typeface="+mn-cs"/>
              </a:rPr>
              <a:t>总线的</a:t>
            </a:r>
            <a:r>
              <a:rPr kumimoji="1" lang="zh-CN" altLang="zh-CN" sz="2400" b="1" i="0" u="none" strike="noStrike" kern="0" cap="none" spc="0" normalizeH="0" baseline="0" noProof="0" dirty="0">
                <a:ln>
                  <a:noFill/>
                </a:ln>
                <a:solidFill>
                  <a:srgbClr val="FF0000"/>
                </a:solidFill>
                <a:effectLst/>
                <a:uLnTx/>
                <a:uFillTx/>
                <a:latin typeface="+mn-ea"/>
                <a:ea typeface="+mn-ea"/>
                <a:cs typeface="+mn-cs"/>
              </a:rPr>
              <a:t>分类</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 </a:t>
            </a:r>
            <a:endParaRPr kumimoji="1" lang="zh-CN" altLang="zh-CN" sz="2400" b="1" i="0" u="none" strike="noStrike" kern="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Char char="n"/>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3</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 </a:t>
            </a:r>
            <a:r>
              <a:rPr kumimoji="1" lang="zh-CN" altLang="zh-CN" sz="2400" b="1" i="0" u="none" strike="noStrike" kern="0" cap="none" spc="0" normalizeH="0" baseline="0" noProof="0" dirty="0">
                <a:ln>
                  <a:noFill/>
                </a:ln>
                <a:solidFill>
                  <a:schemeClr val="tx1"/>
                </a:solidFill>
                <a:effectLst/>
                <a:uLnTx/>
                <a:uFillTx/>
                <a:latin typeface="+mn-ea"/>
                <a:ea typeface="+mn-ea"/>
                <a:cs typeface="+mn-cs"/>
              </a:rPr>
              <a:t>总线的组成及</a:t>
            </a:r>
            <a:r>
              <a:rPr kumimoji="1" lang="zh-CN" altLang="zh-CN" sz="2400" b="1" i="0" u="none" strike="noStrike" kern="0" cap="none" spc="0" normalizeH="0" baseline="0" noProof="0" dirty="0">
                <a:ln>
                  <a:noFill/>
                </a:ln>
                <a:solidFill>
                  <a:srgbClr val="FF0000"/>
                </a:solidFill>
                <a:effectLst/>
                <a:uLnTx/>
                <a:uFillTx/>
                <a:latin typeface="+mn-ea"/>
                <a:ea typeface="+mn-ea"/>
                <a:cs typeface="+mn-cs"/>
              </a:rPr>
              <a:t>性能指</a:t>
            </a:r>
            <a:r>
              <a:rPr kumimoji="1" lang="zh-CN" altLang="zh-CN" sz="2400" b="1" i="0" u="none" strike="noStrike" kern="0" cap="none" spc="0" normalizeH="0" baseline="0" noProof="0" dirty="0" smtClean="0">
                <a:ln>
                  <a:noFill/>
                </a:ln>
                <a:solidFill>
                  <a:srgbClr val="FF0000"/>
                </a:solidFill>
                <a:effectLst/>
                <a:uLnTx/>
                <a:uFillTx/>
                <a:latin typeface="+mn-ea"/>
                <a:ea typeface="+mn-ea"/>
                <a:cs typeface="+mn-cs"/>
              </a:rPr>
              <a:t>标</a:t>
            </a:r>
            <a:r>
              <a:rPr kumimoji="1" lang="zh-CN" altLang="en-US" sz="2400" b="1" i="0" u="none" strike="noStrike" kern="0" cap="none" spc="0" normalizeH="0" baseline="0" noProof="0" dirty="0" smtClean="0">
                <a:ln>
                  <a:noFill/>
                </a:ln>
                <a:solidFill>
                  <a:srgbClr val="FF0000"/>
                </a:solidFill>
                <a:effectLst/>
                <a:uLnTx/>
                <a:uFillTx/>
                <a:latin typeface="+mn-ea"/>
                <a:ea typeface="+mn-ea"/>
                <a:cs typeface="+mn-cs"/>
              </a:rPr>
              <a:t>（总线带宽，传输速率</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MB/S</a:t>
            </a:r>
            <a:r>
              <a:rPr kumimoji="1" lang="en-US" altLang="zh-CN" sz="2400" b="1" i="0" u="none" strike="noStrike" kern="0" cap="none" spc="0" normalizeH="0" baseline="0" noProof="0" dirty="0" smtClean="0">
                <a:ln>
                  <a:noFill/>
                </a:ln>
                <a:solidFill>
                  <a:srgbClr val="FF0000"/>
                </a:solidFill>
                <a:effectLst/>
                <a:uLnTx/>
                <a:uFillTx/>
                <a:latin typeface="+mn-ea"/>
                <a:ea typeface="+mn-ea"/>
                <a:cs typeface="+mn-cs"/>
              </a:rPr>
              <a:t>,</a:t>
            </a:r>
            <a:r>
              <a:rPr kumimoji="1" lang="zh-CN" altLang="en-US" sz="2400" b="1" i="0" u="none" strike="noStrike" kern="0" cap="none" spc="0" normalizeH="0" baseline="0" noProof="0" dirty="0" smtClean="0">
                <a:ln>
                  <a:noFill/>
                </a:ln>
                <a:solidFill>
                  <a:srgbClr val="FF0000"/>
                </a:solidFill>
                <a:effectLst/>
                <a:uLnTx/>
                <a:uFillTx/>
                <a:latin typeface="+mn-ea"/>
                <a:ea typeface="+mn-ea"/>
                <a:cs typeface="+mn-cs"/>
              </a:rPr>
              <a:t>波特率</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b/s</a:t>
            </a:r>
            <a:r>
              <a:rPr kumimoji="1" lang="zh-CN" altLang="en-US" sz="2400" b="1" i="0" u="none" strike="noStrike" kern="0" cap="none" spc="0" normalizeH="0" baseline="0" noProof="0" dirty="0" smtClean="0">
                <a:ln>
                  <a:noFill/>
                </a:ln>
                <a:solidFill>
                  <a:srgbClr val="FF0000"/>
                </a:solidFill>
                <a:effectLst/>
                <a:uLnTx/>
                <a:uFillTx/>
                <a:latin typeface="+mn-ea"/>
                <a:ea typeface="+mn-ea"/>
                <a:cs typeface="+mn-cs"/>
              </a:rPr>
              <a:t>）</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a:t>
            </a:r>
            <a:endParaRPr kumimoji="1" lang="zh-CN"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r>
              <a:rPr kumimoji="1" lang="zh-CN" altLang="zh-CN" sz="2400" b="1" i="0" u="none" strike="noStrike" kern="0" cap="none" spc="0" normalizeH="0" baseline="0" noProof="0" dirty="0">
                <a:ln>
                  <a:noFill/>
                </a:ln>
                <a:solidFill>
                  <a:schemeClr val="tx1"/>
                </a:solidFill>
                <a:effectLst/>
                <a:uLnTx/>
                <a:uFillTx/>
                <a:latin typeface="+mn-ea"/>
                <a:ea typeface="+mn-ea"/>
                <a:cs typeface="+mn-cs"/>
              </a:rPr>
              <a:t>二</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 </a:t>
            </a:r>
            <a:r>
              <a:rPr kumimoji="1" lang="zh-CN" altLang="zh-CN" sz="2400" b="1" i="0" u="none" strike="noStrike" kern="0" cap="none" spc="0" normalizeH="0" baseline="0" noProof="0" dirty="0">
                <a:ln>
                  <a:noFill/>
                </a:ln>
                <a:solidFill>
                  <a:schemeClr val="tx1"/>
                </a:solidFill>
                <a:effectLst/>
                <a:uLnTx/>
                <a:uFillTx/>
                <a:latin typeface="+mn-ea"/>
                <a:ea typeface="+mn-ea"/>
                <a:cs typeface="+mn-cs"/>
              </a:rPr>
              <a:t>总线仲裁</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 </a:t>
            </a:r>
            <a:endParaRPr kumimoji="1" lang="zh-CN" altLang="zh-CN" sz="2400" b="1" i="0" u="none" strike="noStrike" kern="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Char char="n"/>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1</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 </a:t>
            </a:r>
            <a:r>
              <a:rPr kumimoji="1" lang="zh-CN" altLang="zh-CN" sz="2400" b="1" i="0" u="none" strike="noStrike" kern="0" cap="none" spc="0" normalizeH="0" baseline="0" noProof="0" dirty="0">
                <a:ln>
                  <a:noFill/>
                </a:ln>
                <a:solidFill>
                  <a:srgbClr val="FF0000"/>
                </a:solidFill>
                <a:effectLst/>
                <a:uLnTx/>
                <a:uFillTx/>
                <a:latin typeface="+mn-ea"/>
                <a:ea typeface="+mn-ea"/>
                <a:cs typeface="+mn-cs"/>
              </a:rPr>
              <a:t>集中仲裁方式</a:t>
            </a:r>
            <a:r>
              <a:rPr kumimoji="1" lang="en-US" altLang="zh-CN" sz="2400" b="1" i="0" u="none" strike="noStrike" kern="0" cap="none" spc="0" normalizeH="0" baseline="0" noProof="0" dirty="0">
                <a:ln>
                  <a:noFill/>
                </a:ln>
                <a:solidFill>
                  <a:srgbClr val="FF0000"/>
                </a:solidFill>
                <a:effectLst/>
                <a:uLnTx/>
                <a:uFillTx/>
                <a:latin typeface="+mn-ea"/>
                <a:ea typeface="+mn-ea"/>
                <a:cs typeface="+mn-cs"/>
              </a:rPr>
              <a:t> </a:t>
            </a:r>
            <a:endParaRPr kumimoji="1" lang="zh-CN" altLang="zh-CN" sz="2400" b="1" i="0" u="none" strike="noStrike" kern="0" cap="none" spc="0" normalizeH="0" baseline="0" noProof="0" dirty="0">
              <a:ln>
                <a:noFill/>
              </a:ln>
              <a:solidFill>
                <a:srgbClr val="FF0000"/>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Char char="n"/>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2</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 </a:t>
            </a:r>
            <a:r>
              <a:rPr kumimoji="1" lang="zh-CN" altLang="zh-CN" sz="2400" b="1" i="0" u="none" strike="noStrike" kern="0" cap="none" spc="0" normalizeH="0" baseline="0" noProof="0" dirty="0">
                <a:ln>
                  <a:noFill/>
                </a:ln>
                <a:solidFill>
                  <a:schemeClr val="tx1"/>
                </a:solidFill>
                <a:effectLst/>
                <a:uLnTx/>
                <a:uFillTx/>
                <a:latin typeface="+mn-ea"/>
                <a:ea typeface="+mn-ea"/>
                <a:cs typeface="+mn-cs"/>
              </a:rPr>
              <a:t>分布仲裁方式</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 </a:t>
            </a:r>
            <a:endParaRPr kumimoji="1" lang="zh-CN"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r>
              <a:rPr kumimoji="1" lang="zh-CN" altLang="zh-CN" sz="2400" b="1" i="0" u="none" strike="noStrike" kern="0" cap="none" spc="0" normalizeH="0" baseline="0" noProof="0" dirty="0">
                <a:ln>
                  <a:noFill/>
                </a:ln>
                <a:solidFill>
                  <a:schemeClr val="tx1"/>
                </a:solidFill>
                <a:effectLst/>
                <a:uLnTx/>
                <a:uFillTx/>
                <a:latin typeface="+mn-ea"/>
                <a:ea typeface="+mn-ea"/>
                <a:cs typeface="+mn-cs"/>
              </a:rPr>
              <a:t>三</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 </a:t>
            </a:r>
            <a:r>
              <a:rPr kumimoji="1" lang="zh-CN" altLang="zh-CN" sz="2400" b="1" i="0" u="none" strike="noStrike" kern="0" cap="none" spc="0" normalizeH="0" baseline="0" noProof="0" dirty="0">
                <a:ln>
                  <a:noFill/>
                </a:ln>
                <a:solidFill>
                  <a:schemeClr val="tx1"/>
                </a:solidFill>
                <a:effectLst/>
                <a:uLnTx/>
                <a:uFillTx/>
                <a:latin typeface="+mn-ea"/>
                <a:ea typeface="+mn-ea"/>
                <a:cs typeface="+mn-cs"/>
              </a:rPr>
              <a:t>总线操作和定时</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 </a:t>
            </a:r>
            <a:endParaRPr kumimoji="1" lang="zh-CN" altLang="zh-CN" sz="2400" b="1" i="0" u="none" strike="noStrike" kern="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Char char="n"/>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1</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 </a:t>
            </a:r>
            <a:r>
              <a:rPr kumimoji="1" lang="zh-CN" altLang="zh-CN" sz="2400" b="1" i="0" u="none" strike="noStrike" kern="0" cap="none" spc="0" normalizeH="0" baseline="0" noProof="0" dirty="0">
                <a:ln>
                  <a:noFill/>
                </a:ln>
                <a:solidFill>
                  <a:srgbClr val="FF0000"/>
                </a:solidFill>
                <a:effectLst/>
                <a:uLnTx/>
                <a:uFillTx/>
                <a:latin typeface="+mn-ea"/>
                <a:ea typeface="+mn-ea"/>
                <a:cs typeface="+mn-cs"/>
              </a:rPr>
              <a:t>同步定时方式</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 </a:t>
            </a:r>
            <a:endParaRPr kumimoji="1" lang="zh-CN" altLang="zh-CN" sz="2400" b="1" i="0" u="none" strike="noStrike" kern="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Char char="n"/>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2</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 </a:t>
            </a:r>
            <a:r>
              <a:rPr kumimoji="1" lang="zh-CN" altLang="zh-CN" sz="2400" b="1" i="0" u="none" strike="noStrike" kern="0" cap="none" spc="0" normalizeH="0" baseline="0" noProof="0" dirty="0">
                <a:ln>
                  <a:noFill/>
                </a:ln>
                <a:solidFill>
                  <a:srgbClr val="FF0000"/>
                </a:solidFill>
                <a:effectLst/>
                <a:uLnTx/>
                <a:uFillTx/>
                <a:latin typeface="+mn-ea"/>
                <a:ea typeface="+mn-ea"/>
                <a:cs typeface="+mn-cs"/>
              </a:rPr>
              <a:t>异步定时方式</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 </a:t>
            </a:r>
            <a:endParaRPr kumimoji="1" lang="zh-CN"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r>
              <a:rPr kumimoji="1" lang="zh-CN" altLang="zh-CN" sz="2400" b="1" i="0" u="none" strike="noStrike" kern="0" cap="none" spc="0" normalizeH="0" baseline="0" noProof="0" dirty="0">
                <a:ln>
                  <a:noFill/>
                </a:ln>
                <a:solidFill>
                  <a:schemeClr val="tx1"/>
                </a:solidFill>
                <a:effectLst/>
                <a:uLnTx/>
                <a:uFillTx/>
                <a:latin typeface="+mn-ea"/>
                <a:ea typeface="+mn-ea"/>
                <a:cs typeface="+mn-cs"/>
              </a:rPr>
              <a:t>四</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 </a:t>
            </a:r>
            <a:r>
              <a:rPr kumimoji="1" lang="zh-CN" altLang="zh-CN" sz="2400" b="1" i="0" u="none" strike="noStrike" kern="0" cap="none" spc="0" normalizeH="0" baseline="0" noProof="0" dirty="0">
                <a:ln>
                  <a:noFill/>
                </a:ln>
                <a:solidFill>
                  <a:schemeClr val="tx1"/>
                </a:solidFill>
                <a:effectLst/>
                <a:uLnTx/>
                <a:uFillTx/>
                <a:latin typeface="+mn-ea"/>
                <a:ea typeface="+mn-ea"/>
                <a:cs typeface="+mn-cs"/>
              </a:rPr>
              <a:t>总线标准</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 </a:t>
            </a:r>
            <a:endParaRPr kumimoji="1" lang="zh-CN" altLang="zh-CN" sz="24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defRPr/>
            </a:pPr>
            <a:endParaRPr kumimoji="1" lang="zh-CN" altLang="en-US" sz="2000" b="0" i="0" u="none" strike="noStrike" kern="0" cap="none" spc="0" normalizeH="0" baseline="0" noProof="0" dirty="0">
              <a:ln>
                <a:noFill/>
              </a:ln>
              <a:solidFill>
                <a:schemeClr val="tx1"/>
              </a:solidFill>
              <a:effectLst/>
              <a:uLnTx/>
              <a:uFillTx/>
              <a:latin typeface="+mn-lt"/>
              <a:ea typeface="+mn-ea"/>
              <a:cs typeface="+mn-cs"/>
            </a:endParaRPr>
          </a:p>
        </p:txBody>
      </p:sp>
      <p:sp>
        <p:nvSpPr>
          <p:cNvPr id="90115" name="灯片编号占位符 3"/>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90116" name="Rectangle 2"/>
          <p:cNvSpPr txBox="1"/>
          <p:nvPr/>
        </p:nvSpPr>
        <p:spPr>
          <a:xfrm>
            <a:off x="611188" y="188913"/>
            <a:ext cx="8162925" cy="762000"/>
          </a:xfrm>
          <a:prstGeom prst="rect">
            <a:avLst/>
          </a:prstGeom>
          <a:noFill/>
          <a:ln w="9525">
            <a:noFill/>
          </a:ln>
        </p:spPr>
        <p:txBody>
          <a:bodyPr anchor="b" anchorCtr="0">
            <a:spAutoFit/>
          </a:bodyPr>
          <a:p>
            <a:pPr>
              <a:buSzTx/>
            </a:pPr>
            <a:r>
              <a:rPr lang="zh-CN" altLang="en-US" sz="4400">
                <a:solidFill>
                  <a:schemeClr val="tx2"/>
                </a:solidFill>
                <a:latin typeface="Verdana" panose="020B0604030504040204" pitchFamily="34" charset="0"/>
              </a:rPr>
              <a:t>第六章 总线系统</a:t>
            </a:r>
            <a:endParaRPr lang="zh-CN" altLang="en-US" sz="4400" dirty="0">
              <a:solidFill>
                <a:schemeClr val="tx2"/>
              </a:solidFill>
              <a:latin typeface="Verdana" panose="020B0604030504040204" pitchFamily="3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Rectangle 3"/>
          <p:cNvSpPr>
            <a:spLocks noGrp="1"/>
          </p:cNvSpPr>
          <p:nvPr>
            <p:ph idx="1"/>
          </p:nvPr>
        </p:nvSpPr>
        <p:spPr>
          <a:ln/>
        </p:spPr>
        <p:txBody>
          <a:bodyPr vert="horz" wrap="square" lIns="91440" tIns="45720" rIns="91440" bIns="45720" anchor="t" anchorCtr="0"/>
          <a:p>
            <a:pPr eaLnBrk="1" hangingPunct="1">
              <a:buNone/>
            </a:pPr>
            <a:r>
              <a:rPr lang="zh-CN" altLang="en-US" sz="2800" dirty="0"/>
              <a:t>总线技术是计算机系统的一个重要技术，有的学者说</a:t>
            </a:r>
            <a:r>
              <a:rPr lang="en-US" altLang="zh-CN" sz="2800" dirty="0"/>
              <a:t>PC</a:t>
            </a:r>
            <a:r>
              <a:rPr lang="zh-CN" altLang="en-US" sz="2800" dirty="0"/>
              <a:t>就是由</a:t>
            </a:r>
            <a:r>
              <a:rPr lang="en-US" altLang="zh-CN" sz="2800" dirty="0"/>
              <a:t>CPU、</a:t>
            </a:r>
            <a:r>
              <a:rPr lang="zh-CN" altLang="en-US" sz="2800" dirty="0"/>
              <a:t>总线系统、操作系统三个部分组成。</a:t>
            </a:r>
            <a:endParaRPr lang="zh-CN" altLang="en-US" sz="2800" dirty="0"/>
          </a:p>
          <a:p>
            <a:pPr eaLnBrk="1" hangingPunct="1"/>
            <a:r>
              <a:rPr lang="zh-CN" altLang="en-US" sz="2800" dirty="0"/>
              <a:t>第一节讲述的是总线的概念和结构。</a:t>
            </a:r>
            <a:endParaRPr lang="zh-CN" altLang="en-US" sz="2800" dirty="0"/>
          </a:p>
          <a:p>
            <a:pPr eaLnBrk="1" hangingPunct="1">
              <a:buNone/>
            </a:pPr>
            <a:r>
              <a:rPr lang="zh-CN" altLang="en-US" sz="2800" dirty="0"/>
              <a:t>总线定义：它是构成计算机系统的互联机构，是多个系统功能部件之间进行数据传送的公共通道。一个单处理器的总线我们可分为三类：</a:t>
            </a:r>
            <a:endParaRPr lang="zh-CN" altLang="en-US" sz="2800" dirty="0"/>
          </a:p>
          <a:p>
            <a:pPr eaLnBrk="1" hangingPunct="1">
              <a:buNone/>
            </a:pPr>
            <a:r>
              <a:rPr lang="zh-CN" altLang="en-US" sz="2800" dirty="0"/>
              <a:t>内部总线，系统总线，</a:t>
            </a:r>
            <a:r>
              <a:rPr lang="en-US" altLang="zh-CN" sz="2800" dirty="0"/>
              <a:t>I/O</a:t>
            </a:r>
            <a:r>
              <a:rPr lang="zh-CN" altLang="en-US" sz="2800" dirty="0"/>
              <a:t>总线</a:t>
            </a:r>
            <a:endParaRPr lang="zh-CN" altLang="en-US" sz="2800" dirty="0"/>
          </a:p>
        </p:txBody>
      </p:sp>
      <p:sp>
        <p:nvSpPr>
          <p:cNvPr id="91138" name="标题 3"/>
          <p:cNvSpPr>
            <a:spLocks noGrp="1"/>
          </p:cNvSpPr>
          <p:nvPr>
            <p:ph type="title"/>
          </p:nvPr>
        </p:nvSpPr>
        <p:spPr>
          <a:ln/>
        </p:spPr>
        <p:txBody>
          <a:bodyPr vert="horz" wrap="square" lIns="91440" tIns="45720" rIns="91440" bIns="45720" anchor="b" anchorCtr="0">
            <a:spAutoFit/>
          </a:bodyPr>
          <a:p>
            <a:endParaRPr lang="zh-CN"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Rectangle 3"/>
          <p:cNvSpPr>
            <a:spLocks noGrp="1"/>
          </p:cNvSpPr>
          <p:nvPr>
            <p:ph idx="1"/>
          </p:nvPr>
        </p:nvSpPr>
        <p:spPr>
          <a:xfrm>
            <a:off x="685800" y="762000"/>
            <a:ext cx="8110538" cy="5638800"/>
          </a:xfrm>
          <a:ln/>
        </p:spPr>
        <p:txBody>
          <a:bodyPr vert="horz" wrap="square" lIns="91440" tIns="45720" rIns="91440" bIns="45720" anchor="t" anchorCtr="0"/>
          <a:p>
            <a:pPr eaLnBrk="1" hangingPunct="1">
              <a:lnSpc>
                <a:spcPct val="90000"/>
              </a:lnSpc>
              <a:buNone/>
            </a:pPr>
            <a:r>
              <a:rPr lang="zh-CN" altLang="en-US" dirty="0"/>
              <a:t>内部总线指</a:t>
            </a:r>
            <a:r>
              <a:rPr lang="en-US" altLang="zh-CN" dirty="0"/>
              <a:t>CPU</a:t>
            </a:r>
            <a:r>
              <a:rPr lang="zh-CN" altLang="en-US" dirty="0"/>
              <a:t>内部连接各寄存器及运算部件之间的总线。</a:t>
            </a:r>
            <a:endParaRPr lang="zh-CN" altLang="en-US" dirty="0"/>
          </a:p>
          <a:p>
            <a:pPr eaLnBrk="1" hangingPunct="1">
              <a:lnSpc>
                <a:spcPct val="90000"/>
              </a:lnSpc>
              <a:buNone/>
            </a:pPr>
            <a:r>
              <a:rPr lang="zh-CN" altLang="en-US" dirty="0"/>
              <a:t>系统总线指</a:t>
            </a:r>
            <a:r>
              <a:rPr lang="en-US" altLang="zh-CN" dirty="0"/>
              <a:t>CPU</a:t>
            </a:r>
            <a:r>
              <a:rPr lang="zh-CN" altLang="en-US" dirty="0"/>
              <a:t>同计算机系统的其他高速部件互相连接的总线。</a:t>
            </a:r>
            <a:endParaRPr lang="zh-CN" altLang="en-US" dirty="0"/>
          </a:p>
          <a:p>
            <a:pPr eaLnBrk="1" hangingPunct="1">
              <a:lnSpc>
                <a:spcPct val="90000"/>
              </a:lnSpc>
              <a:buNone/>
            </a:pPr>
            <a:r>
              <a:rPr lang="en-US" altLang="zh-CN" dirty="0"/>
              <a:t>I/O</a:t>
            </a:r>
            <a:r>
              <a:rPr lang="zh-CN" altLang="en-US" dirty="0"/>
              <a:t>总线指中低速</a:t>
            </a:r>
            <a:r>
              <a:rPr lang="en-US" altLang="zh-CN" dirty="0"/>
              <a:t>I/O</a:t>
            </a:r>
            <a:r>
              <a:rPr lang="zh-CN" altLang="en-US" dirty="0"/>
              <a:t>设备之间互相连接的总线。</a:t>
            </a:r>
            <a:endParaRPr lang="zh-CN" altLang="en-US" dirty="0"/>
          </a:p>
          <a:p>
            <a:pPr eaLnBrk="1" hangingPunct="1">
              <a:lnSpc>
                <a:spcPct val="90000"/>
              </a:lnSpc>
              <a:buNone/>
            </a:pPr>
            <a:r>
              <a:rPr lang="zh-CN" altLang="en-US" dirty="0"/>
              <a:t>对于每种总线，我们还要了解其物理特征、功能特性、电器特性、时间特性</a:t>
            </a:r>
            <a:endParaRPr lang="zh-CN" altLang="en-US" dirty="0"/>
          </a:p>
          <a:p>
            <a:pPr eaLnBrk="1" hangingPunct="1">
              <a:lnSpc>
                <a:spcPct val="90000"/>
              </a:lnSpc>
              <a:buNone/>
            </a:pPr>
            <a:r>
              <a:rPr lang="zh-CN" altLang="en-US" dirty="0"/>
              <a:t>按连接方式来分，单机系统中总线结构有三种类型：单总线结构、双总线结构、三总线结构</a:t>
            </a:r>
            <a:endParaRPr lang="zh-CN" altLang="en-US" dirty="0"/>
          </a:p>
          <a:p>
            <a:pPr eaLnBrk="1" hangingPunct="1">
              <a:lnSpc>
                <a:spcPct val="90000"/>
              </a:lnSpc>
              <a:buNone/>
            </a:pPr>
            <a:endParaRPr lang="zh-CN"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Rectangle 3"/>
          <p:cNvSpPr>
            <a:spLocks noGrp="1"/>
          </p:cNvSpPr>
          <p:nvPr>
            <p:ph idx="1"/>
          </p:nvPr>
        </p:nvSpPr>
        <p:spPr>
          <a:xfrm>
            <a:off x="912813" y="533400"/>
            <a:ext cx="8110537" cy="5562600"/>
          </a:xfrm>
          <a:ln/>
        </p:spPr>
        <p:txBody>
          <a:bodyPr vert="horz" wrap="square" lIns="91440" tIns="45720" rIns="91440" bIns="45720" anchor="t" anchorCtr="0"/>
          <a:p>
            <a:pPr eaLnBrk="1" hangingPunct="1"/>
            <a:r>
              <a:rPr lang="zh-CN" altLang="en-US" dirty="0"/>
              <a:t>总线接口</a:t>
            </a:r>
            <a:endParaRPr lang="zh-CN" altLang="en-US" dirty="0"/>
          </a:p>
          <a:p>
            <a:pPr eaLnBrk="1" hangingPunct="1">
              <a:buNone/>
            </a:pPr>
            <a:r>
              <a:rPr lang="zh-CN" altLang="en-US" dirty="0"/>
              <a:t>首先了解</a:t>
            </a:r>
            <a:r>
              <a:rPr lang="zh-CN" altLang="en-US" dirty="0">
                <a:solidFill>
                  <a:srgbClr val="FF0000"/>
                </a:solidFill>
              </a:rPr>
              <a:t>信息的传送方式</a:t>
            </a:r>
            <a:endParaRPr lang="zh-CN" altLang="en-US" dirty="0">
              <a:solidFill>
                <a:srgbClr val="FF0000"/>
              </a:solidFill>
            </a:endParaRPr>
          </a:p>
          <a:p>
            <a:pPr eaLnBrk="1" hangingPunct="1">
              <a:buNone/>
            </a:pPr>
            <a:r>
              <a:rPr lang="zh-CN" altLang="en-US" dirty="0"/>
              <a:t>有三种传送方式：串行传送，并行传送，分时传送。出于速度和效率的考虑，系统总线上传送信息必须采用</a:t>
            </a:r>
            <a:r>
              <a:rPr lang="zh-CN" altLang="en-US" dirty="0">
                <a:solidFill>
                  <a:srgbClr val="FF0000"/>
                </a:solidFill>
              </a:rPr>
              <a:t>并行传送</a:t>
            </a:r>
            <a:r>
              <a:rPr lang="zh-CN" altLang="en-US" dirty="0"/>
              <a:t>方式。</a:t>
            </a:r>
            <a:endParaRPr lang="zh-CN" altLang="en-US" dirty="0"/>
          </a:p>
          <a:p>
            <a:pPr eaLnBrk="1" hangingPunct="1">
              <a:buNone/>
            </a:pPr>
            <a:r>
              <a:rPr lang="zh-CN" altLang="en-US" dirty="0"/>
              <a:t>当信息串行传送时，只有一条传输线，且采用脉冲传送。</a:t>
            </a:r>
            <a:endParaRPr lang="zh-CN" altLang="en-US" dirty="0"/>
          </a:p>
          <a:p>
            <a:pPr eaLnBrk="1" hangingPunct="1">
              <a:buNone/>
            </a:pPr>
            <a:r>
              <a:rPr lang="zh-CN" altLang="en-US" dirty="0"/>
              <a:t>当信息并行传送时，每个数据位都需要一根单独传输线。</a:t>
            </a:r>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Rectangle 3"/>
          <p:cNvSpPr>
            <a:spLocks noGrp="1"/>
          </p:cNvSpPr>
          <p:nvPr>
            <p:ph idx="1"/>
          </p:nvPr>
        </p:nvSpPr>
        <p:spPr>
          <a:xfrm>
            <a:off x="827088" y="836613"/>
            <a:ext cx="8110537" cy="5638800"/>
          </a:xfrm>
          <a:ln/>
        </p:spPr>
        <p:txBody>
          <a:bodyPr vert="horz" wrap="square" lIns="91440" tIns="45720" rIns="91440" bIns="45720" anchor="t" anchorCtr="0"/>
          <a:p>
            <a:pPr eaLnBrk="1" hangingPunct="1"/>
            <a:r>
              <a:rPr lang="zh-CN" altLang="en-US" sz="2800" dirty="0"/>
              <a:t>总线的</a:t>
            </a:r>
            <a:r>
              <a:rPr lang="zh-CN" altLang="en-US" sz="2800" dirty="0">
                <a:solidFill>
                  <a:srgbClr val="FF0000"/>
                </a:solidFill>
              </a:rPr>
              <a:t>仲裁</a:t>
            </a:r>
            <a:r>
              <a:rPr lang="zh-CN" altLang="en-US" sz="2800" dirty="0"/>
              <a:t>、</a:t>
            </a:r>
            <a:r>
              <a:rPr lang="zh-CN" altLang="en-US" sz="2800" dirty="0">
                <a:solidFill>
                  <a:srgbClr val="FF0000"/>
                </a:solidFill>
              </a:rPr>
              <a:t>定时</a:t>
            </a:r>
            <a:r>
              <a:rPr lang="zh-CN" altLang="en-US" sz="2800" dirty="0"/>
              <a:t>和数据传送模式</a:t>
            </a:r>
            <a:endParaRPr lang="zh-CN" altLang="en-US" sz="2800" dirty="0"/>
          </a:p>
          <a:p>
            <a:pPr eaLnBrk="1" hangingPunct="1">
              <a:buNone/>
            </a:pPr>
            <a:r>
              <a:rPr lang="zh-CN" altLang="en-US" sz="2800" dirty="0"/>
              <a:t>总线仲裁是总线系统的核心问题之一。是为了解决多个主设备同时竞争总线控制权的问题，常常采用优先级策略或公平策略，选择其中一个主设备作为作为总线的下一次主方，接管总线的控制权。</a:t>
            </a:r>
            <a:endParaRPr lang="zh-CN" altLang="en-US" sz="2800" dirty="0"/>
          </a:p>
          <a:p>
            <a:pPr eaLnBrk="1" hangingPunct="1">
              <a:buNone/>
            </a:pPr>
            <a:r>
              <a:rPr lang="zh-CN" altLang="en-US" sz="2800" dirty="0"/>
              <a:t>按仲裁电路的位置，分为：</a:t>
            </a:r>
            <a:r>
              <a:rPr lang="zh-CN" altLang="en-US" sz="2800" dirty="0">
                <a:solidFill>
                  <a:srgbClr val="FF0000"/>
                </a:solidFill>
              </a:rPr>
              <a:t>集中式仲裁（菊花链式查询、计数器查询、独立查询）和分布式仲裁</a:t>
            </a:r>
            <a:r>
              <a:rPr lang="zh-CN" altLang="en-US" sz="2800" dirty="0"/>
              <a:t>。在这里，我们要搞清楚它们的区别。</a:t>
            </a:r>
            <a:endParaRPr lang="zh-CN" altLang="en-US" sz="2800" dirty="0"/>
          </a:p>
          <a:p>
            <a:pPr eaLnBrk="1" hangingPunct="1">
              <a:buNone/>
            </a:pPr>
            <a:r>
              <a:rPr lang="zh-CN" altLang="en-US" sz="2800" dirty="0"/>
              <a:t>总线的定时又是总线系统的核心问题之一。为了同步主方和从方，必须制定定时协议。</a:t>
            </a:r>
            <a:endParaRPr lang="zh-CN" altLang="en-US" sz="2800" dirty="0"/>
          </a:p>
          <a:p>
            <a:pPr eaLnBrk="1" hangingPunct="1">
              <a:buNone/>
            </a:pPr>
            <a:r>
              <a:rPr lang="zh-CN" altLang="en-US" sz="2800" dirty="0"/>
              <a:t>常见的协议有</a:t>
            </a:r>
            <a:r>
              <a:rPr lang="zh-CN" altLang="en-US" sz="2800" dirty="0">
                <a:solidFill>
                  <a:srgbClr val="FF0000"/>
                </a:solidFill>
              </a:rPr>
              <a:t>同步定时和异步定时</a:t>
            </a:r>
            <a:r>
              <a:rPr lang="zh-CN" altLang="en-US" sz="2800" dirty="0"/>
              <a:t>两种方式。</a:t>
            </a:r>
            <a:endParaRPr lang="en-US" altLang="zh-CN" sz="2800" dirty="0"/>
          </a:p>
          <a:p>
            <a:pPr eaLnBrk="1" hangingPunct="1">
              <a:buNone/>
            </a:pPr>
            <a:r>
              <a:rPr lang="zh-CN" altLang="en-US" sz="2800" dirty="0"/>
              <a:t>书</a:t>
            </a:r>
            <a:r>
              <a:rPr lang="en-US" altLang="zh-CN" sz="2800" dirty="0"/>
              <a:t>P185</a:t>
            </a:r>
            <a:r>
              <a:rPr lang="zh-CN" altLang="en-US" sz="2800" dirty="0"/>
              <a:t>：例</a:t>
            </a:r>
            <a:r>
              <a:rPr lang="en-US" altLang="zh-CN" sz="2800" dirty="0"/>
              <a:t>1</a:t>
            </a:r>
            <a:r>
              <a:rPr lang="zh-CN" altLang="en-US" sz="2800" dirty="0"/>
              <a:t>，</a:t>
            </a:r>
            <a:r>
              <a:rPr lang="en-US" altLang="zh-CN" sz="2800" dirty="0"/>
              <a:t>P193</a:t>
            </a:r>
            <a:r>
              <a:rPr lang="zh-CN" altLang="en-US" sz="2800" dirty="0"/>
              <a:t>：例</a:t>
            </a:r>
            <a:r>
              <a:rPr lang="en-US" altLang="zh-CN" sz="2800" dirty="0"/>
              <a:t>2</a:t>
            </a:r>
            <a:endParaRPr lang="zh-CN" altLang="en-US" sz="2800" dirty="0"/>
          </a:p>
          <a:p>
            <a:pPr eaLnBrk="1" hangingPunct="1">
              <a:buNone/>
            </a:pPr>
            <a:endParaRPr lang="zh-CN" altLang="en-US" sz="28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标题 1"/>
          <p:cNvSpPr>
            <a:spLocks noGrp="1"/>
          </p:cNvSpPr>
          <p:nvPr>
            <p:ph type="title"/>
          </p:nvPr>
        </p:nvSpPr>
        <p:spPr>
          <a:ln/>
        </p:spPr>
        <p:txBody>
          <a:bodyPr anchor="b" anchorCtr="0">
            <a:spAutoFit/>
          </a:bodyPr>
          <a:p>
            <a:endParaRPr lang="zh-CN" altLang="en-US"/>
          </a:p>
        </p:txBody>
      </p:sp>
      <p:sp>
        <p:nvSpPr>
          <p:cNvPr id="3" name="内容占位符 2"/>
          <p:cNvSpPr>
            <a:spLocks noGrp="1"/>
          </p:cNvSpPr>
          <p:nvPr>
            <p:ph idx="1"/>
          </p:nvPr>
        </p:nvSpPr>
        <p:spPr>
          <a:xfrm>
            <a:off x="912813" y="1905000"/>
            <a:ext cx="8110538" cy="4191000"/>
          </a:xfrm>
        </p:spPr>
        <p:txBody>
          <a:bodyPr/>
          <a:p>
            <a:pPr marL="342900" marR="0" indent="-34290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Char char="n"/>
            </a:pPr>
            <a:r>
              <a:rPr kumimoji="1" lang="zh-CN" altLang="en-US" sz="3200" b="0" i="0" u="none" strike="noStrike" kern="0" cap="none" spc="0" normalizeH="0" baseline="0" noProof="1">
                <a:solidFill>
                  <a:schemeClr val="tx1"/>
                </a:solidFill>
                <a:latin typeface="+mn-lt"/>
                <a:ea typeface="+mn-ea"/>
                <a:cs typeface="+mn-cs"/>
              </a:rPr>
              <a:t>计算机系统中，根据应用条件和硬件资源不同，信息的传输方式可采用以下三种方式：_____________、____________和分时传送。</a:t>
            </a:r>
            <a:endParaRPr kumimoji="1" lang="zh-CN" altLang="en-US" sz="3200" b="0" i="0" u="none" strike="noStrike" kern="0" cap="none" spc="0" normalizeH="0" baseline="0" noProof="1">
              <a:solidFill>
                <a:schemeClr val="tx1"/>
              </a:solidFill>
              <a:latin typeface="+mn-lt"/>
              <a:ea typeface="+mn-ea"/>
              <a:cs typeface="+mn-cs"/>
            </a:endParaRPr>
          </a:p>
          <a:p>
            <a:pPr marL="342900" marR="0" indent="-34290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Char char="n"/>
            </a:pPr>
            <a:r>
              <a:rPr kumimoji="1" lang="zh-CN" altLang="en-US" sz="3200" b="0" i="0" u="none" strike="noStrike" kern="0" cap="none" spc="0" normalizeH="0" baseline="0" noProof="1">
                <a:solidFill>
                  <a:schemeClr val="tx1"/>
                </a:solidFill>
                <a:latin typeface="+mn-lt"/>
                <a:ea typeface="+mn-ea"/>
                <a:cs typeface="+mn-cs"/>
              </a:rPr>
              <a:t>在系统总线的数据线上，不可能传输的是（     ）。</a:t>
            </a:r>
            <a:endParaRPr kumimoji="1" lang="zh-CN" altLang="en-US" sz="3200" b="0" i="0" u="none" strike="noStrike" kern="0" cap="none" spc="0" normalizeH="0" baseline="0" noProof="1">
              <a:solidFill>
                <a:schemeClr val="tx1"/>
              </a:solidFill>
              <a:latin typeface="+mn-lt"/>
              <a:ea typeface="+mn-ea"/>
              <a:cs typeface="+mn-cs"/>
            </a:endParaRPr>
          </a:p>
          <a:p>
            <a:pPr marL="0" marR="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pPr>
            <a:r>
              <a:rPr kumimoji="1" lang="zh-CN" altLang="en-US" sz="3200" b="0" i="0" u="none" strike="noStrike" kern="0" cap="none" spc="0" normalizeH="0" baseline="0" noProof="1">
                <a:solidFill>
                  <a:schemeClr val="tx1"/>
                </a:solidFill>
                <a:latin typeface="+mn-lt"/>
                <a:ea typeface="+mn-ea"/>
                <a:cs typeface="+mn-cs"/>
              </a:rPr>
              <a:t>A. 指令                    B. 操作数       </a:t>
            </a:r>
            <a:endParaRPr kumimoji="1" lang="zh-CN" altLang="en-US" sz="3200" b="0" i="0" u="none" strike="noStrike" kern="0" cap="none" spc="0" normalizeH="0" baseline="0" noProof="1">
              <a:solidFill>
                <a:schemeClr val="tx1"/>
              </a:solidFill>
              <a:latin typeface="+mn-lt"/>
              <a:ea typeface="+mn-ea"/>
              <a:cs typeface="+mn-cs"/>
            </a:endParaRPr>
          </a:p>
          <a:p>
            <a:pPr marL="0" marR="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pPr>
            <a:r>
              <a:rPr kumimoji="1" lang="zh-CN" altLang="en-US" sz="3200" b="0" i="0" u="none" strike="noStrike" kern="0" cap="none" spc="0" normalizeH="0" baseline="0" noProof="1">
                <a:solidFill>
                  <a:schemeClr val="tx1"/>
                </a:solidFill>
                <a:latin typeface="+mn-lt"/>
                <a:ea typeface="+mn-ea"/>
                <a:cs typeface="+mn-cs"/>
              </a:rPr>
              <a:t>C. 握手(应答)信号      D. 地址</a:t>
            </a:r>
            <a:endParaRPr kumimoji="1" lang="zh-CN" altLang="en-US" sz="3200" b="0" i="0" u="none" strike="noStrike" kern="0" cap="none" spc="0" normalizeH="0" baseline="0" noProof="1">
              <a:solidFill>
                <a:schemeClr val="tx1"/>
              </a:solidFill>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灯片编号占位符 5"/>
          <p:cNvSpPr>
            <a:spLocks noGrp="1"/>
          </p:cNvSpPr>
          <p:nvPr>
            <p:ph type="sldNum"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Verdana" panose="020B060403050404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6386" name="Rectangle 2"/>
          <p:cNvSpPr>
            <a:spLocks noGrp="1"/>
          </p:cNvSpPr>
          <p:nvPr>
            <p:ph type="title"/>
          </p:nvPr>
        </p:nvSpPr>
        <p:spPr>
          <a:ln/>
        </p:spPr>
        <p:txBody>
          <a:bodyPr vert="horz" wrap="square" lIns="91440" tIns="45720" rIns="91440" bIns="45720" anchor="b" anchorCtr="0">
            <a:spAutoFit/>
          </a:bodyPr>
          <a:p>
            <a:pPr eaLnBrk="1" hangingPunct="1"/>
            <a:r>
              <a:rPr lang="zh-CN" altLang="en-US" b="1" dirty="0">
                <a:solidFill>
                  <a:srgbClr val="003399"/>
                </a:solidFill>
              </a:rPr>
              <a:t>计算机性能指标</a:t>
            </a:r>
            <a:endParaRPr lang="zh-CN" altLang="en-US" b="1" dirty="0">
              <a:solidFill>
                <a:srgbClr val="003399"/>
              </a:solidFill>
            </a:endParaRPr>
          </a:p>
        </p:txBody>
      </p:sp>
      <p:sp>
        <p:nvSpPr>
          <p:cNvPr id="16387" name="Rectangle 3"/>
          <p:cNvSpPr>
            <a:spLocks noGrp="1"/>
          </p:cNvSpPr>
          <p:nvPr>
            <p:ph idx="1"/>
          </p:nvPr>
        </p:nvSpPr>
        <p:spPr>
          <a:xfrm>
            <a:off x="250825" y="1773238"/>
            <a:ext cx="8424863" cy="4248150"/>
          </a:xfrm>
          <a:ln/>
        </p:spPr>
        <p:txBody>
          <a:bodyPr vert="horz" wrap="square" lIns="91440" tIns="45720" rIns="91440" bIns="45720" anchor="t" anchorCtr="0"/>
          <a:p>
            <a:pPr eaLnBrk="1" hangingPunct="1">
              <a:lnSpc>
                <a:spcPct val="110000"/>
              </a:lnSpc>
            </a:pPr>
            <a:r>
              <a:rPr lang="en-US" altLang="zh-CN" sz="2400" b="1" dirty="0"/>
              <a:t>MIPS</a:t>
            </a:r>
            <a:r>
              <a:rPr lang="zh-CN" altLang="en-US" sz="2400" b="1" dirty="0"/>
              <a:t>：表示每秒百万条指令数，用下式计算：</a:t>
            </a:r>
            <a:endParaRPr lang="zh-CN" altLang="en-US" sz="2400" b="1" dirty="0"/>
          </a:p>
          <a:p>
            <a:pPr eaLnBrk="1" hangingPunct="1">
              <a:lnSpc>
                <a:spcPct val="110000"/>
              </a:lnSpc>
              <a:buNone/>
            </a:pPr>
            <a:endParaRPr lang="zh-CN" altLang="en-US" sz="2400" b="1" dirty="0"/>
          </a:p>
          <a:p>
            <a:pPr eaLnBrk="1" hangingPunct="1">
              <a:lnSpc>
                <a:spcPct val="110000"/>
              </a:lnSpc>
              <a:buNone/>
            </a:pPr>
            <a:r>
              <a:rPr lang="en-US" altLang="zh-CN" sz="2400" b="1" dirty="0"/>
              <a:t>MIPS </a:t>
            </a:r>
            <a:r>
              <a:rPr lang="zh-CN" altLang="en-US" sz="2400" b="1" dirty="0"/>
              <a:t>＝</a:t>
            </a:r>
            <a:r>
              <a:rPr lang="zh-CN" altLang="en-US" sz="2400" b="1" dirty="0">
                <a:latin typeface="Times New Roman" panose="02020603050405020304" pitchFamily="18" charset="0"/>
              </a:rPr>
              <a:t> </a:t>
            </a:r>
            <a:r>
              <a:rPr lang="zh-CN" altLang="en-US" sz="2400" b="1" dirty="0"/>
              <a:t>　　　指令条数                    ＝</a:t>
            </a:r>
            <a:r>
              <a:rPr lang="zh-CN" altLang="en-US" sz="2400" b="1" dirty="0">
                <a:latin typeface="Times New Roman" panose="02020603050405020304" pitchFamily="18" charset="0"/>
              </a:rPr>
              <a:t> </a:t>
            </a:r>
            <a:r>
              <a:rPr lang="zh-CN" altLang="en-US" sz="2400" b="1" dirty="0"/>
              <a:t>  </a:t>
            </a:r>
            <a:r>
              <a:rPr lang="zh-CN" altLang="en-US" sz="2400" b="1" dirty="0">
                <a:latin typeface="Times New Roman" panose="02020603050405020304" pitchFamily="18" charset="0"/>
              </a:rPr>
              <a:t> </a:t>
            </a:r>
            <a:r>
              <a:rPr lang="zh-CN" altLang="en-US" sz="2400" b="1" dirty="0"/>
              <a:t>   时钟频率</a:t>
            </a:r>
            <a:br>
              <a:rPr lang="zh-CN" altLang="en-US" sz="2400" b="1" dirty="0"/>
            </a:br>
            <a:r>
              <a:rPr lang="zh-CN" altLang="en-US" sz="2400" b="1" dirty="0"/>
              <a:t>                 程序执行时间 </a:t>
            </a:r>
            <a:r>
              <a:rPr lang="en-US" altLang="zh-CN" sz="2400" b="1" dirty="0"/>
              <a:t>× 10</a:t>
            </a:r>
            <a:r>
              <a:rPr lang="en-US" altLang="zh-CN" sz="2400" b="1" baseline="30000" dirty="0"/>
              <a:t>6</a:t>
            </a:r>
            <a:r>
              <a:rPr lang="en-US" altLang="zh-CN" sz="2400" b="1" dirty="0"/>
              <a:t> </a:t>
            </a:r>
            <a:r>
              <a:rPr lang="en-US" altLang="zh-CN" sz="2400" b="1" dirty="0">
                <a:latin typeface="Times New Roman" panose="02020603050405020304" pitchFamily="18" charset="0"/>
              </a:rPr>
              <a:t> </a:t>
            </a:r>
            <a:r>
              <a:rPr lang="en-US" altLang="zh-CN" sz="2400" b="1" dirty="0"/>
              <a:t>            CPI × 10</a:t>
            </a:r>
            <a:r>
              <a:rPr lang="en-US" altLang="zh-CN" sz="2400" b="1" baseline="30000" dirty="0"/>
              <a:t>6</a:t>
            </a:r>
            <a:endParaRPr lang="en-US" altLang="zh-CN" sz="2400" b="1" baseline="30000" dirty="0"/>
          </a:p>
          <a:p>
            <a:pPr eaLnBrk="1" hangingPunct="1">
              <a:lnSpc>
                <a:spcPct val="110000"/>
              </a:lnSpc>
              <a:buNone/>
            </a:pPr>
            <a:endParaRPr lang="en-US" altLang="zh-CN" sz="2400" b="1" baseline="30000" dirty="0"/>
          </a:p>
          <a:p>
            <a:pPr eaLnBrk="1" hangingPunct="1">
              <a:lnSpc>
                <a:spcPct val="120000"/>
              </a:lnSpc>
            </a:pPr>
            <a:r>
              <a:rPr lang="en-US" altLang="zh-CN" sz="2400" b="1" dirty="0"/>
              <a:t>MFLOPS</a:t>
            </a:r>
            <a:r>
              <a:rPr lang="zh-CN" altLang="en-US" sz="2400" b="1" dirty="0"/>
              <a:t>：表示每秒百万次浮点操作次数，用下式计算：</a:t>
            </a:r>
            <a:br>
              <a:rPr lang="zh-CN" altLang="en-US" sz="2400" b="1" dirty="0"/>
            </a:br>
            <a:endParaRPr lang="zh-CN" altLang="en-US" sz="2400" b="1" dirty="0"/>
          </a:p>
          <a:p>
            <a:pPr eaLnBrk="1" hangingPunct="1">
              <a:lnSpc>
                <a:spcPct val="120000"/>
              </a:lnSpc>
              <a:buNone/>
            </a:pPr>
            <a:r>
              <a:rPr lang="en-US" altLang="zh-CN" sz="2400" b="1" dirty="0"/>
              <a:t>MFLOPS </a:t>
            </a:r>
            <a:r>
              <a:rPr lang="zh-CN" altLang="en-US" sz="2400" b="1" dirty="0"/>
              <a:t>＝</a:t>
            </a:r>
            <a:r>
              <a:rPr lang="zh-CN" altLang="en-US" sz="2400" b="1" dirty="0">
                <a:latin typeface="Times New Roman" panose="02020603050405020304" pitchFamily="18" charset="0"/>
              </a:rPr>
              <a:t> </a:t>
            </a:r>
            <a:r>
              <a:rPr lang="zh-CN" altLang="en-US" sz="2400" b="1" dirty="0"/>
              <a:t>    程序中的浮点操作次数</a:t>
            </a:r>
            <a:br>
              <a:rPr lang="zh-CN" altLang="en-US" sz="2400" b="1" dirty="0"/>
            </a:br>
            <a:r>
              <a:rPr lang="zh-CN" altLang="en-US" sz="2400" b="1" dirty="0"/>
              <a:t>                     程序执行时间 </a:t>
            </a:r>
            <a:r>
              <a:rPr lang="en-US" altLang="zh-CN" sz="2400" b="1" dirty="0"/>
              <a:t>× 10</a:t>
            </a:r>
            <a:r>
              <a:rPr lang="en-US" altLang="zh-CN" sz="2400" b="1" baseline="30000" dirty="0"/>
              <a:t>6</a:t>
            </a:r>
            <a:r>
              <a:rPr lang="en-US" altLang="zh-CN" sz="2400" b="1" dirty="0"/>
              <a:t> </a:t>
            </a:r>
            <a:endParaRPr lang="en-US" altLang="zh-CN" sz="2400" b="1" dirty="0"/>
          </a:p>
          <a:p>
            <a:pPr eaLnBrk="1" hangingPunct="1">
              <a:lnSpc>
                <a:spcPct val="110000"/>
              </a:lnSpc>
            </a:pPr>
            <a:endParaRPr lang="en-US" altLang="zh-CN" sz="2400" b="1" baseline="30000" dirty="0"/>
          </a:p>
        </p:txBody>
      </p:sp>
      <p:sp>
        <p:nvSpPr>
          <p:cNvPr id="16388" name="Line 4"/>
          <p:cNvSpPr/>
          <p:nvPr/>
        </p:nvSpPr>
        <p:spPr>
          <a:xfrm>
            <a:off x="1835150" y="3140075"/>
            <a:ext cx="3529013" cy="0"/>
          </a:xfrm>
          <a:prstGeom prst="line">
            <a:avLst/>
          </a:prstGeom>
          <a:ln w="19050" cap="flat" cmpd="sng">
            <a:solidFill>
              <a:schemeClr val="tx1"/>
            </a:solidFill>
            <a:prstDash val="solid"/>
            <a:miter/>
            <a:headEnd type="none" w="med" len="med"/>
            <a:tailEnd type="none" w="med" len="med"/>
          </a:ln>
        </p:spPr>
      </p:sp>
      <p:sp>
        <p:nvSpPr>
          <p:cNvPr id="16389" name="Line 5"/>
          <p:cNvSpPr/>
          <p:nvPr/>
        </p:nvSpPr>
        <p:spPr>
          <a:xfrm>
            <a:off x="6156325" y="3140075"/>
            <a:ext cx="1800225" cy="0"/>
          </a:xfrm>
          <a:prstGeom prst="line">
            <a:avLst/>
          </a:prstGeom>
          <a:ln w="19050" cap="flat" cmpd="sng">
            <a:solidFill>
              <a:schemeClr val="tx1"/>
            </a:solidFill>
            <a:prstDash val="solid"/>
            <a:miter/>
            <a:headEnd type="none" w="med" len="med"/>
            <a:tailEnd type="none" w="med" len="med"/>
          </a:ln>
        </p:spPr>
      </p:sp>
      <p:sp>
        <p:nvSpPr>
          <p:cNvPr id="16390" name="Line 7"/>
          <p:cNvSpPr/>
          <p:nvPr/>
        </p:nvSpPr>
        <p:spPr>
          <a:xfrm>
            <a:off x="2339975" y="5373688"/>
            <a:ext cx="3382963" cy="0"/>
          </a:xfrm>
          <a:prstGeom prst="line">
            <a:avLst/>
          </a:prstGeom>
          <a:ln w="19050" cap="flat" cmpd="sng">
            <a:solidFill>
              <a:schemeClr val="tx1"/>
            </a:solidFill>
            <a:prstDash val="solid"/>
            <a:miter/>
            <a:headEnd type="none" w="med" len="med"/>
            <a:tailEnd type="none" w="med" len="med"/>
          </a:ln>
        </p:spPr>
      </p:sp>
    </p:spTree>
  </p:cSld>
  <p:clrMapOvr>
    <a:masterClrMapping/>
  </p:clrMapOvr>
  <p:transition/>
</p:sld>
</file>

<file path=ppt/tags/tag1.xml><?xml version="1.0" encoding="utf-8"?>
<p:tagLst xmlns:p="http://schemas.openxmlformats.org/presentationml/2006/main">
  <p:tag name="commondata" val="eyJoZGlkIjoiZmQ3MzU5NmFhZjhkODcwOWY1OGY0OGQ1MzFmODQ0MzgifQ=="/>
</p:tagLst>
</file>

<file path=ppt/theme/theme1.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Bold Stripe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Bold Stripe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Designs\Bold Stripes.pot</Template>
  <TotalTime>0</TotalTime>
  <Words>13727</Words>
  <Application>WPS 演示</Application>
  <PresentationFormat>全屏显示(4:3)</PresentationFormat>
  <Paragraphs>806</Paragraphs>
  <Slides>85</Slides>
  <Notes>1</Notes>
  <HiddenSlides>0</HiddenSlides>
  <MMClips>0</MMClips>
  <ScaleCrop>false</ScaleCrop>
  <HeadingPairs>
    <vt:vector size="8" baseType="variant">
      <vt:variant>
        <vt:lpstr>已用的字体</vt:lpstr>
      </vt:variant>
      <vt:variant>
        <vt:i4>19</vt:i4>
      </vt:variant>
      <vt:variant>
        <vt:lpstr>主题</vt:lpstr>
      </vt:variant>
      <vt:variant>
        <vt:i4>2</vt:i4>
      </vt:variant>
      <vt:variant>
        <vt:lpstr>嵌入 OLE 服务器</vt:lpstr>
      </vt:variant>
      <vt:variant>
        <vt:i4>1</vt:i4>
      </vt:variant>
      <vt:variant>
        <vt:lpstr>幻灯片标题</vt:lpstr>
      </vt:variant>
      <vt:variant>
        <vt:i4>85</vt:i4>
      </vt:variant>
    </vt:vector>
  </HeadingPairs>
  <TitlesOfParts>
    <vt:vector size="107" baseType="lpstr">
      <vt:lpstr>Arial</vt:lpstr>
      <vt:lpstr>宋体</vt:lpstr>
      <vt:lpstr>Wingdings</vt:lpstr>
      <vt:lpstr>Verdana</vt:lpstr>
      <vt:lpstr>Times New Roman</vt:lpstr>
      <vt:lpstr>Comic Sans MS</vt:lpstr>
      <vt:lpstr>隶书</vt:lpstr>
      <vt:lpstr>微软雅黑</vt:lpstr>
      <vt:lpstr>楷体_GB2312</vt:lpstr>
      <vt:lpstr>新宋体</vt:lpstr>
      <vt:lpstr>Arial Unicode MS</vt:lpstr>
      <vt:lpstr>黑体</vt:lpstr>
      <vt:lpstr>楷体</vt:lpstr>
      <vt:lpstr>MS PGothic</vt:lpstr>
      <vt:lpstr>Tahoma</vt:lpstr>
      <vt:lpstr>Symbol</vt:lpstr>
      <vt:lpstr>仿宋_GB2312</vt:lpstr>
      <vt:lpstr>仿宋</vt:lpstr>
      <vt:lpstr>Arial Unicode MS</vt:lpstr>
      <vt:lpstr>Bold Stripes</vt:lpstr>
      <vt:lpstr>1_Bold Stripes</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cug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运算方法和运算器</dc:title>
  <dc:creator>hcy</dc:creator>
  <cp:lastModifiedBy>204</cp:lastModifiedBy>
  <cp:revision>132</cp:revision>
  <dcterms:created xsi:type="dcterms:W3CDTF">2004-11-08T00:40:28Z</dcterms:created>
  <dcterms:modified xsi:type="dcterms:W3CDTF">2023-12-07T07:54:45Z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8D6E53375FAB4443B95060D56B778444_12</vt:lpwstr>
  </property>
</Properties>
</file>