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9" r:id="rId7"/>
    <p:sldId id="260" r:id="rId8"/>
    <p:sldId id="261" r:id="rId9"/>
    <p:sldId id="263" r:id="rId10"/>
    <p:sldId id="264" r:id="rId11"/>
    <p:sldId id="267" r:id="rId12"/>
    <p:sldId id="268" r:id="rId13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34A4-F7E8-4BD0-9F79-930586DA122E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9C0-94E1-4342-A76A-6DDA3307C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34A4-F7E8-4BD0-9F79-930586DA122E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9C0-94E1-4342-A76A-6DDA3307C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34A4-F7E8-4BD0-9F79-930586DA122E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9C0-94E1-4342-A76A-6DDA3307C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34A4-F7E8-4BD0-9F79-930586DA122E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9C0-94E1-4342-A76A-6DDA3307C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34A4-F7E8-4BD0-9F79-930586DA122E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9C0-94E1-4342-A76A-6DDA3307C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34A4-F7E8-4BD0-9F79-930586DA122E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9C0-94E1-4342-A76A-6DDA3307C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34A4-F7E8-4BD0-9F79-930586DA122E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9C0-94E1-4342-A76A-6DDA3307C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34A4-F7E8-4BD0-9F79-930586DA122E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9C0-94E1-4342-A76A-6DDA3307C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34A4-F7E8-4BD0-9F79-930586DA122E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9C0-94E1-4342-A76A-6DDA3307C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34A4-F7E8-4BD0-9F79-930586DA122E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9C0-94E1-4342-A76A-6DDA3307C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34A4-F7E8-4BD0-9F79-930586DA122E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9C0-94E1-4342-A76A-6DDA3307C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434A4-F7E8-4BD0-9F79-930586DA122E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729C0-94E1-4342-A76A-6DDA3307C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.某机的指令格式如图所示</a:t>
            </a:r>
          </a:p>
          <a:p>
            <a:pPr marL="0" indent="0">
              <a:buNone/>
            </a:pPr>
            <a:r>
              <a:rPr dirty="0"/>
              <a:t> </a:t>
            </a:r>
          </a:p>
          <a:p>
            <a:pPr marL="0" indent="0">
              <a:buNone/>
            </a:pPr>
            <a:r>
              <a:rPr dirty="0"/>
              <a:t>其中X为寻址特征位：X=00时，直接寻址；X=01时，用变址寄存器RX1寻址；X=10时，用变址寄存器RX2寻址；X=11时，相对寻址。</a:t>
            </a:r>
          </a:p>
          <a:p>
            <a:pPr marL="0" indent="0">
              <a:buNone/>
            </a:pPr>
            <a:r>
              <a:rPr dirty="0"/>
              <a:t>设(PC)=</a:t>
            </a:r>
            <a:r>
              <a:rPr lang="en-US" dirty="0"/>
              <a:t>0001</a:t>
            </a:r>
            <a:r>
              <a:rPr dirty="0"/>
              <a:t>H,(RX1)=00</a:t>
            </a:r>
            <a:r>
              <a:rPr lang="en-US" dirty="0"/>
              <a:t>10</a:t>
            </a:r>
            <a:r>
              <a:rPr dirty="0"/>
              <a:t>H,(RX2)=</a:t>
            </a:r>
            <a:r>
              <a:rPr lang="en-US" dirty="0"/>
              <a:t>2001</a:t>
            </a:r>
            <a:r>
              <a:rPr dirty="0"/>
              <a:t>H（H代表十六进制数），请确定下列指令中的有效地址：   ①1</a:t>
            </a:r>
            <a:r>
              <a:rPr lang="en-US" dirty="0"/>
              <a:t>70</a:t>
            </a:r>
            <a:r>
              <a:rPr dirty="0"/>
              <a:t>2H    ②2</a:t>
            </a:r>
            <a:r>
              <a:rPr lang="en-US" dirty="0"/>
              <a:t>626</a:t>
            </a:r>
            <a:r>
              <a:rPr dirty="0"/>
              <a:t>H  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2" descr="简图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t="20000" b="7704"/>
          <a:stretch>
            <a:fillRect/>
          </a:stretch>
        </p:blipFill>
        <p:spPr>
          <a:xfrm>
            <a:off x="5408930" y="1825625"/>
            <a:ext cx="3438525" cy="708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第五章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 某机微程序控制器采用水平型微指令格式。其微程序控制器有</a:t>
            </a:r>
            <a:r>
              <a:rPr lang="en-US" altLang="zh-CN"/>
              <a:t>60</a:t>
            </a:r>
            <a:r>
              <a:rPr lang="zh-CN" altLang="en-US"/>
              <a:t>个微命令，构成</a:t>
            </a:r>
            <a:r>
              <a:rPr lang="en-US" altLang="zh-CN"/>
              <a:t>5</a:t>
            </a:r>
            <a:r>
              <a:rPr lang="zh-CN" altLang="en-US"/>
              <a:t>个互斥类的微命令组，各组分别包含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9</a:t>
            </a:r>
            <a:r>
              <a:rPr lang="zh-CN" altLang="en-US"/>
              <a:t>、8、15、</a:t>
            </a:r>
            <a:r>
              <a:rPr lang="en-US" altLang="zh-CN"/>
              <a:t>22</a:t>
            </a:r>
            <a:r>
              <a:rPr lang="zh-CN" altLang="en-US"/>
              <a:t>个微命令；有3个转移控制状态（采用译码形式）。该机机器指令系统包含</a:t>
            </a:r>
            <a:r>
              <a:rPr lang="en-US" altLang="zh-CN"/>
              <a:t>20</a:t>
            </a:r>
            <a:r>
              <a:rPr lang="zh-CN" altLang="en-US"/>
              <a:t>条机器指令，平均每条指令由</a:t>
            </a:r>
            <a:r>
              <a:rPr lang="en-US" altLang="zh-CN"/>
              <a:t>8</a:t>
            </a:r>
            <a:r>
              <a:rPr lang="zh-CN" altLang="en-US"/>
              <a:t>条微指令组成。</a:t>
            </a:r>
          </a:p>
          <a:p>
            <a:r>
              <a:rPr lang="zh-CN" altLang="en-US"/>
              <a:t>（1）</a:t>
            </a:r>
            <a:r>
              <a:rPr lang="zh-CN" altLang="en-US">
                <a:sym typeface="+mn-ea"/>
              </a:rPr>
              <a:t>设计微指令：</a:t>
            </a:r>
            <a:r>
              <a:rPr lang="zh-CN" altLang="en-US"/>
              <a:t>该微指令的格式中，操作控制字段、判别测试字段和下址字段各有几位？</a:t>
            </a:r>
          </a:p>
          <a:p>
            <a:r>
              <a:rPr lang="zh-CN" altLang="en-US"/>
              <a:t>（2）控存容量应该为多大容量（字数×字长）？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第八章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中断定义</a:t>
            </a:r>
          </a:p>
          <a:p>
            <a:r>
              <a:rPr lang="zh-CN" altLang="en-US"/>
              <a:t>单级中断</a:t>
            </a:r>
          </a:p>
          <a:p>
            <a:r>
              <a:rPr lang="zh-CN" altLang="en-US"/>
              <a:t>多级中断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567" y="1825625"/>
            <a:ext cx="1110098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计算机的性能指标：处理机字长，总线宽度，存储器带宽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2.</a:t>
            </a:r>
            <a:r>
              <a:rPr lang="zh-CN" altLang="zh-CN" dirty="0"/>
              <a:t>冯·诺依曼</a:t>
            </a:r>
            <a:r>
              <a:rPr lang="zh-CN" altLang="en-US" dirty="0"/>
              <a:t>计算机的设计思想是：</a:t>
            </a:r>
            <a:r>
              <a:rPr lang="en-US" altLang="zh-CN" dirty="0"/>
              <a:t> </a:t>
            </a:r>
            <a:r>
              <a:rPr lang="zh-CN" altLang="en-US" dirty="0"/>
              <a:t>存储程序</a:t>
            </a:r>
            <a:r>
              <a:rPr lang="zh-CN" altLang="zh-CN" dirty="0"/>
              <a:t>并</a:t>
            </a:r>
            <a:r>
              <a:rPr lang="zh-CN" altLang="en-US" dirty="0"/>
              <a:t>按地址</a:t>
            </a:r>
            <a:r>
              <a:rPr lang="zh-CN" altLang="zh-CN" dirty="0"/>
              <a:t>顺序执行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3.</a:t>
            </a:r>
            <a:r>
              <a:rPr lang="zh-CN" altLang="zh-CN" dirty="0"/>
              <a:t>冯·诺依曼</a:t>
            </a:r>
            <a:r>
              <a:rPr lang="zh-CN" altLang="en-US" dirty="0"/>
              <a:t>计算机的特点是：</a:t>
            </a:r>
            <a:r>
              <a:rPr lang="en-US" altLang="zh-CN" dirty="0"/>
              <a:t> </a:t>
            </a:r>
            <a:r>
              <a:rPr lang="zh-CN" altLang="en-US" dirty="0"/>
              <a:t>存储程序和程序控制</a:t>
            </a:r>
            <a:endParaRPr lang="zh-CN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4.</a:t>
            </a:r>
            <a:r>
              <a:rPr lang="zh-CN" altLang="zh-CN" dirty="0"/>
              <a:t>计算机系统的层次结构从内到外依次为（</a:t>
            </a:r>
            <a:r>
              <a:rPr lang="en-US" altLang="zh-CN" dirty="0"/>
              <a:t>    </a:t>
            </a:r>
            <a:r>
              <a:rPr lang="zh-CN" altLang="zh-CN" dirty="0"/>
              <a:t>）。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A.</a:t>
            </a:r>
            <a:r>
              <a:rPr lang="zh-CN" altLang="zh-CN" dirty="0"/>
              <a:t>硬件系统、系统软件、应用软件 </a:t>
            </a:r>
            <a:r>
              <a:rPr lang="en-US" altLang="zh-CN" dirty="0"/>
              <a:t>	B.</a:t>
            </a:r>
            <a:r>
              <a:rPr lang="zh-CN" altLang="zh-CN" dirty="0"/>
              <a:t>系统软件、硬件系统、应用软件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C.</a:t>
            </a:r>
            <a:r>
              <a:rPr lang="zh-CN" altLang="zh-CN" dirty="0"/>
              <a:t>系统软件、应用软件、硬件系统 </a:t>
            </a:r>
            <a:r>
              <a:rPr lang="en-US" altLang="zh-CN" dirty="0"/>
              <a:t>	D.</a:t>
            </a:r>
            <a:r>
              <a:rPr lang="zh-CN" altLang="zh-CN" dirty="0"/>
              <a:t>应用软件、硬件系统、系统软件</a:t>
            </a:r>
          </a:p>
          <a:p>
            <a:pPr marL="0" indent="0">
              <a:lnSpc>
                <a:spcPct val="11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9833" y="1737360"/>
            <a:ext cx="10515600" cy="4664357"/>
          </a:xfrm>
        </p:spPr>
        <p:txBody>
          <a:bodyPr/>
          <a:lstStyle/>
          <a:p>
            <a:r>
              <a:rPr lang="zh-CN" altLang="en-US" b="1" dirty="0"/>
              <a:t>数的机器码表示：原码，补码，反码</a:t>
            </a:r>
            <a:endParaRPr lang="en-US" altLang="zh-CN" b="1" dirty="0"/>
          </a:p>
          <a:p>
            <a:r>
              <a:rPr lang="zh-CN" altLang="en-US" dirty="0"/>
              <a:t>已知</a:t>
            </a:r>
            <a:r>
              <a:rPr lang="en-US" altLang="zh-CN" dirty="0"/>
              <a:t>x = -01001</a:t>
            </a:r>
            <a:r>
              <a:rPr lang="zh-CN" altLang="en-US" dirty="0"/>
              <a:t>，求原码，反码，补码</a:t>
            </a:r>
            <a:endParaRPr lang="en-US" altLang="zh-CN" dirty="0"/>
          </a:p>
          <a:p>
            <a:r>
              <a:rPr lang="zh-CN" altLang="en-US" dirty="0"/>
              <a:t>已知</a:t>
            </a:r>
            <a:r>
              <a:rPr lang="en-US" altLang="zh-CN" dirty="0"/>
              <a:t>x = 01001</a:t>
            </a:r>
            <a:r>
              <a:rPr lang="zh-CN" altLang="en-US" dirty="0"/>
              <a:t>，求原码，反码，补码</a:t>
            </a:r>
            <a:endParaRPr lang="en-US" altLang="zh-CN" dirty="0"/>
          </a:p>
          <a:p>
            <a:r>
              <a:rPr lang="zh-CN" altLang="en-US" dirty="0"/>
              <a:t>已知机器字长为</a:t>
            </a:r>
            <a:r>
              <a:rPr lang="en-US" altLang="zh-CN" dirty="0"/>
              <a:t>16</a:t>
            </a:r>
            <a:r>
              <a:rPr lang="zh-CN" altLang="en-US" dirty="0"/>
              <a:t>位，则原码能表示的最大正数和最小负数，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补码能表示的最大正数和最小负数</a:t>
            </a:r>
            <a:endParaRPr lang="en-US" altLang="zh-CN" dirty="0"/>
          </a:p>
          <a:p>
            <a:r>
              <a:rPr lang="zh-CN" altLang="en-US" dirty="0"/>
              <a:t>原码和补码表示的数的范围</a:t>
            </a:r>
            <a:endParaRPr lang="en-US" altLang="zh-CN" dirty="0"/>
          </a:p>
          <a:p>
            <a:r>
              <a:rPr lang="zh-CN" altLang="en-US" b="1" dirty="0"/>
              <a:t>校验码：</a:t>
            </a:r>
            <a:endParaRPr lang="en-US" altLang="zh-CN" b="1" dirty="0"/>
          </a:p>
          <a:p>
            <a:r>
              <a:rPr lang="zh-CN" altLang="en-US" dirty="0"/>
              <a:t>已知二进制数码</a:t>
            </a:r>
            <a:r>
              <a:rPr lang="en-US" altLang="zh-CN" dirty="0"/>
              <a:t>00010001</a:t>
            </a:r>
            <a:r>
              <a:rPr lang="zh-CN" altLang="en-US" dirty="0"/>
              <a:t>，如果校验位</a:t>
            </a:r>
            <a:r>
              <a:rPr lang="zh-CN" altLang="en-US" dirty="0">
                <a:solidFill>
                  <a:srgbClr val="FF0000"/>
                </a:solidFill>
              </a:rPr>
              <a:t>放在最高位</a:t>
            </a:r>
            <a:r>
              <a:rPr lang="zh-CN" altLang="en-US" dirty="0"/>
              <a:t>，则奇校验码是（    ），偶校验码是（      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568" y="1825625"/>
            <a:ext cx="10781232" cy="4351338"/>
          </a:xfrm>
        </p:spPr>
        <p:txBody>
          <a:bodyPr/>
          <a:lstStyle/>
          <a:p>
            <a:r>
              <a:rPr lang="zh-CN" altLang="en-US" b="1" dirty="0"/>
              <a:t>补码的加减法</a:t>
            </a:r>
            <a:endParaRPr lang="en-US" altLang="zh-CN" b="1" dirty="0"/>
          </a:p>
          <a:p>
            <a:r>
              <a:rPr lang="zh-CN" altLang="en-US" dirty="0"/>
              <a:t>已知</a:t>
            </a:r>
            <a:r>
              <a:rPr lang="en-US" altLang="zh-CN" dirty="0"/>
              <a:t>x=+01011</a:t>
            </a:r>
            <a:r>
              <a:rPr lang="zh-CN" altLang="en-US" dirty="0"/>
              <a:t>，</a:t>
            </a:r>
            <a:r>
              <a:rPr lang="en-US" altLang="zh-CN" dirty="0"/>
              <a:t>y=-11001</a:t>
            </a:r>
            <a:r>
              <a:rPr lang="zh-CN" altLang="en-US" dirty="0"/>
              <a:t>，求两者的补码， 利用补码求</a:t>
            </a:r>
            <a:r>
              <a:rPr lang="en-US" altLang="zh-CN" dirty="0" err="1"/>
              <a:t>x+y</a:t>
            </a:r>
            <a:r>
              <a:rPr lang="zh-CN" altLang="en-US" dirty="0"/>
              <a:t>，</a:t>
            </a:r>
            <a:r>
              <a:rPr lang="en-US" altLang="zh-CN" dirty="0"/>
              <a:t>x-y</a:t>
            </a:r>
            <a:r>
              <a:rPr lang="zh-CN" altLang="en-US" dirty="0"/>
              <a:t>，判断溢出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2921" y="1603434"/>
            <a:ext cx="10515600" cy="4351338"/>
          </a:xfrm>
        </p:spPr>
        <p:txBody>
          <a:bodyPr/>
          <a:lstStyle/>
          <a:p>
            <a:r>
              <a:rPr lang="zh-CN" altLang="en-US" b="1" dirty="0"/>
              <a:t>浮点数的加减运算</a:t>
            </a:r>
            <a:endParaRPr lang="en-US" altLang="zh-CN" b="1" dirty="0"/>
          </a:p>
          <a:p>
            <a:r>
              <a:rPr lang="zh-CN" altLang="zh-CN" dirty="0"/>
              <a:t>设有两个</a:t>
            </a:r>
            <a:r>
              <a:rPr lang="zh-CN" altLang="en-US" dirty="0"/>
              <a:t>二</a:t>
            </a:r>
            <a:r>
              <a:rPr lang="zh-CN" altLang="zh-CN" dirty="0"/>
              <a:t>进制数：</a:t>
            </a:r>
            <a:r>
              <a:rPr lang="en-US" altLang="zh-CN" dirty="0"/>
              <a:t>x=-0.111</a:t>
            </a:r>
            <a:r>
              <a:rPr lang="zh-CN" altLang="zh-CN" dirty="0"/>
              <a:t>×</a:t>
            </a:r>
            <a:r>
              <a:rPr lang="en-US" altLang="zh-CN" dirty="0"/>
              <a:t>2</a:t>
            </a:r>
            <a:r>
              <a:rPr lang="en-US" altLang="zh-CN" b="1" baseline="30000" dirty="0"/>
              <a:t>10</a:t>
            </a:r>
            <a:r>
              <a:rPr lang="zh-CN" altLang="zh-CN" dirty="0"/>
              <a:t>，</a:t>
            </a:r>
            <a:r>
              <a:rPr lang="en-US" altLang="zh-CN" dirty="0"/>
              <a:t>y=0.101</a:t>
            </a:r>
            <a:r>
              <a:rPr lang="zh-CN" altLang="zh-CN" dirty="0"/>
              <a:t>×</a:t>
            </a:r>
            <a:r>
              <a:rPr lang="en-US" altLang="zh-CN" dirty="0"/>
              <a:t>2</a:t>
            </a:r>
            <a:r>
              <a:rPr lang="en-US" altLang="zh-CN" b="1" baseline="30000" dirty="0"/>
              <a:t>11</a:t>
            </a:r>
            <a:r>
              <a:rPr lang="zh-CN" altLang="zh-CN" dirty="0"/>
              <a:t>。</a:t>
            </a:r>
            <a:r>
              <a:rPr lang="en-US" altLang="zh-CN" dirty="0"/>
              <a:t>  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）将</a:t>
            </a:r>
            <a:r>
              <a:rPr lang="en-US" altLang="zh-CN" dirty="0" err="1"/>
              <a:t>x,y</a:t>
            </a:r>
            <a:r>
              <a:rPr lang="zh-CN" altLang="zh-CN" dirty="0"/>
              <a:t>的尾数转换为二进制补码形式。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）设阶码</a:t>
            </a:r>
            <a:r>
              <a:rPr lang="en-US" altLang="zh-CN" dirty="0"/>
              <a:t>2</a:t>
            </a:r>
            <a:r>
              <a:rPr lang="zh-CN" altLang="zh-CN" dirty="0"/>
              <a:t>位，阶符</a:t>
            </a:r>
            <a:r>
              <a:rPr lang="en-US" altLang="zh-CN" dirty="0"/>
              <a:t>1</a:t>
            </a:r>
            <a:r>
              <a:rPr lang="zh-CN" altLang="zh-CN" dirty="0"/>
              <a:t>位，数符</a:t>
            </a:r>
            <a:r>
              <a:rPr lang="en-US" altLang="zh-CN" dirty="0"/>
              <a:t>1</a:t>
            </a:r>
            <a:r>
              <a:rPr lang="zh-CN" altLang="zh-CN" dirty="0"/>
              <a:t>位，尾数</a:t>
            </a:r>
            <a:r>
              <a:rPr lang="en-US" altLang="zh-CN" dirty="0"/>
              <a:t>3</a:t>
            </a:r>
            <a:r>
              <a:rPr lang="zh-CN" altLang="zh-CN" dirty="0"/>
              <a:t>位。通过补码运算规则求出</a:t>
            </a:r>
            <a:r>
              <a:rPr lang="en-US" altLang="zh-CN" dirty="0"/>
              <a:t>z=</a:t>
            </a:r>
            <a:r>
              <a:rPr lang="en-US" altLang="zh-CN" dirty="0" err="1"/>
              <a:t>x+y</a:t>
            </a:r>
            <a:r>
              <a:rPr lang="zh-CN" altLang="zh-CN" dirty="0"/>
              <a:t>的二进制浮点规格化结果</a:t>
            </a:r>
            <a:r>
              <a:rPr lang="zh-CN" altLang="en-US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00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存储器的多层次结构：层次，作用，特点</a:t>
            </a:r>
            <a:endParaRPr lang="en-US" altLang="zh-CN" dirty="0"/>
          </a:p>
          <a:p>
            <a:r>
              <a:rPr lang="en-US" altLang="zh-CN" dirty="0"/>
              <a:t>SRAM</a:t>
            </a:r>
            <a:r>
              <a:rPr lang="zh-CN" altLang="en-US" dirty="0"/>
              <a:t>和</a:t>
            </a:r>
            <a:r>
              <a:rPr lang="en-US" altLang="zh-CN" dirty="0"/>
              <a:t>DRAM</a:t>
            </a:r>
            <a:r>
              <a:rPr lang="zh-CN" altLang="en-US" dirty="0"/>
              <a:t>相比较的特点</a:t>
            </a:r>
            <a:endParaRPr lang="en-US" altLang="zh-CN" dirty="0"/>
          </a:p>
          <a:p>
            <a:r>
              <a:rPr lang="zh-CN" altLang="en-US" dirty="0"/>
              <a:t>双端口存储器和多模块交叉存储器使用的并行技术</a:t>
            </a:r>
            <a:endParaRPr lang="en-US" altLang="zh-CN" dirty="0"/>
          </a:p>
          <a:p>
            <a:r>
              <a:rPr lang="en-US" altLang="zh-CN" b="1" dirty="0"/>
              <a:t>Cache</a:t>
            </a:r>
          </a:p>
          <a:p>
            <a:r>
              <a:rPr lang="en-US" altLang="zh-CN" dirty="0"/>
              <a:t>Cache</a:t>
            </a:r>
            <a:r>
              <a:rPr lang="zh-CN" altLang="en-US" dirty="0"/>
              <a:t>的功能和工作原理</a:t>
            </a:r>
            <a:endParaRPr lang="en-US" altLang="zh-CN" dirty="0"/>
          </a:p>
          <a:p>
            <a:r>
              <a:rPr lang="en-US" altLang="zh-CN" dirty="0"/>
              <a:t>Cache</a:t>
            </a:r>
            <a:r>
              <a:rPr lang="zh-CN" altLang="en-US" dirty="0"/>
              <a:t>的命中率</a:t>
            </a:r>
            <a:endParaRPr lang="en-US" altLang="zh-CN" dirty="0"/>
          </a:p>
          <a:p>
            <a:r>
              <a:rPr lang="zh-CN" altLang="en-US" dirty="0"/>
              <a:t>地址映射：全相连映射，直接映射和组相联映射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564" y="1825625"/>
            <a:ext cx="10875236" cy="4351338"/>
          </a:xfrm>
        </p:spPr>
        <p:txBody>
          <a:bodyPr>
            <a:normAutofit/>
          </a:bodyPr>
          <a:lstStyle/>
          <a:p>
            <a:r>
              <a:rPr lang="zh-CN" altLang="zh-CN" dirty="0"/>
              <a:t>一个组相联映射的</a:t>
            </a:r>
            <a:r>
              <a:rPr lang="en-US" altLang="zh-CN" dirty="0"/>
              <a:t>Cache</a:t>
            </a:r>
            <a:r>
              <a:rPr lang="zh-CN" altLang="zh-CN" dirty="0"/>
              <a:t>，有</a:t>
            </a:r>
            <a:r>
              <a:rPr lang="en-US" altLang="zh-CN" dirty="0"/>
              <a:t>256</a:t>
            </a:r>
            <a:r>
              <a:rPr lang="zh-CN" altLang="zh-CN" dirty="0"/>
              <a:t>块，主存共有</a:t>
            </a:r>
            <a:r>
              <a:rPr lang="en-US" altLang="zh-CN" dirty="0"/>
              <a:t>2</a:t>
            </a:r>
            <a:r>
              <a:rPr lang="en-US" altLang="zh-CN" baseline="30000" dirty="0"/>
              <a:t>13</a:t>
            </a:r>
            <a:r>
              <a:rPr lang="zh-CN" altLang="zh-CN" dirty="0"/>
              <a:t>块，每块</a:t>
            </a:r>
            <a:r>
              <a:rPr lang="en-US" altLang="zh-CN" dirty="0"/>
              <a:t>64</a:t>
            </a:r>
            <a:r>
              <a:rPr lang="zh-CN" altLang="zh-CN" dirty="0"/>
              <a:t>个字，每组</a:t>
            </a:r>
            <a:r>
              <a:rPr lang="en-US" altLang="zh-CN" dirty="0"/>
              <a:t>4</a:t>
            </a:r>
            <a:r>
              <a:rPr lang="zh-CN" altLang="zh-CN" dirty="0"/>
              <a:t>块，则主存地址共有</a:t>
            </a:r>
            <a:r>
              <a:rPr lang="en-US" altLang="zh-CN" u="sng" dirty="0"/>
              <a:t>      </a:t>
            </a:r>
            <a:r>
              <a:rPr lang="zh-CN" altLang="zh-CN" dirty="0"/>
              <a:t>位，其中主存字块标记应为</a:t>
            </a:r>
            <a:r>
              <a:rPr lang="zh-CN" altLang="zh-CN" u="sng" dirty="0"/>
              <a:t> </a:t>
            </a:r>
            <a:r>
              <a:rPr lang="en-US" altLang="zh-CN" u="sng" dirty="0"/>
              <a:t>      </a:t>
            </a:r>
            <a:r>
              <a:rPr lang="zh-CN" altLang="zh-CN" dirty="0"/>
              <a:t>位，组地址应为</a:t>
            </a:r>
            <a:r>
              <a:rPr lang="en-US" altLang="zh-CN" u="sng" dirty="0"/>
              <a:t>        </a:t>
            </a:r>
            <a:r>
              <a:rPr lang="zh-CN" altLang="zh-CN" dirty="0"/>
              <a:t>位，</a:t>
            </a:r>
            <a:r>
              <a:rPr lang="en-US" altLang="zh-CN" dirty="0"/>
              <a:t>Cache</a:t>
            </a:r>
            <a:r>
              <a:rPr lang="zh-CN" altLang="zh-CN" dirty="0"/>
              <a:t>地址共</a:t>
            </a:r>
            <a:r>
              <a:rPr lang="en-US" altLang="zh-CN" u="sng" dirty="0"/>
              <a:t>       </a:t>
            </a:r>
            <a:r>
              <a:rPr lang="zh-CN" altLang="zh-CN" dirty="0"/>
              <a:t>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b="1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374" y="116465"/>
            <a:ext cx="11801742" cy="3250577"/>
          </a:xfrm>
        </p:spPr>
        <p:txBody>
          <a:bodyPr>
            <a:normAutofit fontScale="92500"/>
          </a:bodyPr>
          <a:lstStyle/>
          <a:p>
            <a:r>
              <a:rPr lang="zh-CN" altLang="zh-CN" dirty="0"/>
              <a:t>设有一个直接映射方式的</a:t>
            </a:r>
            <a:r>
              <a:rPr lang="en-US" altLang="zh-CN" dirty="0"/>
              <a:t>cache</a:t>
            </a:r>
            <a:r>
              <a:rPr lang="zh-CN" altLang="zh-CN" dirty="0"/>
              <a:t>，其容量为</a:t>
            </a:r>
            <a:r>
              <a:rPr lang="en-US" altLang="zh-CN" dirty="0"/>
              <a:t>8K</a:t>
            </a:r>
            <a:r>
              <a:rPr lang="zh-CN" altLang="zh-CN" dirty="0"/>
              <a:t>个字，每行的容量为</a:t>
            </a:r>
            <a:r>
              <a:rPr lang="en-US" altLang="zh-CN" dirty="0"/>
              <a:t>32</a:t>
            </a:r>
            <a:r>
              <a:rPr lang="zh-CN" altLang="zh-CN" dirty="0"/>
              <a:t>个字，主存为按字编址，其容量为</a:t>
            </a:r>
            <a:r>
              <a:rPr lang="en-US" altLang="zh-CN" dirty="0"/>
              <a:t>512K</a:t>
            </a:r>
            <a:r>
              <a:rPr lang="zh-CN" altLang="zh-CN" dirty="0"/>
              <a:t>字，求：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）主存有多少个块？该</a:t>
            </a:r>
            <a:r>
              <a:rPr lang="en-US" altLang="zh-CN" dirty="0"/>
              <a:t>cache</a:t>
            </a:r>
            <a:r>
              <a:rPr lang="zh-CN" altLang="zh-CN" dirty="0"/>
              <a:t>可容纳多少个行？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）内存地址中</a:t>
            </a:r>
            <a:r>
              <a:rPr lang="en-US" altLang="zh-CN" dirty="0"/>
              <a:t>tag</a:t>
            </a:r>
            <a:r>
              <a:rPr lang="zh-CN" altLang="zh-CN" dirty="0"/>
              <a:t>，行，和行内</a:t>
            </a:r>
            <a:r>
              <a:rPr lang="zh-CN" altLang="en-US" dirty="0"/>
              <a:t>字</a:t>
            </a:r>
            <a:r>
              <a:rPr lang="zh-CN" altLang="zh-CN" dirty="0"/>
              <a:t>地址各多少位？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）将主存中的第</a:t>
            </a:r>
            <a:r>
              <a:rPr lang="en-US" altLang="zh-CN" dirty="0"/>
              <a:t>515</a:t>
            </a:r>
            <a:r>
              <a:rPr lang="zh-CN" altLang="zh-CN" dirty="0"/>
              <a:t>块调入</a:t>
            </a:r>
            <a:r>
              <a:rPr lang="en-US" altLang="zh-CN" dirty="0"/>
              <a:t>cache</a:t>
            </a:r>
            <a:r>
              <a:rPr lang="zh-CN" altLang="zh-CN" dirty="0"/>
              <a:t>，则</a:t>
            </a:r>
            <a:r>
              <a:rPr lang="en-US" altLang="zh-CN" dirty="0"/>
              <a:t>cache</a:t>
            </a:r>
            <a:r>
              <a:rPr lang="zh-CN" altLang="zh-CN" dirty="0"/>
              <a:t>的行号为多少？它的</a:t>
            </a:r>
            <a:r>
              <a:rPr lang="en-US" altLang="zh-CN" dirty="0"/>
              <a:t>tag</a:t>
            </a:r>
            <a:r>
              <a:rPr lang="zh-CN" altLang="zh-CN" dirty="0"/>
              <a:t>号</a:t>
            </a:r>
            <a:r>
              <a:rPr lang="zh-CN" altLang="zh-CN"/>
              <a:t>是多少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）在上一步调入的基础上，</a:t>
            </a:r>
            <a:r>
              <a:rPr lang="en-US" altLang="zh-CN" dirty="0"/>
              <a:t>CPU</a:t>
            </a:r>
            <a:r>
              <a:rPr lang="zh-CN" altLang="zh-CN" dirty="0"/>
              <a:t>给出的地址为</a:t>
            </a:r>
            <a:r>
              <a:rPr lang="en-US" altLang="zh-CN" dirty="0"/>
              <a:t>06071H</a:t>
            </a:r>
            <a:r>
              <a:rPr lang="zh-CN" altLang="zh-CN" dirty="0"/>
              <a:t>时，判断是否命中。</a:t>
            </a:r>
            <a:r>
              <a:rPr lang="en-US" altLang="zh-CN" dirty="0"/>
              <a:t> </a:t>
            </a:r>
            <a:endParaRPr lang="zh-CN" altLang="zh-CN" dirty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A5ZDFhYWQ2OWVkYjhlZTE3ZGU0MjAyNTc3NWY5Mz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736</Words>
  <Application>Microsoft Office PowerPoint</Application>
  <PresentationFormat>宽屏</PresentationFormat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计算机组成原理</vt:lpstr>
      <vt:lpstr>第一章：</vt:lpstr>
      <vt:lpstr>第二章：</vt:lpstr>
      <vt:lpstr>第二章：</vt:lpstr>
      <vt:lpstr>第二章</vt:lpstr>
      <vt:lpstr>PowerPoint 演示文稿</vt:lpstr>
      <vt:lpstr>第三章：</vt:lpstr>
      <vt:lpstr>第三章：</vt:lpstr>
      <vt:lpstr>PowerPoint 演示文稿</vt:lpstr>
      <vt:lpstr>第四章 </vt:lpstr>
      <vt:lpstr>第五章</vt:lpstr>
      <vt:lpstr>第八章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deeplm</dc:creator>
  <cp:lastModifiedBy>风 听</cp:lastModifiedBy>
  <cp:revision>21</cp:revision>
  <dcterms:created xsi:type="dcterms:W3CDTF">2022-05-20T15:45:00Z</dcterms:created>
  <dcterms:modified xsi:type="dcterms:W3CDTF">2023-12-20T15:40:59Z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AB865B75B9EB460E9A2D47CF790E0171_12</vt:lpwstr>
  </property>
  <property fmtid="{D5CDD505-2E9C-101B-9397-08002B2CF9AE}" pid="3" name="KSOProductBuildVer">
    <vt:lpwstr>2052-12.1.0.15990</vt:lpwstr>
  </property>
</Properties>
</file>