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372" r:id="rId3"/>
    <p:sldId id="375" r:id="rId4"/>
    <p:sldId id="256" r:id="rId5"/>
    <p:sldId id="270" r:id="rId6"/>
    <p:sldId id="566" r:id="rId7"/>
    <p:sldId id="567" r:id="rId8"/>
    <p:sldId id="593" r:id="rId9"/>
    <p:sldId id="594" r:id="rId10"/>
    <p:sldId id="595" r:id="rId11"/>
    <p:sldId id="596" r:id="rId12"/>
    <p:sldId id="571" r:id="rId13"/>
    <p:sldId id="572" r:id="rId14"/>
    <p:sldId id="573" r:id="rId15"/>
    <p:sldId id="569" r:id="rId16"/>
    <p:sldId id="575" r:id="rId17"/>
    <p:sldId id="576" r:id="rId18"/>
    <p:sldId id="577" r:id="rId19"/>
    <p:sldId id="578" r:id="rId20"/>
    <p:sldId id="574" r:id="rId21"/>
    <p:sldId id="597" r:id="rId22"/>
    <p:sldId id="592" r:id="rId23"/>
    <p:sldId id="563" r:id="rId24"/>
    <p:sldId id="261" r:id="rId25"/>
    <p:sldId id="599" r:id="rId26"/>
    <p:sldId id="598" r:id="rId27"/>
    <p:sldId id="600" r:id="rId28"/>
    <p:sldId id="601" r:id="rId29"/>
    <p:sldId id="580" r:id="rId30"/>
    <p:sldId id="581" r:id="rId31"/>
    <p:sldId id="602" r:id="rId32"/>
    <p:sldId id="391" r:id="rId33"/>
    <p:sldId id="392" r:id="rId34"/>
    <p:sldId id="393" r:id="rId35"/>
    <p:sldId id="394" r:id="rId36"/>
    <p:sldId id="395" r:id="rId37"/>
    <p:sldId id="304" r:id="rId38"/>
    <p:sldId id="564" r:id="rId39"/>
    <p:sldId id="312" r:id="rId40"/>
    <p:sldId id="313" r:id="rId41"/>
    <p:sldId id="314" r:id="rId42"/>
    <p:sldId id="315" r:id="rId43"/>
    <p:sldId id="316" r:id="rId44"/>
    <p:sldId id="317" r:id="rId45"/>
    <p:sldId id="318" r:id="rId46"/>
    <p:sldId id="319" r:id="rId47"/>
    <p:sldId id="320" r:id="rId48"/>
    <p:sldId id="603" r:id="rId49"/>
    <p:sldId id="604" r:id="rId50"/>
    <p:sldId id="605" r:id="rId51"/>
    <p:sldId id="606" r:id="rId52"/>
    <p:sldId id="565" r:id="rId53"/>
    <p:sldId id="584" r:id="rId54"/>
    <p:sldId id="585" r:id="rId55"/>
    <p:sldId id="586" r:id="rId56"/>
    <p:sldId id="587" r:id="rId57"/>
    <p:sldId id="588" r:id="rId58"/>
    <p:sldId id="589" r:id="rId59"/>
    <p:sldId id="561" r:id="rId60"/>
    <p:sldId id="310" r:id="rId61"/>
    <p:sldId id="590" r:id="rId62"/>
    <p:sldId id="387" r:id="rId63"/>
    <p:sldId id="379" r:id="rId64"/>
    <p:sldId id="380" r:id="rId65"/>
    <p:sldId id="381" r:id="rId66"/>
    <p:sldId id="382" r:id="rId67"/>
    <p:sldId id="383" r:id="rId68"/>
    <p:sldId id="384" r:id="rId69"/>
    <p:sldId id="385" r:id="rId70"/>
    <p:sldId id="386" r:id="rId7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8"/>
    <p:restoredTop sz="94690"/>
  </p:normalViewPr>
  <p:slideViewPr>
    <p:cSldViewPr showGuides="1">
      <p:cViewPr>
        <p:scale>
          <a:sx n="73" d="100"/>
          <a:sy n="73" d="100"/>
        </p:scale>
        <p:origin x="-127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489116A-EF05-4177-960D-F3F6D864403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7.emf"/><Relationship Id="rId3" Type="http://schemas.openxmlformats.org/officeDocument/2006/relationships/oleObject" Target="../embeddings/oleObject4.bin"/><Relationship Id="rId2" Type="http://schemas.openxmlformats.org/officeDocument/2006/relationships/image" Target="../media/image5.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hyperlink" Target="http://pypi.python.org/" TargetMode="Externa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jpeg"/><Relationship Id="rId2" Type="http://schemas.openxmlformats.org/officeDocument/2006/relationships/image" Target="../media/image22.jpeg"/><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074" name="标题 3"/>
          <p:cNvSpPr>
            <a:spLocks noGrp="1"/>
          </p:cNvSpPr>
          <p:nvPr>
            <p:ph type="ctrTitle"/>
          </p:nvPr>
        </p:nvSpPr>
        <p:spPr>
          <a:xfrm>
            <a:off x="0" y="1268413"/>
            <a:ext cx="9144000" cy="2387600"/>
          </a:xfrm>
        </p:spPr>
        <p:txBody>
          <a:bodyPr vert="horz" wrap="square" lIns="91440" tIns="45720" rIns="91440" bIns="45720" numCol="1" anchor="ctr" anchorCtr="0" compatLnSpc="1"/>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Python</a:t>
            </a:r>
            <a:r>
              <a:rPr kumimoji="0" lang="zh-CN" altLang="en-US"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语言</a:t>
            </a:r>
            <a:r>
              <a:rPr kumimoji="0" lang="zh-CN" altLang="en-US"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基础</a:t>
            </a:r>
            <a:endParaRPr kumimoji="0" lang="zh-CN" altLang="en-US"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endParaRPr>
          </a:p>
        </p:txBody>
      </p:sp>
      <p:sp>
        <p:nvSpPr>
          <p:cNvPr id="3075" name="副标题 4"/>
          <p:cNvSpPr>
            <a:spLocks noGrp="1"/>
          </p:cNvSpPr>
          <p:nvPr>
            <p:ph type="subTitle" idx="1"/>
          </p:nvPr>
        </p:nvSpPr>
        <p:spPr>
          <a:xfrm>
            <a:off x="0" y="3808413"/>
            <a:ext cx="9144000" cy="1222375"/>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河南农业大学  </a:t>
            </a: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王曼曼</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manmanwmm@163.com</a:t>
            </a:r>
            <a:endParaRPr kumimoji="0" lang="en-US" altLang="zh-CN" sz="32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052" name="Chart 6"/>
          <p:cNvGraphicFramePr/>
          <p:nvPr/>
        </p:nvGraphicFramePr>
        <p:xfrm>
          <a:off x="0" y="4868863"/>
          <a:ext cx="8859838" cy="1468437"/>
        </p:xfrm>
        <a:graphic>
          <a:graphicData uri="http://schemas.openxmlformats.org/presentationml/2006/ole">
            <mc:AlternateContent xmlns:mc="http://schemas.openxmlformats.org/markup-compatibility/2006">
              <mc:Choice xmlns:v="urn:schemas-microsoft-com:vml" Requires="v">
                <p:oleObj spid="_x0000_s3076" name="" r:id="rId2" imgW="14401800" imgH="5003800" progId="Excel.Chart.8">
                  <p:embed/>
                </p:oleObj>
              </mc:Choice>
              <mc:Fallback>
                <p:oleObj name="" r:id="rId2" imgW="14401800" imgH="5003800" progId="Excel.Chart.8">
                  <p:embed/>
                  <p:pic>
                    <p:nvPicPr>
                      <p:cNvPr id="0" name="图片 3075"/>
                      <p:cNvPicPr/>
                      <p:nvPr/>
                    </p:nvPicPr>
                    <p:blipFill>
                      <a:blip r:embed="rId3"/>
                      <a:stretch>
                        <a:fillRect/>
                      </a:stretch>
                    </p:blipFill>
                    <p:spPr>
                      <a:xfrm>
                        <a:off x="0" y="4868863"/>
                        <a:ext cx="8859838" cy="1468437"/>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uLnTx/>
                <a:uFillTx/>
                <a:latin typeface="+mj-lt"/>
                <a:ea typeface="+mj-ea"/>
                <a:cs typeface="+mj-cs"/>
              </a:rPr>
              <a:t>程序设计语言</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编程语言种类很多，但生命力强劲的却不多</a:t>
            </a:r>
            <a:endParaRPr kumimoji="0" lang="en-US" altLang="zh-CN" sz="2800" b="1" i="0" u="none" strike="noStrike" kern="0" cap="none" spc="0" normalizeH="0" baseline="0" noProof="0" dirty="0" smtClean="0">
              <a:ln>
                <a:noFill/>
              </a:ln>
              <a:solidFill>
                <a:srgbClr val="C0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2800" b="1" i="0" u="none" strike="noStrike" kern="0" cap="none" spc="0" normalizeH="0" baseline="0" noProof="0" dirty="0" smtClean="0">
              <a:ln>
                <a:noFill/>
              </a:ln>
              <a:solidFill>
                <a:srgbClr val="C00000"/>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编程语言有超过</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600</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种，绝大部分都不在被使用</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语言诞生于</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1972</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年，它是第一个被广泛使用的编程语言</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-Python</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语言诞生于</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1990</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年，它是最流行最好用的编程语言</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2"/>
          <p:cNvSpPr txBox="1"/>
          <p:nvPr/>
        </p:nvSpPr>
        <p:spPr>
          <a:xfrm>
            <a:off x="503238" y="1268413"/>
            <a:ext cx="8137525" cy="4616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机器语言</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机器语言是一种二进制语言，它直接使用二进制代码表达指令，是计算机硬件可以直接识别和执行的程序设计语言。</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例如</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执行数字</a:t>
            </a:r>
            <a:r>
              <a:rPr lang="en-US" altLang="zh-CN" dirty="0">
                <a:latin typeface="Palatino Linotype" panose="02040502050505030304" pitchFamily="18" charset="0"/>
                <a:ea typeface="楷体" panose="02010609060101010101" pitchFamily="49" charset="-122"/>
              </a:rPr>
              <a:t>2</a:t>
            </a:r>
            <a:r>
              <a:rPr lang="zh-CN" altLang="zh-CN" dirty="0">
                <a:latin typeface="Palatino Linotype" panose="02040502050505030304" pitchFamily="18" charset="0"/>
                <a:ea typeface="楷体" panose="02010609060101010101" pitchFamily="49" charset="-122"/>
              </a:rPr>
              <a:t>和</a:t>
            </a:r>
            <a:r>
              <a:rPr lang="en-US" altLang="zh-CN" dirty="0">
                <a:latin typeface="Palatino Linotype" panose="02040502050505030304" pitchFamily="18" charset="0"/>
                <a:ea typeface="楷体" panose="02010609060101010101" pitchFamily="49" charset="-122"/>
              </a:rPr>
              <a:t>3</a:t>
            </a:r>
            <a:r>
              <a:rPr lang="zh-CN" altLang="zh-CN" dirty="0">
                <a:latin typeface="Palatino Linotype" panose="02040502050505030304" pitchFamily="18" charset="0"/>
                <a:ea typeface="楷体" panose="02010609060101010101" pitchFamily="49" charset="-122"/>
              </a:rPr>
              <a:t>的加法，</a:t>
            </a:r>
            <a:r>
              <a:rPr lang="en-US" altLang="zh-CN" dirty="0">
                <a:latin typeface="Palatino Linotype" panose="02040502050505030304" pitchFamily="18" charset="0"/>
                <a:ea typeface="楷体" panose="02010609060101010101" pitchFamily="49" charset="-122"/>
              </a:rPr>
              <a:t>16</a:t>
            </a:r>
            <a:r>
              <a:rPr lang="zh-CN" altLang="zh-CN" dirty="0">
                <a:latin typeface="Palatino Linotype" panose="02040502050505030304" pitchFamily="18" charset="0"/>
                <a:ea typeface="楷体" panose="02010609060101010101" pitchFamily="49" charset="-122"/>
              </a:rPr>
              <a:t>位计算机上的机器指令为：</a:t>
            </a:r>
            <a:r>
              <a:rPr lang="en-US" altLang="zh-CN" dirty="0">
                <a:latin typeface="Palatino Linotype" panose="02040502050505030304" pitchFamily="18" charset="0"/>
                <a:ea typeface="楷体" panose="02010609060101010101" pitchFamily="49" charset="-122"/>
              </a:rPr>
              <a:t>11010010 00111011</a:t>
            </a:r>
            <a:r>
              <a:rPr lang="zh-CN" altLang="zh-CN" dirty="0">
                <a:latin typeface="Palatino Linotype" panose="02040502050505030304" pitchFamily="18" charset="0"/>
                <a:ea typeface="楷体" panose="02010609060101010101" pitchFamily="49" charset="-122"/>
              </a:rPr>
              <a:t>，不同计算机结构的机器指令不同  </a:t>
            </a:r>
            <a:endParaRPr lang="zh-CN" altLang="en-US" dirty="0">
              <a:latin typeface="Palatino Linotype" panose="02040502050505030304" pitchFamily="18" charset="0"/>
              <a:ea typeface="楷体" panose="02010609060101010101" pitchFamily="49" charset="-122"/>
            </a:endParaRPr>
          </a:p>
        </p:txBody>
      </p:sp>
      <p:sp>
        <p:nvSpPr>
          <p:cNvPr id="5" name="标题 1"/>
          <p:cNvSpPr txBox="1"/>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mj-ea"/>
                <a:cs typeface="+mj-cs"/>
              </a:rPr>
              <a:t>程序设计语言</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p:nvPr/>
        </p:nvSpPr>
        <p:spPr>
          <a:xfrm>
            <a:off x="539750" y="1268413"/>
            <a:ext cx="8137525" cy="72024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汇编语言</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使用助记符与机器语言中的指令进行一一对应，在计算机发展早期帮助程序员提高编程效率 </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例如</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执行数字</a:t>
            </a:r>
            <a:r>
              <a:rPr lang="en-US" altLang="zh-CN" dirty="0">
                <a:latin typeface="Palatino Linotype" panose="02040502050505030304" pitchFamily="18" charset="0"/>
                <a:ea typeface="楷体" panose="02010609060101010101" pitchFamily="49" charset="-122"/>
              </a:rPr>
              <a:t>2</a:t>
            </a:r>
            <a:r>
              <a:rPr lang="zh-CN" altLang="zh-CN" dirty="0">
                <a:latin typeface="Palatino Linotype" panose="02040502050505030304" pitchFamily="18" charset="0"/>
                <a:ea typeface="楷体" panose="02010609060101010101" pitchFamily="49" charset="-122"/>
              </a:rPr>
              <a:t>和</a:t>
            </a:r>
            <a:r>
              <a:rPr lang="en-US" altLang="zh-CN" dirty="0">
                <a:latin typeface="Palatino Linotype" panose="02040502050505030304" pitchFamily="18" charset="0"/>
                <a:ea typeface="楷体" panose="02010609060101010101" pitchFamily="49" charset="-122"/>
              </a:rPr>
              <a:t>3</a:t>
            </a:r>
            <a:r>
              <a:rPr lang="zh-CN" altLang="zh-CN" dirty="0">
                <a:latin typeface="Palatino Linotype" panose="02040502050505030304" pitchFamily="18" charset="0"/>
                <a:ea typeface="楷体" panose="02010609060101010101" pitchFamily="49" charset="-122"/>
              </a:rPr>
              <a:t>的加法，汇编语言指令为：</a:t>
            </a:r>
            <a:r>
              <a:rPr lang="en-US" altLang="zh-CN" dirty="0">
                <a:latin typeface="Palatino Linotype" panose="02040502050505030304" pitchFamily="18" charset="0"/>
                <a:ea typeface="楷体" panose="02010609060101010101" pitchFamily="49" charset="-122"/>
              </a:rPr>
              <a:t>add 2, 3, result</a:t>
            </a:r>
            <a:r>
              <a:rPr lang="zh-CN" altLang="zh-CN" dirty="0">
                <a:latin typeface="Palatino Linotype" panose="02040502050505030304" pitchFamily="18" charset="0"/>
                <a:ea typeface="楷体" panose="02010609060101010101" pitchFamily="49" charset="-122"/>
              </a:rPr>
              <a:t>，运算结果写入</a:t>
            </a:r>
            <a:r>
              <a:rPr lang="en-US" altLang="zh-CN" dirty="0">
                <a:latin typeface="Palatino Linotype" panose="02040502050505030304" pitchFamily="18" charset="0"/>
                <a:ea typeface="楷体" panose="02010609060101010101" pitchFamily="49" charset="-122"/>
              </a:rPr>
              <a:t>result</a:t>
            </a:r>
            <a:r>
              <a:rPr lang="zh-CN" altLang="zh-CN" dirty="0">
                <a:latin typeface="Palatino Linotype" panose="02040502050505030304" pitchFamily="18" charset="0"/>
                <a:ea typeface="楷体" panose="02010609060101010101" pitchFamily="49" charset="-122"/>
              </a:rPr>
              <a:t>。</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l"/>
            </a:pPr>
            <a:r>
              <a:rPr lang="zh-CN" altLang="zh-CN" dirty="0">
                <a:latin typeface="Palatino Linotype" panose="02040502050505030304" pitchFamily="18" charset="0"/>
                <a:ea typeface="楷体" panose="02010609060101010101" pitchFamily="49" charset="-122"/>
              </a:rPr>
              <a:t>机器语言和汇编语言都直接操作计算机硬件并基于此设计，所以它们统称为低级语言。</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endParaRPr lang="zh-CN" altLang="en-US" dirty="0">
              <a:latin typeface="Palatino Linotype" panose="02040502050505030304" pitchFamily="18" charset="0"/>
              <a:ea typeface="楷体" panose="02010609060101010101" pitchFamily="49" charset="-122"/>
            </a:endParaRPr>
          </a:p>
        </p:txBody>
      </p:sp>
      <p:sp>
        <p:nvSpPr>
          <p:cNvPr id="5" name="标题 1"/>
          <p:cNvSpPr txBox="1"/>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mj-ea"/>
                <a:cs typeface="+mj-cs"/>
              </a:rPr>
              <a:t>程序设计语言</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2"/>
          <p:cNvSpPr txBox="1"/>
          <p:nvPr/>
        </p:nvSpPr>
        <p:spPr>
          <a:xfrm>
            <a:off x="538163" y="1471613"/>
            <a:ext cx="8137525" cy="4616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高级语言</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en-US" altLang="zh-CN" dirty="0">
                <a:latin typeface="Palatino Linotype" panose="02040502050505030304" pitchFamily="18" charset="0"/>
                <a:ea typeface="楷体" panose="02010609060101010101" pitchFamily="49" charset="-122"/>
              </a:rPr>
              <a:t>     </a:t>
            </a:r>
            <a:r>
              <a:rPr lang="zh-CN" altLang="zh-CN" dirty="0">
                <a:latin typeface="Palatino Linotype" panose="02040502050505030304" pitchFamily="18" charset="0"/>
                <a:ea typeface="楷体" panose="02010609060101010101" pitchFamily="49" charset="-122"/>
              </a:rPr>
              <a:t>高级语言区别于低级语言在于，高级语言是接近自然语言的一种计算机程序设计语言，更容易地描述计算问题并利用计算机解决计算问题。 </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例如</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执行数字</a:t>
            </a:r>
            <a:r>
              <a:rPr lang="en-US" altLang="zh-CN" dirty="0">
                <a:latin typeface="Palatino Linotype" panose="02040502050505030304" pitchFamily="18" charset="0"/>
                <a:ea typeface="楷体" panose="02010609060101010101" pitchFamily="49" charset="-122"/>
              </a:rPr>
              <a:t>2</a:t>
            </a:r>
            <a:r>
              <a:rPr lang="zh-CN" altLang="zh-CN" dirty="0">
                <a:latin typeface="Palatino Linotype" panose="02040502050505030304" pitchFamily="18" charset="0"/>
                <a:ea typeface="楷体" panose="02010609060101010101" pitchFamily="49" charset="-122"/>
              </a:rPr>
              <a:t>和</a:t>
            </a:r>
            <a:r>
              <a:rPr lang="en-US" altLang="zh-CN" dirty="0">
                <a:latin typeface="Palatino Linotype" panose="02040502050505030304" pitchFamily="18" charset="0"/>
                <a:ea typeface="楷体" panose="02010609060101010101" pitchFamily="49" charset="-122"/>
              </a:rPr>
              <a:t>3</a:t>
            </a:r>
            <a:r>
              <a:rPr lang="zh-CN" altLang="zh-CN" dirty="0">
                <a:latin typeface="Palatino Linotype" panose="02040502050505030304" pitchFamily="18" charset="0"/>
                <a:ea typeface="楷体" panose="02010609060101010101" pitchFamily="49" charset="-122"/>
              </a:rPr>
              <a:t>加法的高级语言代码为：</a:t>
            </a:r>
            <a:r>
              <a:rPr lang="en-US" altLang="zh-CN" dirty="0">
                <a:latin typeface="Palatino Linotype" panose="02040502050505030304" pitchFamily="18" charset="0"/>
                <a:ea typeface="楷体" panose="02010609060101010101" pitchFamily="49" charset="-122"/>
              </a:rPr>
              <a:t>result = 2 + 3</a:t>
            </a:r>
            <a:endParaRPr lang="zh-CN" altLang="zh-CN"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endParaRPr lang="zh-CN" altLang="en-US" dirty="0">
              <a:latin typeface="Palatino Linotype" panose="02040502050505030304" pitchFamily="18" charset="0"/>
              <a:ea typeface="楷体" panose="02010609060101010101" pitchFamily="49" charset="-122"/>
            </a:endParaRPr>
          </a:p>
        </p:txBody>
      </p:sp>
      <p:sp>
        <p:nvSpPr>
          <p:cNvPr id="5" name="标题 1"/>
          <p:cNvSpPr txBox="1"/>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mj-ea"/>
                <a:cs typeface="+mj-cs"/>
              </a:rPr>
              <a:t>程序设计语言</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p:cNvSpPr txBox="1"/>
          <p:nvPr/>
        </p:nvSpPr>
        <p:spPr>
          <a:xfrm>
            <a:off x="538163" y="1839913"/>
            <a:ext cx="8137525" cy="2862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algn="just" eaLnBrk="1" hangingPunct="1">
              <a:lnSpc>
                <a:spcPct val="150000"/>
              </a:lnSpc>
              <a:spcBef>
                <a:spcPct val="0"/>
              </a:spcBef>
              <a:buClr>
                <a:srgbClr val="C00000"/>
              </a:buClr>
              <a:buNone/>
            </a:pPr>
            <a:r>
              <a:rPr lang="en-US" altLang="zh-CN" sz="2400" dirty="0">
                <a:solidFill>
                  <a:srgbClr val="C00000"/>
                </a:solidFill>
                <a:latin typeface="Palatino Linotype" panose="02040502050505030304" pitchFamily="18" charset="0"/>
                <a:ea typeface="楷体" panose="02010609060101010101" pitchFamily="49" charset="-122"/>
              </a:rPr>
              <a:t>-</a:t>
            </a:r>
            <a:r>
              <a:rPr lang="zh-CN" altLang="en-US" sz="2400" dirty="0">
                <a:solidFill>
                  <a:srgbClr val="C00000"/>
                </a:solidFill>
                <a:latin typeface="Palatino Linotype" panose="02040502050505030304" pitchFamily="18" charset="0"/>
                <a:ea typeface="楷体" panose="02010609060101010101" pitchFamily="49" charset="-122"/>
              </a:rPr>
              <a:t>源代码     </a:t>
            </a:r>
            <a:r>
              <a:rPr lang="zh-CN" altLang="en-US" sz="2400" dirty="0">
                <a:latin typeface="Palatino Linotype" panose="02040502050505030304" pitchFamily="18" charset="0"/>
                <a:ea typeface="楷体" panose="02010609060101010101" pitchFamily="49" charset="-122"/>
              </a:rPr>
              <a:t>采用某种编程语言编写的计算机程序，人类可读</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                   </a:t>
            </a:r>
            <a:r>
              <a:rPr lang="zh-CN" altLang="en-US" sz="2400" dirty="0">
                <a:latin typeface="Palatino Linotype" panose="02040502050505030304" pitchFamily="18" charset="0"/>
                <a:ea typeface="楷体" panose="02010609060101010101" pitchFamily="49" charset="-122"/>
              </a:rPr>
              <a:t>例如：</a:t>
            </a:r>
            <a:r>
              <a:rPr lang="en-US" altLang="zh-CN" sz="2400" dirty="0">
                <a:latin typeface="Palatino Linotype" panose="02040502050505030304" pitchFamily="18" charset="0"/>
                <a:ea typeface="楷体" panose="02010609060101010101" pitchFamily="49" charset="-122"/>
              </a:rPr>
              <a:t>result=2+3</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solidFill>
                  <a:srgbClr val="C00000"/>
                </a:solidFill>
                <a:latin typeface="Palatino Linotype" panose="02040502050505030304" pitchFamily="18" charset="0"/>
                <a:ea typeface="楷体" panose="02010609060101010101" pitchFamily="49" charset="-122"/>
              </a:rPr>
              <a:t>-</a:t>
            </a:r>
            <a:r>
              <a:rPr lang="zh-CN" altLang="en-US" sz="2400" dirty="0">
                <a:solidFill>
                  <a:srgbClr val="C00000"/>
                </a:solidFill>
                <a:latin typeface="Palatino Linotype" panose="02040502050505030304" pitchFamily="18" charset="0"/>
                <a:ea typeface="楷体" panose="02010609060101010101" pitchFamily="49" charset="-122"/>
              </a:rPr>
              <a:t>目标代码 </a:t>
            </a:r>
            <a:r>
              <a:rPr lang="zh-CN" altLang="en-US" sz="2400" dirty="0">
                <a:latin typeface="Palatino Linotype" panose="02040502050505030304" pitchFamily="18" charset="0"/>
                <a:ea typeface="楷体" panose="02010609060101010101" pitchFamily="49" charset="-122"/>
              </a:rPr>
              <a:t>计算机可直接执行，人类不可读（专家除外）</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                   </a:t>
            </a:r>
            <a:r>
              <a:rPr lang="zh-CN" altLang="en-US" sz="2400" dirty="0">
                <a:latin typeface="Palatino Linotype" panose="02040502050505030304" pitchFamily="18" charset="0"/>
                <a:ea typeface="楷体" panose="02010609060101010101" pitchFamily="49" charset="-122"/>
              </a:rPr>
              <a:t>例如：</a:t>
            </a:r>
            <a:r>
              <a:rPr lang="en-US" altLang="zh-CN" sz="2400" dirty="0">
                <a:latin typeface="Palatino Linotype" panose="02040502050505030304" pitchFamily="18" charset="0"/>
                <a:ea typeface="楷体" panose="02010609060101010101" pitchFamily="49" charset="-122"/>
              </a:rPr>
              <a:t>11010010 00111011</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endParaRPr lang="zh-CN" altLang="zh-CN" sz="2400" dirty="0">
              <a:latin typeface="Palatino Linotype" panose="02040502050505030304" pitchFamily="18" charset="0"/>
              <a:ea typeface="楷体" panose="02010609060101010101" pitchFamily="49" charset="-122"/>
            </a:endParaRPr>
          </a:p>
        </p:txBody>
      </p:sp>
      <p:sp>
        <p:nvSpPr>
          <p:cNvPr id="15364"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编译和解释</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2"/>
          <p:cNvSpPr txBox="1"/>
          <p:nvPr/>
        </p:nvSpPr>
        <p:spPr>
          <a:xfrm>
            <a:off x="538163" y="1839913"/>
            <a:ext cx="8137525" cy="203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编译是将源代码转换成目标代码的过程，通常，源代码是高级语言代码，目标代码是机器语言代码，执行编译的计算机程序称为编译器</a:t>
            </a:r>
            <a:endParaRPr lang="zh-CN" altLang="en-US" dirty="0">
              <a:latin typeface="Palatino Linotype" panose="02040502050505030304" pitchFamily="18" charset="0"/>
              <a:ea typeface="楷体" panose="02010609060101010101" pitchFamily="49" charset="-122"/>
            </a:endParaRPr>
          </a:p>
        </p:txBody>
      </p:sp>
      <p:sp>
        <p:nvSpPr>
          <p:cNvPr id="16388"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编译和解释</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6390" name="对象 3"/>
          <p:cNvGraphicFramePr>
            <a:graphicFrameLocks noChangeAspect="1"/>
          </p:cNvGraphicFramePr>
          <p:nvPr/>
        </p:nvGraphicFramePr>
        <p:xfrm>
          <a:off x="1271588" y="4083050"/>
          <a:ext cx="6278562" cy="1793875"/>
        </p:xfrm>
        <a:graphic>
          <a:graphicData uri="http://schemas.openxmlformats.org/presentationml/2006/ole">
            <mc:AlternateContent xmlns:mc="http://schemas.openxmlformats.org/markup-compatibility/2006">
              <mc:Choice xmlns:v="urn:schemas-microsoft-com:vml" Requires="v">
                <p:oleObj spid="_x0000_s3076" name="" r:id="rId3" imgW="10058400" imgH="2908300" progId="Visio.Drawing.11">
                  <p:embed/>
                </p:oleObj>
              </mc:Choice>
              <mc:Fallback>
                <p:oleObj name="" r:id="rId3" imgW="10058400" imgH="2908300" progId="Visio.Drawing.11">
                  <p:embed/>
                  <p:pic>
                    <p:nvPicPr>
                      <p:cNvPr id="0" name="图片 3075"/>
                      <p:cNvPicPr/>
                      <p:nvPr/>
                    </p:nvPicPr>
                    <p:blipFill>
                      <a:blip r:embed="rId4"/>
                      <a:stretch>
                        <a:fillRect/>
                      </a:stretch>
                    </p:blipFill>
                    <p:spPr>
                      <a:xfrm>
                        <a:off x="1271588" y="4083050"/>
                        <a:ext cx="6278562" cy="1793875"/>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2"/>
          <p:cNvSpPr txBox="1"/>
          <p:nvPr/>
        </p:nvSpPr>
        <p:spPr>
          <a:xfrm>
            <a:off x="538163" y="1839913"/>
            <a:ext cx="8137525" cy="203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解释是将源代码逐条转换成目标代码同时逐条运行目标代码的过程。执行解释的计算机程序称为解释器。</a:t>
            </a:r>
            <a:endParaRPr lang="zh-CN" altLang="en-US" dirty="0">
              <a:latin typeface="Palatino Linotype" panose="02040502050505030304" pitchFamily="18" charset="0"/>
              <a:ea typeface="楷体" panose="02010609060101010101" pitchFamily="49" charset="-122"/>
            </a:endParaRPr>
          </a:p>
        </p:txBody>
      </p:sp>
      <p:sp>
        <p:nvSpPr>
          <p:cNvPr id="17412"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编译和解释</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7415" name="对象 7"/>
          <p:cNvGraphicFramePr>
            <a:graphicFrameLocks noChangeAspect="1"/>
          </p:cNvGraphicFramePr>
          <p:nvPr/>
        </p:nvGraphicFramePr>
        <p:xfrm>
          <a:off x="1476375" y="4117975"/>
          <a:ext cx="5616575" cy="1738313"/>
        </p:xfrm>
        <a:graphic>
          <a:graphicData uri="http://schemas.openxmlformats.org/presentationml/2006/ole">
            <mc:AlternateContent xmlns:mc="http://schemas.openxmlformats.org/markup-compatibility/2006">
              <mc:Choice xmlns:v="urn:schemas-microsoft-com:vml" Requires="v">
                <p:oleObj spid="_x0000_s3077" name="" r:id="rId3" imgW="7327900" imgH="2235200" progId="Visio.Drawing.11">
                  <p:embed/>
                </p:oleObj>
              </mc:Choice>
              <mc:Fallback>
                <p:oleObj name="" r:id="rId3" imgW="7327900" imgH="2235200" progId="Visio.Drawing.11">
                  <p:embed/>
                  <p:pic>
                    <p:nvPicPr>
                      <p:cNvPr id="0" name="图片 3076"/>
                      <p:cNvPicPr/>
                      <p:nvPr/>
                    </p:nvPicPr>
                    <p:blipFill>
                      <a:blip r:embed="rId4"/>
                      <a:stretch>
                        <a:fillRect/>
                      </a:stretch>
                    </p:blipFill>
                    <p:spPr>
                      <a:xfrm>
                        <a:off x="1476375" y="4117975"/>
                        <a:ext cx="5616575" cy="1738313"/>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1" indent="0" algn="just" defTabSz="914400" rtl="0" eaLnBrk="1" fontAlgn="base" latinLnBrk="0" hangingPunct="1">
              <a:lnSpc>
                <a:spcPct val="150000"/>
              </a:lnSpc>
              <a:spcBef>
                <a:spcPct val="0"/>
              </a:spcBef>
              <a:spcAft>
                <a:spcPct val="0"/>
              </a:spcAft>
              <a:buClr>
                <a:srgbClr val="C00000"/>
              </a:buClr>
              <a:buSzTx/>
              <a:buFontTx/>
              <a:buNone/>
              <a:defRPr/>
            </a:pPr>
            <a:r>
              <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编译是一次性地翻译，一旦程序被编译，不再需要编译程序或者源代码。</a:t>
            </a:r>
            <a:endParaRPr kumimoji="0" lang="en-US" altLang="zh-CN" sz="32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a:p>
            <a:pPr marL="457200" marR="0" lvl="1" indent="-457200" algn="just"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对于相同源代码，编译所产生的目标代码执行速度更快。</a:t>
            </a:r>
            <a:endPar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a:p>
            <a:pPr marL="457200" marR="0" lvl="1" indent="-457200" algn="just"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目标代码不需要编译器就可以运行，在同类型操作系统上使用灵活。</a:t>
            </a:r>
            <a:endPar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base" latinLnBrk="0" hangingPunct="1">
              <a:lnSpc>
                <a:spcPct val="150000"/>
              </a:lnSpc>
              <a:spcBef>
                <a:spcPct val="0"/>
              </a:spcBef>
              <a:spcAft>
                <a:spcPct val="0"/>
              </a:spcAft>
              <a:buClr>
                <a:srgbClr val="C00000"/>
              </a:buClr>
              <a:buSzTx/>
              <a:buFontTx/>
              <a:buNone/>
              <a:defRPr/>
            </a:pPr>
            <a:endPar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p:txBody>
      </p:sp>
      <p:sp>
        <p:nvSpPr>
          <p:cNvPr id="18436"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编译和解释</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2"/>
          <p:cNvSpPr txBox="1"/>
          <p:nvPr/>
        </p:nvSpPr>
        <p:spPr>
          <a:xfrm>
            <a:off x="538163" y="1839913"/>
            <a:ext cx="8137525" cy="3970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解释则在每次程序运行时都需要解释器和源代码。</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解释执行需要保留源代码，程序纠错和维护十分方便。</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只要存在解释器，源代码可以在任何操作系统上运行，可移植性好 </a:t>
            </a:r>
            <a:endParaRPr lang="zh-CN" altLang="zh-CN"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endParaRPr lang="zh-CN" altLang="en-US" dirty="0">
              <a:latin typeface="Palatino Linotype" panose="02040502050505030304" pitchFamily="18" charset="0"/>
              <a:ea typeface="楷体" panose="02010609060101010101" pitchFamily="49" charset="-122"/>
            </a:endParaRPr>
          </a:p>
        </p:txBody>
      </p:sp>
      <p:sp>
        <p:nvSpPr>
          <p:cNvPr id="19460"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编译和解释</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2"/>
          <p:cNvSpPr txBox="1"/>
          <p:nvPr/>
        </p:nvSpPr>
        <p:spPr>
          <a:xfrm>
            <a:off x="538163" y="1839913"/>
            <a:ext cx="8137525" cy="3324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高级语言按照计算机执行方式的不同可分成两类</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静态语言</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脚本语言</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这里所说的执行方式指计算机执行一个程序的过程，静态语言采用编译执行，脚本语言采用解释执行。 </a:t>
            </a:r>
            <a:endParaRPr lang="zh-CN" altLang="en-US" dirty="0">
              <a:latin typeface="Palatino Linotype" panose="02040502050505030304" pitchFamily="18" charset="0"/>
              <a:ea typeface="楷体" panose="02010609060101010101" pitchFamily="49" charset="-122"/>
            </a:endParaRPr>
          </a:p>
        </p:txBody>
      </p:sp>
      <p:sp>
        <p:nvSpPr>
          <p:cNvPr id="20484"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编译和解释</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122" name="标题 3"/>
          <p:cNvSpPr>
            <a:spLocks noGrp="1"/>
          </p:cNvSpPr>
          <p:nvPr>
            <p:ph type="ctrTitle"/>
          </p:nvPr>
        </p:nvSpPr>
        <p:spPr>
          <a:xfrm>
            <a:off x="0" y="1268413"/>
            <a:ext cx="9144000" cy="2387600"/>
          </a:xfrm>
        </p:spPr>
        <p:txBody>
          <a:bodyPr vert="horz" wrap="square" lIns="91440" tIns="45720" rIns="91440" bIns="45720" numCol="1" anchor="ctr" anchorCtr="0" compatLnSpc="1"/>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第</a:t>
            </a:r>
            <a:r>
              <a:rPr kumimoji="0" lang="en-US" altLang="zh-CN"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1</a:t>
            </a:r>
            <a:r>
              <a:rPr kumimoji="0" lang="zh-CN" altLang="en-US"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章 </a:t>
            </a:r>
            <a:r>
              <a:rPr kumimoji="0" lang="zh-CN" altLang="zh-CN"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程序设计基本方法</a:t>
            </a:r>
            <a:endParaRPr kumimoji="0" lang="zh-CN" altLang="en-US" sz="54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endParaRPr>
          </a:p>
        </p:txBody>
      </p:sp>
      <p:graphicFrame>
        <p:nvGraphicFramePr>
          <p:cNvPr id="3075" name="Chart 6"/>
          <p:cNvGraphicFramePr/>
          <p:nvPr/>
        </p:nvGraphicFramePr>
        <p:xfrm>
          <a:off x="0" y="4868863"/>
          <a:ext cx="8859838" cy="1468437"/>
        </p:xfrm>
        <a:graphic>
          <a:graphicData uri="http://schemas.openxmlformats.org/presentationml/2006/ole">
            <mc:AlternateContent xmlns:mc="http://schemas.openxmlformats.org/markup-compatibility/2006">
              <mc:Choice xmlns:v="urn:schemas-microsoft-com:vml" Requires="v">
                <p:oleObj spid="_x0000_s3077" name="" r:id="rId2" imgW="14401800" imgH="5003800" progId="Excel.Chart.8">
                  <p:embed/>
                </p:oleObj>
              </mc:Choice>
              <mc:Fallback>
                <p:oleObj name="" r:id="rId2" imgW="14401800" imgH="5003800" progId="Excel.Chart.8">
                  <p:embed/>
                  <p:pic>
                    <p:nvPicPr>
                      <p:cNvPr id="0" name="图片 3076"/>
                      <p:cNvPicPr/>
                      <p:nvPr/>
                    </p:nvPicPr>
                    <p:blipFill>
                      <a:blip r:embed="rId3"/>
                      <a:stretch>
                        <a:fillRect/>
                      </a:stretch>
                    </p:blipFill>
                    <p:spPr>
                      <a:xfrm>
                        <a:off x="0" y="4868863"/>
                        <a:ext cx="8859838" cy="1468437"/>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457200" y="1600200"/>
            <a:ext cx="8229600" cy="34845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执行方式不同，优势各有不同</a:t>
            </a:r>
            <a:endParaRPr kumimoji="0" lang="en-US" altLang="zh-CN" sz="2800" b="1" i="0" u="none" strike="noStrike" kern="0" cap="none" spc="0" normalizeH="0" baseline="0" noProof="0" dirty="0" smtClean="0">
              <a:ln>
                <a:noFill/>
              </a:ln>
              <a:solidFill>
                <a:srgbClr val="C00000"/>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C00000"/>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C00000"/>
                </a:solidFill>
                <a:effectLst/>
                <a:uLnTx/>
                <a:uFillTx/>
                <a:latin typeface="+mn-lt"/>
                <a:ea typeface="+mn-ea"/>
                <a:cs typeface="+mn-cs"/>
              </a:rPr>
              <a:t>静态语言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编译器一次性生成目标代码，优化更充分</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程序执行速度更快</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rgbClr val="C00000"/>
                </a:solidFill>
                <a:effectLst/>
                <a:uLnTx/>
                <a:uFillTx/>
                <a:latin typeface="+mn-lt"/>
                <a:ea typeface="+mn-ea"/>
                <a:cs typeface="+mn-cs"/>
              </a:rPr>
              <a:t>-</a:t>
            </a:r>
            <a:r>
              <a:rPr kumimoji="0" lang="zh-CN" altLang="en-US" sz="2400" b="1" i="0" u="none" strike="noStrike" kern="0" cap="none" spc="0" normalizeH="0" baseline="0" noProof="0" dirty="0" smtClean="0">
                <a:ln>
                  <a:noFill/>
                </a:ln>
                <a:solidFill>
                  <a:srgbClr val="C00000"/>
                </a:solidFill>
                <a:effectLst/>
                <a:uLnTx/>
                <a:uFillTx/>
                <a:latin typeface="+mn-lt"/>
                <a:ea typeface="+mn-ea"/>
                <a:cs typeface="+mn-cs"/>
              </a:rPr>
              <a:t>脚本语言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执行程序时需要源代码，维护更灵活</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源代码维护灵活、跨多个操作系统平台</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21507" name="Picture 2"/>
          <p:cNvPicPr>
            <a:picLocks noChangeAspect="1"/>
          </p:cNvPicPr>
          <p:nvPr/>
        </p:nvPicPr>
        <p:blipFill>
          <a:blip r:embed="rId2"/>
          <a:stretch>
            <a:fillRect/>
          </a:stretch>
        </p:blipFill>
        <p:spPr>
          <a:xfrm>
            <a:off x="468313" y="476250"/>
            <a:ext cx="7383462" cy="107315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4000" dirty="0">
                <a:solidFill>
                  <a:srgbClr val="262626"/>
                </a:solidFill>
                <a:latin typeface="微软雅黑" panose="020B0503020204020204" pitchFamily="34" charset="-122"/>
                <a:ea typeface="微软雅黑" panose="020B0503020204020204" pitchFamily="34" charset="-122"/>
              </a:rPr>
              <a:t>计算机编程</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4" name="矩形 2"/>
          <p:cNvSpPr/>
          <p:nvPr/>
        </p:nvSpPr>
        <p:spPr>
          <a:xfrm>
            <a:off x="682625" y="1916113"/>
            <a:ext cx="7921625" cy="41576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ts val="4000"/>
              </a:lnSpc>
              <a:spcBef>
                <a:spcPct val="0"/>
              </a:spcBef>
              <a:buNone/>
            </a:pPr>
            <a:r>
              <a:rPr lang="zh-CN" altLang="zh-CN" sz="2800" dirty="0">
                <a:latin typeface="Palatino Linotype" panose="02040502050505030304" pitchFamily="18" charset="0"/>
                <a:ea typeface="楷体" panose="02010609060101010101" pitchFamily="49" charset="-122"/>
              </a:rPr>
              <a:t>计算思维是区别于以数学为代表的逻辑思维和以物理为代表的实证思维的第三种思维模式。</a:t>
            </a:r>
            <a:endParaRPr lang="zh-CN" altLang="en-US" sz="2800" dirty="0">
              <a:latin typeface="Palatino Linotype" panose="02040502050505030304" pitchFamily="18" charset="0"/>
              <a:ea typeface="楷体" panose="02010609060101010101" pitchFamily="49" charset="-122"/>
            </a:endParaRPr>
          </a:p>
          <a:p>
            <a:pPr marL="0" lvl="0" indent="0">
              <a:lnSpc>
                <a:spcPts val="4000"/>
              </a:lnSpc>
              <a:spcBef>
                <a:spcPct val="0"/>
              </a:spcBef>
              <a:buNone/>
            </a:pPr>
            <a:endParaRPr lang="en-US" altLang="zh-CN" sz="2800" dirty="0">
              <a:latin typeface="Palatino Linotype" panose="02040502050505030304" pitchFamily="18" charset="0"/>
              <a:ea typeface="楷体" panose="02010609060101010101" pitchFamily="49" charset="-122"/>
            </a:endParaRPr>
          </a:p>
          <a:p>
            <a:pPr marL="0" lvl="0" indent="0">
              <a:lnSpc>
                <a:spcPts val="4000"/>
              </a:lnSpc>
              <a:spcBef>
                <a:spcPct val="0"/>
              </a:spcBef>
              <a:buNone/>
            </a:pPr>
            <a:r>
              <a:rPr lang="zh-CN" altLang="zh-CN" sz="2800" dirty="0">
                <a:latin typeface="Palatino Linotype" panose="02040502050505030304" pitchFamily="18" charset="0"/>
                <a:ea typeface="楷体" panose="02010609060101010101" pitchFamily="49" charset="-122"/>
              </a:rPr>
              <a:t>编程是一个求解问题的过程</a:t>
            </a:r>
            <a:endParaRPr lang="zh-CN" altLang="en-US" sz="2800" dirty="0">
              <a:latin typeface="Palatino Linotype" panose="02040502050505030304" pitchFamily="18" charset="0"/>
              <a:ea typeface="楷体" panose="02010609060101010101" pitchFamily="49" charset="-122"/>
            </a:endParaRPr>
          </a:p>
          <a:p>
            <a:pPr marL="0" lvl="0" indent="0">
              <a:lnSpc>
                <a:spcPts val="4000"/>
              </a:lnSpc>
              <a:spcBef>
                <a:spcPct val="0"/>
              </a:spcBef>
              <a:buFont typeface="Wingdings" panose="05000000000000000000" pitchFamily="2" charset="2"/>
              <a:buChar char="p"/>
            </a:pPr>
            <a:r>
              <a:rPr lang="zh-CN" altLang="zh-CN" sz="2800" dirty="0">
                <a:latin typeface="Palatino Linotype" panose="02040502050505030304" pitchFamily="18" charset="0"/>
                <a:ea typeface="楷体" panose="02010609060101010101" pitchFamily="49" charset="-122"/>
              </a:rPr>
              <a:t>首先需要分析问题，抽象内容之间的交互关系</a:t>
            </a:r>
            <a:endParaRPr lang="zh-CN" altLang="en-US" sz="2800" dirty="0">
              <a:latin typeface="Palatino Linotype" panose="02040502050505030304" pitchFamily="18" charset="0"/>
              <a:ea typeface="楷体" panose="02010609060101010101" pitchFamily="49" charset="-122"/>
            </a:endParaRPr>
          </a:p>
          <a:p>
            <a:pPr marL="0" lvl="0" indent="0">
              <a:lnSpc>
                <a:spcPts val="4000"/>
              </a:lnSpc>
              <a:spcBef>
                <a:spcPct val="0"/>
              </a:spcBef>
              <a:buFont typeface="Wingdings" panose="05000000000000000000" pitchFamily="2" charset="2"/>
              <a:buChar char="p"/>
            </a:pPr>
            <a:r>
              <a:rPr lang="zh-CN" altLang="zh-CN" sz="2800" dirty="0">
                <a:latin typeface="Palatino Linotype" panose="02040502050505030304" pitchFamily="18" charset="0"/>
                <a:ea typeface="楷体" panose="02010609060101010101" pitchFamily="49" charset="-122"/>
              </a:rPr>
              <a:t>设计利用计算机求解问题的确定性方法，</a:t>
            </a:r>
            <a:endParaRPr lang="zh-CN" altLang="en-US" sz="2800" dirty="0">
              <a:latin typeface="Palatino Linotype" panose="02040502050505030304" pitchFamily="18" charset="0"/>
              <a:ea typeface="楷体" panose="02010609060101010101" pitchFamily="49" charset="-122"/>
            </a:endParaRPr>
          </a:p>
          <a:p>
            <a:pPr marL="0" lvl="0" indent="0">
              <a:lnSpc>
                <a:spcPts val="4000"/>
              </a:lnSpc>
              <a:spcBef>
                <a:spcPct val="0"/>
              </a:spcBef>
              <a:buFont typeface="Wingdings" panose="05000000000000000000" pitchFamily="2" charset="2"/>
              <a:buChar char="p"/>
            </a:pPr>
            <a:r>
              <a:rPr lang="zh-CN" altLang="zh-CN" sz="2800" dirty="0">
                <a:latin typeface="Palatino Linotype" panose="02040502050505030304" pitchFamily="18" charset="0"/>
                <a:ea typeface="楷体" panose="02010609060101010101" pitchFamily="49" charset="-122"/>
              </a:rPr>
              <a:t>进而通过编写和调试代码解决问题</a:t>
            </a:r>
            <a:endParaRPr lang="zh-CN" altLang="en-US" sz="2800" dirty="0">
              <a:latin typeface="Palatino Linotype" panose="02040502050505030304" pitchFamily="18" charset="0"/>
              <a:ea typeface="楷体" panose="02010609060101010101" pitchFamily="49" charset="-122"/>
            </a:endParaRPr>
          </a:p>
          <a:p>
            <a:pPr marL="0" lvl="0" indent="0">
              <a:lnSpc>
                <a:spcPts val="4000"/>
              </a:lnSpc>
              <a:spcBef>
                <a:spcPct val="0"/>
              </a:spcBef>
              <a:buNone/>
            </a:pPr>
            <a:r>
              <a:rPr lang="zh-CN" altLang="zh-CN" sz="2800" dirty="0">
                <a:latin typeface="Palatino Linotype" panose="02040502050505030304" pitchFamily="18" charset="0"/>
                <a:ea typeface="楷体" panose="02010609060101010101" pitchFamily="49" charset="-122"/>
              </a:rPr>
              <a:t>这是从抽象问题到解决问题的完整过程。 </a:t>
            </a:r>
            <a:endParaRPr lang="zh-CN" altLang="en-US" sz="2800" dirty="0">
              <a:latin typeface="Palatino Linotype" panose="02040502050505030304" pitchFamily="18" charset="0"/>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3554"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23555" name="TextBox 2"/>
          <p:cNvSpPr txBox="1"/>
          <p:nvPr/>
        </p:nvSpPr>
        <p:spPr>
          <a:xfrm>
            <a:off x="1793875" y="2849563"/>
            <a:ext cx="5503863"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5400" dirty="0">
                <a:latin typeface="微软雅黑" panose="020B0503020204020204" pitchFamily="34" charset="-122"/>
                <a:ea typeface="微软雅黑" panose="020B0503020204020204" pitchFamily="34" charset="-122"/>
              </a:rPr>
              <a:t>Python</a:t>
            </a:r>
            <a:r>
              <a:rPr lang="zh-CN" altLang="zh-CN" sz="5400" dirty="0">
                <a:latin typeface="微软雅黑" panose="020B0503020204020204" pitchFamily="34" charset="-122"/>
                <a:ea typeface="微软雅黑" panose="020B0503020204020204" pitchFamily="34" charset="-122"/>
              </a:rPr>
              <a:t>语言概述</a:t>
            </a:r>
            <a:endParaRPr lang="zh-CN" altLang="zh-CN"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44831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Python</a:t>
            </a: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语言的诞生</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pic>
        <p:nvPicPr>
          <p:cNvPr id="24580" name="Picture 7" descr="c:\users\tian\appdata\roaming\360se6\User Data\temp\DO6GvRlo.gif"/>
          <p:cNvPicPr>
            <a:picLocks noChangeAspect="1"/>
          </p:cNvPicPr>
          <p:nvPr/>
        </p:nvPicPr>
        <p:blipFill>
          <a:blip r:embed="rId3"/>
          <a:stretch>
            <a:fillRect/>
          </a:stretch>
        </p:blipFill>
        <p:spPr>
          <a:xfrm>
            <a:off x="5003800" y="2125663"/>
            <a:ext cx="3562350" cy="3848100"/>
          </a:xfrm>
          <a:prstGeom prst="rect">
            <a:avLst/>
          </a:prstGeom>
          <a:noFill/>
          <a:ln w="9525">
            <a:noFill/>
          </a:ln>
        </p:spPr>
      </p:pic>
      <p:sp>
        <p:nvSpPr>
          <p:cNvPr id="6" name="TextBox 2"/>
          <p:cNvSpPr txBox="1"/>
          <p:nvPr/>
        </p:nvSpPr>
        <p:spPr>
          <a:xfrm>
            <a:off x="342900" y="2014538"/>
            <a:ext cx="4411663" cy="4283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nSpc>
                <a:spcPts val="3000"/>
              </a:lnSpc>
              <a:spcBef>
                <a:spcPct val="0"/>
              </a:spcBef>
              <a:buNone/>
            </a:pPr>
            <a:r>
              <a:rPr lang="en-US" altLang="zh-CN" sz="1800" b="1" dirty="0">
                <a:latin typeface="微软雅黑" panose="020B0503020204020204" pitchFamily="34" charset="-122"/>
                <a:ea typeface="微软雅黑" panose="020B0503020204020204" pitchFamily="34" charset="-122"/>
              </a:rPr>
              <a:t>Python</a:t>
            </a:r>
            <a:r>
              <a:rPr lang="zh-CN" altLang="en-US" sz="1800" b="1" dirty="0">
                <a:latin typeface="微软雅黑" panose="020B0503020204020204" pitchFamily="34" charset="-122"/>
                <a:ea typeface="微软雅黑" panose="020B0503020204020204" pitchFamily="34" charset="-122"/>
              </a:rPr>
              <a:t>语言</a:t>
            </a:r>
            <a:r>
              <a:rPr lang="zh-CN" altLang="en-US" sz="1800" dirty="0">
                <a:latin typeface="微软雅黑" panose="020B0503020204020204" pitchFamily="34" charset="-122"/>
                <a:ea typeface="微软雅黑" panose="020B0503020204020204" pitchFamily="34" charset="-122"/>
              </a:rPr>
              <a:t>是由荷兰人</a:t>
            </a:r>
            <a:r>
              <a:rPr lang="en-US" altLang="zh-CN" sz="1800" dirty="0">
                <a:latin typeface="微软雅黑" panose="020B0503020204020204" pitchFamily="34" charset="-122"/>
                <a:ea typeface="微软雅黑" panose="020B0503020204020204" pitchFamily="34" charset="-122"/>
              </a:rPr>
              <a:t>Guido van Rossum</a:t>
            </a:r>
            <a:r>
              <a:rPr lang="zh-CN" altLang="en-US" sz="1800" dirty="0">
                <a:latin typeface="微软雅黑" panose="020B0503020204020204" pitchFamily="34" charset="-122"/>
                <a:ea typeface="微软雅黑" panose="020B0503020204020204" pitchFamily="34" charset="-122"/>
              </a:rPr>
              <a:t>（吉多</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罗苏姆）于</a:t>
            </a:r>
            <a:r>
              <a:rPr lang="en-US" altLang="zh-CN" sz="1800" dirty="0">
                <a:latin typeface="微软雅黑" panose="020B0503020204020204" pitchFamily="34" charset="-122"/>
                <a:ea typeface="微软雅黑" panose="020B0503020204020204" pitchFamily="34" charset="-122"/>
              </a:rPr>
              <a:t>1989</a:t>
            </a:r>
            <a:r>
              <a:rPr lang="zh-CN" altLang="en-US" sz="1800" dirty="0">
                <a:latin typeface="微软雅黑" panose="020B0503020204020204" pitchFamily="34" charset="-122"/>
                <a:ea typeface="微软雅黑" panose="020B0503020204020204" pitchFamily="34" charset="-122"/>
              </a:rPr>
              <a:t>年圣诞节期间在阿姆斯特丹休假时为了打发无聊的假期而编写的一种脚本解释程序，</a:t>
            </a:r>
            <a:r>
              <a:rPr lang="en-US" altLang="zh-CN" sz="1800" dirty="0">
                <a:latin typeface="微软雅黑" panose="020B0503020204020204" pitchFamily="34" charset="-122"/>
                <a:ea typeface="微软雅黑" panose="020B0503020204020204" pitchFamily="34" charset="-122"/>
              </a:rPr>
              <a:t>1991</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Python</a:t>
            </a:r>
            <a:r>
              <a:rPr lang="zh-CN" altLang="en-US" sz="1800" dirty="0">
                <a:latin typeface="微软雅黑" panose="020B0503020204020204" pitchFamily="34" charset="-122"/>
                <a:ea typeface="微软雅黑" panose="020B0503020204020204" pitchFamily="34" charset="-122"/>
              </a:rPr>
              <a:t>第一个发行第一个公开版本。</a:t>
            </a:r>
            <a:r>
              <a:rPr lang="zh-CN" altLang="en-US" sz="1800" b="1" dirty="0">
                <a:latin typeface="微软雅黑" panose="020B0503020204020204" pitchFamily="34" charset="-122"/>
                <a:ea typeface="微软雅黑" panose="020B0503020204020204" pitchFamily="34" charset="-122"/>
              </a:rPr>
              <a:t>（灵感源于无聊）</a:t>
            </a:r>
            <a:endParaRPr lang="en-US" altLang="zh-CN" sz="1800" dirty="0">
              <a:latin typeface="微软雅黑" panose="020B0503020204020204" pitchFamily="34" charset="-122"/>
              <a:ea typeface="微软雅黑" panose="020B0503020204020204" pitchFamily="34" charset="-122"/>
            </a:endParaRPr>
          </a:p>
          <a:p>
            <a:pPr marL="0" lvl="0" indent="457200">
              <a:lnSpc>
                <a:spcPts val="3000"/>
              </a:lnSpc>
              <a:spcBef>
                <a:spcPct val="0"/>
              </a:spcBef>
              <a:buNone/>
            </a:pPr>
            <a:r>
              <a:rPr lang="en-US" altLang="zh-CN" sz="1800" dirty="0">
                <a:latin typeface="微软雅黑" panose="020B0503020204020204" pitchFamily="34" charset="-122"/>
                <a:ea typeface="微软雅黑" panose="020B0503020204020204" pitchFamily="34" charset="-122"/>
              </a:rPr>
              <a:t>Python</a:t>
            </a:r>
            <a:r>
              <a:rPr lang="zh-CN" altLang="en-US" sz="1800" dirty="0">
                <a:latin typeface="微软雅黑" panose="020B0503020204020204" pitchFamily="34" charset="-122"/>
                <a:ea typeface="微软雅黑" panose="020B0503020204020204" pitchFamily="34" charset="-122"/>
              </a:rPr>
              <a:t>一词源于他最喜欢的</a:t>
            </a:r>
            <a:r>
              <a:rPr lang="en-US" altLang="zh-CN" sz="1800" dirty="0">
                <a:latin typeface="微软雅黑" panose="020B0503020204020204" pitchFamily="34" charset="-122"/>
                <a:ea typeface="微软雅黑" panose="020B0503020204020204" pitchFamily="34" charset="-122"/>
              </a:rPr>
              <a:t>BBC</a:t>
            </a:r>
            <a:r>
              <a:rPr lang="zh-CN" altLang="en-US" sz="1800" dirty="0">
                <a:latin typeface="微软雅黑" panose="020B0503020204020204" pitchFamily="34" charset="-122"/>
                <a:ea typeface="微软雅黑" panose="020B0503020204020204" pitchFamily="34" charset="-122"/>
              </a:rPr>
              <a:t>电视剧 </a:t>
            </a:r>
            <a:r>
              <a:rPr lang="en-US" altLang="zh-CN" sz="1800" dirty="0">
                <a:latin typeface="微软雅黑" panose="020B0503020204020204" pitchFamily="34" charset="-122"/>
                <a:ea typeface="微软雅黑" panose="020B0503020204020204" pitchFamily="34" charset="-122"/>
              </a:rPr>
              <a:t>Monty Python‘s Flying Circus </a:t>
            </a:r>
            <a:r>
              <a:rPr lang="zh-CN" altLang="en-US" sz="1800" dirty="0">
                <a:latin typeface="微软雅黑" panose="020B0503020204020204" pitchFamily="34" charset="-122"/>
                <a:ea typeface="微软雅黑" panose="020B0503020204020204" pitchFamily="34" charset="-122"/>
              </a:rPr>
              <a:t>（蒙提</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派森的飞行马戏团）。</a:t>
            </a:r>
            <a:r>
              <a:rPr lang="en-US" altLang="zh-CN" sz="1800" dirty="0">
                <a:latin typeface="微软雅黑" panose="020B0503020204020204" pitchFamily="34" charset="-122"/>
                <a:ea typeface="微软雅黑" panose="020B0503020204020204" pitchFamily="34" charset="-122"/>
              </a:rPr>
              <a:t>Python</a:t>
            </a:r>
            <a:r>
              <a:rPr lang="zh-CN" altLang="en-US" sz="1800" dirty="0">
                <a:latin typeface="微软雅黑" panose="020B0503020204020204" pitchFamily="34" charset="-122"/>
                <a:ea typeface="微软雅黑" panose="020B0503020204020204" pitchFamily="34" charset="-122"/>
              </a:rPr>
              <a:t>这个单词的意思是蟒蛇。因而，</a:t>
            </a:r>
            <a:r>
              <a:rPr lang="en-US" altLang="zh-CN" sz="1800" dirty="0">
                <a:latin typeface="微软雅黑" panose="020B0503020204020204" pitchFamily="34" charset="-122"/>
                <a:ea typeface="微软雅黑" panose="020B0503020204020204" pitchFamily="34" charset="-122"/>
              </a:rPr>
              <a:t>Python</a:t>
            </a:r>
            <a:r>
              <a:rPr lang="zh-CN" altLang="en-US" sz="1800" dirty="0">
                <a:latin typeface="微软雅黑" panose="020B0503020204020204" pitchFamily="34" charset="-122"/>
                <a:ea typeface="微软雅黑" panose="020B0503020204020204" pitchFamily="34" charset="-122"/>
              </a:rPr>
              <a:t>语言的图标被设计成两条大蟒蛇相互纠缠的样子。</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000000"/>
                                          </p:val>
                                        </p:tav>
                                        <p:tav tm="100000">
                                          <p:val>
                                            <p:strVal val="#ppt_w"/>
                                          </p:val>
                                        </p:tav>
                                      </p:tavLst>
                                    </p:anim>
                                    <p:anim calcmode="lin" valueType="num">
                                      <p:cBhvr>
                                        <p:cTn id="8" dur="500" fill="hold"/>
                                        <p:tgtEl>
                                          <p:spTgt spid="6"/>
                                        </p:tgtEl>
                                        <p:attrNameLst>
                                          <p:attrName>ppt_h</p:attrName>
                                        </p:attrNameLst>
                                      </p:cBhvr>
                                      <p:tavLst>
                                        <p:tav tm="0">
                                          <p:val>
                                            <p:fltVal val="0.00000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00000"/>
                                          </p:val>
                                        </p:tav>
                                        <p:tav tm="100000">
                                          <p:val>
                                            <p:strVal val="#ppt_x"/>
                                          </p:val>
                                        </p:tav>
                                      </p:tavLst>
                                    </p:anim>
                                    <p:anim calcmode="lin" valueType="num">
                                      <p:cBhvr>
                                        <p:cTn id="11" dur="500" fill="hold"/>
                                        <p:tgtEl>
                                          <p:spTgt spid="6"/>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Box 2"/>
          <p:cNvSpPr txBox="1"/>
          <p:nvPr/>
        </p:nvSpPr>
        <p:spPr>
          <a:xfrm>
            <a:off x="755650" y="1989138"/>
            <a:ext cx="7056438" cy="1246187"/>
          </a:xfrm>
          <a:prstGeom prst="rect">
            <a:avLst/>
          </a:prstGeom>
          <a:noFill/>
          <a:ln w="9525">
            <a:noFill/>
          </a:ln>
        </p:spPr>
        <p:txBody>
          <a:bodyPr>
            <a:spAutoFit/>
          </a:bodyPr>
          <a:p>
            <a:pPr marL="285750" indent="457200">
              <a:lnSpc>
                <a:spcPts val="3000"/>
              </a:lnSpc>
              <a:buNone/>
            </a:pPr>
            <a:r>
              <a:rPr lang="zh-CN" altLang="en-US" dirty="0">
                <a:latin typeface="微软雅黑" panose="020B0503020204020204" pitchFamily="34" charset="-122"/>
                <a:ea typeface="微软雅黑" panose="020B0503020204020204" pitchFamily="34" charset="-122"/>
              </a:rPr>
              <a:t>吉多把</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语言当作</a:t>
            </a:r>
            <a:r>
              <a:rPr lang="en-US" altLang="zh-CN" dirty="0">
                <a:latin typeface="微软雅黑" panose="020B0503020204020204" pitchFamily="34" charset="-122"/>
                <a:ea typeface="微软雅黑" panose="020B0503020204020204" pitchFamily="34" charset="-122"/>
              </a:rPr>
              <a:t>ABC</a:t>
            </a:r>
            <a:r>
              <a:rPr lang="zh-CN" altLang="en-US" dirty="0">
                <a:latin typeface="微软雅黑" panose="020B0503020204020204" pitchFamily="34" charset="-122"/>
                <a:ea typeface="微软雅黑" panose="020B0503020204020204" pitchFamily="34" charset="-122"/>
              </a:rPr>
              <a:t>语言的继承和发展，坚决摒弃</a:t>
            </a:r>
            <a:r>
              <a:rPr lang="en-US" altLang="zh-CN" dirty="0">
                <a:latin typeface="微软雅黑" panose="020B0503020204020204" pitchFamily="34" charset="-122"/>
                <a:ea typeface="微软雅黑" panose="020B0503020204020204" pitchFamily="34" charset="-122"/>
              </a:rPr>
              <a:t>ABC</a:t>
            </a:r>
            <a:r>
              <a:rPr lang="zh-CN" altLang="en-US" dirty="0">
                <a:latin typeface="微软雅黑" panose="020B0503020204020204" pitchFamily="34" charset="-122"/>
                <a:ea typeface="微软雅黑" panose="020B0503020204020204" pitchFamily="34" charset="-122"/>
              </a:rPr>
              <a:t>语言的封闭性，走开源路线。这也就为后来</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的蓬勃发展奠定了坚实的基础。</a:t>
            </a:r>
            <a:r>
              <a:rPr lang="zh-CN" altLang="en-US" b="1" dirty="0">
                <a:latin typeface="微软雅黑" panose="020B0503020204020204" pitchFamily="34" charset="-122"/>
                <a:ea typeface="微软雅黑" panose="020B0503020204020204" pitchFamily="34" charset="-122"/>
              </a:rPr>
              <a:t>（免费产生奇迹）</a:t>
            </a:r>
            <a:endParaRPr lang="zh-CN" altLang="en-US" b="1" dirty="0">
              <a:latin typeface="微软雅黑" panose="020B0503020204020204" pitchFamily="34" charset="-122"/>
              <a:ea typeface="微软雅黑" panose="020B0503020204020204" pitchFamily="34" charset="-122"/>
            </a:endParaRPr>
          </a:p>
        </p:txBody>
      </p:sp>
      <p:sp>
        <p:nvSpPr>
          <p:cNvPr id="5" name="矩形 3"/>
          <p:cNvSpPr/>
          <p:nvPr/>
        </p:nvSpPr>
        <p:spPr>
          <a:xfrm>
            <a:off x="971550" y="3429000"/>
            <a:ext cx="6840538" cy="2201863"/>
          </a:xfrm>
          <a:prstGeom prst="rect">
            <a:avLst/>
          </a:prstGeom>
          <a:noFill/>
          <a:ln w="9525">
            <a:noFill/>
          </a:ln>
        </p:spPr>
        <p:txBody>
          <a:bodyPr>
            <a:spAutoFit/>
          </a:bodyPr>
          <a:p>
            <a:pPr indent="457200">
              <a:lnSpc>
                <a:spcPct val="129000"/>
              </a:lnSpc>
              <a:spcAft>
                <a:spcPts val="600"/>
              </a:spcAft>
              <a:buNone/>
            </a:pPr>
            <a:r>
              <a:rPr lang="zh-CN" altLang="en-US" dirty="0">
                <a:latin typeface="微软雅黑" panose="020B0503020204020204" pitchFamily="34" charset="-122"/>
                <a:ea typeface="微软雅黑" panose="020B0503020204020204" pitchFamily="34" charset="-122"/>
              </a:rPr>
              <a:t>因为源代码开源，加之吉多在</a:t>
            </a:r>
            <a:r>
              <a:rPr lang="en-US" altLang="zh-CN" dirty="0">
                <a:latin typeface="微软雅黑" panose="020B0503020204020204" pitchFamily="34" charset="-122"/>
                <a:ea typeface="微软雅黑" panose="020B0503020204020204" pitchFamily="34" charset="-122"/>
              </a:rPr>
              <a:t>ABC </a:t>
            </a:r>
            <a:r>
              <a:rPr lang="zh-CN" altLang="en-US" dirty="0">
                <a:latin typeface="微软雅黑" panose="020B0503020204020204" pitchFamily="34" charset="-122"/>
                <a:ea typeface="微软雅黑" panose="020B0503020204020204" pitchFamily="34" charset="-122"/>
              </a:rPr>
              <a:t>数学语言的声望。</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受到世界各地的编程爱好者的追捧；进而，诞生了一个以吉多为主导的核心粉丝团专门维护和完善</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的功能。在全世界</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爱好者的努力下，</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已经成为最受欢迎的编程语言之一。因为免费，也受到了世界范围内的企业的青睐，并给企业带来可观的经济价值。</a:t>
            </a:r>
            <a:endParaRPr lang="zh-CN" altLang="en-US" dirty="0">
              <a:latin typeface="微软雅黑" panose="020B0503020204020204" pitchFamily="34" charset="-122"/>
              <a:ea typeface="微软雅黑" panose="020B0503020204020204" pitchFamily="34" charset="-122"/>
            </a:endParaRPr>
          </a:p>
        </p:txBody>
      </p:sp>
      <p:sp>
        <p:nvSpPr>
          <p:cNvPr id="6" name="TextBox 2"/>
          <p:cNvSpPr txBox="1">
            <a:spLocks noChangeArrowheads="1"/>
          </p:cNvSpPr>
          <p:nvPr/>
        </p:nvSpPr>
        <p:spPr bwMode="auto">
          <a:xfrm>
            <a:off x="1187450" y="765175"/>
            <a:ext cx="44831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Python</a:t>
            </a: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语言的诞生</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par>
                          <p:cTn id="10" fill="hold">
                            <p:stCondLst>
                              <p:cond delay="1200"/>
                            </p:stCondLst>
                            <p:childTnLst>
                              <p:par>
                                <p:cTn id="11" presetID="5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a:spLocks noChangeArrowheads="1"/>
          </p:cNvSpPr>
          <p:nvPr/>
        </p:nvSpPr>
        <p:spPr bwMode="auto">
          <a:xfrm>
            <a:off x="755650" y="2060575"/>
            <a:ext cx="6162675" cy="2869565"/>
          </a:xfrm>
          <a:prstGeom prst="rect">
            <a:avLst/>
          </a:prstGeom>
          <a:noFill/>
          <a:ln w="9525">
            <a:noFill/>
            <a:prstDash val="dash"/>
            <a:miter lim="800000"/>
          </a:ln>
        </p:spPr>
        <p:txBody>
          <a:bodyPr>
            <a:spAutoFit/>
          </a:bodyPr>
          <a:lstStyle/>
          <a:p>
            <a:pPr marL="0" marR="0" lvl="0" indent="457200" algn="l" defTabSz="914400" rtl="0" eaLnBrk="0" fontAlgn="base" latinLnBrk="0" hangingPunct="0">
              <a:lnSpc>
                <a:spcPct val="129000"/>
              </a:lnSpc>
              <a:spcBef>
                <a:spcPct val="0"/>
              </a:spcBef>
              <a:spcAft>
                <a:spcPts val="60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自</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2004</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年以后，</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的受众用户呈指数增长。</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2017</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年更是一路狂飙，夺得桂冠。援引</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 Spectrum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杂志消息</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:Interactive: The Top Programming Languages 2017</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2018</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年其用户占有率更是与</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java</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等流行语言不分伯仲。</a:t>
            </a:r>
            <a:r>
              <a:rPr kumimoji="0" lang="zh-CN" altLang="en-US" sz="2000" b="1"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本书使用</a:t>
            </a:r>
            <a:r>
              <a:rPr kumimoji="0" lang="en-US" altLang="zh-CN" sz="2000" b="1"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Python3.5.2</a:t>
            </a:r>
            <a:r>
              <a:rPr kumimoji="0" lang="zh-CN" altLang="en-US" sz="2000" b="1"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版本，当下官网已经更新至</a:t>
            </a:r>
            <a:r>
              <a:rPr kumimoji="0" lang="en-US" altLang="zh-CN" sz="2000" b="1"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3.11</a:t>
            </a:r>
            <a:r>
              <a:rPr kumimoji="0" lang="zh-CN" altLang="en-US" sz="2000" b="1"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版本并增加了新特性。</a:t>
            </a:r>
            <a:endParaRPr kumimoji="0" lang="zh-CN" altLang="en-US" sz="20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7" name="TextBox 2"/>
          <p:cNvSpPr txBox="1">
            <a:spLocks noChangeArrowheads="1"/>
          </p:cNvSpPr>
          <p:nvPr/>
        </p:nvSpPr>
        <p:spPr bwMode="auto">
          <a:xfrm>
            <a:off x="1187450" y="765175"/>
            <a:ext cx="44831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Python</a:t>
            </a: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语言的诞生</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003" y="1478018"/>
            <a:ext cx="1831081" cy="2672752"/>
          </a:xfrm>
          <a:prstGeom prst="rect">
            <a:avLst/>
          </a:prstGeom>
          <a:effectLst>
            <a:reflection blurRad="6350" stA="52000" endA="300" endPos="3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Freeform 3"/>
          <p:cNvSpPr/>
          <p:nvPr/>
        </p:nvSpPr>
        <p:spPr>
          <a:xfrm>
            <a:off x="3157538" y="2157413"/>
            <a:ext cx="387350" cy="2787650"/>
          </a:xfrm>
          <a:custGeom>
            <a:avLst/>
            <a:gdLst/>
            <a:ahLst/>
            <a:cxnLst>
              <a:cxn ang="0">
                <a:pos x="0" y="0"/>
              </a:cxn>
              <a:cxn ang="0">
                <a:pos x="2147483647" y="0"/>
              </a:cxn>
              <a:cxn ang="0">
                <a:pos x="2147483647" y="2147483647"/>
              </a:cxn>
              <a:cxn ang="0">
                <a:pos x="0" y="2147483647"/>
              </a:cxn>
            </a:cxnLst>
            <a:pathLst>
              <a:path w="227" h="2178">
                <a:moveTo>
                  <a:pt x="0" y="0"/>
                </a:moveTo>
                <a:lnTo>
                  <a:pt x="227" y="0"/>
                </a:lnTo>
                <a:lnTo>
                  <a:pt x="227" y="2178"/>
                </a:lnTo>
                <a:lnTo>
                  <a:pt x="0" y="2178"/>
                </a:lnTo>
              </a:path>
            </a:pathLst>
          </a:custGeom>
          <a:noFill/>
          <a:ln w="19050" cap="flat" cmpd="sng">
            <a:solidFill>
              <a:srgbClr val="5F5F5F">
                <a:alpha val="100000"/>
              </a:srgbClr>
            </a:solidFill>
            <a:prstDash val="solid"/>
            <a:round/>
            <a:headEnd type="none" w="med" len="med"/>
            <a:tailEnd type="none" w="med" len="med"/>
          </a:ln>
        </p:spPr>
        <p:txBody>
          <a:bodyPr/>
          <a:p>
            <a:endParaRPr lang="zh-CN" altLang="en-US"/>
          </a:p>
        </p:txBody>
      </p:sp>
      <p:sp>
        <p:nvSpPr>
          <p:cNvPr id="5" name="Line 4"/>
          <p:cNvSpPr/>
          <p:nvPr/>
        </p:nvSpPr>
        <p:spPr>
          <a:xfrm>
            <a:off x="3173413" y="3949700"/>
            <a:ext cx="773112" cy="0"/>
          </a:xfrm>
          <a:prstGeom prst="line">
            <a:avLst/>
          </a:prstGeom>
          <a:ln w="19050" cap="flat" cmpd="sng">
            <a:solidFill>
              <a:srgbClr val="5F5F5F"/>
            </a:solidFill>
            <a:prstDash val="solid"/>
            <a:headEnd type="none" w="med" len="med"/>
            <a:tailEnd type="none" w="med" len="med"/>
          </a:ln>
        </p:spPr>
      </p:sp>
      <p:sp>
        <p:nvSpPr>
          <p:cNvPr id="6" name="Line 5"/>
          <p:cNvSpPr/>
          <p:nvPr/>
        </p:nvSpPr>
        <p:spPr>
          <a:xfrm>
            <a:off x="3157538" y="3086100"/>
            <a:ext cx="387350" cy="0"/>
          </a:xfrm>
          <a:prstGeom prst="line">
            <a:avLst/>
          </a:prstGeom>
          <a:ln w="19050" cap="flat" cmpd="sng">
            <a:solidFill>
              <a:srgbClr val="5F5F5F"/>
            </a:solidFill>
            <a:prstDash val="solid"/>
            <a:headEnd type="none" w="med" len="med"/>
            <a:tailEnd type="none" w="med" len="med"/>
          </a:ln>
        </p:spPr>
      </p:sp>
      <p:sp>
        <p:nvSpPr>
          <p:cNvPr id="7" name="Freeform 7"/>
          <p:cNvSpPr/>
          <p:nvPr/>
        </p:nvSpPr>
        <p:spPr>
          <a:xfrm rot="10800000">
            <a:off x="5910263" y="2105025"/>
            <a:ext cx="385762" cy="2787650"/>
          </a:xfrm>
          <a:custGeom>
            <a:avLst/>
            <a:gdLst/>
            <a:ahLst/>
            <a:cxnLst>
              <a:cxn ang="0">
                <a:pos x="0" y="0"/>
              </a:cxn>
              <a:cxn ang="0">
                <a:pos x="2147483647" y="0"/>
              </a:cxn>
              <a:cxn ang="0">
                <a:pos x="2147483647" y="2147483647"/>
              </a:cxn>
              <a:cxn ang="0">
                <a:pos x="0" y="2147483647"/>
              </a:cxn>
            </a:cxnLst>
            <a:pathLst>
              <a:path w="227" h="2178">
                <a:moveTo>
                  <a:pt x="0" y="0"/>
                </a:moveTo>
                <a:lnTo>
                  <a:pt x="227" y="0"/>
                </a:lnTo>
                <a:lnTo>
                  <a:pt x="227" y="2178"/>
                </a:lnTo>
                <a:lnTo>
                  <a:pt x="0" y="2178"/>
                </a:lnTo>
              </a:path>
            </a:pathLst>
          </a:custGeom>
          <a:noFill/>
          <a:ln w="19050" cap="flat" cmpd="sng">
            <a:solidFill>
              <a:srgbClr val="5F5F5F">
                <a:alpha val="100000"/>
              </a:srgbClr>
            </a:solidFill>
            <a:prstDash val="solid"/>
            <a:round/>
            <a:headEnd type="none" w="med" len="med"/>
            <a:tailEnd type="none" w="med" len="med"/>
          </a:ln>
        </p:spPr>
        <p:txBody>
          <a:bodyPr/>
          <a:p>
            <a:endParaRPr lang="zh-CN" altLang="en-US"/>
          </a:p>
        </p:txBody>
      </p:sp>
      <p:sp>
        <p:nvSpPr>
          <p:cNvPr id="8" name="Line 8"/>
          <p:cNvSpPr/>
          <p:nvPr/>
        </p:nvSpPr>
        <p:spPr>
          <a:xfrm rot="10800000">
            <a:off x="5549900" y="3957638"/>
            <a:ext cx="773113" cy="0"/>
          </a:xfrm>
          <a:prstGeom prst="line">
            <a:avLst/>
          </a:prstGeom>
          <a:ln w="19050" cap="flat" cmpd="sng">
            <a:solidFill>
              <a:srgbClr val="5F5F5F"/>
            </a:solidFill>
            <a:prstDash val="solid"/>
            <a:headEnd type="none" w="med" len="med"/>
            <a:tailEnd type="none" w="med" len="med"/>
          </a:ln>
        </p:spPr>
      </p:sp>
      <p:sp>
        <p:nvSpPr>
          <p:cNvPr id="9" name="Line 10"/>
          <p:cNvSpPr/>
          <p:nvPr/>
        </p:nvSpPr>
        <p:spPr>
          <a:xfrm rot="10800000">
            <a:off x="5910263" y="3033713"/>
            <a:ext cx="385762" cy="0"/>
          </a:xfrm>
          <a:prstGeom prst="line">
            <a:avLst/>
          </a:prstGeom>
          <a:ln w="19050" cap="flat" cmpd="sng">
            <a:solidFill>
              <a:srgbClr val="5F5F5F"/>
            </a:solidFill>
            <a:prstDash val="solid"/>
            <a:headEnd type="none" w="med" len="med"/>
            <a:tailEnd type="none" w="med" len="med"/>
          </a:ln>
        </p:spPr>
      </p:sp>
      <p:sp>
        <p:nvSpPr>
          <p:cNvPr id="10" name="Rectangle 11"/>
          <p:cNvSpPr>
            <a:spLocks noChangeArrowheads="1"/>
          </p:cNvSpPr>
          <p:nvPr/>
        </p:nvSpPr>
        <p:spPr bwMode="auto">
          <a:xfrm>
            <a:off x="6291263" y="1781175"/>
            <a:ext cx="2744788"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⑤</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自动化</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运维</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selenium</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 name="Rectangle 12"/>
          <p:cNvSpPr>
            <a:spLocks noChangeArrowheads="1"/>
          </p:cNvSpPr>
          <p:nvPr/>
        </p:nvSpPr>
        <p:spPr bwMode="auto">
          <a:xfrm>
            <a:off x="6350000" y="2684463"/>
            <a:ext cx="2686050" cy="677863"/>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⑥</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WEB</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开发</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Web</a:t>
            </a: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框架如</a:t>
            </a: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Django</a:t>
            </a: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a:t>
            </a:r>
            <a:r>
              <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web2py</a:t>
            </a: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等</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Rectangle 13"/>
          <p:cNvSpPr>
            <a:spLocks noChangeArrowheads="1"/>
          </p:cNvSpPr>
          <p:nvPr/>
        </p:nvSpPr>
        <p:spPr bwMode="auto">
          <a:xfrm>
            <a:off x="6350000" y="3608388"/>
            <a:ext cx="268605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⑦</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科学计算</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en-US" altLang="zh-CN" sz="1400" b="0" i="0" u="none" strike="noStrike" kern="1200" cap="none" spc="0" normalizeH="0" baseline="0" noProof="0" dirty="0" err="1">
                <a:ln>
                  <a:noFill/>
                </a:ln>
                <a:solidFill>
                  <a:schemeClr val="tx1"/>
                </a:solidFill>
                <a:effectLst/>
                <a:uLnTx/>
                <a:uFillTx/>
                <a:latin typeface="Arial" panose="020B0604020202020204" pitchFamily="34" charset="0"/>
                <a:ea typeface="华文细黑" panose="02010600040101010101" pitchFamily="2" charset="-122"/>
                <a:cs typeface="+mn-cs"/>
              </a:rPr>
              <a:t>NumPy</a:t>
            </a:r>
            <a:r>
              <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Arial" panose="020B0604020202020204" pitchFamily="34" charset="0"/>
                <a:ea typeface="华文细黑" panose="02010600040101010101" pitchFamily="2" charset="-122"/>
                <a:cs typeface="+mn-cs"/>
              </a:rPr>
              <a:t>SciPy</a:t>
            </a:r>
            <a:r>
              <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Arial" panose="020B0604020202020204" pitchFamily="34" charset="0"/>
                <a:ea typeface="华文细黑" panose="02010600040101010101" pitchFamily="2" charset="-122"/>
                <a:cs typeface="+mn-cs"/>
              </a:rPr>
              <a:t>Matplotlib</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Rectangle 14"/>
          <p:cNvSpPr>
            <a:spLocks noChangeArrowheads="1"/>
          </p:cNvSpPr>
          <p:nvPr/>
        </p:nvSpPr>
        <p:spPr bwMode="auto">
          <a:xfrm>
            <a:off x="6350000" y="4552950"/>
            <a:ext cx="268605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⑧</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常规软件开发</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软件开发、脚本编写、网络编程</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Rectangle 16"/>
          <p:cNvSpPr>
            <a:spLocks noChangeArrowheads="1"/>
          </p:cNvSpPr>
          <p:nvPr/>
        </p:nvSpPr>
        <p:spPr bwMode="auto">
          <a:xfrm>
            <a:off x="404813" y="1817688"/>
            <a:ext cx="276860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①</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人工智能</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机器学习、神经网络、深度学习</a:t>
            </a:r>
            <a:endPar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Rectangle 17"/>
          <p:cNvSpPr>
            <a:spLocks noChangeArrowheads="1"/>
          </p:cNvSpPr>
          <p:nvPr/>
        </p:nvSpPr>
        <p:spPr bwMode="auto">
          <a:xfrm>
            <a:off x="404813" y="2736850"/>
            <a:ext cx="2768600" cy="677863"/>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②</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云计算</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开源云计算解决方案</a:t>
            </a: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rPr>
              <a:t>OpenStack</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Rectangle 18"/>
          <p:cNvSpPr>
            <a:spLocks noChangeArrowheads="1"/>
          </p:cNvSpPr>
          <p:nvPr/>
        </p:nvSpPr>
        <p:spPr bwMode="auto">
          <a:xfrm>
            <a:off x="404813" y="3660775"/>
            <a:ext cx="276860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③</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大数据</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数据分析、数据可视化、数据挖掘</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Rectangle 19"/>
          <p:cNvSpPr>
            <a:spLocks noChangeArrowheads="1"/>
          </p:cNvSpPr>
          <p:nvPr/>
        </p:nvSpPr>
        <p:spPr bwMode="auto">
          <a:xfrm>
            <a:off x="404813" y="4605338"/>
            <a:ext cx="276860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④</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网络爬虫</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主流爬虫设计语言，</a:t>
            </a:r>
            <a:r>
              <a:rPr kumimoji="0" lang="en-US" altLang="zh-CN" sz="14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Scrapy</a:t>
            </a: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框架</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22"/>
          <p:cNvSpPr/>
          <p:nvPr/>
        </p:nvSpPr>
        <p:spPr>
          <a:xfrm>
            <a:off x="3902075" y="3114675"/>
            <a:ext cx="1671638" cy="1646238"/>
          </a:xfrm>
          <a:prstGeom prst="ellipse">
            <a:avLst/>
          </a:prstGeom>
          <a:solidFill>
            <a:srgbClr val="0066CC"/>
          </a:solidFill>
          <a:ln w="9525">
            <a:noFill/>
          </a:ln>
        </p:spPr>
        <p:txBody>
          <a:bodyPr wrap="none" anchor="ctr" anchorCtr="0"/>
          <a:p>
            <a:pPr algn="ctr">
              <a:buNone/>
            </a:pPr>
            <a:endParaRPr lang="zh-CN" altLang="zh-CN" b="1" dirty="0">
              <a:solidFill>
                <a:srgbClr val="FFFFFF"/>
              </a:solidFill>
              <a:latin typeface="微软雅黑" panose="020B0503020204020204" pitchFamily="34" charset="-122"/>
              <a:ea typeface="微软雅黑" panose="020B0503020204020204" pitchFamily="34" charset="-122"/>
            </a:endParaRPr>
          </a:p>
        </p:txBody>
      </p:sp>
      <p:grpSp>
        <p:nvGrpSpPr>
          <p:cNvPr id="19" name="Group 25"/>
          <p:cNvGrpSpPr/>
          <p:nvPr/>
        </p:nvGrpSpPr>
        <p:grpSpPr>
          <a:xfrm>
            <a:off x="4011613" y="4411663"/>
            <a:ext cx="1454150" cy="287337"/>
            <a:chOff x="2395" y="2655"/>
            <a:chExt cx="952" cy="188"/>
          </a:xfrm>
        </p:grpSpPr>
        <p:sp>
          <p:nvSpPr>
            <p:cNvPr id="27669" name="AutoShape 26"/>
            <p:cNvSpPr/>
            <p:nvPr/>
          </p:nvSpPr>
          <p:spPr>
            <a:xfrm rot="3965706" flipH="1" flipV="1">
              <a:off x="2991" y="2437"/>
              <a:ext cx="138" cy="574"/>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0" name="AutoShape 27"/>
            <p:cNvSpPr/>
            <p:nvPr/>
          </p:nvSpPr>
          <p:spPr>
            <a:xfrm rot="4780856" flipH="1" flipV="1">
              <a:off x="2901" y="2472"/>
              <a:ext cx="138" cy="573"/>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1" name="AutoShape 28"/>
            <p:cNvSpPr/>
            <p:nvPr/>
          </p:nvSpPr>
          <p:spPr>
            <a:xfrm rot="5076502" flipH="1" flipV="1">
              <a:off x="2847" y="2480"/>
              <a:ext cx="138" cy="574"/>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2" name="AutoShape 29"/>
            <p:cNvSpPr/>
            <p:nvPr/>
          </p:nvSpPr>
          <p:spPr>
            <a:xfrm rot="5608887" flipH="1" flipV="1">
              <a:off x="2782" y="2487"/>
              <a:ext cx="138" cy="574"/>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3" name="AutoShape 30"/>
            <p:cNvSpPr/>
            <p:nvPr/>
          </p:nvSpPr>
          <p:spPr>
            <a:xfrm rot="5319246" flipH="1" flipV="1">
              <a:off x="2824" y="2487"/>
              <a:ext cx="138" cy="574"/>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4" name="AutoShape 31"/>
            <p:cNvSpPr/>
            <p:nvPr/>
          </p:nvSpPr>
          <p:spPr>
            <a:xfrm rot="6134397" flipH="1" flipV="1">
              <a:off x="2728" y="2486"/>
              <a:ext cx="138" cy="573"/>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5" name="AutoShape 32"/>
            <p:cNvSpPr/>
            <p:nvPr/>
          </p:nvSpPr>
          <p:spPr>
            <a:xfrm rot="6430042" flipH="1" flipV="1">
              <a:off x="2674" y="2471"/>
              <a:ext cx="139" cy="574"/>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7676" name="AutoShape 33"/>
            <p:cNvSpPr/>
            <p:nvPr/>
          </p:nvSpPr>
          <p:spPr>
            <a:xfrm rot="6962427" flipH="1" flipV="1">
              <a:off x="2613" y="2452"/>
              <a:ext cx="138" cy="574"/>
            </a:xfrm>
            <a:prstGeom prst="moon">
              <a:avLst>
                <a:gd name="adj" fmla="val 49773"/>
              </a:avLst>
            </a:prstGeom>
            <a:solidFill>
              <a:srgbClr val="F8F8F8">
                <a:alpha val="3922"/>
              </a:srgbClr>
            </a:soli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grpSp>
      <p:sp>
        <p:nvSpPr>
          <p:cNvPr id="28" name="Oval 35"/>
          <p:cNvSpPr/>
          <p:nvPr/>
        </p:nvSpPr>
        <p:spPr>
          <a:xfrm>
            <a:off x="4065588" y="5099050"/>
            <a:ext cx="1346200" cy="346075"/>
          </a:xfrm>
          <a:prstGeom prst="ellipse">
            <a:avLst/>
          </a:prstGeom>
          <a:gradFill rotWithShape="1">
            <a:gsLst>
              <a:gs pos="0">
                <a:srgbClr val="000000">
                  <a:alpha val="50000"/>
                </a:srgbClr>
              </a:gs>
              <a:gs pos="100000">
                <a:srgbClr val="445E7A">
                  <a:alpha val="0"/>
                </a:srgbClr>
              </a:gs>
            </a:gsLst>
            <a:path path="shape">
              <a:fillToRect l="50000" t="50000" r="50000" b="50000"/>
            </a:path>
            <a:tileRect/>
          </a:gra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9" name="TextBox 5"/>
          <p:cNvSpPr txBox="1"/>
          <p:nvPr/>
        </p:nvSpPr>
        <p:spPr>
          <a:xfrm>
            <a:off x="404813" y="1025525"/>
            <a:ext cx="7389812" cy="412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7655" lvl="0" indent="0" eaLnBrk="1" hangingPunct="1">
              <a:lnSpc>
                <a:spcPts val="2500"/>
              </a:lnSpc>
              <a:spcBef>
                <a:spcPct val="0"/>
              </a:spcBef>
              <a:buNone/>
            </a:pPr>
            <a:r>
              <a:rPr lang="zh-CN" altLang="en-US" sz="1800" b="1" dirty="0">
                <a:solidFill>
                  <a:srgbClr val="00B0F0"/>
                </a:solidFill>
                <a:latin typeface="微软雅黑" panose="020B0503020204020204" pitchFamily="34" charset="-122"/>
                <a:ea typeface="微软雅黑" panose="020B0503020204020204" pitchFamily="34" charset="-122"/>
              </a:rPr>
              <a:t>目前，</a:t>
            </a:r>
            <a:r>
              <a:rPr lang="en-US" altLang="zh-CN" sz="1800" b="1" dirty="0">
                <a:solidFill>
                  <a:srgbClr val="00B0F0"/>
                </a:solidFill>
                <a:latin typeface="微软雅黑" panose="020B0503020204020204" pitchFamily="34" charset="-122"/>
                <a:ea typeface="微软雅黑" panose="020B0503020204020204" pitchFamily="34" charset="-122"/>
              </a:rPr>
              <a:t>Python</a:t>
            </a:r>
            <a:r>
              <a:rPr lang="zh-CN" altLang="en-US" sz="1800" b="1" dirty="0">
                <a:solidFill>
                  <a:srgbClr val="00B0F0"/>
                </a:solidFill>
                <a:latin typeface="微软雅黑" panose="020B0503020204020204" pitchFamily="34" charset="-122"/>
                <a:ea typeface="微软雅黑" panose="020B0503020204020204" pitchFamily="34" charset="-122"/>
              </a:rPr>
              <a:t>的主要应用领域如下</a:t>
            </a:r>
            <a:r>
              <a:rPr lang="zh-CN" altLang="zh-CN" sz="1800" b="1" dirty="0">
                <a:solidFill>
                  <a:srgbClr val="00B0F0"/>
                </a:solidFill>
                <a:latin typeface="微软雅黑" panose="020B0503020204020204" pitchFamily="34" charset="-122"/>
                <a:ea typeface="微软雅黑" panose="020B0503020204020204" pitchFamily="34" charset="-122"/>
              </a:rPr>
              <a:t>：</a:t>
            </a:r>
            <a:endParaRPr lang="zh-CN" altLang="en-US" sz="1800" b="1" dirty="0">
              <a:solidFill>
                <a:srgbClr val="00B0F0"/>
              </a:solidFill>
              <a:latin typeface="微软雅黑" panose="020B0503020204020204" pitchFamily="34" charset="-122"/>
              <a:ea typeface="微软雅黑" panose="020B0503020204020204" pitchFamily="34" charset="-122"/>
            </a:endParaRPr>
          </a:p>
        </p:txBody>
      </p:sp>
      <p:sp>
        <p:nvSpPr>
          <p:cNvPr id="30" name="TextBox 59"/>
          <p:cNvSpPr txBox="1"/>
          <p:nvPr/>
        </p:nvSpPr>
        <p:spPr>
          <a:xfrm>
            <a:off x="3883025" y="3511550"/>
            <a:ext cx="1700213" cy="830263"/>
          </a:xfrm>
          <a:prstGeom prst="rect">
            <a:avLst/>
          </a:prstGeom>
          <a:noFill/>
        </p:spPr>
        <p:txBody>
          <a:bodyPr>
            <a:spAutoFit/>
          </a:bodyPr>
          <a:lstStyle/>
          <a:p>
            <a:pPr marR="0" algn="ctr" defTabSz="914400">
              <a:buClrTx/>
              <a:buSzTx/>
              <a:buFontTx/>
              <a:buNone/>
              <a:defRPr/>
            </a:pPr>
            <a:r>
              <a:rPr kumimoji="0" lang="en-US" altLang="zh-CN" sz="2400" b="1" kern="1200" cap="none" spc="0" normalizeH="0" baseline="0" noProof="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Python</a:t>
            </a:r>
            <a:endParaRPr kumimoji="0" lang="en-US" altLang="zh-CN" sz="2400" b="1" kern="1200" cap="none" spc="0" normalizeH="0" baseline="0" noProof="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algn="ctr" defTabSz="914400">
              <a:buClrTx/>
              <a:buSzTx/>
              <a:buFontTx/>
              <a:buNone/>
              <a:defRPr/>
            </a:pPr>
            <a:r>
              <a:rPr kumimoji="0" lang="zh-CN" altLang="en-US" sz="2400" b="1" kern="1200" cap="none" spc="0" normalizeH="0" baseline="0" noProof="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应用场合</a:t>
            </a:r>
            <a:endParaRPr kumimoji="0" lang="en-US" altLang="zh-CN" sz="2400" b="1" kern="1200" cap="none" spc="0" normalizeH="0" baseline="0" noProof="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000000"/>
                                          </p:val>
                                        </p:tav>
                                        <p:tav tm="100000">
                                          <p:val>
                                            <p:strVal val="#ppt_w"/>
                                          </p:val>
                                        </p:tav>
                                      </p:tavLst>
                                    </p:anim>
                                    <p:anim calcmode="lin" valueType="num">
                                      <p:cBhvr>
                                        <p:cTn id="8" dur="500" fill="hold"/>
                                        <p:tgtEl>
                                          <p:spTgt spid="29"/>
                                        </p:tgtEl>
                                        <p:attrNameLst>
                                          <p:attrName>ppt_h</p:attrName>
                                        </p:attrNameLst>
                                      </p:cBhvr>
                                      <p:tavLst>
                                        <p:tav tm="0">
                                          <p:val>
                                            <p:fltVal val="0.00000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000000"/>
                                          </p:val>
                                        </p:tav>
                                        <p:tav tm="100000">
                                          <p:val>
                                            <p:strVal val="#ppt_w"/>
                                          </p:val>
                                        </p:tav>
                                      </p:tavLst>
                                    </p:anim>
                                    <p:anim calcmode="lin" valueType="num">
                                      <p:cBhvr>
                                        <p:cTn id="14" dur="750" fill="hold"/>
                                        <p:tgtEl>
                                          <p:spTgt spid="4"/>
                                        </p:tgtEl>
                                        <p:attrNameLst>
                                          <p:attrName>ppt_h</p:attrName>
                                        </p:attrNameLst>
                                      </p:cBhvr>
                                      <p:tavLst>
                                        <p:tav tm="0">
                                          <p:val>
                                            <p:fltVal val="0.000000"/>
                                          </p:val>
                                        </p:tav>
                                        <p:tav tm="100000">
                                          <p:val>
                                            <p:strVal val="#ppt_h"/>
                                          </p:val>
                                        </p:tav>
                                      </p:tavLst>
                                    </p:anim>
                                    <p:anim calcmode="lin" valueType="num">
                                      <p:cBhvr>
                                        <p:cTn id="15" dur="750" fill="hold"/>
                                        <p:tgtEl>
                                          <p:spTgt spid="4"/>
                                        </p:tgtEl>
                                        <p:attrNameLst>
                                          <p:attrName>style.rotation</p:attrName>
                                        </p:attrNameLst>
                                      </p:cBhvr>
                                      <p:tavLst>
                                        <p:tav tm="0">
                                          <p:val>
                                            <p:fltVal val="90.000000"/>
                                          </p:val>
                                        </p:tav>
                                        <p:tav tm="100000">
                                          <p:val>
                                            <p:fltVal val="0.000000"/>
                                          </p:val>
                                        </p:tav>
                                      </p:tavLst>
                                    </p:anim>
                                    <p:animEffect transition="in" filter="fade">
                                      <p:cBhvr>
                                        <p:cTn id="16" dur="75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750" fill="hold"/>
                                        <p:tgtEl>
                                          <p:spTgt spid="5"/>
                                        </p:tgtEl>
                                        <p:attrNameLst>
                                          <p:attrName>ppt_w</p:attrName>
                                        </p:attrNameLst>
                                      </p:cBhvr>
                                      <p:tavLst>
                                        <p:tav tm="0">
                                          <p:val>
                                            <p:fltVal val="0.000000"/>
                                          </p:val>
                                        </p:tav>
                                        <p:tav tm="100000">
                                          <p:val>
                                            <p:strVal val="#ppt_w"/>
                                          </p:val>
                                        </p:tav>
                                      </p:tavLst>
                                    </p:anim>
                                    <p:anim calcmode="lin" valueType="num">
                                      <p:cBhvr>
                                        <p:cTn id="20" dur="750" fill="hold"/>
                                        <p:tgtEl>
                                          <p:spTgt spid="5"/>
                                        </p:tgtEl>
                                        <p:attrNameLst>
                                          <p:attrName>ppt_h</p:attrName>
                                        </p:attrNameLst>
                                      </p:cBhvr>
                                      <p:tavLst>
                                        <p:tav tm="0">
                                          <p:val>
                                            <p:fltVal val="0.000000"/>
                                          </p:val>
                                        </p:tav>
                                        <p:tav tm="100000">
                                          <p:val>
                                            <p:strVal val="#ppt_h"/>
                                          </p:val>
                                        </p:tav>
                                      </p:tavLst>
                                    </p:anim>
                                    <p:anim calcmode="lin" valueType="num">
                                      <p:cBhvr>
                                        <p:cTn id="21" dur="750" fill="hold"/>
                                        <p:tgtEl>
                                          <p:spTgt spid="5"/>
                                        </p:tgtEl>
                                        <p:attrNameLst>
                                          <p:attrName>style.rotation</p:attrName>
                                        </p:attrNameLst>
                                      </p:cBhvr>
                                      <p:tavLst>
                                        <p:tav tm="0">
                                          <p:val>
                                            <p:fltVal val="90.000000"/>
                                          </p:val>
                                        </p:tav>
                                        <p:tav tm="100000">
                                          <p:val>
                                            <p:fltVal val="0.000000"/>
                                          </p:val>
                                        </p:tav>
                                      </p:tavLst>
                                    </p:anim>
                                    <p:animEffect transition="in" filter="fade">
                                      <p:cBhvr>
                                        <p:cTn id="22" dur="750"/>
                                        <p:tgtEl>
                                          <p:spTgt spid="5"/>
                                        </p:tgtEl>
                                      </p:cBhvr>
                                    </p:animEffect>
                                  </p:childTnLst>
                                </p:cTn>
                              </p:par>
                              <p:par>
                                <p:cTn id="23" presetID="3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000000"/>
                                          </p:val>
                                        </p:tav>
                                        <p:tav tm="100000">
                                          <p:val>
                                            <p:strVal val="#ppt_w"/>
                                          </p:val>
                                        </p:tav>
                                      </p:tavLst>
                                    </p:anim>
                                    <p:anim calcmode="lin" valueType="num">
                                      <p:cBhvr>
                                        <p:cTn id="26" dur="750" fill="hold"/>
                                        <p:tgtEl>
                                          <p:spTgt spid="6"/>
                                        </p:tgtEl>
                                        <p:attrNameLst>
                                          <p:attrName>ppt_h</p:attrName>
                                        </p:attrNameLst>
                                      </p:cBhvr>
                                      <p:tavLst>
                                        <p:tav tm="0">
                                          <p:val>
                                            <p:fltVal val="0.000000"/>
                                          </p:val>
                                        </p:tav>
                                        <p:tav tm="100000">
                                          <p:val>
                                            <p:strVal val="#ppt_h"/>
                                          </p:val>
                                        </p:tav>
                                      </p:tavLst>
                                    </p:anim>
                                    <p:anim calcmode="lin" valueType="num">
                                      <p:cBhvr>
                                        <p:cTn id="27" dur="750" fill="hold"/>
                                        <p:tgtEl>
                                          <p:spTgt spid="6"/>
                                        </p:tgtEl>
                                        <p:attrNameLst>
                                          <p:attrName>style.rotation</p:attrName>
                                        </p:attrNameLst>
                                      </p:cBhvr>
                                      <p:tavLst>
                                        <p:tav tm="0">
                                          <p:val>
                                            <p:fltVal val="90.000000"/>
                                          </p:val>
                                        </p:tav>
                                        <p:tav tm="100000">
                                          <p:val>
                                            <p:fltVal val="0.000000"/>
                                          </p:val>
                                        </p:tav>
                                      </p:tavLst>
                                    </p:anim>
                                    <p:animEffect transition="in" filter="fade">
                                      <p:cBhvr>
                                        <p:cTn id="28" dur="750"/>
                                        <p:tgtEl>
                                          <p:spTgt spid="6"/>
                                        </p:tgtEl>
                                      </p:cBhvr>
                                    </p:animEffect>
                                  </p:childTnLst>
                                </p:cTn>
                              </p:par>
                              <p:par>
                                <p:cTn id="29" presetID="3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750" fill="hold"/>
                                        <p:tgtEl>
                                          <p:spTgt spid="7"/>
                                        </p:tgtEl>
                                        <p:attrNameLst>
                                          <p:attrName>ppt_w</p:attrName>
                                        </p:attrNameLst>
                                      </p:cBhvr>
                                      <p:tavLst>
                                        <p:tav tm="0">
                                          <p:val>
                                            <p:fltVal val="0.000000"/>
                                          </p:val>
                                        </p:tav>
                                        <p:tav tm="100000">
                                          <p:val>
                                            <p:strVal val="#ppt_w"/>
                                          </p:val>
                                        </p:tav>
                                      </p:tavLst>
                                    </p:anim>
                                    <p:anim calcmode="lin" valueType="num">
                                      <p:cBhvr>
                                        <p:cTn id="32" dur="750" fill="hold"/>
                                        <p:tgtEl>
                                          <p:spTgt spid="7"/>
                                        </p:tgtEl>
                                        <p:attrNameLst>
                                          <p:attrName>ppt_h</p:attrName>
                                        </p:attrNameLst>
                                      </p:cBhvr>
                                      <p:tavLst>
                                        <p:tav tm="0">
                                          <p:val>
                                            <p:fltVal val="0.000000"/>
                                          </p:val>
                                        </p:tav>
                                        <p:tav tm="100000">
                                          <p:val>
                                            <p:strVal val="#ppt_h"/>
                                          </p:val>
                                        </p:tav>
                                      </p:tavLst>
                                    </p:anim>
                                    <p:anim calcmode="lin" valueType="num">
                                      <p:cBhvr>
                                        <p:cTn id="33" dur="750" fill="hold"/>
                                        <p:tgtEl>
                                          <p:spTgt spid="7"/>
                                        </p:tgtEl>
                                        <p:attrNameLst>
                                          <p:attrName>style.rotation</p:attrName>
                                        </p:attrNameLst>
                                      </p:cBhvr>
                                      <p:tavLst>
                                        <p:tav tm="0">
                                          <p:val>
                                            <p:fltVal val="90.000000"/>
                                          </p:val>
                                        </p:tav>
                                        <p:tav tm="100000">
                                          <p:val>
                                            <p:fltVal val="0.000000"/>
                                          </p:val>
                                        </p:tav>
                                      </p:tavLst>
                                    </p:anim>
                                    <p:animEffect transition="in" filter="fade">
                                      <p:cBhvr>
                                        <p:cTn id="34" dur="750"/>
                                        <p:tgtEl>
                                          <p:spTgt spid="7"/>
                                        </p:tgtEl>
                                      </p:cBhvr>
                                    </p:animEffect>
                                  </p:childTnLst>
                                </p:cTn>
                              </p:par>
                              <p:par>
                                <p:cTn id="35" presetID="3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750" fill="hold"/>
                                        <p:tgtEl>
                                          <p:spTgt spid="8"/>
                                        </p:tgtEl>
                                        <p:attrNameLst>
                                          <p:attrName>ppt_w</p:attrName>
                                        </p:attrNameLst>
                                      </p:cBhvr>
                                      <p:tavLst>
                                        <p:tav tm="0">
                                          <p:val>
                                            <p:fltVal val="0.000000"/>
                                          </p:val>
                                        </p:tav>
                                        <p:tav tm="100000">
                                          <p:val>
                                            <p:strVal val="#ppt_w"/>
                                          </p:val>
                                        </p:tav>
                                      </p:tavLst>
                                    </p:anim>
                                    <p:anim calcmode="lin" valueType="num">
                                      <p:cBhvr>
                                        <p:cTn id="38" dur="750" fill="hold"/>
                                        <p:tgtEl>
                                          <p:spTgt spid="8"/>
                                        </p:tgtEl>
                                        <p:attrNameLst>
                                          <p:attrName>ppt_h</p:attrName>
                                        </p:attrNameLst>
                                      </p:cBhvr>
                                      <p:tavLst>
                                        <p:tav tm="0">
                                          <p:val>
                                            <p:fltVal val="0.000000"/>
                                          </p:val>
                                        </p:tav>
                                        <p:tav tm="100000">
                                          <p:val>
                                            <p:strVal val="#ppt_h"/>
                                          </p:val>
                                        </p:tav>
                                      </p:tavLst>
                                    </p:anim>
                                    <p:anim calcmode="lin" valueType="num">
                                      <p:cBhvr>
                                        <p:cTn id="39" dur="750" fill="hold"/>
                                        <p:tgtEl>
                                          <p:spTgt spid="8"/>
                                        </p:tgtEl>
                                        <p:attrNameLst>
                                          <p:attrName>style.rotation</p:attrName>
                                        </p:attrNameLst>
                                      </p:cBhvr>
                                      <p:tavLst>
                                        <p:tav tm="0">
                                          <p:val>
                                            <p:fltVal val="90.000000"/>
                                          </p:val>
                                        </p:tav>
                                        <p:tav tm="100000">
                                          <p:val>
                                            <p:fltVal val="0.000000"/>
                                          </p:val>
                                        </p:tav>
                                      </p:tavLst>
                                    </p:anim>
                                    <p:animEffect transition="in" filter="fade">
                                      <p:cBhvr>
                                        <p:cTn id="40" dur="750"/>
                                        <p:tgtEl>
                                          <p:spTgt spid="8"/>
                                        </p:tgtEl>
                                      </p:cBhvr>
                                    </p:animEffect>
                                  </p:childTnLst>
                                </p:cTn>
                              </p:par>
                              <p:par>
                                <p:cTn id="41" presetID="3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750" fill="hold"/>
                                        <p:tgtEl>
                                          <p:spTgt spid="9"/>
                                        </p:tgtEl>
                                        <p:attrNameLst>
                                          <p:attrName>ppt_w</p:attrName>
                                        </p:attrNameLst>
                                      </p:cBhvr>
                                      <p:tavLst>
                                        <p:tav tm="0">
                                          <p:val>
                                            <p:fltVal val="0.000000"/>
                                          </p:val>
                                        </p:tav>
                                        <p:tav tm="100000">
                                          <p:val>
                                            <p:strVal val="#ppt_w"/>
                                          </p:val>
                                        </p:tav>
                                      </p:tavLst>
                                    </p:anim>
                                    <p:anim calcmode="lin" valueType="num">
                                      <p:cBhvr>
                                        <p:cTn id="44" dur="750" fill="hold"/>
                                        <p:tgtEl>
                                          <p:spTgt spid="9"/>
                                        </p:tgtEl>
                                        <p:attrNameLst>
                                          <p:attrName>ppt_h</p:attrName>
                                        </p:attrNameLst>
                                      </p:cBhvr>
                                      <p:tavLst>
                                        <p:tav tm="0">
                                          <p:val>
                                            <p:fltVal val="0.000000"/>
                                          </p:val>
                                        </p:tav>
                                        <p:tav tm="100000">
                                          <p:val>
                                            <p:strVal val="#ppt_h"/>
                                          </p:val>
                                        </p:tav>
                                      </p:tavLst>
                                    </p:anim>
                                    <p:anim calcmode="lin" valueType="num">
                                      <p:cBhvr>
                                        <p:cTn id="45" dur="750" fill="hold"/>
                                        <p:tgtEl>
                                          <p:spTgt spid="9"/>
                                        </p:tgtEl>
                                        <p:attrNameLst>
                                          <p:attrName>style.rotation</p:attrName>
                                        </p:attrNameLst>
                                      </p:cBhvr>
                                      <p:tavLst>
                                        <p:tav tm="0">
                                          <p:val>
                                            <p:fltVal val="90.000000"/>
                                          </p:val>
                                        </p:tav>
                                        <p:tav tm="100000">
                                          <p:val>
                                            <p:fltVal val="0.000000"/>
                                          </p:val>
                                        </p:tav>
                                      </p:tavLst>
                                    </p:anim>
                                    <p:animEffect transition="in" filter="fade">
                                      <p:cBhvr>
                                        <p:cTn id="46" dur="75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750" fill="hold"/>
                                        <p:tgtEl>
                                          <p:spTgt spid="10"/>
                                        </p:tgtEl>
                                        <p:attrNameLst>
                                          <p:attrName>ppt_w</p:attrName>
                                        </p:attrNameLst>
                                      </p:cBhvr>
                                      <p:tavLst>
                                        <p:tav tm="0">
                                          <p:val>
                                            <p:fltVal val="0.000000"/>
                                          </p:val>
                                        </p:tav>
                                        <p:tav tm="100000">
                                          <p:val>
                                            <p:strVal val="#ppt_w"/>
                                          </p:val>
                                        </p:tav>
                                      </p:tavLst>
                                    </p:anim>
                                    <p:anim calcmode="lin" valueType="num">
                                      <p:cBhvr>
                                        <p:cTn id="50" dur="750" fill="hold"/>
                                        <p:tgtEl>
                                          <p:spTgt spid="10"/>
                                        </p:tgtEl>
                                        <p:attrNameLst>
                                          <p:attrName>ppt_h</p:attrName>
                                        </p:attrNameLst>
                                      </p:cBhvr>
                                      <p:tavLst>
                                        <p:tav tm="0">
                                          <p:val>
                                            <p:fltVal val="0.000000"/>
                                          </p:val>
                                        </p:tav>
                                        <p:tav tm="100000">
                                          <p:val>
                                            <p:strVal val="#ppt_h"/>
                                          </p:val>
                                        </p:tav>
                                      </p:tavLst>
                                    </p:anim>
                                    <p:anim calcmode="lin" valueType="num">
                                      <p:cBhvr>
                                        <p:cTn id="51" dur="750" fill="hold"/>
                                        <p:tgtEl>
                                          <p:spTgt spid="10"/>
                                        </p:tgtEl>
                                        <p:attrNameLst>
                                          <p:attrName>style.rotation</p:attrName>
                                        </p:attrNameLst>
                                      </p:cBhvr>
                                      <p:tavLst>
                                        <p:tav tm="0">
                                          <p:val>
                                            <p:fltVal val="90.000000"/>
                                          </p:val>
                                        </p:tav>
                                        <p:tav tm="100000">
                                          <p:val>
                                            <p:fltVal val="0.000000"/>
                                          </p:val>
                                        </p:tav>
                                      </p:tavLst>
                                    </p:anim>
                                    <p:animEffect transition="in" filter="fade">
                                      <p:cBhvr>
                                        <p:cTn id="52" dur="750"/>
                                        <p:tgtEl>
                                          <p:spTgt spid="10"/>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750" fill="hold"/>
                                        <p:tgtEl>
                                          <p:spTgt spid="11"/>
                                        </p:tgtEl>
                                        <p:attrNameLst>
                                          <p:attrName>ppt_w</p:attrName>
                                        </p:attrNameLst>
                                      </p:cBhvr>
                                      <p:tavLst>
                                        <p:tav tm="0">
                                          <p:val>
                                            <p:fltVal val="0.000000"/>
                                          </p:val>
                                        </p:tav>
                                        <p:tav tm="100000">
                                          <p:val>
                                            <p:strVal val="#ppt_w"/>
                                          </p:val>
                                        </p:tav>
                                      </p:tavLst>
                                    </p:anim>
                                    <p:anim calcmode="lin" valueType="num">
                                      <p:cBhvr>
                                        <p:cTn id="56" dur="750" fill="hold"/>
                                        <p:tgtEl>
                                          <p:spTgt spid="11"/>
                                        </p:tgtEl>
                                        <p:attrNameLst>
                                          <p:attrName>ppt_h</p:attrName>
                                        </p:attrNameLst>
                                      </p:cBhvr>
                                      <p:tavLst>
                                        <p:tav tm="0">
                                          <p:val>
                                            <p:fltVal val="0.000000"/>
                                          </p:val>
                                        </p:tav>
                                        <p:tav tm="100000">
                                          <p:val>
                                            <p:strVal val="#ppt_h"/>
                                          </p:val>
                                        </p:tav>
                                      </p:tavLst>
                                    </p:anim>
                                    <p:anim calcmode="lin" valueType="num">
                                      <p:cBhvr>
                                        <p:cTn id="57" dur="750" fill="hold"/>
                                        <p:tgtEl>
                                          <p:spTgt spid="11"/>
                                        </p:tgtEl>
                                        <p:attrNameLst>
                                          <p:attrName>style.rotation</p:attrName>
                                        </p:attrNameLst>
                                      </p:cBhvr>
                                      <p:tavLst>
                                        <p:tav tm="0">
                                          <p:val>
                                            <p:fltVal val="90.000000"/>
                                          </p:val>
                                        </p:tav>
                                        <p:tav tm="100000">
                                          <p:val>
                                            <p:fltVal val="0.000000"/>
                                          </p:val>
                                        </p:tav>
                                      </p:tavLst>
                                    </p:anim>
                                    <p:animEffect transition="in" filter="fade">
                                      <p:cBhvr>
                                        <p:cTn id="58" dur="750"/>
                                        <p:tgtEl>
                                          <p:spTgt spid="11"/>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750" fill="hold"/>
                                        <p:tgtEl>
                                          <p:spTgt spid="12"/>
                                        </p:tgtEl>
                                        <p:attrNameLst>
                                          <p:attrName>ppt_w</p:attrName>
                                        </p:attrNameLst>
                                      </p:cBhvr>
                                      <p:tavLst>
                                        <p:tav tm="0">
                                          <p:val>
                                            <p:fltVal val="0.000000"/>
                                          </p:val>
                                        </p:tav>
                                        <p:tav tm="100000">
                                          <p:val>
                                            <p:strVal val="#ppt_w"/>
                                          </p:val>
                                        </p:tav>
                                      </p:tavLst>
                                    </p:anim>
                                    <p:anim calcmode="lin" valueType="num">
                                      <p:cBhvr>
                                        <p:cTn id="62" dur="750" fill="hold"/>
                                        <p:tgtEl>
                                          <p:spTgt spid="12"/>
                                        </p:tgtEl>
                                        <p:attrNameLst>
                                          <p:attrName>ppt_h</p:attrName>
                                        </p:attrNameLst>
                                      </p:cBhvr>
                                      <p:tavLst>
                                        <p:tav tm="0">
                                          <p:val>
                                            <p:fltVal val="0.000000"/>
                                          </p:val>
                                        </p:tav>
                                        <p:tav tm="100000">
                                          <p:val>
                                            <p:strVal val="#ppt_h"/>
                                          </p:val>
                                        </p:tav>
                                      </p:tavLst>
                                    </p:anim>
                                    <p:anim calcmode="lin" valueType="num">
                                      <p:cBhvr>
                                        <p:cTn id="63" dur="750" fill="hold"/>
                                        <p:tgtEl>
                                          <p:spTgt spid="12"/>
                                        </p:tgtEl>
                                        <p:attrNameLst>
                                          <p:attrName>style.rotation</p:attrName>
                                        </p:attrNameLst>
                                      </p:cBhvr>
                                      <p:tavLst>
                                        <p:tav tm="0">
                                          <p:val>
                                            <p:fltVal val="90.000000"/>
                                          </p:val>
                                        </p:tav>
                                        <p:tav tm="100000">
                                          <p:val>
                                            <p:fltVal val="0.000000"/>
                                          </p:val>
                                        </p:tav>
                                      </p:tavLst>
                                    </p:anim>
                                    <p:animEffect transition="in" filter="fade">
                                      <p:cBhvr>
                                        <p:cTn id="64" dur="750"/>
                                        <p:tgtEl>
                                          <p:spTgt spid="1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750" fill="hold"/>
                                        <p:tgtEl>
                                          <p:spTgt spid="13"/>
                                        </p:tgtEl>
                                        <p:attrNameLst>
                                          <p:attrName>ppt_w</p:attrName>
                                        </p:attrNameLst>
                                      </p:cBhvr>
                                      <p:tavLst>
                                        <p:tav tm="0">
                                          <p:val>
                                            <p:fltVal val="0.000000"/>
                                          </p:val>
                                        </p:tav>
                                        <p:tav tm="100000">
                                          <p:val>
                                            <p:strVal val="#ppt_w"/>
                                          </p:val>
                                        </p:tav>
                                      </p:tavLst>
                                    </p:anim>
                                    <p:anim calcmode="lin" valueType="num">
                                      <p:cBhvr>
                                        <p:cTn id="68" dur="750" fill="hold"/>
                                        <p:tgtEl>
                                          <p:spTgt spid="13"/>
                                        </p:tgtEl>
                                        <p:attrNameLst>
                                          <p:attrName>ppt_h</p:attrName>
                                        </p:attrNameLst>
                                      </p:cBhvr>
                                      <p:tavLst>
                                        <p:tav tm="0">
                                          <p:val>
                                            <p:fltVal val="0.000000"/>
                                          </p:val>
                                        </p:tav>
                                        <p:tav tm="100000">
                                          <p:val>
                                            <p:strVal val="#ppt_h"/>
                                          </p:val>
                                        </p:tav>
                                      </p:tavLst>
                                    </p:anim>
                                    <p:anim calcmode="lin" valueType="num">
                                      <p:cBhvr>
                                        <p:cTn id="69" dur="750" fill="hold"/>
                                        <p:tgtEl>
                                          <p:spTgt spid="13"/>
                                        </p:tgtEl>
                                        <p:attrNameLst>
                                          <p:attrName>style.rotation</p:attrName>
                                        </p:attrNameLst>
                                      </p:cBhvr>
                                      <p:tavLst>
                                        <p:tav tm="0">
                                          <p:val>
                                            <p:fltVal val="90.000000"/>
                                          </p:val>
                                        </p:tav>
                                        <p:tav tm="100000">
                                          <p:val>
                                            <p:fltVal val="0.000000"/>
                                          </p:val>
                                        </p:tav>
                                      </p:tavLst>
                                    </p:anim>
                                    <p:animEffect transition="in" filter="fade">
                                      <p:cBhvr>
                                        <p:cTn id="70" dur="750"/>
                                        <p:tgtEl>
                                          <p:spTgt spid="13"/>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750" fill="hold"/>
                                        <p:tgtEl>
                                          <p:spTgt spid="14"/>
                                        </p:tgtEl>
                                        <p:attrNameLst>
                                          <p:attrName>ppt_w</p:attrName>
                                        </p:attrNameLst>
                                      </p:cBhvr>
                                      <p:tavLst>
                                        <p:tav tm="0">
                                          <p:val>
                                            <p:fltVal val="0.000000"/>
                                          </p:val>
                                        </p:tav>
                                        <p:tav tm="100000">
                                          <p:val>
                                            <p:strVal val="#ppt_w"/>
                                          </p:val>
                                        </p:tav>
                                      </p:tavLst>
                                    </p:anim>
                                    <p:anim calcmode="lin" valueType="num">
                                      <p:cBhvr>
                                        <p:cTn id="74" dur="750" fill="hold"/>
                                        <p:tgtEl>
                                          <p:spTgt spid="14"/>
                                        </p:tgtEl>
                                        <p:attrNameLst>
                                          <p:attrName>ppt_h</p:attrName>
                                        </p:attrNameLst>
                                      </p:cBhvr>
                                      <p:tavLst>
                                        <p:tav tm="0">
                                          <p:val>
                                            <p:fltVal val="0.000000"/>
                                          </p:val>
                                        </p:tav>
                                        <p:tav tm="100000">
                                          <p:val>
                                            <p:strVal val="#ppt_h"/>
                                          </p:val>
                                        </p:tav>
                                      </p:tavLst>
                                    </p:anim>
                                    <p:anim calcmode="lin" valueType="num">
                                      <p:cBhvr>
                                        <p:cTn id="75" dur="750" fill="hold"/>
                                        <p:tgtEl>
                                          <p:spTgt spid="14"/>
                                        </p:tgtEl>
                                        <p:attrNameLst>
                                          <p:attrName>style.rotation</p:attrName>
                                        </p:attrNameLst>
                                      </p:cBhvr>
                                      <p:tavLst>
                                        <p:tav tm="0">
                                          <p:val>
                                            <p:fltVal val="90.000000"/>
                                          </p:val>
                                        </p:tav>
                                        <p:tav tm="100000">
                                          <p:val>
                                            <p:fltVal val="0.000000"/>
                                          </p:val>
                                        </p:tav>
                                      </p:tavLst>
                                    </p:anim>
                                    <p:animEffect transition="in" filter="fade">
                                      <p:cBhvr>
                                        <p:cTn id="76" dur="750"/>
                                        <p:tgtEl>
                                          <p:spTgt spid="14"/>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750" fill="hold"/>
                                        <p:tgtEl>
                                          <p:spTgt spid="15"/>
                                        </p:tgtEl>
                                        <p:attrNameLst>
                                          <p:attrName>ppt_w</p:attrName>
                                        </p:attrNameLst>
                                      </p:cBhvr>
                                      <p:tavLst>
                                        <p:tav tm="0">
                                          <p:val>
                                            <p:fltVal val="0.000000"/>
                                          </p:val>
                                        </p:tav>
                                        <p:tav tm="100000">
                                          <p:val>
                                            <p:strVal val="#ppt_w"/>
                                          </p:val>
                                        </p:tav>
                                      </p:tavLst>
                                    </p:anim>
                                    <p:anim calcmode="lin" valueType="num">
                                      <p:cBhvr>
                                        <p:cTn id="80" dur="750" fill="hold"/>
                                        <p:tgtEl>
                                          <p:spTgt spid="15"/>
                                        </p:tgtEl>
                                        <p:attrNameLst>
                                          <p:attrName>ppt_h</p:attrName>
                                        </p:attrNameLst>
                                      </p:cBhvr>
                                      <p:tavLst>
                                        <p:tav tm="0">
                                          <p:val>
                                            <p:fltVal val="0.000000"/>
                                          </p:val>
                                        </p:tav>
                                        <p:tav tm="100000">
                                          <p:val>
                                            <p:strVal val="#ppt_h"/>
                                          </p:val>
                                        </p:tav>
                                      </p:tavLst>
                                    </p:anim>
                                    <p:anim calcmode="lin" valueType="num">
                                      <p:cBhvr>
                                        <p:cTn id="81" dur="750" fill="hold"/>
                                        <p:tgtEl>
                                          <p:spTgt spid="15"/>
                                        </p:tgtEl>
                                        <p:attrNameLst>
                                          <p:attrName>style.rotation</p:attrName>
                                        </p:attrNameLst>
                                      </p:cBhvr>
                                      <p:tavLst>
                                        <p:tav tm="0">
                                          <p:val>
                                            <p:fltVal val="90.000000"/>
                                          </p:val>
                                        </p:tav>
                                        <p:tav tm="100000">
                                          <p:val>
                                            <p:fltVal val="0.000000"/>
                                          </p:val>
                                        </p:tav>
                                      </p:tavLst>
                                    </p:anim>
                                    <p:animEffect transition="in" filter="fade">
                                      <p:cBhvr>
                                        <p:cTn id="82" dur="750"/>
                                        <p:tgtEl>
                                          <p:spTgt spid="1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750" fill="hold"/>
                                        <p:tgtEl>
                                          <p:spTgt spid="16"/>
                                        </p:tgtEl>
                                        <p:attrNameLst>
                                          <p:attrName>ppt_w</p:attrName>
                                        </p:attrNameLst>
                                      </p:cBhvr>
                                      <p:tavLst>
                                        <p:tav tm="0">
                                          <p:val>
                                            <p:fltVal val="0.000000"/>
                                          </p:val>
                                        </p:tav>
                                        <p:tav tm="100000">
                                          <p:val>
                                            <p:strVal val="#ppt_w"/>
                                          </p:val>
                                        </p:tav>
                                      </p:tavLst>
                                    </p:anim>
                                    <p:anim calcmode="lin" valueType="num">
                                      <p:cBhvr>
                                        <p:cTn id="86" dur="750" fill="hold"/>
                                        <p:tgtEl>
                                          <p:spTgt spid="16"/>
                                        </p:tgtEl>
                                        <p:attrNameLst>
                                          <p:attrName>ppt_h</p:attrName>
                                        </p:attrNameLst>
                                      </p:cBhvr>
                                      <p:tavLst>
                                        <p:tav tm="0">
                                          <p:val>
                                            <p:fltVal val="0.000000"/>
                                          </p:val>
                                        </p:tav>
                                        <p:tav tm="100000">
                                          <p:val>
                                            <p:strVal val="#ppt_h"/>
                                          </p:val>
                                        </p:tav>
                                      </p:tavLst>
                                    </p:anim>
                                    <p:anim calcmode="lin" valueType="num">
                                      <p:cBhvr>
                                        <p:cTn id="87" dur="750" fill="hold"/>
                                        <p:tgtEl>
                                          <p:spTgt spid="16"/>
                                        </p:tgtEl>
                                        <p:attrNameLst>
                                          <p:attrName>style.rotation</p:attrName>
                                        </p:attrNameLst>
                                      </p:cBhvr>
                                      <p:tavLst>
                                        <p:tav tm="0">
                                          <p:val>
                                            <p:fltVal val="90.000000"/>
                                          </p:val>
                                        </p:tav>
                                        <p:tav tm="100000">
                                          <p:val>
                                            <p:fltVal val="0.000000"/>
                                          </p:val>
                                        </p:tav>
                                      </p:tavLst>
                                    </p:anim>
                                    <p:animEffect transition="in" filter="fade">
                                      <p:cBhvr>
                                        <p:cTn id="88" dur="750"/>
                                        <p:tgtEl>
                                          <p:spTgt spid="16"/>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750" fill="hold"/>
                                        <p:tgtEl>
                                          <p:spTgt spid="17"/>
                                        </p:tgtEl>
                                        <p:attrNameLst>
                                          <p:attrName>ppt_w</p:attrName>
                                        </p:attrNameLst>
                                      </p:cBhvr>
                                      <p:tavLst>
                                        <p:tav tm="0">
                                          <p:val>
                                            <p:fltVal val="0.000000"/>
                                          </p:val>
                                        </p:tav>
                                        <p:tav tm="100000">
                                          <p:val>
                                            <p:strVal val="#ppt_w"/>
                                          </p:val>
                                        </p:tav>
                                      </p:tavLst>
                                    </p:anim>
                                    <p:anim calcmode="lin" valueType="num">
                                      <p:cBhvr>
                                        <p:cTn id="92" dur="750" fill="hold"/>
                                        <p:tgtEl>
                                          <p:spTgt spid="17"/>
                                        </p:tgtEl>
                                        <p:attrNameLst>
                                          <p:attrName>ppt_h</p:attrName>
                                        </p:attrNameLst>
                                      </p:cBhvr>
                                      <p:tavLst>
                                        <p:tav tm="0">
                                          <p:val>
                                            <p:fltVal val="0.000000"/>
                                          </p:val>
                                        </p:tav>
                                        <p:tav tm="100000">
                                          <p:val>
                                            <p:strVal val="#ppt_h"/>
                                          </p:val>
                                        </p:tav>
                                      </p:tavLst>
                                    </p:anim>
                                    <p:anim calcmode="lin" valueType="num">
                                      <p:cBhvr>
                                        <p:cTn id="93" dur="750" fill="hold"/>
                                        <p:tgtEl>
                                          <p:spTgt spid="17"/>
                                        </p:tgtEl>
                                        <p:attrNameLst>
                                          <p:attrName>style.rotation</p:attrName>
                                        </p:attrNameLst>
                                      </p:cBhvr>
                                      <p:tavLst>
                                        <p:tav tm="0">
                                          <p:val>
                                            <p:fltVal val="90.000000"/>
                                          </p:val>
                                        </p:tav>
                                        <p:tav tm="100000">
                                          <p:val>
                                            <p:fltVal val="0.000000"/>
                                          </p:val>
                                        </p:tav>
                                      </p:tavLst>
                                    </p:anim>
                                    <p:animEffect transition="in" filter="fade">
                                      <p:cBhvr>
                                        <p:cTn id="94" dur="750"/>
                                        <p:tgtEl>
                                          <p:spTgt spid="17"/>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750" fill="hold"/>
                                        <p:tgtEl>
                                          <p:spTgt spid="18"/>
                                        </p:tgtEl>
                                        <p:attrNameLst>
                                          <p:attrName>ppt_w</p:attrName>
                                        </p:attrNameLst>
                                      </p:cBhvr>
                                      <p:tavLst>
                                        <p:tav tm="0">
                                          <p:val>
                                            <p:fltVal val="0.000000"/>
                                          </p:val>
                                        </p:tav>
                                        <p:tav tm="100000">
                                          <p:val>
                                            <p:strVal val="#ppt_w"/>
                                          </p:val>
                                        </p:tav>
                                      </p:tavLst>
                                    </p:anim>
                                    <p:anim calcmode="lin" valueType="num">
                                      <p:cBhvr>
                                        <p:cTn id="98" dur="750" fill="hold"/>
                                        <p:tgtEl>
                                          <p:spTgt spid="18"/>
                                        </p:tgtEl>
                                        <p:attrNameLst>
                                          <p:attrName>ppt_h</p:attrName>
                                        </p:attrNameLst>
                                      </p:cBhvr>
                                      <p:tavLst>
                                        <p:tav tm="0">
                                          <p:val>
                                            <p:fltVal val="0.000000"/>
                                          </p:val>
                                        </p:tav>
                                        <p:tav tm="100000">
                                          <p:val>
                                            <p:strVal val="#ppt_h"/>
                                          </p:val>
                                        </p:tav>
                                      </p:tavLst>
                                    </p:anim>
                                    <p:anim calcmode="lin" valueType="num">
                                      <p:cBhvr>
                                        <p:cTn id="99" dur="750" fill="hold"/>
                                        <p:tgtEl>
                                          <p:spTgt spid="18"/>
                                        </p:tgtEl>
                                        <p:attrNameLst>
                                          <p:attrName>style.rotation</p:attrName>
                                        </p:attrNameLst>
                                      </p:cBhvr>
                                      <p:tavLst>
                                        <p:tav tm="0">
                                          <p:val>
                                            <p:fltVal val="90.000000"/>
                                          </p:val>
                                        </p:tav>
                                        <p:tav tm="100000">
                                          <p:val>
                                            <p:fltVal val="0.000000"/>
                                          </p:val>
                                        </p:tav>
                                      </p:tavLst>
                                    </p:anim>
                                    <p:animEffect transition="in" filter="fade">
                                      <p:cBhvr>
                                        <p:cTn id="100" dur="750"/>
                                        <p:tgtEl>
                                          <p:spTgt spid="18"/>
                                        </p:tgtEl>
                                      </p:cBhvr>
                                    </p:animEffect>
                                  </p:childTnLst>
                                </p:cTn>
                              </p:par>
                              <p:par>
                                <p:cTn id="101" presetID="31"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750" fill="hold"/>
                                        <p:tgtEl>
                                          <p:spTgt spid="19"/>
                                        </p:tgtEl>
                                        <p:attrNameLst>
                                          <p:attrName>ppt_w</p:attrName>
                                        </p:attrNameLst>
                                      </p:cBhvr>
                                      <p:tavLst>
                                        <p:tav tm="0">
                                          <p:val>
                                            <p:fltVal val="0.000000"/>
                                          </p:val>
                                        </p:tav>
                                        <p:tav tm="100000">
                                          <p:val>
                                            <p:strVal val="#ppt_w"/>
                                          </p:val>
                                        </p:tav>
                                      </p:tavLst>
                                    </p:anim>
                                    <p:anim calcmode="lin" valueType="num">
                                      <p:cBhvr>
                                        <p:cTn id="104" dur="750" fill="hold"/>
                                        <p:tgtEl>
                                          <p:spTgt spid="19"/>
                                        </p:tgtEl>
                                        <p:attrNameLst>
                                          <p:attrName>ppt_h</p:attrName>
                                        </p:attrNameLst>
                                      </p:cBhvr>
                                      <p:tavLst>
                                        <p:tav tm="0">
                                          <p:val>
                                            <p:fltVal val="0.000000"/>
                                          </p:val>
                                        </p:tav>
                                        <p:tav tm="100000">
                                          <p:val>
                                            <p:strVal val="#ppt_h"/>
                                          </p:val>
                                        </p:tav>
                                      </p:tavLst>
                                    </p:anim>
                                    <p:anim calcmode="lin" valueType="num">
                                      <p:cBhvr>
                                        <p:cTn id="105" dur="750" fill="hold"/>
                                        <p:tgtEl>
                                          <p:spTgt spid="19"/>
                                        </p:tgtEl>
                                        <p:attrNameLst>
                                          <p:attrName>style.rotation</p:attrName>
                                        </p:attrNameLst>
                                      </p:cBhvr>
                                      <p:tavLst>
                                        <p:tav tm="0">
                                          <p:val>
                                            <p:fltVal val="90.000000"/>
                                          </p:val>
                                        </p:tav>
                                        <p:tav tm="100000">
                                          <p:val>
                                            <p:fltVal val="0.000000"/>
                                          </p:val>
                                        </p:tav>
                                      </p:tavLst>
                                    </p:anim>
                                    <p:animEffect transition="in" filter="fade">
                                      <p:cBhvr>
                                        <p:cTn id="106" dur="750"/>
                                        <p:tgtEl>
                                          <p:spTgt spid="19"/>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p:cTn id="109" dur="750" fill="hold"/>
                                        <p:tgtEl>
                                          <p:spTgt spid="28"/>
                                        </p:tgtEl>
                                        <p:attrNameLst>
                                          <p:attrName>ppt_w</p:attrName>
                                        </p:attrNameLst>
                                      </p:cBhvr>
                                      <p:tavLst>
                                        <p:tav tm="0">
                                          <p:val>
                                            <p:fltVal val="0.000000"/>
                                          </p:val>
                                        </p:tav>
                                        <p:tav tm="100000">
                                          <p:val>
                                            <p:strVal val="#ppt_w"/>
                                          </p:val>
                                        </p:tav>
                                      </p:tavLst>
                                    </p:anim>
                                    <p:anim calcmode="lin" valueType="num">
                                      <p:cBhvr>
                                        <p:cTn id="110" dur="750" fill="hold"/>
                                        <p:tgtEl>
                                          <p:spTgt spid="28"/>
                                        </p:tgtEl>
                                        <p:attrNameLst>
                                          <p:attrName>ppt_h</p:attrName>
                                        </p:attrNameLst>
                                      </p:cBhvr>
                                      <p:tavLst>
                                        <p:tav tm="0">
                                          <p:val>
                                            <p:fltVal val="0.000000"/>
                                          </p:val>
                                        </p:tav>
                                        <p:tav tm="100000">
                                          <p:val>
                                            <p:strVal val="#ppt_h"/>
                                          </p:val>
                                        </p:tav>
                                      </p:tavLst>
                                    </p:anim>
                                    <p:anim calcmode="lin" valueType="num">
                                      <p:cBhvr>
                                        <p:cTn id="111" dur="750" fill="hold"/>
                                        <p:tgtEl>
                                          <p:spTgt spid="28"/>
                                        </p:tgtEl>
                                        <p:attrNameLst>
                                          <p:attrName>style.rotation</p:attrName>
                                        </p:attrNameLst>
                                      </p:cBhvr>
                                      <p:tavLst>
                                        <p:tav tm="0">
                                          <p:val>
                                            <p:fltVal val="90.000000"/>
                                          </p:val>
                                        </p:tav>
                                        <p:tav tm="100000">
                                          <p:val>
                                            <p:fltVal val="0.000000"/>
                                          </p:val>
                                        </p:tav>
                                      </p:tavLst>
                                    </p:anim>
                                    <p:animEffect transition="in" filter="fade">
                                      <p:cBhvr>
                                        <p:cTn id="112" dur="750"/>
                                        <p:tgtEl>
                                          <p:spTgt spid="28"/>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p:cTn id="115" dur="750" fill="hold"/>
                                        <p:tgtEl>
                                          <p:spTgt spid="30"/>
                                        </p:tgtEl>
                                        <p:attrNameLst>
                                          <p:attrName>ppt_w</p:attrName>
                                        </p:attrNameLst>
                                      </p:cBhvr>
                                      <p:tavLst>
                                        <p:tav tm="0">
                                          <p:val>
                                            <p:fltVal val="0.000000"/>
                                          </p:val>
                                        </p:tav>
                                        <p:tav tm="100000">
                                          <p:val>
                                            <p:strVal val="#ppt_w"/>
                                          </p:val>
                                        </p:tav>
                                      </p:tavLst>
                                    </p:anim>
                                    <p:anim calcmode="lin" valueType="num">
                                      <p:cBhvr>
                                        <p:cTn id="116" dur="750" fill="hold"/>
                                        <p:tgtEl>
                                          <p:spTgt spid="30"/>
                                        </p:tgtEl>
                                        <p:attrNameLst>
                                          <p:attrName>ppt_h</p:attrName>
                                        </p:attrNameLst>
                                      </p:cBhvr>
                                      <p:tavLst>
                                        <p:tav tm="0">
                                          <p:val>
                                            <p:fltVal val="0.000000"/>
                                          </p:val>
                                        </p:tav>
                                        <p:tav tm="100000">
                                          <p:val>
                                            <p:strVal val="#ppt_h"/>
                                          </p:val>
                                        </p:tav>
                                      </p:tavLst>
                                    </p:anim>
                                    <p:anim calcmode="lin" valueType="num">
                                      <p:cBhvr>
                                        <p:cTn id="117" dur="750" fill="hold"/>
                                        <p:tgtEl>
                                          <p:spTgt spid="30"/>
                                        </p:tgtEl>
                                        <p:attrNameLst>
                                          <p:attrName>style.rotation</p:attrName>
                                        </p:attrNameLst>
                                      </p:cBhvr>
                                      <p:tavLst>
                                        <p:tav tm="0">
                                          <p:val>
                                            <p:fltVal val="90.000000"/>
                                          </p:val>
                                        </p:tav>
                                        <p:tav tm="100000">
                                          <p:val>
                                            <p:fltVal val="0.000000"/>
                                          </p:val>
                                        </p:tav>
                                      </p:tavLst>
                                    </p:anim>
                                    <p:animEffect transition="in" filter="fade">
                                      <p:cBhvr>
                                        <p:cTn id="118"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28" grpId="0" animBg="1"/>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8674" name="Line 39"/>
          <p:cNvSpPr/>
          <p:nvPr/>
        </p:nvSpPr>
        <p:spPr>
          <a:xfrm rot="5400000" flipH="1" flipV="1">
            <a:off x="6486525" y="5000625"/>
            <a:ext cx="1584325" cy="0"/>
          </a:xfrm>
          <a:prstGeom prst="line">
            <a:avLst/>
          </a:prstGeom>
          <a:ln w="19050" cap="flat" cmpd="sng">
            <a:solidFill>
              <a:srgbClr val="808080"/>
            </a:solidFill>
            <a:prstDash val="solid"/>
            <a:headEnd type="none" w="med" len="med"/>
            <a:tailEnd type="none" w="med" len="med"/>
          </a:ln>
        </p:spPr>
      </p:sp>
      <p:sp>
        <p:nvSpPr>
          <p:cNvPr id="28675" name="Line 39"/>
          <p:cNvSpPr/>
          <p:nvPr/>
        </p:nvSpPr>
        <p:spPr>
          <a:xfrm rot="5400000" flipH="1" flipV="1">
            <a:off x="3749675" y="5000625"/>
            <a:ext cx="1584325" cy="0"/>
          </a:xfrm>
          <a:prstGeom prst="line">
            <a:avLst/>
          </a:prstGeom>
          <a:ln w="19050" cap="flat" cmpd="sng">
            <a:solidFill>
              <a:srgbClr val="808080"/>
            </a:solidFill>
            <a:prstDash val="solid"/>
            <a:headEnd type="none" w="med" len="med"/>
            <a:tailEnd type="none" w="med" len="med"/>
          </a:ln>
        </p:spPr>
      </p:sp>
      <p:sp>
        <p:nvSpPr>
          <p:cNvPr id="28676" name="Line 39"/>
          <p:cNvSpPr/>
          <p:nvPr/>
        </p:nvSpPr>
        <p:spPr>
          <a:xfrm rot="5400000" flipH="1" flipV="1">
            <a:off x="5141913" y="2692400"/>
            <a:ext cx="1584325" cy="7938"/>
          </a:xfrm>
          <a:prstGeom prst="line">
            <a:avLst/>
          </a:prstGeom>
          <a:ln w="19050" cap="flat" cmpd="sng">
            <a:solidFill>
              <a:srgbClr val="808080"/>
            </a:solidFill>
            <a:prstDash val="solid"/>
            <a:headEnd type="none" w="med" len="med"/>
            <a:tailEnd type="none" w="med" len="med"/>
          </a:ln>
        </p:spPr>
      </p:sp>
      <p:sp>
        <p:nvSpPr>
          <p:cNvPr id="28677" name="Line 39"/>
          <p:cNvSpPr/>
          <p:nvPr/>
        </p:nvSpPr>
        <p:spPr>
          <a:xfrm rot="5400000" flipH="1" flipV="1">
            <a:off x="-581025" y="2657475"/>
            <a:ext cx="1512888" cy="7938"/>
          </a:xfrm>
          <a:prstGeom prst="line">
            <a:avLst/>
          </a:prstGeom>
          <a:ln w="19050" cap="flat" cmpd="sng">
            <a:solidFill>
              <a:srgbClr val="808080"/>
            </a:solidFill>
            <a:prstDash val="solid"/>
            <a:headEnd type="none" w="med" len="med"/>
            <a:tailEnd type="none" w="med" len="med"/>
          </a:ln>
        </p:spPr>
      </p:sp>
      <p:sp>
        <p:nvSpPr>
          <p:cNvPr id="28678" name="Line 51"/>
          <p:cNvSpPr/>
          <p:nvPr/>
        </p:nvSpPr>
        <p:spPr>
          <a:xfrm flipH="1">
            <a:off x="6227763" y="3835400"/>
            <a:ext cx="682625" cy="0"/>
          </a:xfrm>
          <a:prstGeom prst="line">
            <a:avLst/>
          </a:prstGeom>
          <a:ln w="9525" cap="flat" cmpd="sng">
            <a:solidFill>
              <a:srgbClr val="808080"/>
            </a:solidFill>
            <a:prstDash val="solid"/>
            <a:headEnd type="oval" w="med" len="med"/>
            <a:tailEnd type="none" w="med" len="med"/>
          </a:ln>
        </p:spPr>
      </p:sp>
      <p:sp>
        <p:nvSpPr>
          <p:cNvPr id="28679" name="Line 32"/>
          <p:cNvSpPr/>
          <p:nvPr/>
        </p:nvSpPr>
        <p:spPr>
          <a:xfrm flipH="1">
            <a:off x="5014913" y="3835400"/>
            <a:ext cx="504825" cy="0"/>
          </a:xfrm>
          <a:prstGeom prst="line">
            <a:avLst/>
          </a:prstGeom>
          <a:ln w="9525" cap="flat" cmpd="sng">
            <a:solidFill>
              <a:srgbClr val="808080"/>
            </a:solidFill>
            <a:prstDash val="solid"/>
            <a:headEnd type="oval" w="med" len="med"/>
            <a:tailEnd type="none" w="med" len="med"/>
          </a:ln>
        </p:spPr>
      </p:sp>
      <p:sp>
        <p:nvSpPr>
          <p:cNvPr id="28680" name="Line 31"/>
          <p:cNvSpPr/>
          <p:nvPr/>
        </p:nvSpPr>
        <p:spPr>
          <a:xfrm flipH="1">
            <a:off x="3419475" y="3835400"/>
            <a:ext cx="652463" cy="0"/>
          </a:xfrm>
          <a:prstGeom prst="line">
            <a:avLst/>
          </a:prstGeom>
          <a:ln w="9525" cap="flat" cmpd="sng">
            <a:solidFill>
              <a:srgbClr val="808080"/>
            </a:solidFill>
            <a:prstDash val="solid"/>
            <a:headEnd type="oval" w="med" len="med"/>
            <a:tailEnd type="none" w="med" len="med"/>
          </a:ln>
        </p:spPr>
      </p:sp>
      <p:sp>
        <p:nvSpPr>
          <p:cNvPr id="28681" name="Line 30"/>
          <p:cNvSpPr/>
          <p:nvPr/>
        </p:nvSpPr>
        <p:spPr>
          <a:xfrm flipH="1">
            <a:off x="1979613" y="3835400"/>
            <a:ext cx="614362" cy="0"/>
          </a:xfrm>
          <a:prstGeom prst="line">
            <a:avLst/>
          </a:prstGeom>
          <a:ln w="9525" cap="flat" cmpd="sng">
            <a:solidFill>
              <a:srgbClr val="808080"/>
            </a:solidFill>
            <a:prstDash val="solid"/>
            <a:headEnd type="oval" w="med" len="med"/>
            <a:tailEnd type="none" w="med" len="med"/>
          </a:ln>
        </p:spPr>
      </p:sp>
      <p:sp>
        <p:nvSpPr>
          <p:cNvPr id="28682" name="Line 30"/>
          <p:cNvSpPr/>
          <p:nvPr/>
        </p:nvSpPr>
        <p:spPr>
          <a:xfrm flipH="1">
            <a:off x="539750" y="3827463"/>
            <a:ext cx="614363" cy="0"/>
          </a:xfrm>
          <a:prstGeom prst="line">
            <a:avLst/>
          </a:prstGeom>
          <a:ln w="9525" cap="flat" cmpd="sng">
            <a:solidFill>
              <a:srgbClr val="808080"/>
            </a:solidFill>
            <a:prstDash val="solid"/>
            <a:headEnd type="oval" w="med" len="med"/>
            <a:tailEnd type="none" w="med" len="med"/>
          </a:ln>
        </p:spPr>
      </p:sp>
      <p:sp>
        <p:nvSpPr>
          <p:cNvPr id="13" name="Oval 21"/>
          <p:cNvSpPr>
            <a:spLocks noChangeArrowheads="1"/>
          </p:cNvSpPr>
          <p:nvPr/>
        </p:nvSpPr>
        <p:spPr bwMode="gray">
          <a:xfrm>
            <a:off x="1187450" y="3454400"/>
            <a:ext cx="777875" cy="758825"/>
          </a:xfrm>
          <a:prstGeom prst="ellipse">
            <a:avLst/>
          </a:prstGeom>
          <a:solidFill>
            <a:schemeClr val="accent6">
              <a:lumMod val="50000"/>
            </a:schemeClr>
          </a:solidFill>
          <a:ln w="28575" algn="ctr">
            <a:solidFill>
              <a:srgbClr val="C0C0C0"/>
            </a:solidFill>
            <a:round/>
          </a:ln>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8684" name="Oval 6"/>
          <p:cNvSpPr/>
          <p:nvPr/>
        </p:nvSpPr>
        <p:spPr>
          <a:xfrm>
            <a:off x="5594350" y="3448050"/>
            <a:ext cx="777875" cy="758825"/>
          </a:xfrm>
          <a:prstGeom prst="ellipse">
            <a:avLst/>
          </a:prstGeom>
          <a:solidFill>
            <a:srgbClr val="006699"/>
          </a:solidFill>
          <a:ln w="28575" cap="flat" cmpd="sng">
            <a:solidFill>
              <a:srgbClr val="C0C0C0"/>
            </a:solidFill>
            <a:prstDash val="solid"/>
            <a:headEnd type="none" w="med" len="med"/>
            <a:tailEnd type="none" w="med" len="med"/>
          </a:ln>
        </p:spPr>
        <p:txBody>
          <a:bodyPr vert="eaVert" wrap="none" anchor="ctr" anchorCtr="0"/>
          <a:p>
            <a:pPr>
              <a:buNone/>
            </a:pPr>
            <a:endParaRPr lang="zh-CN" altLang="en-US" dirty="0">
              <a:solidFill>
                <a:srgbClr val="000000"/>
              </a:solidFill>
              <a:latin typeface="Arial" panose="020B0604020202020204" pitchFamily="34" charset="0"/>
              <a:ea typeface="黑体" panose="02010609060101010101" pitchFamily="49" charset="-122"/>
            </a:endParaRPr>
          </a:p>
        </p:txBody>
      </p:sp>
      <p:sp>
        <p:nvSpPr>
          <p:cNvPr id="28685" name="Oval 11"/>
          <p:cNvSpPr/>
          <p:nvPr/>
        </p:nvSpPr>
        <p:spPr>
          <a:xfrm>
            <a:off x="4140200" y="3448050"/>
            <a:ext cx="777875" cy="758825"/>
          </a:xfrm>
          <a:prstGeom prst="ellipse">
            <a:avLst/>
          </a:prstGeom>
          <a:solidFill>
            <a:srgbClr val="00B0F0"/>
          </a:solidFill>
          <a:ln w="28575" cap="flat" cmpd="sng">
            <a:solidFill>
              <a:srgbClr val="C0C0C0"/>
            </a:solidFill>
            <a:prstDash val="solid"/>
            <a:headEnd type="none" w="med" len="med"/>
            <a:tailEnd type="none" w="med" len="med"/>
          </a:ln>
        </p:spPr>
        <p:txBody>
          <a:bodyPr vert="eaVert" wrap="none" anchor="ctr" anchorCtr="0"/>
          <a:p>
            <a:pPr>
              <a:buNone/>
            </a:pPr>
            <a:endParaRPr lang="zh-CN" altLang="en-US" dirty="0">
              <a:solidFill>
                <a:srgbClr val="000000"/>
              </a:solidFill>
              <a:latin typeface="Arial" panose="020B0604020202020204" pitchFamily="34" charset="0"/>
              <a:ea typeface="黑体" panose="02010609060101010101" pitchFamily="49" charset="-122"/>
            </a:endParaRPr>
          </a:p>
        </p:txBody>
      </p:sp>
      <p:sp>
        <p:nvSpPr>
          <p:cNvPr id="28686" name="Oval 16"/>
          <p:cNvSpPr/>
          <p:nvPr/>
        </p:nvSpPr>
        <p:spPr>
          <a:xfrm>
            <a:off x="2627313" y="3448050"/>
            <a:ext cx="777875" cy="758825"/>
          </a:xfrm>
          <a:prstGeom prst="ellipse">
            <a:avLst/>
          </a:prstGeom>
          <a:solidFill>
            <a:srgbClr val="0070C0"/>
          </a:solidFill>
          <a:ln w="28575" cap="flat" cmpd="sng">
            <a:solidFill>
              <a:srgbClr val="C0C0C0"/>
            </a:solidFill>
            <a:prstDash val="solid"/>
            <a:headEnd type="none" w="med" len="med"/>
            <a:tailEnd type="none" w="med" len="med"/>
          </a:ln>
        </p:spPr>
        <p:txBody>
          <a:bodyPr vert="eaVert" wrap="none" anchor="ctr" anchorCtr="0"/>
          <a:p>
            <a:pPr>
              <a:buNone/>
            </a:pPr>
            <a:endParaRPr lang="zh-CN" altLang="en-US" dirty="0">
              <a:solidFill>
                <a:srgbClr val="000000"/>
              </a:solidFill>
              <a:latin typeface="Arial" panose="020B0604020202020204" pitchFamily="34" charset="0"/>
              <a:ea typeface="黑体" panose="02010609060101010101" pitchFamily="49" charset="-122"/>
            </a:endParaRPr>
          </a:p>
        </p:txBody>
      </p:sp>
      <p:sp>
        <p:nvSpPr>
          <p:cNvPr id="28687" name="Oval 21"/>
          <p:cNvSpPr/>
          <p:nvPr/>
        </p:nvSpPr>
        <p:spPr>
          <a:xfrm>
            <a:off x="-252412" y="3430588"/>
            <a:ext cx="777875" cy="758825"/>
          </a:xfrm>
          <a:prstGeom prst="ellipse">
            <a:avLst/>
          </a:prstGeom>
          <a:solidFill>
            <a:srgbClr val="002060"/>
          </a:solidFill>
          <a:ln w="28575" cap="flat" cmpd="sng">
            <a:solidFill>
              <a:srgbClr val="C0C0C0"/>
            </a:solidFill>
            <a:prstDash val="solid"/>
            <a:headEnd type="none" w="med" len="med"/>
            <a:tailEnd type="none" w="med" len="med"/>
          </a:ln>
        </p:spPr>
        <p:txBody>
          <a:bodyPr vert="eaVert" wrap="none" anchor="ctr" anchorCtr="0"/>
          <a:p>
            <a:pPr>
              <a:buNone/>
            </a:pPr>
            <a:endParaRPr lang="zh-CN" altLang="en-US" dirty="0">
              <a:solidFill>
                <a:srgbClr val="000000"/>
              </a:solidFill>
              <a:latin typeface="Arial" panose="020B0604020202020204" pitchFamily="34" charset="0"/>
              <a:ea typeface="黑体" panose="02010609060101010101" pitchFamily="49" charset="-122"/>
            </a:endParaRPr>
          </a:p>
        </p:txBody>
      </p:sp>
      <p:sp>
        <p:nvSpPr>
          <p:cNvPr id="28688" name="WordArt 33"/>
          <p:cNvSpPr>
            <a:spLocks noTextEdit="1"/>
          </p:cNvSpPr>
          <p:nvPr/>
        </p:nvSpPr>
        <p:spPr>
          <a:xfrm>
            <a:off x="2824163" y="3619500"/>
            <a:ext cx="381000" cy="425450"/>
          </a:xfrm>
          <a:prstGeom prst="rect">
            <a:avLst/>
          </a:prstGeom>
        </p:spPr>
        <p:txBody>
          <a:bodyPr wrap="none" fromWordArt="1">
            <a:prstTxWarp prst="textPlain">
              <a:avLst>
                <a:gd name="adj" fmla="val 50000"/>
              </a:avLst>
            </a:prstTxWarp>
            <a:normAutofit/>
          </a:bodyPr>
          <a:p>
            <a:pPr algn="ctr"/>
            <a:r>
              <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rPr>
              <a:t>3</a:t>
            </a:r>
            <a:endPar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endParaRPr>
          </a:p>
        </p:txBody>
      </p:sp>
      <p:sp>
        <p:nvSpPr>
          <p:cNvPr id="28689" name="WordArt 34"/>
          <p:cNvSpPr>
            <a:spLocks noTextEdit="1"/>
          </p:cNvSpPr>
          <p:nvPr/>
        </p:nvSpPr>
        <p:spPr>
          <a:xfrm>
            <a:off x="4330700" y="3619500"/>
            <a:ext cx="381000" cy="425450"/>
          </a:xfrm>
          <a:prstGeom prst="rect">
            <a:avLst/>
          </a:prstGeom>
        </p:spPr>
        <p:txBody>
          <a:bodyPr wrap="none" fromWordArt="1">
            <a:prstTxWarp prst="textPlain">
              <a:avLst>
                <a:gd name="adj" fmla="val 50000"/>
              </a:avLst>
            </a:prstTxWarp>
            <a:normAutofit/>
          </a:bodyPr>
          <a:p>
            <a:pPr algn="ctr"/>
            <a:r>
              <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rPr>
              <a:t>4</a:t>
            </a:r>
            <a:endPar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endParaRPr>
          </a:p>
        </p:txBody>
      </p:sp>
      <p:sp>
        <p:nvSpPr>
          <p:cNvPr id="28690" name="WordArt 35"/>
          <p:cNvSpPr>
            <a:spLocks noTextEdit="1"/>
          </p:cNvSpPr>
          <p:nvPr/>
        </p:nvSpPr>
        <p:spPr>
          <a:xfrm>
            <a:off x="5808663" y="3619500"/>
            <a:ext cx="381000" cy="425450"/>
          </a:xfrm>
          <a:prstGeom prst="rect">
            <a:avLst/>
          </a:prstGeom>
        </p:spPr>
        <p:txBody>
          <a:bodyPr wrap="none" fromWordArt="1">
            <a:prstTxWarp prst="textPlain">
              <a:avLst>
                <a:gd name="adj" fmla="val 50000"/>
              </a:avLst>
            </a:prstTxWarp>
            <a:normAutofit/>
          </a:bodyPr>
          <a:p>
            <a:pPr algn="ctr"/>
            <a:r>
              <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rPr>
              <a:t>5</a:t>
            </a:r>
            <a:endPar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endParaRPr>
          </a:p>
        </p:txBody>
      </p:sp>
      <p:sp>
        <p:nvSpPr>
          <p:cNvPr id="28691" name="WordArt 36"/>
          <p:cNvSpPr>
            <a:spLocks noTextEdit="1"/>
          </p:cNvSpPr>
          <p:nvPr/>
        </p:nvSpPr>
        <p:spPr>
          <a:xfrm>
            <a:off x="1454150" y="3619500"/>
            <a:ext cx="244475" cy="425450"/>
          </a:xfrm>
          <a:prstGeom prst="rect">
            <a:avLst/>
          </a:prstGeom>
        </p:spPr>
        <p:txBody>
          <a:bodyPr wrap="none" fromWordArt="1">
            <a:prstTxWarp prst="textPlain">
              <a:avLst>
                <a:gd name="adj" fmla="val 50000"/>
              </a:avLst>
            </a:prstTxWarp>
            <a:normAutofit/>
          </a:bodyPr>
          <a:p>
            <a:pPr algn="ctr"/>
            <a:r>
              <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rPr>
              <a:t>2</a:t>
            </a:r>
            <a:endPar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endParaRPr>
          </a:p>
        </p:txBody>
      </p:sp>
      <p:sp>
        <p:nvSpPr>
          <p:cNvPr id="22" name="Oval 48"/>
          <p:cNvSpPr>
            <a:spLocks noChangeArrowheads="1"/>
          </p:cNvSpPr>
          <p:nvPr/>
        </p:nvSpPr>
        <p:spPr bwMode="gray">
          <a:xfrm>
            <a:off x="6962775" y="3448050"/>
            <a:ext cx="777875" cy="758825"/>
          </a:xfrm>
          <a:prstGeom prst="ellipse">
            <a:avLst/>
          </a:prstGeom>
          <a:solidFill>
            <a:schemeClr val="accent1">
              <a:lumMod val="50000"/>
            </a:schemeClr>
          </a:solidFill>
          <a:ln w="28575" algn="ctr">
            <a:solidFill>
              <a:srgbClr val="C0C0C0"/>
            </a:solidFill>
            <a:round/>
          </a:ln>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endParaRPr>
          </a:p>
        </p:txBody>
      </p:sp>
      <p:sp>
        <p:nvSpPr>
          <p:cNvPr id="28693" name="WordArt 52"/>
          <p:cNvSpPr>
            <a:spLocks noTextEdit="1"/>
          </p:cNvSpPr>
          <p:nvPr/>
        </p:nvSpPr>
        <p:spPr>
          <a:xfrm>
            <a:off x="7186613" y="3619500"/>
            <a:ext cx="381000" cy="425450"/>
          </a:xfrm>
          <a:prstGeom prst="rect">
            <a:avLst/>
          </a:prstGeom>
        </p:spPr>
        <p:txBody>
          <a:bodyPr wrap="none" fromWordArt="1">
            <a:prstTxWarp prst="textPlain">
              <a:avLst>
                <a:gd name="adj" fmla="val 50000"/>
              </a:avLst>
            </a:prstTxWarp>
            <a:normAutofit/>
          </a:bodyPr>
          <a:p>
            <a:pPr algn="ctr"/>
            <a:r>
              <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rPr>
              <a:t>6</a:t>
            </a:r>
            <a:endPar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endParaRPr>
          </a:p>
        </p:txBody>
      </p:sp>
      <p:sp>
        <p:nvSpPr>
          <p:cNvPr id="28694" name="WordArt 36"/>
          <p:cNvSpPr>
            <a:spLocks noTextEdit="1"/>
          </p:cNvSpPr>
          <p:nvPr/>
        </p:nvSpPr>
        <p:spPr>
          <a:xfrm>
            <a:off x="-36512" y="3597275"/>
            <a:ext cx="244475" cy="425450"/>
          </a:xfrm>
          <a:prstGeom prst="rect">
            <a:avLst/>
          </a:prstGeom>
        </p:spPr>
        <p:txBody>
          <a:bodyPr wrap="none" fromWordArt="1">
            <a:prstTxWarp prst="textPlain">
              <a:avLst>
                <a:gd name="adj" fmla="val 50000"/>
              </a:avLst>
            </a:prstTxWarp>
            <a:normAutofit/>
          </a:bodyPr>
          <a:p>
            <a:pPr algn="ctr"/>
            <a:r>
              <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rPr>
              <a:t>1</a:t>
            </a:r>
            <a:endParaRPr lang="zh-CN" altLang="en-US" sz="2400">
              <a:ln w="9525" cap="flat" cmpd="sng">
                <a:solidFill>
                  <a:srgbClr val="FFFFFF"/>
                </a:solidFill>
                <a:prstDash val="solid"/>
                <a:headEnd type="none" w="med" len="med"/>
                <a:tailEnd type="none" w="med" len="med"/>
              </a:ln>
              <a:gradFill rotWithShape="1">
                <a:gsLst>
                  <a:gs pos="0">
                    <a:srgbClr val="EAEAEA"/>
                  </a:gs>
                  <a:gs pos="100000">
                    <a:srgbClr val="B2B2B2"/>
                  </a:gs>
                </a:gsLst>
                <a:lin ang="5400000" scaled="1"/>
                <a:tileRect/>
              </a:gradFill>
              <a:latin typeface="黑体" panose="02010609060101010101" pitchFamily="49" charset="-122"/>
              <a:ea typeface="黑体" panose="02010609060101010101" pitchFamily="49" charset="-122"/>
            </a:endParaRPr>
          </a:p>
        </p:txBody>
      </p:sp>
      <p:sp>
        <p:nvSpPr>
          <p:cNvPr id="28695" name="Line 39"/>
          <p:cNvSpPr/>
          <p:nvPr/>
        </p:nvSpPr>
        <p:spPr>
          <a:xfrm rot="5400000" flipH="1" flipV="1">
            <a:off x="831850" y="5005388"/>
            <a:ext cx="1573213" cy="0"/>
          </a:xfrm>
          <a:prstGeom prst="line">
            <a:avLst/>
          </a:prstGeom>
          <a:ln w="19050" cap="flat" cmpd="sng">
            <a:solidFill>
              <a:srgbClr val="808080"/>
            </a:solidFill>
            <a:prstDash val="solid"/>
            <a:headEnd type="none" w="med" len="med"/>
            <a:tailEnd type="none" w="med" len="med"/>
          </a:ln>
        </p:spPr>
      </p:sp>
      <p:sp>
        <p:nvSpPr>
          <p:cNvPr id="28696" name="Line 39"/>
          <p:cNvSpPr/>
          <p:nvPr/>
        </p:nvSpPr>
        <p:spPr>
          <a:xfrm rot="5400000" flipH="1" flipV="1">
            <a:off x="2227263" y="2676525"/>
            <a:ext cx="1544637" cy="0"/>
          </a:xfrm>
          <a:prstGeom prst="line">
            <a:avLst/>
          </a:prstGeom>
          <a:ln w="19050" cap="flat" cmpd="sng">
            <a:solidFill>
              <a:srgbClr val="808080"/>
            </a:solidFill>
            <a:prstDash val="solid"/>
            <a:headEnd type="none" w="med" len="med"/>
            <a:tailEnd type="none" w="med" len="med"/>
          </a:ln>
        </p:spPr>
      </p:sp>
      <p:sp>
        <p:nvSpPr>
          <p:cNvPr id="27" name="TextBox 1"/>
          <p:cNvSpPr txBox="1"/>
          <p:nvPr/>
        </p:nvSpPr>
        <p:spPr>
          <a:xfrm>
            <a:off x="179388" y="1484313"/>
            <a:ext cx="2520950" cy="2144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5750" lvl="0" indent="-285750" eaLnBrk="1" hangingPunct="1">
              <a:lnSpc>
                <a:spcPts val="2000"/>
              </a:lnSpc>
              <a:spcBef>
                <a:spcPct val="0"/>
              </a:spcBef>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print() and exec() </a:t>
            </a:r>
            <a:r>
              <a:rPr lang="zh-CN" altLang="en-US" sz="1600" dirty="0">
                <a:latin typeface="微软雅黑" panose="020B0503020204020204" pitchFamily="34" charset="-122"/>
                <a:ea typeface="微软雅黑" panose="020B0503020204020204" pitchFamily="34" charset="-122"/>
              </a:rPr>
              <a:t>函数，旧版本里，</a:t>
            </a:r>
            <a:r>
              <a:rPr lang="en-US" altLang="zh-CN" sz="1600" dirty="0">
                <a:latin typeface="微软雅黑" panose="020B0503020204020204" pitchFamily="34" charset="-122"/>
                <a:ea typeface="微软雅黑" panose="020B0503020204020204" pitchFamily="34" charset="-122"/>
              </a:rPr>
              <a:t>print</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exec</a:t>
            </a:r>
            <a:r>
              <a:rPr lang="zh-CN" altLang="en-US" sz="1600" dirty="0">
                <a:latin typeface="微软雅黑" panose="020B0503020204020204" pitchFamily="34" charset="-122"/>
                <a:ea typeface="微软雅黑" panose="020B0503020204020204" pitchFamily="34" charset="-122"/>
              </a:rPr>
              <a:t>是作为一语句使用，</a:t>
            </a:r>
            <a:r>
              <a:rPr lang="en-US" altLang="zh-CN" sz="1600" dirty="0">
                <a:latin typeface="微软雅黑" panose="020B0503020204020204" pitchFamily="34" charset="-122"/>
                <a:ea typeface="微软雅黑" panose="020B0503020204020204" pitchFamily="34" charset="-122"/>
              </a:rPr>
              <a:t>print “Hello,World!”,</a:t>
            </a:r>
            <a:r>
              <a:rPr lang="zh-CN" altLang="en-US" sz="1600" dirty="0">
                <a:latin typeface="微软雅黑" panose="020B0503020204020204" pitchFamily="34" charset="-122"/>
                <a:ea typeface="微软雅黑" panose="020B0503020204020204" pitchFamily="34" charset="-122"/>
              </a:rPr>
              <a:t>正确，在</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中</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应写成</a:t>
            </a:r>
            <a:r>
              <a:rPr lang="en-US" altLang="zh-CN" sz="1600" dirty="0">
                <a:latin typeface="微软雅黑" panose="020B0503020204020204" pitchFamily="34" charset="-122"/>
                <a:ea typeface="微软雅黑" panose="020B0503020204020204" pitchFamily="34" charset="-122"/>
              </a:rPr>
              <a:t>print (“Hello,World!”)</a:t>
            </a:r>
            <a:r>
              <a:rPr lang="zh-CN"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8" name="TextBox 61"/>
          <p:cNvSpPr txBox="1"/>
          <p:nvPr/>
        </p:nvSpPr>
        <p:spPr>
          <a:xfrm>
            <a:off x="1619250" y="4313238"/>
            <a:ext cx="2681288"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5750" lvl="0" indent="-285750" eaLnBrk="1" hangingPunct="1">
              <a:lnSpc>
                <a:spcPts val="2000"/>
              </a:lnSpc>
              <a:spcBef>
                <a:spcPct val="0"/>
              </a:spcBef>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int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long</a:t>
            </a:r>
            <a:r>
              <a:rPr lang="zh-CN" altLang="en-US" sz="1400" dirty="0">
                <a:latin typeface="微软雅黑" panose="020B0503020204020204" pitchFamily="34" charset="-122"/>
                <a:ea typeface="微软雅黑" panose="020B0503020204020204" pitchFamily="34" charset="-122"/>
              </a:rPr>
              <a:t>统一为</a:t>
            </a:r>
            <a:r>
              <a:rPr lang="en-US" altLang="zh-CN" sz="1400" dirty="0">
                <a:latin typeface="微软雅黑" panose="020B0503020204020204" pitchFamily="34" charset="-122"/>
                <a:ea typeface="微软雅黑" panose="020B0503020204020204" pitchFamily="34" charset="-122"/>
              </a:rPr>
              <a:t>int, int</a:t>
            </a:r>
            <a:r>
              <a:rPr lang="zh-CN" altLang="en-US" sz="1400" dirty="0">
                <a:latin typeface="微软雅黑" panose="020B0503020204020204" pitchFamily="34" charset="-122"/>
                <a:ea typeface="微软雅黑" panose="020B0503020204020204" pitchFamily="34" charset="-122"/>
              </a:rPr>
              <a:t>表示任何精度的整数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移除</a:t>
            </a:r>
            <a:r>
              <a:rPr lang="en-US" altLang="zh-CN" sz="1400" dirty="0">
                <a:latin typeface="微软雅黑" panose="020B0503020204020204" pitchFamily="34" charset="-122"/>
                <a:ea typeface="微软雅黑" panose="020B0503020204020204" pitchFamily="34" charset="-122"/>
              </a:rPr>
              <a:t>sys.maxint, </a:t>
            </a:r>
            <a:r>
              <a:rPr lang="zh-CN" altLang="en-US" sz="1400" dirty="0">
                <a:latin typeface="微软雅黑" panose="020B0503020204020204" pitchFamily="34" charset="-122"/>
                <a:ea typeface="微软雅黑" panose="020B0503020204020204" pitchFamily="34" charset="-122"/>
              </a:rPr>
              <a:t>因为</a:t>
            </a:r>
            <a:r>
              <a:rPr lang="en-US" altLang="zh-CN" sz="1400" dirty="0">
                <a:latin typeface="微软雅黑" panose="020B0503020204020204" pitchFamily="34" charset="-122"/>
                <a:ea typeface="微软雅黑" panose="020B0503020204020204" pitchFamily="34" charset="-122"/>
              </a:rPr>
              <a:t>int</a:t>
            </a:r>
            <a:r>
              <a:rPr lang="zh-CN" altLang="en-US" sz="1400" dirty="0">
                <a:latin typeface="微软雅黑" panose="020B0503020204020204" pitchFamily="34" charset="-122"/>
                <a:ea typeface="微软雅黑" panose="020B0503020204020204" pitchFamily="34" charset="-122"/>
              </a:rPr>
              <a:t>已经是最大的整数。新版本移除了含糊的除法</a:t>
            </a:r>
            <a:r>
              <a:rPr lang="zh-CN" altLang="en-US" sz="1400" dirty="0">
                <a:latin typeface="微软雅黑" panose="020B0503020204020204" pitchFamily="34" charset="-122"/>
                <a:ea typeface="微软雅黑" panose="020B0503020204020204" pitchFamily="34" charset="-122"/>
              </a:rPr>
              <a:t>符号‘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而只返回</a:t>
            </a:r>
            <a:r>
              <a:rPr lang="zh-CN" altLang="en-US" sz="1400" dirty="0">
                <a:latin typeface="微软雅黑" panose="020B0503020204020204" pitchFamily="34" charset="-122"/>
                <a:ea typeface="微软雅黑" panose="020B0503020204020204" pitchFamily="34" charset="-122"/>
              </a:rPr>
              <a:t>浮点数</a:t>
            </a:r>
            <a:r>
              <a:rPr lang="zh-CN"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9" name="TextBox 62"/>
          <p:cNvSpPr txBox="1"/>
          <p:nvPr/>
        </p:nvSpPr>
        <p:spPr>
          <a:xfrm>
            <a:off x="2987675" y="1544638"/>
            <a:ext cx="2627313" cy="18875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5750" lvl="0" indent="-285750" eaLnBrk="1" hangingPunct="1">
              <a:lnSpc>
                <a:spcPts val="2000"/>
              </a:lnSpc>
              <a:spcBef>
                <a:spcPct val="0"/>
              </a:spcBef>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用</a:t>
            </a:r>
            <a:r>
              <a:rPr lang="en-US" altLang="zh-CN" sz="1400" dirty="0">
                <a:latin typeface="微软雅黑" panose="020B0503020204020204" pitchFamily="34" charset="-122"/>
                <a:ea typeface="微软雅黑" panose="020B0503020204020204" pitchFamily="34" charset="-122"/>
              </a:rPr>
              <a:t>input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代替</a:t>
            </a:r>
            <a:r>
              <a:rPr lang="en-US" altLang="zh-CN" sz="1400" dirty="0">
                <a:latin typeface="微软雅黑" panose="020B0503020204020204" pitchFamily="34" charset="-122"/>
                <a:ea typeface="微软雅黑" panose="020B0503020204020204" pitchFamily="34" charset="-122"/>
              </a:rPr>
              <a:t>raw_input(),</a:t>
            </a:r>
            <a:endParaRPr lang="en-US" altLang="zh-CN" sz="1400" dirty="0">
              <a:latin typeface="微软雅黑" panose="020B0503020204020204" pitchFamily="34" charset="-122"/>
              <a:ea typeface="微软雅黑" panose="020B0503020204020204" pitchFamily="34" charset="-122"/>
            </a:endParaRPr>
          </a:p>
          <a:p>
            <a:pPr marL="285750" lvl="0" indent="-285750" eaLnBrk="1" hangingPunct="1">
              <a:lnSpc>
                <a:spcPts val="2000"/>
              </a:lnSpc>
              <a:spcBef>
                <a:spcPct val="0"/>
              </a:spcBef>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源文件编码从</a:t>
            </a:r>
            <a:r>
              <a:rPr lang="en-US" altLang="zh-CN" sz="1400" dirty="0">
                <a:latin typeface="微软雅黑" panose="020B0503020204020204" pitchFamily="34" charset="-122"/>
                <a:ea typeface="微软雅黑" panose="020B0503020204020204" pitchFamily="34" charset="-122"/>
              </a:rPr>
              <a:t>ASCII</a:t>
            </a:r>
            <a:r>
              <a:rPr lang="zh-CN" altLang="en-US" sz="1400" dirty="0">
                <a:latin typeface="微软雅黑" panose="020B0503020204020204" pitchFamily="34" charset="-122"/>
                <a:ea typeface="微软雅黑" panose="020B0503020204020204" pitchFamily="34" charset="-122"/>
              </a:rPr>
              <a:t>变为</a:t>
            </a:r>
            <a:r>
              <a:rPr lang="en-US" altLang="zh-CN" sz="1400" dirty="0">
                <a:latin typeface="微软雅黑" panose="020B0503020204020204" pitchFamily="34" charset="-122"/>
                <a:ea typeface="微软雅黑" panose="020B0503020204020204" pitchFamily="34" charset="-122"/>
              </a:rPr>
              <a:t>UTF-8</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lvl="0" indent="-285750" eaLnBrk="1" hangingPunct="1">
              <a:lnSpc>
                <a:spcPts val="2000"/>
              </a:lnSpc>
              <a:spcBef>
                <a:spcPct val="0"/>
              </a:spcBef>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比较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Python3</a:t>
            </a:r>
            <a:r>
              <a:rPr lang="zh-CN" altLang="en-US" sz="1400" dirty="0">
                <a:latin typeface="微软雅黑" panose="020B0503020204020204" pitchFamily="34" charset="-122"/>
                <a:ea typeface="微软雅黑" panose="020B0503020204020204" pitchFamily="34" charset="-122"/>
              </a:rPr>
              <a:t>对于值的比较要严格得多。在</a:t>
            </a:r>
            <a:r>
              <a:rPr lang="en-US" altLang="zh-CN" sz="1400" dirty="0">
                <a:latin typeface="微软雅黑" panose="020B0503020204020204" pitchFamily="34" charset="-122"/>
                <a:ea typeface="微软雅黑" panose="020B0503020204020204" pitchFamily="34" charset="-122"/>
              </a:rPr>
              <a:t>Python2</a:t>
            </a:r>
            <a:r>
              <a:rPr lang="zh-CN" altLang="en-US" sz="1400" dirty="0">
                <a:latin typeface="微软雅黑" panose="020B0503020204020204" pitchFamily="34" charset="-122"/>
                <a:ea typeface="微软雅黑" panose="020B0503020204020204" pitchFamily="34" charset="-122"/>
              </a:rPr>
              <a:t>中，任意两个对象均可进行</a:t>
            </a:r>
            <a:r>
              <a:rPr lang="zh-CN" altLang="en-US" sz="1400" dirty="0">
                <a:latin typeface="微软雅黑" panose="020B0503020204020204" pitchFamily="34" charset="-122"/>
                <a:ea typeface="微软雅黑" panose="020B0503020204020204" pitchFamily="34" charset="-122"/>
              </a:rPr>
              <a:t>比较。</a:t>
            </a:r>
            <a:endParaRPr lang="zh-CN" altLang="en-US" sz="1400" dirty="0">
              <a:latin typeface="微软雅黑" panose="020B0503020204020204" pitchFamily="34" charset="-122"/>
              <a:ea typeface="微软雅黑" panose="020B0503020204020204" pitchFamily="34" charset="-122"/>
            </a:endParaRPr>
          </a:p>
        </p:txBody>
      </p:sp>
      <p:sp>
        <p:nvSpPr>
          <p:cNvPr id="30" name="TextBox 29695"/>
          <p:cNvSpPr txBox="1">
            <a:spLocks noChangeArrowheads="1"/>
          </p:cNvSpPr>
          <p:nvPr/>
        </p:nvSpPr>
        <p:spPr bwMode="auto">
          <a:xfrm>
            <a:off x="4541838" y="4313238"/>
            <a:ext cx="23685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ts val="2000"/>
              </a:lnSpc>
              <a:spcBef>
                <a:spcPct val="0"/>
              </a:spcBef>
              <a:spcAft>
                <a:spcPct val="0"/>
              </a:spcAft>
              <a:buClrTx/>
              <a:buSzTx/>
              <a:buFont typeface="Wingdings" panose="05000000000000000000" pitchFamily="2" charset="2"/>
              <a:buChar char="l"/>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标识符支持非 </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ASCII </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字符 </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代码如下</a:t>
            </a:r>
            <a:r>
              <a:rPr kumimoji="0" lang="en-US" altLang="zh-CN"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所有 </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all</a:t>
            </a:r>
            <a:endParaRPr kumimoji="0" lang="en-US" altLang="zh-CN"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class </a:t>
            </a: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男人</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classmethod</a:t>
            </a: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汤姆 </a:t>
            </a: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男人</a:t>
            </a:r>
            <a:r>
              <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1" name="TextBox 65"/>
          <p:cNvSpPr txBox="1">
            <a:spLocks noChangeArrowheads="1"/>
          </p:cNvSpPr>
          <p:nvPr/>
        </p:nvSpPr>
        <p:spPr bwMode="auto">
          <a:xfrm>
            <a:off x="5956300" y="1544638"/>
            <a:ext cx="35115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ts val="2000"/>
              </a:lnSpc>
              <a:spcBef>
                <a:spcPct val="0"/>
              </a:spcBef>
              <a:spcAft>
                <a:spcPct val="0"/>
              </a:spcAft>
              <a:buClrTx/>
              <a:buSzTx/>
              <a:buFont typeface="Wingdings" panose="05000000000000000000" pitchFamily="2" charset="2"/>
              <a:buChar char="l"/>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异常处理如：</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*增加异常基</a:t>
            </a:r>
            <a:r>
              <a:rPr kumimoji="0" lang="en-US" altLang="zh-CN" sz="1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BaseException</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a:t>
            </a:r>
            <a:b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b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移除了</a:t>
            </a:r>
            <a:r>
              <a:rPr kumimoji="0" lang="en-US" altLang="zh-CN" sz="1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StandardError</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b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b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抛出异常：使用</a:t>
            </a:r>
            <a:r>
              <a:rPr kumimoji="0" lang="en-US" altLang="zh-CN" sz="1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raiseException</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args</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捕获异常</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使用</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except Exception as identifier</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2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异常链</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(Exception chain)</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2" name="TextBox 66"/>
          <p:cNvSpPr txBox="1"/>
          <p:nvPr/>
        </p:nvSpPr>
        <p:spPr>
          <a:xfrm>
            <a:off x="7250113" y="4313238"/>
            <a:ext cx="1785937" cy="2144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5750" lvl="0" indent="-285750" eaLnBrk="1" hangingPunct="1">
              <a:lnSpc>
                <a:spcPts val="2000"/>
              </a:lnSpc>
              <a:spcBef>
                <a:spcPct val="0"/>
              </a:spcBef>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字符串格式化</a:t>
            </a:r>
            <a:r>
              <a:rPr lang="zh-CN" altLang="en-US" sz="1400" dirty="0">
                <a:latin typeface="微软雅黑" panose="020B0503020204020204" pitchFamily="34" charset="-122"/>
                <a:ea typeface="微软雅黑" panose="020B0503020204020204" pitchFamily="34" charset="-122"/>
              </a:rPr>
              <a:t>变化：格式化字符串内置</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操作符太有限了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新版本新增加了</a:t>
            </a:r>
            <a:r>
              <a:rPr lang="en-US" altLang="zh-CN" sz="1400" dirty="0">
                <a:latin typeface="微软雅黑" panose="020B0503020204020204" pitchFamily="34" charset="-122"/>
                <a:ea typeface="微软雅黑" panose="020B0503020204020204" pitchFamily="34" charset="-122"/>
              </a:rPr>
              <a:t>format(),</a:t>
            </a:r>
            <a:r>
              <a:rPr lang="zh-CN" altLang="en-US" sz="1400" dirty="0">
                <a:latin typeface="微软雅黑" panose="020B0503020204020204" pitchFamily="34" charset="-122"/>
                <a:ea typeface="微软雅黑" panose="020B0503020204020204" pitchFamily="34" charset="-122"/>
              </a:rPr>
              <a:t>比以前更灵活了，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要逐渐被淘汰。</a:t>
            </a:r>
            <a:endParaRPr lang="zh-CN" altLang="en-US" sz="1400" dirty="0">
              <a:latin typeface="微软雅黑" panose="020B0503020204020204" pitchFamily="34" charset="-122"/>
              <a:ea typeface="微软雅黑" panose="020B0503020204020204" pitchFamily="34" charset="-122"/>
            </a:endParaRPr>
          </a:p>
        </p:txBody>
      </p:sp>
      <p:sp>
        <p:nvSpPr>
          <p:cNvPr id="28703" name="TextBox 32"/>
          <p:cNvSpPr txBox="1"/>
          <p:nvPr/>
        </p:nvSpPr>
        <p:spPr>
          <a:xfrm>
            <a:off x="233363" y="1039813"/>
            <a:ext cx="6953250" cy="338137"/>
          </a:xfrm>
          <a:prstGeom prst="rect">
            <a:avLst/>
          </a:prstGeom>
          <a:noFill/>
          <a:ln w="9525">
            <a:noFill/>
          </a:ln>
        </p:spPr>
        <p:txBody>
          <a:bodyPr>
            <a:spAutoFit/>
          </a:bodyPr>
          <a:p>
            <a:pPr>
              <a:buNone/>
            </a:pP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版本</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相对于</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的早期版本，有较大的升级，具体如下</a:t>
            </a:r>
            <a:r>
              <a:rPr lang="zh-CN" altLang="en-US" sz="1600" dirty="0">
                <a:latin typeface="Arial" panose="020B0604020202020204" pitchFamily="34" charset="0"/>
              </a:rPr>
              <a:t>：</a:t>
            </a:r>
            <a:endParaRPr lang="zh-CN" altLang="en-US" sz="1600" dirty="0">
              <a:latin typeface="Arial" panose="020B0604020202020204" pitchFamily="34" charset="0"/>
            </a:endParaRPr>
          </a:p>
        </p:txBody>
      </p:sp>
      <p:sp>
        <p:nvSpPr>
          <p:cNvPr id="34" name="矩形 33"/>
          <p:cNvSpPr/>
          <p:nvPr/>
        </p:nvSpPr>
        <p:spPr>
          <a:xfrm>
            <a:off x="2987675" y="322263"/>
            <a:ext cx="2160588" cy="3698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charset="-122"/>
                <a:ea typeface="Arial Unicode MS" panose="020B0604020202020204" charset="-122"/>
                <a:cs typeface="Arial Unicode MS" panose="020B0604020202020204" charset="-122"/>
              </a:rPr>
              <a:t>Python3</a:t>
            </a:r>
            <a:r>
              <a:rPr kumimoji="0" lang="zh-CN" altLang="en-US" sz="1800" b="0" i="0" u="none" strike="noStrike" kern="1200" cap="none" spc="0" normalizeH="0" baseline="0" noProof="0" dirty="0" smtClean="0">
                <a:ln>
                  <a:noFill/>
                </a:ln>
                <a:solidFill>
                  <a:schemeClr val="bg1"/>
                </a:solidFill>
                <a:effectLst/>
                <a:uLnTx/>
                <a:uFillTx/>
                <a:latin typeface="Arial Unicode MS" panose="020B0604020202020204" charset="-122"/>
                <a:ea typeface="Arial Unicode MS" panose="020B0604020202020204" charset="-122"/>
                <a:cs typeface="Arial Unicode MS" panose="020B0604020202020204" charset="-122"/>
              </a:rPr>
              <a:t>的新特性</a:t>
            </a:r>
            <a:r>
              <a:rPr kumimoji="0" lang="en-US" altLang="zh-CN" sz="1800" b="0" i="0" u="none" strike="noStrike" kern="1200" cap="none" spc="0" normalizeH="0" baseline="0" noProof="0" dirty="0" smtClean="0">
                <a:ln>
                  <a:noFill/>
                </a:ln>
                <a:solidFill>
                  <a:schemeClr val="bg1"/>
                </a:solidFill>
                <a:effectLst/>
                <a:uLnTx/>
                <a:uFillTx/>
                <a:latin typeface="+mn-lt"/>
                <a:ea typeface="微软雅黑" panose="020B0503020204020204" pitchFamily="34" charset="-122"/>
                <a:cs typeface="Arial Unicode MS" panose="020B0604020202020204" charset="-122"/>
              </a:rPr>
              <a:t>  </a:t>
            </a:r>
            <a:endParaRPr kumimoji="0" lang="en-US" altLang="zh-CN" sz="1400" b="0" i="0" u="none" strike="noStrike" kern="1200" cap="none" spc="0" normalizeH="0" baseline="0" noProof="0" dirty="0" smtClean="0">
              <a:ln>
                <a:noFill/>
              </a:ln>
              <a:solidFill>
                <a:schemeClr val="bg1"/>
              </a:solidFill>
              <a:effectLst/>
              <a:uLnTx/>
              <a:uFillTx/>
              <a:latin typeface="+mn-lt"/>
              <a:ea typeface="微软雅黑" panose="020B0503020204020204" pitchFamily="34" charset="-122"/>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250" fill="hold"/>
                                        <p:tgtEl>
                                          <p:spTgt spid="29"/>
                                        </p:tgtEl>
                                        <p:attrNameLst>
                                          <p:attrName>ppt_x</p:attrName>
                                        </p:attrNameLst>
                                      </p:cBhvr>
                                      <p:tavLst>
                                        <p:tav tm="0">
                                          <p:val>
                                            <p:strVal val="#ppt_x"/>
                                          </p:val>
                                        </p:tav>
                                        <p:tav tm="100000">
                                          <p:val>
                                            <p:strVal val="#ppt_x"/>
                                          </p:val>
                                        </p:tav>
                                      </p:tavLst>
                                    </p:anim>
                                    <p:anim calcmode="lin" valueType="num">
                                      <p:cBhvr additive="base">
                                        <p:cTn id="12" dur="25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250" fill="hold"/>
                                        <p:tgtEl>
                                          <p:spTgt spid="31"/>
                                        </p:tgtEl>
                                        <p:attrNameLst>
                                          <p:attrName>ppt_x</p:attrName>
                                        </p:attrNameLst>
                                      </p:cBhvr>
                                      <p:tavLst>
                                        <p:tav tm="0">
                                          <p:val>
                                            <p:strVal val="#ppt_x"/>
                                          </p:val>
                                        </p:tav>
                                        <p:tav tm="100000">
                                          <p:val>
                                            <p:strVal val="#ppt_x"/>
                                          </p:val>
                                        </p:tav>
                                      </p:tavLst>
                                    </p:anim>
                                    <p:anim calcmode="lin" valueType="num">
                                      <p:cBhvr additive="base">
                                        <p:cTn id="16" dur="25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50" fill="hold"/>
                                        <p:tgtEl>
                                          <p:spTgt spid="30"/>
                                        </p:tgtEl>
                                        <p:attrNameLst>
                                          <p:attrName>ppt_x</p:attrName>
                                        </p:attrNameLst>
                                      </p:cBhvr>
                                      <p:tavLst>
                                        <p:tav tm="0">
                                          <p:val>
                                            <p:strVal val="#ppt_x"/>
                                          </p:val>
                                        </p:tav>
                                        <p:tav tm="100000">
                                          <p:val>
                                            <p:strVal val="#ppt_x"/>
                                          </p:val>
                                        </p:tav>
                                      </p:tavLst>
                                    </p:anim>
                                    <p:anim calcmode="lin" valueType="num">
                                      <p:cBhvr additive="base">
                                        <p:cTn id="20" dur="25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250" fill="hold"/>
                                        <p:tgtEl>
                                          <p:spTgt spid="32"/>
                                        </p:tgtEl>
                                        <p:attrNameLst>
                                          <p:attrName>ppt_x</p:attrName>
                                        </p:attrNameLst>
                                      </p:cBhvr>
                                      <p:tavLst>
                                        <p:tav tm="0">
                                          <p:val>
                                            <p:strVal val="#ppt_x"/>
                                          </p:val>
                                        </p:tav>
                                        <p:tav tm="100000">
                                          <p:val>
                                            <p:strVal val="#ppt_x"/>
                                          </p:val>
                                        </p:tav>
                                      </p:tavLst>
                                    </p:anim>
                                    <p:anim calcmode="lin" valueType="num">
                                      <p:cBhvr additive="base">
                                        <p:cTn id="24" dur="250" fill="hold"/>
                                        <p:tgtEl>
                                          <p:spTgt spid="3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250" fill="hold"/>
                                        <p:tgtEl>
                                          <p:spTgt spid="28"/>
                                        </p:tgtEl>
                                        <p:attrNameLst>
                                          <p:attrName>ppt_x</p:attrName>
                                        </p:attrNameLst>
                                      </p:cBhvr>
                                      <p:tavLst>
                                        <p:tav tm="0">
                                          <p:val>
                                            <p:strVal val="#ppt_x"/>
                                          </p:val>
                                        </p:tav>
                                        <p:tav tm="100000">
                                          <p:val>
                                            <p:strVal val="#ppt_x"/>
                                          </p:val>
                                        </p:tav>
                                      </p:tavLst>
                                    </p:anim>
                                    <p:anim calcmode="lin" valueType="num">
                                      <p:cBhvr additive="base">
                                        <p:cTn id="28" dur="2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p:cNvSpPr txBox="1"/>
          <p:nvPr/>
        </p:nvSpPr>
        <p:spPr>
          <a:xfrm>
            <a:off x="669925" y="1993900"/>
            <a:ext cx="8137525" cy="3495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buNone/>
            </a:pPr>
            <a:r>
              <a:rPr lang="zh-CN" altLang="zh-CN" sz="2800" dirty="0">
                <a:latin typeface="Palatino Linotype" panose="02040502050505030304" pitchFamily="18" charset="0"/>
                <a:ea typeface="楷体" panose="02010609060101010101" pitchFamily="49" charset="-122"/>
              </a:rPr>
              <a:t>使用</a:t>
            </a:r>
            <a:r>
              <a:rPr lang="en-US" altLang="zh-CN" sz="2800" dirty="0">
                <a:latin typeface="Palatino Linotype" panose="02040502050505030304" pitchFamily="18" charset="0"/>
                <a:ea typeface="楷体" panose="02010609060101010101" pitchFamily="49" charset="-122"/>
              </a:rPr>
              <a:t>Python</a:t>
            </a:r>
            <a:r>
              <a:rPr lang="zh-CN" altLang="zh-CN" sz="2800" dirty="0">
                <a:latin typeface="Palatino Linotype" panose="02040502050505030304" pitchFamily="18" charset="0"/>
                <a:ea typeface="楷体" panose="02010609060101010101" pitchFamily="49" charset="-122"/>
              </a:rPr>
              <a:t>语言编写的</a:t>
            </a:r>
            <a:r>
              <a:rPr lang="en-US" altLang="zh-CN" sz="2800" dirty="0">
                <a:latin typeface="Palatino Linotype" panose="02040502050505030304" pitchFamily="18" charset="0"/>
                <a:ea typeface="楷体" panose="02010609060101010101" pitchFamily="49" charset="-122"/>
              </a:rPr>
              <a:t>Hello</a:t>
            </a:r>
            <a:r>
              <a:rPr lang="zh-CN" altLang="zh-CN" sz="2800" dirty="0">
                <a:latin typeface="Palatino Linotype" panose="02040502050505030304" pitchFamily="18" charset="0"/>
                <a:ea typeface="楷体" panose="02010609060101010101" pitchFamily="49" charset="-122"/>
              </a:rPr>
              <a:t>程序只有一行代码</a:t>
            </a:r>
            <a:r>
              <a:rPr lang="zh-CN" altLang="en-US" sz="2800" dirty="0">
                <a:latin typeface="Palatino Linotype" panose="02040502050505030304" pitchFamily="18" charset="0"/>
                <a:ea typeface="楷体" panose="02010609060101010101" pitchFamily="49" charset="-122"/>
              </a:rPr>
              <a:t>                                </a:t>
            </a:r>
            <a:endParaRPr lang="zh-CN" altLang="en-US" sz="2800" dirty="0">
              <a:latin typeface="Palatino Linotype" panose="02040502050505030304" pitchFamily="18" charset="0"/>
              <a:ea typeface="楷体" panose="02010609060101010101" pitchFamily="49" charset="-122"/>
            </a:endParaRPr>
          </a:p>
          <a:p>
            <a:pPr marL="0" lvl="0" indent="0">
              <a:buNone/>
            </a:pPr>
            <a:r>
              <a:rPr lang="zh-CN" altLang="en-US" sz="2800" dirty="0">
                <a:latin typeface="Palatino Linotype" panose="02040502050505030304" pitchFamily="18" charset="0"/>
                <a:ea typeface="楷体" panose="02010609060101010101" pitchFamily="49" charset="-122"/>
              </a:rPr>
              <a:t>                      </a:t>
            </a:r>
            <a:r>
              <a:rPr lang="en-US" altLang="zh-CN" sz="2800" dirty="0">
                <a:latin typeface="Palatino Linotype" panose="02040502050505030304" pitchFamily="18" charset="0"/>
                <a:ea typeface="楷体" panose="02010609060101010101" pitchFamily="49" charset="-122"/>
              </a:rPr>
              <a:t>print(“Hello World”)</a:t>
            </a:r>
            <a:endParaRPr lang="zh-CN" altLang="en-US" sz="2800" dirty="0">
              <a:latin typeface="Palatino Linotype" panose="02040502050505030304" pitchFamily="18" charset="0"/>
              <a:ea typeface="楷体" panose="02010609060101010101" pitchFamily="49" charset="-122"/>
            </a:endParaRPr>
          </a:p>
          <a:p>
            <a:pPr marL="0" lvl="0" indent="0">
              <a:buNone/>
            </a:pPr>
            <a:endParaRPr lang="zh-CN" altLang="zh-CN" sz="28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第一行的“</a:t>
            </a:r>
            <a:r>
              <a:rPr lang="en-US" altLang="zh-CN" dirty="0">
                <a:latin typeface="Palatino Linotype" panose="02040502050505030304" pitchFamily="18" charset="0"/>
                <a:ea typeface="楷体" panose="02010609060101010101" pitchFamily="49" charset="-122"/>
              </a:rPr>
              <a:t>&gt;&gt;&gt;</a:t>
            </a:r>
            <a:r>
              <a:rPr lang="zh-CN" altLang="zh-CN" dirty="0">
                <a:latin typeface="Palatino Linotype" panose="02040502050505030304" pitchFamily="18" charset="0"/>
                <a:ea typeface="楷体" panose="02010609060101010101" pitchFamily="49" charset="-122"/>
              </a:rPr>
              <a:t>”是</a:t>
            </a:r>
            <a:r>
              <a:rPr lang="en-US" altLang="zh-CN" dirty="0">
                <a:latin typeface="Palatino Linotype" panose="02040502050505030304" pitchFamily="18" charset="0"/>
                <a:ea typeface="楷体" panose="02010609060101010101" pitchFamily="49" charset="-122"/>
              </a:rPr>
              <a:t>Python</a:t>
            </a:r>
            <a:r>
              <a:rPr lang="zh-CN" altLang="zh-CN" dirty="0">
                <a:latin typeface="Palatino Linotype" panose="02040502050505030304" pitchFamily="18" charset="0"/>
                <a:ea typeface="楷体" panose="02010609060101010101" pitchFamily="49" charset="-122"/>
              </a:rPr>
              <a:t>语言运行环境的提示符</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zh-CN" altLang="zh-CN" dirty="0">
                <a:latin typeface="Palatino Linotype" panose="02040502050505030304" pitchFamily="18" charset="0"/>
                <a:ea typeface="楷体" panose="02010609060101010101" pitchFamily="49" charset="-122"/>
              </a:rPr>
              <a:t>第二行是</a:t>
            </a:r>
            <a:r>
              <a:rPr lang="en-US" altLang="zh-CN" dirty="0">
                <a:latin typeface="Palatino Linotype" panose="02040502050505030304" pitchFamily="18" charset="0"/>
                <a:ea typeface="楷体" panose="02010609060101010101" pitchFamily="49" charset="-122"/>
              </a:rPr>
              <a:t>Python</a:t>
            </a:r>
            <a:r>
              <a:rPr lang="zh-CN" altLang="zh-CN" dirty="0">
                <a:latin typeface="Palatino Linotype" panose="02040502050505030304" pitchFamily="18" charset="0"/>
                <a:ea typeface="楷体" panose="02010609060101010101" pitchFamily="49" charset="-122"/>
              </a:rPr>
              <a:t>语句的执行结果  </a:t>
            </a:r>
            <a:endParaRPr lang="zh-CN" altLang="en-US" dirty="0">
              <a:latin typeface="Palatino Linotype" panose="02040502050505030304" pitchFamily="18" charset="0"/>
              <a:ea typeface="楷体" panose="02010609060101010101" pitchFamily="49" charset="-122"/>
            </a:endParaRPr>
          </a:p>
        </p:txBody>
      </p:sp>
      <p:sp>
        <p:nvSpPr>
          <p:cNvPr id="30724"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编写</a:t>
            </a:r>
            <a:r>
              <a:rPr lang="en-US" altLang="zh-CN" sz="4000" dirty="0">
                <a:solidFill>
                  <a:srgbClr val="262626"/>
                </a:solidFill>
                <a:latin typeface="微软雅黑" panose="020B0503020204020204" pitchFamily="34" charset="-122"/>
                <a:ea typeface="微软雅黑" panose="020B0503020204020204" pitchFamily="34" charset="-122"/>
              </a:rPr>
              <a:t>Hello</a:t>
            </a:r>
            <a:r>
              <a:rPr lang="zh-CN" altLang="zh-CN" sz="4000" dirty="0">
                <a:solidFill>
                  <a:srgbClr val="262626"/>
                </a:solidFill>
                <a:latin typeface="微软雅黑" panose="020B0503020204020204" pitchFamily="34" charset="-122"/>
                <a:ea typeface="微软雅黑" panose="020B0503020204020204" pitchFamily="34" charset="-122"/>
              </a:rPr>
              <a:t>程序</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692275" y="3344863"/>
          <a:ext cx="5903913" cy="576263"/>
        </p:xfrm>
        <a:graphic>
          <a:graphicData uri="http://schemas.openxmlformats.org/drawingml/2006/table">
            <a:tbl>
              <a:tblPr firstRow="1" firstCol="1" bandRow="1"/>
              <a:tblGrid>
                <a:gridCol w="5903913"/>
              </a:tblGrid>
              <a:tr h="576262">
                <a:tc>
                  <a:txBody>
                    <a:bodyPr/>
                    <a:lstStyle/>
                    <a:p>
                      <a:pPr algn="just" fontAlgn="auto">
                        <a:lnSpc>
                          <a:spcPct val="150000"/>
                        </a:lnSpc>
                        <a:spcAft>
                          <a:spcPts val="0"/>
                        </a:spcAft>
                      </a:pPr>
                      <a:r>
                        <a:rPr lang="en-US" sz="1100" b="1" kern="0" dirty="0">
                          <a:effectLst/>
                          <a:latin typeface="Courier New" panose="02070309020205020404" pitchFamily="49" charset="0"/>
                          <a:ea typeface="宋体" panose="02010600030101010101" pitchFamily="2" charset="-122"/>
                          <a:cs typeface="Times New Roman" panose="02020603050405020304" pitchFamily="18" charset="0"/>
                        </a:rPr>
                        <a:t>&gt;&gt;&gt;print("Hello World")</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p>
                      <a:pPr algn="just" fontAlgn="auto">
                        <a:lnSpc>
                          <a:spcPct val="150000"/>
                        </a:lnSpc>
                        <a:spcAft>
                          <a:spcPts val="0"/>
                        </a:spcAft>
                      </a:pPr>
                      <a:r>
                        <a:rPr lang="en-US" sz="1100" kern="0" dirty="0">
                          <a:effectLst/>
                          <a:latin typeface="Courier New" panose="02070309020205020404" pitchFamily="49" charset="0"/>
                          <a:ea typeface="宋体" panose="02010600030101010101" pitchFamily="2" charset="-122"/>
                          <a:cs typeface="Times New Roman" panose="02020603050405020304" pitchFamily="18" charset="0"/>
                        </a:rPr>
                        <a:t>Hello World</a:t>
                      </a:r>
                      <a:endParaRPr lang="zh-CN" sz="1100" kern="100" dirty="0">
                        <a:effectLst/>
                        <a:latin typeface="Calibri" panose="020F0502020204030204" charset="0"/>
                        <a:ea typeface="宋体" panose="02010600030101010101" pitchFamily="2" charset="-122"/>
                        <a:cs typeface="Times New Roman" panose="02020603050405020304" pitchFamily="18" charset="0"/>
                      </a:endParaRPr>
                    </a:p>
                  </a:txBody>
                  <a:tcPr marL="68571" marR="68571"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2"/>
          <p:cNvSpPr txBox="1"/>
          <p:nvPr/>
        </p:nvSpPr>
        <p:spPr>
          <a:xfrm>
            <a:off x="503238" y="1624013"/>
            <a:ext cx="8137525" cy="4918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buNone/>
            </a:pPr>
            <a:r>
              <a:rPr lang="en-US" altLang="zh-CN" dirty="0"/>
              <a:t>#include &lt;stdio.h&gt;</a:t>
            </a:r>
            <a:endParaRPr lang="zh-CN" altLang="zh-CN" dirty="0"/>
          </a:p>
          <a:p>
            <a:pPr marL="0" lvl="0" indent="0">
              <a:buNone/>
            </a:pPr>
            <a:r>
              <a:rPr lang="en-US" altLang="zh-CN" dirty="0"/>
              <a:t>int main(void)</a:t>
            </a:r>
            <a:endParaRPr lang="zh-CN" altLang="zh-CN" dirty="0"/>
          </a:p>
          <a:p>
            <a:pPr marL="0" lvl="0" indent="0">
              <a:buNone/>
            </a:pPr>
            <a:r>
              <a:rPr lang="en-US" altLang="zh-CN" dirty="0"/>
              <a:t>{</a:t>
            </a:r>
            <a:endParaRPr lang="zh-CN" altLang="zh-CN" dirty="0"/>
          </a:p>
          <a:p>
            <a:pPr marL="0" lvl="0" indent="0">
              <a:buNone/>
            </a:pPr>
            <a:r>
              <a:rPr lang="en-US" altLang="zh-CN" dirty="0"/>
              <a:t>printf("Hello World\n");</a:t>
            </a:r>
            <a:endParaRPr lang="zh-CN" altLang="zh-CN" dirty="0"/>
          </a:p>
          <a:p>
            <a:pPr marL="0" lvl="0" indent="0">
              <a:buNone/>
            </a:pPr>
            <a:r>
              <a:rPr lang="en-US" altLang="zh-CN" dirty="0"/>
              <a:t>return 0;</a:t>
            </a:r>
            <a:endParaRPr lang="zh-CN" altLang="zh-CN" dirty="0"/>
          </a:p>
          <a:p>
            <a:pPr marL="0" lvl="0" indent="0">
              <a:buNone/>
            </a:pPr>
            <a:r>
              <a:rPr lang="en-US" altLang="zh-CN" dirty="0"/>
              <a:t>}</a:t>
            </a:r>
            <a:endParaRPr lang="zh-CN" altLang="zh-CN" dirty="0"/>
          </a:p>
          <a:p>
            <a:pPr marL="0" lvl="0" indent="0">
              <a:buNone/>
            </a:pPr>
            <a:r>
              <a:rPr lang="zh-CN" altLang="en-US" sz="2800" dirty="0">
                <a:latin typeface="Palatino Linotype" panose="02040502050505030304" pitchFamily="18" charset="0"/>
                <a:ea typeface="楷体" panose="02010609060101010101" pitchFamily="49" charset="-122"/>
              </a:rPr>
              <a:t>一般来说，</a:t>
            </a:r>
            <a:r>
              <a:rPr lang="zh-CN" altLang="zh-CN" sz="2800" dirty="0">
                <a:latin typeface="Palatino Linotype" panose="02040502050505030304" pitchFamily="18" charset="0"/>
                <a:ea typeface="楷体" panose="02010609060101010101" pitchFamily="49" charset="-122"/>
              </a:rPr>
              <a:t>同样功能的程序，</a:t>
            </a:r>
            <a:r>
              <a:rPr lang="en-US" altLang="zh-CN" sz="2800" dirty="0">
                <a:latin typeface="Palatino Linotype" panose="02040502050505030304" pitchFamily="18" charset="0"/>
                <a:ea typeface="楷体" panose="02010609060101010101" pitchFamily="49" charset="-122"/>
              </a:rPr>
              <a:t>Python</a:t>
            </a:r>
            <a:r>
              <a:rPr lang="zh-CN" altLang="zh-CN" sz="2800" dirty="0">
                <a:latin typeface="Palatino Linotype" panose="02040502050505030304" pitchFamily="18" charset="0"/>
                <a:ea typeface="楷体" panose="02010609060101010101" pitchFamily="49" charset="-122"/>
              </a:rPr>
              <a:t>语言实现的代码行数仅相当于</a:t>
            </a:r>
            <a:r>
              <a:rPr lang="en-US" altLang="zh-CN" sz="2800" dirty="0">
                <a:latin typeface="Palatino Linotype" panose="02040502050505030304" pitchFamily="18" charset="0"/>
                <a:ea typeface="楷体" panose="02010609060101010101" pitchFamily="49" charset="-122"/>
              </a:rPr>
              <a:t>C</a:t>
            </a:r>
            <a:r>
              <a:rPr lang="zh-CN" altLang="zh-CN" sz="2800" dirty="0">
                <a:latin typeface="Palatino Linotype" panose="02040502050505030304" pitchFamily="18" charset="0"/>
                <a:ea typeface="楷体" panose="02010609060101010101" pitchFamily="49" charset="-122"/>
              </a:rPr>
              <a:t>语言的</a:t>
            </a:r>
            <a:r>
              <a:rPr lang="en-US" altLang="zh-CN" sz="2800" dirty="0">
                <a:latin typeface="Palatino Linotype" panose="02040502050505030304" pitchFamily="18" charset="0"/>
                <a:ea typeface="楷体" panose="02010609060101010101" pitchFamily="49" charset="-122"/>
              </a:rPr>
              <a:t>1/5</a:t>
            </a:r>
            <a:r>
              <a:rPr lang="zh-CN" altLang="zh-CN" sz="2800" dirty="0">
                <a:latin typeface="Palatino Linotype" panose="02040502050505030304" pitchFamily="18" charset="0"/>
                <a:ea typeface="楷体" panose="02010609060101010101" pitchFamily="49" charset="-122"/>
              </a:rPr>
              <a:t>至</a:t>
            </a:r>
            <a:r>
              <a:rPr lang="en-US" altLang="zh-CN" sz="2800" dirty="0">
                <a:latin typeface="Palatino Linotype" panose="02040502050505030304" pitchFamily="18" charset="0"/>
                <a:ea typeface="楷体" panose="02010609060101010101" pitchFamily="49" charset="-122"/>
              </a:rPr>
              <a:t>1/10</a:t>
            </a:r>
            <a:r>
              <a:rPr lang="zh-CN" altLang="en-US" sz="2800" dirty="0">
                <a:latin typeface="Palatino Linotype" panose="02040502050505030304" pitchFamily="18" charset="0"/>
                <a:ea typeface="楷体" panose="02010609060101010101" pitchFamily="49" charset="-122"/>
              </a:rPr>
              <a:t>，</a:t>
            </a:r>
            <a:r>
              <a:rPr lang="zh-CN" altLang="zh-CN" sz="2800" dirty="0">
                <a:latin typeface="Palatino Linotype" panose="02040502050505030304" pitchFamily="18" charset="0"/>
                <a:ea typeface="楷体" panose="02010609060101010101" pitchFamily="49" charset="-122"/>
              </a:rPr>
              <a:t>简洁程度取决于程序的复杂度和规模。</a:t>
            </a:r>
            <a:endParaRPr lang="zh-CN" altLang="en-US" sz="2800" dirty="0">
              <a:latin typeface="Palatino Linotype" panose="02040502050505030304" pitchFamily="18" charset="0"/>
              <a:ea typeface="楷体" panose="02010609060101010101" pitchFamily="49" charset="-122"/>
            </a:endParaRPr>
          </a:p>
        </p:txBody>
      </p:sp>
      <p:sp>
        <p:nvSpPr>
          <p:cNvPr id="31748"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solidFill>
                  <a:srgbClr val="262626"/>
                </a:solidFill>
                <a:latin typeface="微软雅黑" panose="020B0503020204020204" pitchFamily="34" charset="-122"/>
                <a:ea typeface="微软雅黑" panose="020B0503020204020204" pitchFamily="34" charset="-122"/>
              </a:rPr>
              <a:t>C</a:t>
            </a:r>
            <a:r>
              <a:rPr lang="zh-CN" altLang="zh-CN" sz="4000" dirty="0">
                <a:solidFill>
                  <a:srgbClr val="262626"/>
                </a:solidFill>
                <a:latin typeface="微软雅黑" panose="020B0503020204020204" pitchFamily="34" charset="-122"/>
                <a:ea typeface="微软雅黑" panose="020B0503020204020204" pitchFamily="34" charset="-122"/>
              </a:rPr>
              <a:t>语言的</a:t>
            </a:r>
            <a:r>
              <a:rPr lang="en-US" altLang="zh-CN" sz="4000" dirty="0">
                <a:solidFill>
                  <a:srgbClr val="262626"/>
                </a:solidFill>
                <a:latin typeface="微软雅黑" panose="020B0503020204020204" pitchFamily="34" charset="-122"/>
                <a:ea typeface="微软雅黑" panose="020B0503020204020204" pitchFamily="34" charset="-122"/>
              </a:rPr>
              <a:t>Hello</a:t>
            </a:r>
            <a:r>
              <a:rPr lang="zh-CN" altLang="zh-CN" sz="4000" dirty="0">
                <a:solidFill>
                  <a:srgbClr val="262626"/>
                </a:solidFill>
                <a:latin typeface="微软雅黑" panose="020B0503020204020204" pitchFamily="34" charset="-122"/>
                <a:ea typeface="微软雅黑" panose="020B0503020204020204" pitchFamily="34" charset="-122"/>
              </a:rPr>
              <a:t>程序 </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098"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4099" name="TextBox 2"/>
          <p:cNvSpPr txBox="1"/>
          <p:nvPr/>
        </p:nvSpPr>
        <p:spPr>
          <a:xfrm>
            <a:off x="1793875" y="2849563"/>
            <a:ext cx="5160963"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5400" dirty="0">
                <a:latin typeface="微软雅黑" panose="020B0503020204020204" pitchFamily="34" charset="-122"/>
                <a:ea typeface="微软雅黑" panose="020B0503020204020204" pitchFamily="34" charset="-122"/>
              </a:rPr>
              <a:t>   </a:t>
            </a:r>
            <a:r>
              <a:rPr lang="zh-CN" altLang="zh-CN" sz="5400" dirty="0">
                <a:latin typeface="微软雅黑" panose="020B0503020204020204" pitchFamily="34" charset="-122"/>
                <a:ea typeface="微软雅黑" panose="020B0503020204020204" pitchFamily="34" charset="-122"/>
              </a:rPr>
              <a:t>计算机的概念 </a:t>
            </a:r>
            <a:endParaRPr lang="zh-CN" altLang="en-US"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Freeform 3"/>
          <p:cNvSpPr/>
          <p:nvPr/>
        </p:nvSpPr>
        <p:spPr>
          <a:xfrm>
            <a:off x="3148013" y="2041525"/>
            <a:ext cx="387350" cy="2787650"/>
          </a:xfrm>
          <a:custGeom>
            <a:avLst/>
            <a:gdLst/>
            <a:ahLst/>
            <a:cxnLst>
              <a:cxn ang="0">
                <a:pos x="0" y="0"/>
              </a:cxn>
              <a:cxn ang="0">
                <a:pos x="2147483647" y="0"/>
              </a:cxn>
              <a:cxn ang="0">
                <a:pos x="2147483647" y="2147483647"/>
              </a:cxn>
              <a:cxn ang="0">
                <a:pos x="0" y="2147483647"/>
              </a:cxn>
            </a:cxnLst>
            <a:pathLst>
              <a:path w="227" h="2178">
                <a:moveTo>
                  <a:pt x="0" y="0"/>
                </a:moveTo>
                <a:lnTo>
                  <a:pt x="227" y="0"/>
                </a:lnTo>
                <a:lnTo>
                  <a:pt x="227" y="2178"/>
                </a:lnTo>
                <a:lnTo>
                  <a:pt x="0" y="2178"/>
                </a:lnTo>
              </a:path>
            </a:pathLst>
          </a:custGeom>
          <a:noFill/>
          <a:ln w="19050" cap="flat" cmpd="sng">
            <a:solidFill>
              <a:srgbClr val="5F5F5F">
                <a:alpha val="100000"/>
              </a:srgbClr>
            </a:solidFill>
            <a:prstDash val="solid"/>
            <a:round/>
            <a:headEnd type="none" w="med" len="med"/>
            <a:tailEnd type="none" w="med" len="med"/>
          </a:ln>
        </p:spPr>
        <p:txBody>
          <a:bodyPr/>
          <a:p>
            <a:endParaRPr lang="zh-CN" altLang="en-US"/>
          </a:p>
        </p:txBody>
      </p:sp>
      <p:sp>
        <p:nvSpPr>
          <p:cNvPr id="5" name="Line 4"/>
          <p:cNvSpPr/>
          <p:nvPr/>
        </p:nvSpPr>
        <p:spPr>
          <a:xfrm>
            <a:off x="3163888" y="3833813"/>
            <a:ext cx="773112" cy="0"/>
          </a:xfrm>
          <a:prstGeom prst="line">
            <a:avLst/>
          </a:prstGeom>
          <a:ln w="19050" cap="flat" cmpd="sng">
            <a:solidFill>
              <a:srgbClr val="5F5F5F"/>
            </a:solidFill>
            <a:prstDash val="solid"/>
            <a:headEnd type="none" w="med" len="med"/>
            <a:tailEnd type="none" w="med" len="med"/>
          </a:ln>
        </p:spPr>
      </p:sp>
      <p:sp>
        <p:nvSpPr>
          <p:cNvPr id="6" name="Line 5"/>
          <p:cNvSpPr/>
          <p:nvPr/>
        </p:nvSpPr>
        <p:spPr>
          <a:xfrm>
            <a:off x="3148013" y="2970213"/>
            <a:ext cx="387350" cy="0"/>
          </a:xfrm>
          <a:prstGeom prst="line">
            <a:avLst/>
          </a:prstGeom>
          <a:ln w="19050" cap="flat" cmpd="sng">
            <a:solidFill>
              <a:srgbClr val="5F5F5F"/>
            </a:solidFill>
            <a:prstDash val="solid"/>
            <a:headEnd type="none" w="med" len="med"/>
            <a:tailEnd type="none" w="med" len="med"/>
          </a:ln>
        </p:spPr>
      </p:sp>
      <p:sp>
        <p:nvSpPr>
          <p:cNvPr id="7" name="Freeform 7"/>
          <p:cNvSpPr/>
          <p:nvPr/>
        </p:nvSpPr>
        <p:spPr>
          <a:xfrm rot="10800000">
            <a:off x="5580063" y="1989138"/>
            <a:ext cx="385762" cy="2787650"/>
          </a:xfrm>
          <a:custGeom>
            <a:avLst/>
            <a:gdLst/>
            <a:ahLst/>
            <a:cxnLst>
              <a:cxn ang="0">
                <a:pos x="0" y="0"/>
              </a:cxn>
              <a:cxn ang="0">
                <a:pos x="2147483647" y="0"/>
              </a:cxn>
              <a:cxn ang="0">
                <a:pos x="2147483647" y="2147483647"/>
              </a:cxn>
              <a:cxn ang="0">
                <a:pos x="0" y="2147483647"/>
              </a:cxn>
            </a:cxnLst>
            <a:pathLst>
              <a:path w="227" h="2178">
                <a:moveTo>
                  <a:pt x="0" y="0"/>
                </a:moveTo>
                <a:lnTo>
                  <a:pt x="227" y="0"/>
                </a:lnTo>
                <a:lnTo>
                  <a:pt x="227" y="2178"/>
                </a:lnTo>
                <a:lnTo>
                  <a:pt x="0" y="2178"/>
                </a:lnTo>
              </a:path>
            </a:pathLst>
          </a:custGeom>
          <a:noFill/>
          <a:ln w="19050" cap="flat" cmpd="sng">
            <a:solidFill>
              <a:srgbClr val="5F5F5F">
                <a:alpha val="100000"/>
              </a:srgbClr>
            </a:solidFill>
            <a:prstDash val="solid"/>
            <a:round/>
            <a:headEnd type="none" w="med" len="med"/>
            <a:tailEnd type="none" w="med" len="med"/>
          </a:ln>
        </p:spPr>
        <p:txBody>
          <a:bodyPr/>
          <a:p>
            <a:endParaRPr lang="zh-CN" altLang="en-US"/>
          </a:p>
        </p:txBody>
      </p:sp>
      <p:sp>
        <p:nvSpPr>
          <p:cNvPr id="8" name="Line 8"/>
          <p:cNvSpPr/>
          <p:nvPr/>
        </p:nvSpPr>
        <p:spPr>
          <a:xfrm rot="10800000">
            <a:off x="5219700" y="3841750"/>
            <a:ext cx="773113" cy="0"/>
          </a:xfrm>
          <a:prstGeom prst="line">
            <a:avLst/>
          </a:prstGeom>
          <a:ln w="19050" cap="flat" cmpd="sng">
            <a:solidFill>
              <a:srgbClr val="5F5F5F"/>
            </a:solidFill>
            <a:prstDash val="solid"/>
            <a:headEnd type="none" w="med" len="med"/>
            <a:tailEnd type="none" w="med" len="med"/>
          </a:ln>
        </p:spPr>
      </p:sp>
      <p:sp>
        <p:nvSpPr>
          <p:cNvPr id="9" name="Line 10"/>
          <p:cNvSpPr/>
          <p:nvPr/>
        </p:nvSpPr>
        <p:spPr>
          <a:xfrm rot="10800000">
            <a:off x="5580063" y="2917825"/>
            <a:ext cx="385762" cy="0"/>
          </a:xfrm>
          <a:prstGeom prst="line">
            <a:avLst/>
          </a:prstGeom>
          <a:ln w="19050" cap="flat" cmpd="sng">
            <a:solidFill>
              <a:srgbClr val="5F5F5F"/>
            </a:solidFill>
            <a:prstDash val="solid"/>
            <a:headEnd type="none" w="med" len="med"/>
            <a:tailEnd type="none" w="med" len="med"/>
          </a:ln>
        </p:spPr>
      </p:sp>
      <p:sp>
        <p:nvSpPr>
          <p:cNvPr id="10" name="Rectangle 11"/>
          <p:cNvSpPr>
            <a:spLocks noChangeArrowheads="1"/>
          </p:cNvSpPr>
          <p:nvPr/>
        </p:nvSpPr>
        <p:spPr bwMode="auto">
          <a:xfrm>
            <a:off x="5965825" y="1649413"/>
            <a:ext cx="2854325"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⑤</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免费开源</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自由发布、修改、引用形成新软件</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 name="Rectangle 12"/>
          <p:cNvSpPr>
            <a:spLocks noChangeArrowheads="1"/>
          </p:cNvSpPr>
          <p:nvPr/>
        </p:nvSpPr>
        <p:spPr bwMode="auto">
          <a:xfrm>
            <a:off x="5957888" y="2578100"/>
            <a:ext cx="2862263" cy="677863"/>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⑥</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可移植性</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源于开源，能够多平台运行</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Rectangle 13"/>
          <p:cNvSpPr>
            <a:spLocks noChangeArrowheads="1"/>
          </p:cNvSpPr>
          <p:nvPr/>
        </p:nvSpPr>
        <p:spPr bwMode="auto">
          <a:xfrm>
            <a:off x="5957888" y="3492500"/>
            <a:ext cx="2862263"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⑦</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丰富的库</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功能丰富的标准库和第三方库</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Rectangle 14"/>
          <p:cNvSpPr>
            <a:spLocks noChangeArrowheads="1"/>
          </p:cNvSpPr>
          <p:nvPr/>
        </p:nvSpPr>
        <p:spPr bwMode="auto">
          <a:xfrm>
            <a:off x="5965825" y="4437063"/>
            <a:ext cx="2854325"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⑧</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可嵌入性</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a:t>
            </a: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C/C++</a:t>
            </a: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程序提供脚本功能</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Rectangle 16"/>
          <p:cNvSpPr>
            <a:spLocks noChangeArrowheads="1"/>
          </p:cNvSpPr>
          <p:nvPr/>
        </p:nvSpPr>
        <p:spPr bwMode="auto">
          <a:xfrm>
            <a:off x="323850" y="1701800"/>
            <a:ext cx="279400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①</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简单</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语法简单、易学、易用、易维护</a:t>
            </a:r>
            <a:endPar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Rectangle 17"/>
          <p:cNvSpPr>
            <a:spLocks noChangeArrowheads="1"/>
          </p:cNvSpPr>
          <p:nvPr/>
        </p:nvSpPr>
        <p:spPr bwMode="auto">
          <a:xfrm>
            <a:off x="323850" y="2620963"/>
            <a:ext cx="2794000" cy="677863"/>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②</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高级</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高级语言、高级数据类型</a:t>
            </a:r>
            <a:r>
              <a:rPr kumimoji="0" lang="en-US" altLang="zh-CN"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list</a:t>
            </a:r>
            <a:r>
              <a:rPr kumimoji="0" lang="zh-CN" altLang="en-US" sz="1400" b="0" i="0" u="none" strike="noStrike" kern="1200" cap="none" spc="0" normalizeH="0" baseline="0" noProof="0" dirty="0" smtClean="0">
                <a:ln>
                  <a:noFill/>
                </a:ln>
                <a:solidFill>
                  <a:schemeClr val="tx1"/>
                </a:solidFill>
                <a:effectLst/>
                <a:uLnTx/>
                <a:uFillTx/>
                <a:latin typeface="Arial" panose="020B0604020202020204" pitchFamily="34" charset="0"/>
                <a:ea typeface="华文细黑" panose="02010600040101010101" pitchFamily="2" charset="-122"/>
                <a:cs typeface="+mn-cs"/>
              </a:rPr>
              <a:t>、</a:t>
            </a:r>
            <a:r>
              <a:rPr kumimoji="0" lang="en-US" altLang="zh-CN" sz="1400" b="0" i="0" u="none" strike="noStrike" kern="1200" cap="none" spc="0" normalizeH="0" baseline="0" noProof="0" dirty="0" err="1" smtClean="0">
                <a:ln>
                  <a:noFill/>
                </a:ln>
                <a:solidFill>
                  <a:schemeClr val="tx1"/>
                </a:solidFill>
                <a:effectLst/>
                <a:uLnTx/>
                <a:uFillTx/>
                <a:latin typeface="Arial" panose="020B0604020202020204" pitchFamily="34" charset="0"/>
                <a:ea typeface="华文细黑" panose="02010600040101010101" pitchFamily="2" charset="-122"/>
                <a:cs typeface="+mn-cs"/>
              </a:rPr>
              <a:t>dict</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Rectangle 18"/>
          <p:cNvSpPr>
            <a:spLocks noChangeArrowheads="1"/>
          </p:cNvSpPr>
          <p:nvPr/>
        </p:nvSpPr>
        <p:spPr bwMode="auto">
          <a:xfrm>
            <a:off x="323850" y="3544888"/>
            <a:ext cx="279400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③</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面向对象</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支持面向对象编程，易于代码复用</a:t>
            </a: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Rectangle 19"/>
          <p:cNvSpPr>
            <a:spLocks noChangeArrowheads="1"/>
          </p:cNvSpPr>
          <p:nvPr/>
        </p:nvSpPr>
        <p:spPr bwMode="auto">
          <a:xfrm>
            <a:off x="323850" y="4489450"/>
            <a:ext cx="2794000"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④</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扩展性</a:t>
            </a:r>
            <a:endPar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提供丰富的</a:t>
            </a: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API</a:t>
            </a:r>
            <a:r>
              <a:rPr kumimoji="0" lang="zh-CN" altLang="en-US"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和工具，便于扩展</a:t>
            </a:r>
            <a:r>
              <a:rPr kumimoji="0" lang="zh-CN" altLang="en-US" sz="105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en-US" sz="105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22"/>
          <p:cNvSpPr/>
          <p:nvPr/>
        </p:nvSpPr>
        <p:spPr>
          <a:xfrm>
            <a:off x="3727450" y="2998788"/>
            <a:ext cx="1671638" cy="1646237"/>
          </a:xfrm>
          <a:prstGeom prst="ellipse">
            <a:avLst/>
          </a:prstGeom>
          <a:solidFill>
            <a:srgbClr val="0066CC"/>
          </a:solidFill>
          <a:ln w="9525">
            <a:noFill/>
          </a:ln>
        </p:spPr>
        <p:txBody>
          <a:bodyPr wrap="none" anchor="ctr" anchorCtr="0"/>
          <a:p>
            <a:pPr algn="ctr">
              <a:buNone/>
            </a:pPr>
            <a:endParaRPr lang="zh-CN" altLang="zh-CN" b="1" dirty="0">
              <a:solidFill>
                <a:srgbClr val="FFFFFF"/>
              </a:solidFill>
              <a:latin typeface="微软雅黑" panose="020B0503020204020204" pitchFamily="34" charset="-122"/>
              <a:ea typeface="微软雅黑" panose="020B0503020204020204" pitchFamily="34" charset="-122"/>
            </a:endParaRPr>
          </a:p>
        </p:txBody>
      </p:sp>
      <p:sp>
        <p:nvSpPr>
          <p:cNvPr id="28" name="Oval 35"/>
          <p:cNvSpPr/>
          <p:nvPr/>
        </p:nvSpPr>
        <p:spPr>
          <a:xfrm>
            <a:off x="4056063" y="4983163"/>
            <a:ext cx="1346200" cy="346075"/>
          </a:xfrm>
          <a:prstGeom prst="ellipse">
            <a:avLst/>
          </a:prstGeom>
          <a:gradFill rotWithShape="1">
            <a:gsLst>
              <a:gs pos="0">
                <a:srgbClr val="000000">
                  <a:alpha val="50000"/>
                </a:srgbClr>
              </a:gs>
              <a:gs pos="100000">
                <a:srgbClr val="445E7A">
                  <a:alpha val="0"/>
                </a:srgbClr>
              </a:gs>
            </a:gsLst>
            <a:path path="shape">
              <a:fillToRect l="50000" t="50000" r="50000" b="50000"/>
            </a:path>
            <a:tileRect/>
          </a:gradFill>
          <a:ln w="9525">
            <a:noFill/>
          </a:ln>
        </p:spPr>
        <p:txBody>
          <a:bodyPr wrap="none" anchor="ctr" anchorCtr="0"/>
          <a:p>
            <a:pPr>
              <a:buNone/>
            </a:pPr>
            <a:endParaRPr lang="zh-CN" altLang="en-US" b="1" dirty="0">
              <a:solidFill>
                <a:srgbClr val="000000"/>
              </a:solidFill>
              <a:latin typeface="Arial" panose="020B0604020202020204" pitchFamily="34" charset="0"/>
              <a:ea typeface="华文细黑" panose="02010600040101010101" pitchFamily="2" charset="-122"/>
            </a:endParaRPr>
          </a:p>
        </p:txBody>
      </p:sp>
      <p:sp>
        <p:nvSpPr>
          <p:cNvPr id="29" name="TextBox 5"/>
          <p:cNvSpPr txBox="1"/>
          <p:nvPr/>
        </p:nvSpPr>
        <p:spPr>
          <a:xfrm>
            <a:off x="611188" y="908050"/>
            <a:ext cx="7391400" cy="414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7655" lvl="0" indent="0" eaLnBrk="1" hangingPunct="1">
              <a:lnSpc>
                <a:spcPts val="2500"/>
              </a:lnSpc>
              <a:spcBef>
                <a:spcPct val="0"/>
              </a:spcBef>
              <a:buNone/>
            </a:pPr>
            <a:r>
              <a:rPr lang="zh-CN" altLang="en-US" sz="2000" b="1" dirty="0">
                <a:solidFill>
                  <a:srgbClr val="00B0F0"/>
                </a:solidFill>
                <a:latin typeface="微软雅黑" panose="020B0503020204020204" pitchFamily="34" charset="-122"/>
                <a:ea typeface="微软雅黑" panose="020B0503020204020204" pitchFamily="34" charset="-122"/>
              </a:rPr>
              <a:t>作为“胶水”语言</a:t>
            </a:r>
            <a:r>
              <a:rPr lang="zh-CN" altLang="en-US" sz="2000" b="1" dirty="0">
                <a:solidFill>
                  <a:srgbClr val="00B0F0"/>
                </a:solidFill>
                <a:latin typeface="微软雅黑" panose="020B0503020204020204" pitchFamily="34" charset="-122"/>
                <a:ea typeface="微软雅黑" panose="020B0503020204020204" pitchFamily="34" charset="-122"/>
              </a:rPr>
              <a:t>的</a:t>
            </a:r>
            <a:r>
              <a:rPr lang="en-US" altLang="zh-CN" sz="2000" b="1" dirty="0">
                <a:solidFill>
                  <a:srgbClr val="00B0F0"/>
                </a:solidFill>
                <a:latin typeface="微软雅黑" panose="020B0503020204020204" pitchFamily="34" charset="-122"/>
                <a:ea typeface="微软雅黑" panose="020B0503020204020204" pitchFamily="34" charset="-122"/>
              </a:rPr>
              <a:t>Python</a:t>
            </a:r>
            <a:r>
              <a:rPr lang="zh-CN" altLang="en-US" sz="2000" b="1" dirty="0">
                <a:solidFill>
                  <a:srgbClr val="00B0F0"/>
                </a:solidFill>
                <a:latin typeface="微软雅黑" panose="020B0503020204020204" pitchFamily="34" charset="-122"/>
                <a:ea typeface="微软雅黑" panose="020B0503020204020204" pitchFamily="34" charset="-122"/>
              </a:rPr>
              <a:t>的主要特点分别如下</a:t>
            </a:r>
            <a:r>
              <a:rPr lang="zh-CN" altLang="zh-CN" sz="2000" b="1" dirty="0">
                <a:solidFill>
                  <a:srgbClr val="00B0F0"/>
                </a:solidFill>
                <a:latin typeface="微软雅黑" panose="020B0503020204020204" pitchFamily="34" charset="-122"/>
                <a:ea typeface="微软雅黑" panose="020B0503020204020204" pitchFamily="34" charset="-122"/>
              </a:rPr>
              <a:t>：</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30" name="TextBox 59"/>
          <p:cNvSpPr txBox="1"/>
          <p:nvPr/>
        </p:nvSpPr>
        <p:spPr>
          <a:xfrm>
            <a:off x="3708400" y="3395663"/>
            <a:ext cx="1700213" cy="830263"/>
          </a:xfrm>
          <a:prstGeom prst="rect">
            <a:avLst/>
          </a:prstGeom>
          <a:noFill/>
        </p:spPr>
        <p:txBody>
          <a:bodyPr>
            <a:spAutoFit/>
          </a:bodyPr>
          <a:lstStyle/>
          <a:p>
            <a:pPr marR="0" algn="ctr" defTabSz="914400">
              <a:buClrTx/>
              <a:buSzTx/>
              <a:buFontTx/>
              <a:buNone/>
              <a:defRPr/>
            </a:pPr>
            <a:r>
              <a:rPr kumimoji="0" lang="en-US" altLang="zh-CN" sz="2400" b="1" kern="1200" cap="none" spc="0" normalizeH="0" baseline="0" noProof="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Python</a:t>
            </a:r>
            <a:r>
              <a:rPr kumimoji="0" lang="zh-CN" altLang="en-US" sz="2400" b="1" kern="1200" cap="none" spc="0" normalizeH="0" baseline="0" noProof="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的特点</a:t>
            </a:r>
            <a:endParaRPr kumimoji="0" lang="en-US" altLang="zh-CN" sz="2400" b="1" kern="1200" cap="none" spc="0" normalizeH="0" baseline="0" noProof="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000000"/>
                                          </p:val>
                                        </p:tav>
                                        <p:tav tm="100000">
                                          <p:val>
                                            <p:strVal val="#ppt_w"/>
                                          </p:val>
                                        </p:tav>
                                      </p:tavLst>
                                    </p:anim>
                                    <p:anim calcmode="lin" valueType="num">
                                      <p:cBhvr>
                                        <p:cTn id="8" dur="500" fill="hold"/>
                                        <p:tgtEl>
                                          <p:spTgt spid="29"/>
                                        </p:tgtEl>
                                        <p:attrNameLst>
                                          <p:attrName>ppt_h</p:attrName>
                                        </p:attrNameLst>
                                      </p:cBhvr>
                                      <p:tavLst>
                                        <p:tav tm="0">
                                          <p:val>
                                            <p:fltVal val="0.00000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000000"/>
                                          </p:val>
                                        </p:tav>
                                        <p:tav tm="100000">
                                          <p:val>
                                            <p:strVal val="#ppt_w"/>
                                          </p:val>
                                        </p:tav>
                                      </p:tavLst>
                                    </p:anim>
                                    <p:anim calcmode="lin" valueType="num">
                                      <p:cBhvr>
                                        <p:cTn id="14" dur="750" fill="hold"/>
                                        <p:tgtEl>
                                          <p:spTgt spid="4"/>
                                        </p:tgtEl>
                                        <p:attrNameLst>
                                          <p:attrName>ppt_h</p:attrName>
                                        </p:attrNameLst>
                                      </p:cBhvr>
                                      <p:tavLst>
                                        <p:tav tm="0">
                                          <p:val>
                                            <p:fltVal val="0.000000"/>
                                          </p:val>
                                        </p:tav>
                                        <p:tav tm="100000">
                                          <p:val>
                                            <p:strVal val="#ppt_h"/>
                                          </p:val>
                                        </p:tav>
                                      </p:tavLst>
                                    </p:anim>
                                    <p:anim calcmode="lin" valueType="num">
                                      <p:cBhvr>
                                        <p:cTn id="15" dur="750" fill="hold"/>
                                        <p:tgtEl>
                                          <p:spTgt spid="4"/>
                                        </p:tgtEl>
                                        <p:attrNameLst>
                                          <p:attrName>style.rotation</p:attrName>
                                        </p:attrNameLst>
                                      </p:cBhvr>
                                      <p:tavLst>
                                        <p:tav tm="0">
                                          <p:val>
                                            <p:fltVal val="90.000000"/>
                                          </p:val>
                                        </p:tav>
                                        <p:tav tm="100000">
                                          <p:val>
                                            <p:fltVal val="0.000000"/>
                                          </p:val>
                                        </p:tav>
                                      </p:tavLst>
                                    </p:anim>
                                    <p:animEffect transition="in" filter="fade">
                                      <p:cBhvr>
                                        <p:cTn id="16" dur="75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750" fill="hold"/>
                                        <p:tgtEl>
                                          <p:spTgt spid="5"/>
                                        </p:tgtEl>
                                        <p:attrNameLst>
                                          <p:attrName>ppt_w</p:attrName>
                                        </p:attrNameLst>
                                      </p:cBhvr>
                                      <p:tavLst>
                                        <p:tav tm="0">
                                          <p:val>
                                            <p:fltVal val="0.000000"/>
                                          </p:val>
                                        </p:tav>
                                        <p:tav tm="100000">
                                          <p:val>
                                            <p:strVal val="#ppt_w"/>
                                          </p:val>
                                        </p:tav>
                                      </p:tavLst>
                                    </p:anim>
                                    <p:anim calcmode="lin" valueType="num">
                                      <p:cBhvr>
                                        <p:cTn id="20" dur="750" fill="hold"/>
                                        <p:tgtEl>
                                          <p:spTgt spid="5"/>
                                        </p:tgtEl>
                                        <p:attrNameLst>
                                          <p:attrName>ppt_h</p:attrName>
                                        </p:attrNameLst>
                                      </p:cBhvr>
                                      <p:tavLst>
                                        <p:tav tm="0">
                                          <p:val>
                                            <p:fltVal val="0.000000"/>
                                          </p:val>
                                        </p:tav>
                                        <p:tav tm="100000">
                                          <p:val>
                                            <p:strVal val="#ppt_h"/>
                                          </p:val>
                                        </p:tav>
                                      </p:tavLst>
                                    </p:anim>
                                    <p:anim calcmode="lin" valueType="num">
                                      <p:cBhvr>
                                        <p:cTn id="21" dur="750" fill="hold"/>
                                        <p:tgtEl>
                                          <p:spTgt spid="5"/>
                                        </p:tgtEl>
                                        <p:attrNameLst>
                                          <p:attrName>style.rotation</p:attrName>
                                        </p:attrNameLst>
                                      </p:cBhvr>
                                      <p:tavLst>
                                        <p:tav tm="0">
                                          <p:val>
                                            <p:fltVal val="90.000000"/>
                                          </p:val>
                                        </p:tav>
                                        <p:tav tm="100000">
                                          <p:val>
                                            <p:fltVal val="0.000000"/>
                                          </p:val>
                                        </p:tav>
                                      </p:tavLst>
                                    </p:anim>
                                    <p:animEffect transition="in" filter="fade">
                                      <p:cBhvr>
                                        <p:cTn id="22" dur="750"/>
                                        <p:tgtEl>
                                          <p:spTgt spid="5"/>
                                        </p:tgtEl>
                                      </p:cBhvr>
                                    </p:animEffect>
                                  </p:childTnLst>
                                </p:cTn>
                              </p:par>
                              <p:par>
                                <p:cTn id="23" presetID="3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000000"/>
                                          </p:val>
                                        </p:tav>
                                        <p:tav tm="100000">
                                          <p:val>
                                            <p:strVal val="#ppt_w"/>
                                          </p:val>
                                        </p:tav>
                                      </p:tavLst>
                                    </p:anim>
                                    <p:anim calcmode="lin" valueType="num">
                                      <p:cBhvr>
                                        <p:cTn id="26" dur="750" fill="hold"/>
                                        <p:tgtEl>
                                          <p:spTgt spid="6"/>
                                        </p:tgtEl>
                                        <p:attrNameLst>
                                          <p:attrName>ppt_h</p:attrName>
                                        </p:attrNameLst>
                                      </p:cBhvr>
                                      <p:tavLst>
                                        <p:tav tm="0">
                                          <p:val>
                                            <p:fltVal val="0.000000"/>
                                          </p:val>
                                        </p:tav>
                                        <p:tav tm="100000">
                                          <p:val>
                                            <p:strVal val="#ppt_h"/>
                                          </p:val>
                                        </p:tav>
                                      </p:tavLst>
                                    </p:anim>
                                    <p:anim calcmode="lin" valueType="num">
                                      <p:cBhvr>
                                        <p:cTn id="27" dur="750" fill="hold"/>
                                        <p:tgtEl>
                                          <p:spTgt spid="6"/>
                                        </p:tgtEl>
                                        <p:attrNameLst>
                                          <p:attrName>style.rotation</p:attrName>
                                        </p:attrNameLst>
                                      </p:cBhvr>
                                      <p:tavLst>
                                        <p:tav tm="0">
                                          <p:val>
                                            <p:fltVal val="90.000000"/>
                                          </p:val>
                                        </p:tav>
                                        <p:tav tm="100000">
                                          <p:val>
                                            <p:fltVal val="0.000000"/>
                                          </p:val>
                                        </p:tav>
                                      </p:tavLst>
                                    </p:anim>
                                    <p:animEffect transition="in" filter="fade">
                                      <p:cBhvr>
                                        <p:cTn id="28" dur="750"/>
                                        <p:tgtEl>
                                          <p:spTgt spid="6"/>
                                        </p:tgtEl>
                                      </p:cBhvr>
                                    </p:animEffect>
                                  </p:childTnLst>
                                </p:cTn>
                              </p:par>
                              <p:par>
                                <p:cTn id="29" presetID="3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750" fill="hold"/>
                                        <p:tgtEl>
                                          <p:spTgt spid="7"/>
                                        </p:tgtEl>
                                        <p:attrNameLst>
                                          <p:attrName>ppt_w</p:attrName>
                                        </p:attrNameLst>
                                      </p:cBhvr>
                                      <p:tavLst>
                                        <p:tav tm="0">
                                          <p:val>
                                            <p:fltVal val="0.000000"/>
                                          </p:val>
                                        </p:tav>
                                        <p:tav tm="100000">
                                          <p:val>
                                            <p:strVal val="#ppt_w"/>
                                          </p:val>
                                        </p:tav>
                                      </p:tavLst>
                                    </p:anim>
                                    <p:anim calcmode="lin" valueType="num">
                                      <p:cBhvr>
                                        <p:cTn id="32" dur="750" fill="hold"/>
                                        <p:tgtEl>
                                          <p:spTgt spid="7"/>
                                        </p:tgtEl>
                                        <p:attrNameLst>
                                          <p:attrName>ppt_h</p:attrName>
                                        </p:attrNameLst>
                                      </p:cBhvr>
                                      <p:tavLst>
                                        <p:tav tm="0">
                                          <p:val>
                                            <p:fltVal val="0.000000"/>
                                          </p:val>
                                        </p:tav>
                                        <p:tav tm="100000">
                                          <p:val>
                                            <p:strVal val="#ppt_h"/>
                                          </p:val>
                                        </p:tav>
                                      </p:tavLst>
                                    </p:anim>
                                    <p:anim calcmode="lin" valueType="num">
                                      <p:cBhvr>
                                        <p:cTn id="33" dur="750" fill="hold"/>
                                        <p:tgtEl>
                                          <p:spTgt spid="7"/>
                                        </p:tgtEl>
                                        <p:attrNameLst>
                                          <p:attrName>style.rotation</p:attrName>
                                        </p:attrNameLst>
                                      </p:cBhvr>
                                      <p:tavLst>
                                        <p:tav tm="0">
                                          <p:val>
                                            <p:fltVal val="90.000000"/>
                                          </p:val>
                                        </p:tav>
                                        <p:tav tm="100000">
                                          <p:val>
                                            <p:fltVal val="0.000000"/>
                                          </p:val>
                                        </p:tav>
                                      </p:tavLst>
                                    </p:anim>
                                    <p:animEffect transition="in" filter="fade">
                                      <p:cBhvr>
                                        <p:cTn id="34" dur="750"/>
                                        <p:tgtEl>
                                          <p:spTgt spid="7"/>
                                        </p:tgtEl>
                                      </p:cBhvr>
                                    </p:animEffect>
                                  </p:childTnLst>
                                </p:cTn>
                              </p:par>
                              <p:par>
                                <p:cTn id="35" presetID="3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750" fill="hold"/>
                                        <p:tgtEl>
                                          <p:spTgt spid="8"/>
                                        </p:tgtEl>
                                        <p:attrNameLst>
                                          <p:attrName>ppt_w</p:attrName>
                                        </p:attrNameLst>
                                      </p:cBhvr>
                                      <p:tavLst>
                                        <p:tav tm="0">
                                          <p:val>
                                            <p:fltVal val="0.000000"/>
                                          </p:val>
                                        </p:tav>
                                        <p:tav tm="100000">
                                          <p:val>
                                            <p:strVal val="#ppt_w"/>
                                          </p:val>
                                        </p:tav>
                                      </p:tavLst>
                                    </p:anim>
                                    <p:anim calcmode="lin" valueType="num">
                                      <p:cBhvr>
                                        <p:cTn id="38" dur="750" fill="hold"/>
                                        <p:tgtEl>
                                          <p:spTgt spid="8"/>
                                        </p:tgtEl>
                                        <p:attrNameLst>
                                          <p:attrName>ppt_h</p:attrName>
                                        </p:attrNameLst>
                                      </p:cBhvr>
                                      <p:tavLst>
                                        <p:tav tm="0">
                                          <p:val>
                                            <p:fltVal val="0.000000"/>
                                          </p:val>
                                        </p:tav>
                                        <p:tav tm="100000">
                                          <p:val>
                                            <p:strVal val="#ppt_h"/>
                                          </p:val>
                                        </p:tav>
                                      </p:tavLst>
                                    </p:anim>
                                    <p:anim calcmode="lin" valueType="num">
                                      <p:cBhvr>
                                        <p:cTn id="39" dur="750" fill="hold"/>
                                        <p:tgtEl>
                                          <p:spTgt spid="8"/>
                                        </p:tgtEl>
                                        <p:attrNameLst>
                                          <p:attrName>style.rotation</p:attrName>
                                        </p:attrNameLst>
                                      </p:cBhvr>
                                      <p:tavLst>
                                        <p:tav tm="0">
                                          <p:val>
                                            <p:fltVal val="90.000000"/>
                                          </p:val>
                                        </p:tav>
                                        <p:tav tm="100000">
                                          <p:val>
                                            <p:fltVal val="0.000000"/>
                                          </p:val>
                                        </p:tav>
                                      </p:tavLst>
                                    </p:anim>
                                    <p:animEffect transition="in" filter="fade">
                                      <p:cBhvr>
                                        <p:cTn id="40" dur="750"/>
                                        <p:tgtEl>
                                          <p:spTgt spid="8"/>
                                        </p:tgtEl>
                                      </p:cBhvr>
                                    </p:animEffect>
                                  </p:childTnLst>
                                </p:cTn>
                              </p:par>
                              <p:par>
                                <p:cTn id="41" presetID="3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750" fill="hold"/>
                                        <p:tgtEl>
                                          <p:spTgt spid="9"/>
                                        </p:tgtEl>
                                        <p:attrNameLst>
                                          <p:attrName>ppt_w</p:attrName>
                                        </p:attrNameLst>
                                      </p:cBhvr>
                                      <p:tavLst>
                                        <p:tav tm="0">
                                          <p:val>
                                            <p:fltVal val="0.000000"/>
                                          </p:val>
                                        </p:tav>
                                        <p:tav tm="100000">
                                          <p:val>
                                            <p:strVal val="#ppt_w"/>
                                          </p:val>
                                        </p:tav>
                                      </p:tavLst>
                                    </p:anim>
                                    <p:anim calcmode="lin" valueType="num">
                                      <p:cBhvr>
                                        <p:cTn id="44" dur="750" fill="hold"/>
                                        <p:tgtEl>
                                          <p:spTgt spid="9"/>
                                        </p:tgtEl>
                                        <p:attrNameLst>
                                          <p:attrName>ppt_h</p:attrName>
                                        </p:attrNameLst>
                                      </p:cBhvr>
                                      <p:tavLst>
                                        <p:tav tm="0">
                                          <p:val>
                                            <p:fltVal val="0.000000"/>
                                          </p:val>
                                        </p:tav>
                                        <p:tav tm="100000">
                                          <p:val>
                                            <p:strVal val="#ppt_h"/>
                                          </p:val>
                                        </p:tav>
                                      </p:tavLst>
                                    </p:anim>
                                    <p:anim calcmode="lin" valueType="num">
                                      <p:cBhvr>
                                        <p:cTn id="45" dur="750" fill="hold"/>
                                        <p:tgtEl>
                                          <p:spTgt spid="9"/>
                                        </p:tgtEl>
                                        <p:attrNameLst>
                                          <p:attrName>style.rotation</p:attrName>
                                        </p:attrNameLst>
                                      </p:cBhvr>
                                      <p:tavLst>
                                        <p:tav tm="0">
                                          <p:val>
                                            <p:fltVal val="90.000000"/>
                                          </p:val>
                                        </p:tav>
                                        <p:tav tm="100000">
                                          <p:val>
                                            <p:fltVal val="0.000000"/>
                                          </p:val>
                                        </p:tav>
                                      </p:tavLst>
                                    </p:anim>
                                    <p:animEffect transition="in" filter="fade">
                                      <p:cBhvr>
                                        <p:cTn id="46" dur="75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750" fill="hold"/>
                                        <p:tgtEl>
                                          <p:spTgt spid="10"/>
                                        </p:tgtEl>
                                        <p:attrNameLst>
                                          <p:attrName>ppt_w</p:attrName>
                                        </p:attrNameLst>
                                      </p:cBhvr>
                                      <p:tavLst>
                                        <p:tav tm="0">
                                          <p:val>
                                            <p:fltVal val="0.000000"/>
                                          </p:val>
                                        </p:tav>
                                        <p:tav tm="100000">
                                          <p:val>
                                            <p:strVal val="#ppt_w"/>
                                          </p:val>
                                        </p:tav>
                                      </p:tavLst>
                                    </p:anim>
                                    <p:anim calcmode="lin" valueType="num">
                                      <p:cBhvr>
                                        <p:cTn id="50" dur="750" fill="hold"/>
                                        <p:tgtEl>
                                          <p:spTgt spid="10"/>
                                        </p:tgtEl>
                                        <p:attrNameLst>
                                          <p:attrName>ppt_h</p:attrName>
                                        </p:attrNameLst>
                                      </p:cBhvr>
                                      <p:tavLst>
                                        <p:tav tm="0">
                                          <p:val>
                                            <p:fltVal val="0.000000"/>
                                          </p:val>
                                        </p:tav>
                                        <p:tav tm="100000">
                                          <p:val>
                                            <p:strVal val="#ppt_h"/>
                                          </p:val>
                                        </p:tav>
                                      </p:tavLst>
                                    </p:anim>
                                    <p:anim calcmode="lin" valueType="num">
                                      <p:cBhvr>
                                        <p:cTn id="51" dur="750" fill="hold"/>
                                        <p:tgtEl>
                                          <p:spTgt spid="10"/>
                                        </p:tgtEl>
                                        <p:attrNameLst>
                                          <p:attrName>style.rotation</p:attrName>
                                        </p:attrNameLst>
                                      </p:cBhvr>
                                      <p:tavLst>
                                        <p:tav tm="0">
                                          <p:val>
                                            <p:fltVal val="90.000000"/>
                                          </p:val>
                                        </p:tav>
                                        <p:tav tm="100000">
                                          <p:val>
                                            <p:fltVal val="0.000000"/>
                                          </p:val>
                                        </p:tav>
                                      </p:tavLst>
                                    </p:anim>
                                    <p:animEffect transition="in" filter="fade">
                                      <p:cBhvr>
                                        <p:cTn id="52" dur="750"/>
                                        <p:tgtEl>
                                          <p:spTgt spid="10"/>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750" fill="hold"/>
                                        <p:tgtEl>
                                          <p:spTgt spid="11"/>
                                        </p:tgtEl>
                                        <p:attrNameLst>
                                          <p:attrName>ppt_w</p:attrName>
                                        </p:attrNameLst>
                                      </p:cBhvr>
                                      <p:tavLst>
                                        <p:tav tm="0">
                                          <p:val>
                                            <p:fltVal val="0.000000"/>
                                          </p:val>
                                        </p:tav>
                                        <p:tav tm="100000">
                                          <p:val>
                                            <p:strVal val="#ppt_w"/>
                                          </p:val>
                                        </p:tav>
                                      </p:tavLst>
                                    </p:anim>
                                    <p:anim calcmode="lin" valueType="num">
                                      <p:cBhvr>
                                        <p:cTn id="56" dur="750" fill="hold"/>
                                        <p:tgtEl>
                                          <p:spTgt spid="11"/>
                                        </p:tgtEl>
                                        <p:attrNameLst>
                                          <p:attrName>ppt_h</p:attrName>
                                        </p:attrNameLst>
                                      </p:cBhvr>
                                      <p:tavLst>
                                        <p:tav tm="0">
                                          <p:val>
                                            <p:fltVal val="0.000000"/>
                                          </p:val>
                                        </p:tav>
                                        <p:tav tm="100000">
                                          <p:val>
                                            <p:strVal val="#ppt_h"/>
                                          </p:val>
                                        </p:tav>
                                      </p:tavLst>
                                    </p:anim>
                                    <p:anim calcmode="lin" valueType="num">
                                      <p:cBhvr>
                                        <p:cTn id="57" dur="750" fill="hold"/>
                                        <p:tgtEl>
                                          <p:spTgt spid="11"/>
                                        </p:tgtEl>
                                        <p:attrNameLst>
                                          <p:attrName>style.rotation</p:attrName>
                                        </p:attrNameLst>
                                      </p:cBhvr>
                                      <p:tavLst>
                                        <p:tav tm="0">
                                          <p:val>
                                            <p:fltVal val="90.000000"/>
                                          </p:val>
                                        </p:tav>
                                        <p:tav tm="100000">
                                          <p:val>
                                            <p:fltVal val="0.000000"/>
                                          </p:val>
                                        </p:tav>
                                      </p:tavLst>
                                    </p:anim>
                                    <p:animEffect transition="in" filter="fade">
                                      <p:cBhvr>
                                        <p:cTn id="58" dur="750"/>
                                        <p:tgtEl>
                                          <p:spTgt spid="11"/>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750" fill="hold"/>
                                        <p:tgtEl>
                                          <p:spTgt spid="12"/>
                                        </p:tgtEl>
                                        <p:attrNameLst>
                                          <p:attrName>ppt_w</p:attrName>
                                        </p:attrNameLst>
                                      </p:cBhvr>
                                      <p:tavLst>
                                        <p:tav tm="0">
                                          <p:val>
                                            <p:fltVal val="0.000000"/>
                                          </p:val>
                                        </p:tav>
                                        <p:tav tm="100000">
                                          <p:val>
                                            <p:strVal val="#ppt_w"/>
                                          </p:val>
                                        </p:tav>
                                      </p:tavLst>
                                    </p:anim>
                                    <p:anim calcmode="lin" valueType="num">
                                      <p:cBhvr>
                                        <p:cTn id="62" dur="750" fill="hold"/>
                                        <p:tgtEl>
                                          <p:spTgt spid="12"/>
                                        </p:tgtEl>
                                        <p:attrNameLst>
                                          <p:attrName>ppt_h</p:attrName>
                                        </p:attrNameLst>
                                      </p:cBhvr>
                                      <p:tavLst>
                                        <p:tav tm="0">
                                          <p:val>
                                            <p:fltVal val="0.000000"/>
                                          </p:val>
                                        </p:tav>
                                        <p:tav tm="100000">
                                          <p:val>
                                            <p:strVal val="#ppt_h"/>
                                          </p:val>
                                        </p:tav>
                                      </p:tavLst>
                                    </p:anim>
                                    <p:anim calcmode="lin" valueType="num">
                                      <p:cBhvr>
                                        <p:cTn id="63" dur="750" fill="hold"/>
                                        <p:tgtEl>
                                          <p:spTgt spid="12"/>
                                        </p:tgtEl>
                                        <p:attrNameLst>
                                          <p:attrName>style.rotation</p:attrName>
                                        </p:attrNameLst>
                                      </p:cBhvr>
                                      <p:tavLst>
                                        <p:tav tm="0">
                                          <p:val>
                                            <p:fltVal val="90.000000"/>
                                          </p:val>
                                        </p:tav>
                                        <p:tav tm="100000">
                                          <p:val>
                                            <p:fltVal val="0.000000"/>
                                          </p:val>
                                        </p:tav>
                                      </p:tavLst>
                                    </p:anim>
                                    <p:animEffect transition="in" filter="fade">
                                      <p:cBhvr>
                                        <p:cTn id="64" dur="750"/>
                                        <p:tgtEl>
                                          <p:spTgt spid="1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750" fill="hold"/>
                                        <p:tgtEl>
                                          <p:spTgt spid="13"/>
                                        </p:tgtEl>
                                        <p:attrNameLst>
                                          <p:attrName>ppt_w</p:attrName>
                                        </p:attrNameLst>
                                      </p:cBhvr>
                                      <p:tavLst>
                                        <p:tav tm="0">
                                          <p:val>
                                            <p:fltVal val="0.000000"/>
                                          </p:val>
                                        </p:tav>
                                        <p:tav tm="100000">
                                          <p:val>
                                            <p:strVal val="#ppt_w"/>
                                          </p:val>
                                        </p:tav>
                                      </p:tavLst>
                                    </p:anim>
                                    <p:anim calcmode="lin" valueType="num">
                                      <p:cBhvr>
                                        <p:cTn id="68" dur="750" fill="hold"/>
                                        <p:tgtEl>
                                          <p:spTgt spid="13"/>
                                        </p:tgtEl>
                                        <p:attrNameLst>
                                          <p:attrName>ppt_h</p:attrName>
                                        </p:attrNameLst>
                                      </p:cBhvr>
                                      <p:tavLst>
                                        <p:tav tm="0">
                                          <p:val>
                                            <p:fltVal val="0.000000"/>
                                          </p:val>
                                        </p:tav>
                                        <p:tav tm="100000">
                                          <p:val>
                                            <p:strVal val="#ppt_h"/>
                                          </p:val>
                                        </p:tav>
                                      </p:tavLst>
                                    </p:anim>
                                    <p:anim calcmode="lin" valueType="num">
                                      <p:cBhvr>
                                        <p:cTn id="69" dur="750" fill="hold"/>
                                        <p:tgtEl>
                                          <p:spTgt spid="13"/>
                                        </p:tgtEl>
                                        <p:attrNameLst>
                                          <p:attrName>style.rotation</p:attrName>
                                        </p:attrNameLst>
                                      </p:cBhvr>
                                      <p:tavLst>
                                        <p:tav tm="0">
                                          <p:val>
                                            <p:fltVal val="90.000000"/>
                                          </p:val>
                                        </p:tav>
                                        <p:tav tm="100000">
                                          <p:val>
                                            <p:fltVal val="0.000000"/>
                                          </p:val>
                                        </p:tav>
                                      </p:tavLst>
                                    </p:anim>
                                    <p:animEffect transition="in" filter="fade">
                                      <p:cBhvr>
                                        <p:cTn id="70" dur="750"/>
                                        <p:tgtEl>
                                          <p:spTgt spid="13"/>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750" fill="hold"/>
                                        <p:tgtEl>
                                          <p:spTgt spid="14"/>
                                        </p:tgtEl>
                                        <p:attrNameLst>
                                          <p:attrName>ppt_w</p:attrName>
                                        </p:attrNameLst>
                                      </p:cBhvr>
                                      <p:tavLst>
                                        <p:tav tm="0">
                                          <p:val>
                                            <p:fltVal val="0.000000"/>
                                          </p:val>
                                        </p:tav>
                                        <p:tav tm="100000">
                                          <p:val>
                                            <p:strVal val="#ppt_w"/>
                                          </p:val>
                                        </p:tav>
                                      </p:tavLst>
                                    </p:anim>
                                    <p:anim calcmode="lin" valueType="num">
                                      <p:cBhvr>
                                        <p:cTn id="74" dur="750" fill="hold"/>
                                        <p:tgtEl>
                                          <p:spTgt spid="14"/>
                                        </p:tgtEl>
                                        <p:attrNameLst>
                                          <p:attrName>ppt_h</p:attrName>
                                        </p:attrNameLst>
                                      </p:cBhvr>
                                      <p:tavLst>
                                        <p:tav tm="0">
                                          <p:val>
                                            <p:fltVal val="0.000000"/>
                                          </p:val>
                                        </p:tav>
                                        <p:tav tm="100000">
                                          <p:val>
                                            <p:strVal val="#ppt_h"/>
                                          </p:val>
                                        </p:tav>
                                      </p:tavLst>
                                    </p:anim>
                                    <p:anim calcmode="lin" valueType="num">
                                      <p:cBhvr>
                                        <p:cTn id="75" dur="750" fill="hold"/>
                                        <p:tgtEl>
                                          <p:spTgt spid="14"/>
                                        </p:tgtEl>
                                        <p:attrNameLst>
                                          <p:attrName>style.rotation</p:attrName>
                                        </p:attrNameLst>
                                      </p:cBhvr>
                                      <p:tavLst>
                                        <p:tav tm="0">
                                          <p:val>
                                            <p:fltVal val="90.000000"/>
                                          </p:val>
                                        </p:tav>
                                        <p:tav tm="100000">
                                          <p:val>
                                            <p:fltVal val="0.000000"/>
                                          </p:val>
                                        </p:tav>
                                      </p:tavLst>
                                    </p:anim>
                                    <p:animEffect transition="in" filter="fade">
                                      <p:cBhvr>
                                        <p:cTn id="76" dur="750"/>
                                        <p:tgtEl>
                                          <p:spTgt spid="14"/>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750" fill="hold"/>
                                        <p:tgtEl>
                                          <p:spTgt spid="15"/>
                                        </p:tgtEl>
                                        <p:attrNameLst>
                                          <p:attrName>ppt_w</p:attrName>
                                        </p:attrNameLst>
                                      </p:cBhvr>
                                      <p:tavLst>
                                        <p:tav tm="0">
                                          <p:val>
                                            <p:fltVal val="0.000000"/>
                                          </p:val>
                                        </p:tav>
                                        <p:tav tm="100000">
                                          <p:val>
                                            <p:strVal val="#ppt_w"/>
                                          </p:val>
                                        </p:tav>
                                      </p:tavLst>
                                    </p:anim>
                                    <p:anim calcmode="lin" valueType="num">
                                      <p:cBhvr>
                                        <p:cTn id="80" dur="750" fill="hold"/>
                                        <p:tgtEl>
                                          <p:spTgt spid="15"/>
                                        </p:tgtEl>
                                        <p:attrNameLst>
                                          <p:attrName>ppt_h</p:attrName>
                                        </p:attrNameLst>
                                      </p:cBhvr>
                                      <p:tavLst>
                                        <p:tav tm="0">
                                          <p:val>
                                            <p:fltVal val="0.000000"/>
                                          </p:val>
                                        </p:tav>
                                        <p:tav tm="100000">
                                          <p:val>
                                            <p:strVal val="#ppt_h"/>
                                          </p:val>
                                        </p:tav>
                                      </p:tavLst>
                                    </p:anim>
                                    <p:anim calcmode="lin" valueType="num">
                                      <p:cBhvr>
                                        <p:cTn id="81" dur="750" fill="hold"/>
                                        <p:tgtEl>
                                          <p:spTgt spid="15"/>
                                        </p:tgtEl>
                                        <p:attrNameLst>
                                          <p:attrName>style.rotation</p:attrName>
                                        </p:attrNameLst>
                                      </p:cBhvr>
                                      <p:tavLst>
                                        <p:tav tm="0">
                                          <p:val>
                                            <p:fltVal val="90.000000"/>
                                          </p:val>
                                        </p:tav>
                                        <p:tav tm="100000">
                                          <p:val>
                                            <p:fltVal val="0.000000"/>
                                          </p:val>
                                        </p:tav>
                                      </p:tavLst>
                                    </p:anim>
                                    <p:animEffect transition="in" filter="fade">
                                      <p:cBhvr>
                                        <p:cTn id="82" dur="750"/>
                                        <p:tgtEl>
                                          <p:spTgt spid="1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750" fill="hold"/>
                                        <p:tgtEl>
                                          <p:spTgt spid="16"/>
                                        </p:tgtEl>
                                        <p:attrNameLst>
                                          <p:attrName>ppt_w</p:attrName>
                                        </p:attrNameLst>
                                      </p:cBhvr>
                                      <p:tavLst>
                                        <p:tav tm="0">
                                          <p:val>
                                            <p:fltVal val="0.000000"/>
                                          </p:val>
                                        </p:tav>
                                        <p:tav tm="100000">
                                          <p:val>
                                            <p:strVal val="#ppt_w"/>
                                          </p:val>
                                        </p:tav>
                                      </p:tavLst>
                                    </p:anim>
                                    <p:anim calcmode="lin" valueType="num">
                                      <p:cBhvr>
                                        <p:cTn id="86" dur="750" fill="hold"/>
                                        <p:tgtEl>
                                          <p:spTgt spid="16"/>
                                        </p:tgtEl>
                                        <p:attrNameLst>
                                          <p:attrName>ppt_h</p:attrName>
                                        </p:attrNameLst>
                                      </p:cBhvr>
                                      <p:tavLst>
                                        <p:tav tm="0">
                                          <p:val>
                                            <p:fltVal val="0.000000"/>
                                          </p:val>
                                        </p:tav>
                                        <p:tav tm="100000">
                                          <p:val>
                                            <p:strVal val="#ppt_h"/>
                                          </p:val>
                                        </p:tav>
                                      </p:tavLst>
                                    </p:anim>
                                    <p:anim calcmode="lin" valueType="num">
                                      <p:cBhvr>
                                        <p:cTn id="87" dur="750" fill="hold"/>
                                        <p:tgtEl>
                                          <p:spTgt spid="16"/>
                                        </p:tgtEl>
                                        <p:attrNameLst>
                                          <p:attrName>style.rotation</p:attrName>
                                        </p:attrNameLst>
                                      </p:cBhvr>
                                      <p:tavLst>
                                        <p:tav tm="0">
                                          <p:val>
                                            <p:fltVal val="90.000000"/>
                                          </p:val>
                                        </p:tav>
                                        <p:tav tm="100000">
                                          <p:val>
                                            <p:fltVal val="0.000000"/>
                                          </p:val>
                                        </p:tav>
                                      </p:tavLst>
                                    </p:anim>
                                    <p:animEffect transition="in" filter="fade">
                                      <p:cBhvr>
                                        <p:cTn id="88" dur="750"/>
                                        <p:tgtEl>
                                          <p:spTgt spid="16"/>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750" fill="hold"/>
                                        <p:tgtEl>
                                          <p:spTgt spid="17"/>
                                        </p:tgtEl>
                                        <p:attrNameLst>
                                          <p:attrName>ppt_w</p:attrName>
                                        </p:attrNameLst>
                                      </p:cBhvr>
                                      <p:tavLst>
                                        <p:tav tm="0">
                                          <p:val>
                                            <p:fltVal val="0.000000"/>
                                          </p:val>
                                        </p:tav>
                                        <p:tav tm="100000">
                                          <p:val>
                                            <p:strVal val="#ppt_w"/>
                                          </p:val>
                                        </p:tav>
                                      </p:tavLst>
                                    </p:anim>
                                    <p:anim calcmode="lin" valueType="num">
                                      <p:cBhvr>
                                        <p:cTn id="92" dur="750" fill="hold"/>
                                        <p:tgtEl>
                                          <p:spTgt spid="17"/>
                                        </p:tgtEl>
                                        <p:attrNameLst>
                                          <p:attrName>ppt_h</p:attrName>
                                        </p:attrNameLst>
                                      </p:cBhvr>
                                      <p:tavLst>
                                        <p:tav tm="0">
                                          <p:val>
                                            <p:fltVal val="0.000000"/>
                                          </p:val>
                                        </p:tav>
                                        <p:tav tm="100000">
                                          <p:val>
                                            <p:strVal val="#ppt_h"/>
                                          </p:val>
                                        </p:tav>
                                      </p:tavLst>
                                    </p:anim>
                                    <p:anim calcmode="lin" valueType="num">
                                      <p:cBhvr>
                                        <p:cTn id="93" dur="750" fill="hold"/>
                                        <p:tgtEl>
                                          <p:spTgt spid="17"/>
                                        </p:tgtEl>
                                        <p:attrNameLst>
                                          <p:attrName>style.rotation</p:attrName>
                                        </p:attrNameLst>
                                      </p:cBhvr>
                                      <p:tavLst>
                                        <p:tav tm="0">
                                          <p:val>
                                            <p:fltVal val="90.000000"/>
                                          </p:val>
                                        </p:tav>
                                        <p:tav tm="100000">
                                          <p:val>
                                            <p:fltVal val="0.000000"/>
                                          </p:val>
                                        </p:tav>
                                      </p:tavLst>
                                    </p:anim>
                                    <p:animEffect transition="in" filter="fade">
                                      <p:cBhvr>
                                        <p:cTn id="94" dur="750"/>
                                        <p:tgtEl>
                                          <p:spTgt spid="17"/>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750" fill="hold"/>
                                        <p:tgtEl>
                                          <p:spTgt spid="18"/>
                                        </p:tgtEl>
                                        <p:attrNameLst>
                                          <p:attrName>ppt_w</p:attrName>
                                        </p:attrNameLst>
                                      </p:cBhvr>
                                      <p:tavLst>
                                        <p:tav tm="0">
                                          <p:val>
                                            <p:fltVal val="0.000000"/>
                                          </p:val>
                                        </p:tav>
                                        <p:tav tm="100000">
                                          <p:val>
                                            <p:strVal val="#ppt_w"/>
                                          </p:val>
                                        </p:tav>
                                      </p:tavLst>
                                    </p:anim>
                                    <p:anim calcmode="lin" valueType="num">
                                      <p:cBhvr>
                                        <p:cTn id="98" dur="750" fill="hold"/>
                                        <p:tgtEl>
                                          <p:spTgt spid="18"/>
                                        </p:tgtEl>
                                        <p:attrNameLst>
                                          <p:attrName>ppt_h</p:attrName>
                                        </p:attrNameLst>
                                      </p:cBhvr>
                                      <p:tavLst>
                                        <p:tav tm="0">
                                          <p:val>
                                            <p:fltVal val="0.000000"/>
                                          </p:val>
                                        </p:tav>
                                        <p:tav tm="100000">
                                          <p:val>
                                            <p:strVal val="#ppt_h"/>
                                          </p:val>
                                        </p:tav>
                                      </p:tavLst>
                                    </p:anim>
                                    <p:anim calcmode="lin" valueType="num">
                                      <p:cBhvr>
                                        <p:cTn id="99" dur="750" fill="hold"/>
                                        <p:tgtEl>
                                          <p:spTgt spid="18"/>
                                        </p:tgtEl>
                                        <p:attrNameLst>
                                          <p:attrName>style.rotation</p:attrName>
                                        </p:attrNameLst>
                                      </p:cBhvr>
                                      <p:tavLst>
                                        <p:tav tm="0">
                                          <p:val>
                                            <p:fltVal val="90.000000"/>
                                          </p:val>
                                        </p:tav>
                                        <p:tav tm="100000">
                                          <p:val>
                                            <p:fltVal val="0.000000"/>
                                          </p:val>
                                        </p:tav>
                                      </p:tavLst>
                                    </p:anim>
                                    <p:animEffect transition="in" filter="fade">
                                      <p:cBhvr>
                                        <p:cTn id="100" dur="750"/>
                                        <p:tgtEl>
                                          <p:spTgt spid="18"/>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750" fill="hold"/>
                                        <p:tgtEl>
                                          <p:spTgt spid="28"/>
                                        </p:tgtEl>
                                        <p:attrNameLst>
                                          <p:attrName>ppt_w</p:attrName>
                                        </p:attrNameLst>
                                      </p:cBhvr>
                                      <p:tavLst>
                                        <p:tav tm="0">
                                          <p:val>
                                            <p:fltVal val="0.000000"/>
                                          </p:val>
                                        </p:tav>
                                        <p:tav tm="100000">
                                          <p:val>
                                            <p:strVal val="#ppt_w"/>
                                          </p:val>
                                        </p:tav>
                                      </p:tavLst>
                                    </p:anim>
                                    <p:anim calcmode="lin" valueType="num">
                                      <p:cBhvr>
                                        <p:cTn id="104" dur="750" fill="hold"/>
                                        <p:tgtEl>
                                          <p:spTgt spid="28"/>
                                        </p:tgtEl>
                                        <p:attrNameLst>
                                          <p:attrName>ppt_h</p:attrName>
                                        </p:attrNameLst>
                                      </p:cBhvr>
                                      <p:tavLst>
                                        <p:tav tm="0">
                                          <p:val>
                                            <p:fltVal val="0.000000"/>
                                          </p:val>
                                        </p:tav>
                                        <p:tav tm="100000">
                                          <p:val>
                                            <p:strVal val="#ppt_h"/>
                                          </p:val>
                                        </p:tav>
                                      </p:tavLst>
                                    </p:anim>
                                    <p:anim calcmode="lin" valueType="num">
                                      <p:cBhvr>
                                        <p:cTn id="105" dur="750" fill="hold"/>
                                        <p:tgtEl>
                                          <p:spTgt spid="28"/>
                                        </p:tgtEl>
                                        <p:attrNameLst>
                                          <p:attrName>style.rotation</p:attrName>
                                        </p:attrNameLst>
                                      </p:cBhvr>
                                      <p:tavLst>
                                        <p:tav tm="0">
                                          <p:val>
                                            <p:fltVal val="90.000000"/>
                                          </p:val>
                                        </p:tav>
                                        <p:tav tm="100000">
                                          <p:val>
                                            <p:fltVal val="0.000000"/>
                                          </p:val>
                                        </p:tav>
                                      </p:tavLst>
                                    </p:anim>
                                    <p:animEffect transition="in" filter="fade">
                                      <p:cBhvr>
                                        <p:cTn id="106" dur="750"/>
                                        <p:tgtEl>
                                          <p:spTgt spid="28"/>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p:cTn id="109" dur="750" fill="hold"/>
                                        <p:tgtEl>
                                          <p:spTgt spid="30"/>
                                        </p:tgtEl>
                                        <p:attrNameLst>
                                          <p:attrName>ppt_w</p:attrName>
                                        </p:attrNameLst>
                                      </p:cBhvr>
                                      <p:tavLst>
                                        <p:tav tm="0">
                                          <p:val>
                                            <p:fltVal val="0.000000"/>
                                          </p:val>
                                        </p:tav>
                                        <p:tav tm="100000">
                                          <p:val>
                                            <p:strVal val="#ppt_w"/>
                                          </p:val>
                                        </p:tav>
                                      </p:tavLst>
                                    </p:anim>
                                    <p:anim calcmode="lin" valueType="num">
                                      <p:cBhvr>
                                        <p:cTn id="110" dur="750" fill="hold"/>
                                        <p:tgtEl>
                                          <p:spTgt spid="30"/>
                                        </p:tgtEl>
                                        <p:attrNameLst>
                                          <p:attrName>ppt_h</p:attrName>
                                        </p:attrNameLst>
                                      </p:cBhvr>
                                      <p:tavLst>
                                        <p:tav tm="0">
                                          <p:val>
                                            <p:fltVal val="0.000000"/>
                                          </p:val>
                                        </p:tav>
                                        <p:tav tm="100000">
                                          <p:val>
                                            <p:strVal val="#ppt_h"/>
                                          </p:val>
                                        </p:tav>
                                      </p:tavLst>
                                    </p:anim>
                                    <p:anim calcmode="lin" valueType="num">
                                      <p:cBhvr>
                                        <p:cTn id="111" dur="750" fill="hold"/>
                                        <p:tgtEl>
                                          <p:spTgt spid="30"/>
                                        </p:tgtEl>
                                        <p:attrNameLst>
                                          <p:attrName>style.rotation</p:attrName>
                                        </p:attrNameLst>
                                      </p:cBhvr>
                                      <p:tavLst>
                                        <p:tav tm="0">
                                          <p:val>
                                            <p:fltVal val="90.000000"/>
                                          </p:val>
                                        </p:tav>
                                        <p:tav tm="100000">
                                          <p:val>
                                            <p:fltVal val="0.000000"/>
                                          </p:val>
                                        </p:tav>
                                      </p:tavLst>
                                    </p:anim>
                                    <p:animEffect transition="in" filter="fade">
                                      <p:cBhvr>
                                        <p:cTn id="112"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28" grpId="0" animBg="1"/>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4339" name="内容占位符 2"/>
          <p:cNvSpPr>
            <a:spLocks noGrp="1"/>
          </p:cNvSpPr>
          <p:nvPr>
            <p:ph idx="1"/>
          </p:nvPr>
        </p:nvSpPr>
        <p:spPr>
          <a:xfrm>
            <a:off x="231775" y="1677988"/>
            <a:ext cx="8642350" cy="79216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脚本语言 </a:t>
            </a:r>
            <a:r>
              <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语句执行</a:t>
            </a:r>
            <a:endPar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36512" y="2565400"/>
            <a:ext cx="9180512"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400" b="1" dirty="0">
                <a:latin typeface="Courier New" panose="02070309020205020404" pitchFamily="49" charset="0"/>
              </a:rPr>
              <a:t>  </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2400" b="1" dirty="0">
                <a:latin typeface="Courier New" panose="02070309020205020404" pitchFamily="49" charset="0"/>
              </a:rPr>
              <a:t>           print(“Hello World!</a:t>
            </a:r>
            <a:r>
              <a:rPr lang="zh-CN" altLang="en-US" sz="2400" b="1" dirty="0">
                <a:latin typeface="Courier New" panose="02070309020205020404" pitchFamily="49" charset="0"/>
              </a:rPr>
              <a:t>大家好</a:t>
            </a:r>
            <a:r>
              <a:rPr lang="en-US" altLang="zh-CN" sz="2400" b="1" dirty="0">
                <a:latin typeface="Courier New" panose="02070309020205020404" pitchFamily="49" charset="0"/>
              </a:rPr>
              <a:t>!")</a:t>
            </a:r>
            <a:endParaRPr lang="en-US" altLang="zh-CN" sz="2400" b="1" dirty="0">
              <a:latin typeface="Courier New" panose="02070309020205020404" pitchFamily="49" charset="0"/>
            </a:endParaRPr>
          </a:p>
          <a:p>
            <a:pPr marL="0" lvl="0" indent="0" eaLnBrk="1" hangingPunct="1">
              <a:lnSpc>
                <a:spcPct val="150000"/>
              </a:lnSpc>
              <a:spcBef>
                <a:spcPct val="0"/>
              </a:spcBef>
              <a:buNone/>
            </a:pPr>
            <a:endParaRPr lang="en-US" altLang="zh-CN" sz="2400" b="1" dirty="0">
              <a:latin typeface="Courier New" panose="02070309020205020404" pitchFamily="49" charset="0"/>
            </a:endParaRPr>
          </a:p>
          <a:p>
            <a:pPr marL="0" lvl="0" indent="0" eaLnBrk="1" hangingPunct="1">
              <a:lnSpc>
                <a:spcPct val="150000"/>
              </a:lnSpc>
              <a:spcBef>
                <a:spcPct val="0"/>
              </a:spcBef>
              <a:buNone/>
            </a:pPr>
            <a:r>
              <a:rPr lang="en-US" altLang="zh-CN" sz="2400" b="1" dirty="0">
                <a:latin typeface="Courier New" panose="02070309020205020404" pitchFamily="49" charset="0"/>
              </a:rPr>
              <a:t>  </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endParaRPr lang="en-US" altLang="zh-CN" sz="2400" b="1" dirty="0">
              <a:latin typeface="Courier New" panose="02070309020205020404" pitchFamily="49" charset="0"/>
            </a:endParaRPr>
          </a:p>
          <a:p>
            <a:pPr marL="0" lvl="0" indent="0" eaLnBrk="1" hangingPunct="1">
              <a:lnSpc>
                <a:spcPct val="150000"/>
              </a:lnSpc>
              <a:spcBef>
                <a:spcPct val="0"/>
              </a:spcBef>
              <a:buNone/>
            </a:pPr>
            <a:r>
              <a:rPr lang="en-US" altLang="zh-CN" sz="2400" b="1" dirty="0">
                <a:latin typeface="Courier New" panose="02070309020205020404" pitchFamily="49" charset="0"/>
              </a:rPr>
              <a:t>           sum = 99999 * 99999</a:t>
            </a:r>
            <a:endParaRPr lang="en-US" altLang="zh-CN" sz="2400" b="1" dirty="0">
              <a:latin typeface="Courier New" panose="02070309020205020404" pitchFamily="49" charset="0"/>
            </a:endParaRPr>
          </a:p>
          <a:p>
            <a:pPr marL="0" lvl="0" indent="0" eaLnBrk="1" hangingPunct="1">
              <a:lnSpc>
                <a:spcPct val="150000"/>
              </a:lnSpc>
              <a:spcBef>
                <a:spcPct val="0"/>
              </a:spcBef>
              <a:buNone/>
            </a:pPr>
            <a:r>
              <a:rPr lang="en-US" altLang="zh-CN" sz="2400" b="1" dirty="0">
                <a:latin typeface="Courier New" panose="02070309020205020404" pitchFamily="49" charset="0"/>
              </a:rPr>
              <a:t>           print(sum)</a:t>
            </a:r>
            <a:endParaRPr lang="en-US" altLang="zh-CN" sz="2400" b="1" dirty="0">
              <a:latin typeface="Courier New" panose="02070309020205020404" pitchFamily="49" charset="0"/>
            </a:endParaRPr>
          </a:p>
        </p:txBody>
      </p:sp>
      <p:pic>
        <p:nvPicPr>
          <p:cNvPr id="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矩形 5"/>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latin typeface="微软雅黑" panose="020B0503020204020204" pitchFamily="34" charset="-122"/>
                <a:ea typeface="微软雅黑" panose="020B0503020204020204" pitchFamily="34" charset="-122"/>
              </a:rPr>
              <a:t>Python</a:t>
            </a:r>
            <a:r>
              <a:rPr lang="zh-CN" altLang="en-US" sz="4000" dirty="0">
                <a:latin typeface="微软雅黑" panose="020B0503020204020204" pitchFamily="34" charset="-122"/>
                <a:ea typeface="微软雅黑" panose="020B0503020204020204" pitchFamily="34" charset="-122"/>
              </a:rPr>
              <a:t>语言的优势</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6"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charRg st="44" end="5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charRg st="50" end="8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charRg st="81"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6512" y="2573338"/>
            <a:ext cx="9180512" cy="3016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spcAft>
                <a:spcPts val="1200"/>
              </a:spcAft>
              <a:buNone/>
            </a:pPr>
            <a:r>
              <a:rPr lang="en-US" altLang="zh-CN" sz="2400" b="1" dirty="0">
                <a:latin typeface="Courier New" panose="02070309020205020404" pitchFamily="49" charset="0"/>
              </a:rPr>
              <a:t>  </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2400" b="1" dirty="0">
                <a:latin typeface="Courier New" panose="02070309020205020404" pitchFamily="49" charset="0"/>
              </a:rPr>
              <a:t>    months="JanFebMarAprMayJunJulAugSepOctNovDec" </a:t>
            </a:r>
            <a:endParaRPr lang="en-US" altLang="zh-CN" sz="2400" b="1" dirty="0">
              <a:latin typeface="Courier New" panose="02070309020205020404" pitchFamily="49" charset="0"/>
            </a:endParaRPr>
          </a:p>
          <a:p>
            <a:pPr marL="0" lvl="0" indent="0" eaLnBrk="1" hangingPunct="1">
              <a:lnSpc>
                <a:spcPct val="150000"/>
              </a:lnSpc>
              <a:spcBef>
                <a:spcPct val="0"/>
              </a:spcBef>
              <a:buNone/>
            </a:pPr>
            <a:r>
              <a:rPr lang="en-US" altLang="zh-CN" sz="2400" b="1" dirty="0">
                <a:latin typeface="Courier New" panose="02070309020205020404" pitchFamily="49" charset="0"/>
              </a:rPr>
              <a:t>    n = 4</a:t>
            </a:r>
            <a:endParaRPr lang="en-US" altLang="zh-CN" sz="2400" b="1" dirty="0">
              <a:latin typeface="Courier New" panose="02070309020205020404" pitchFamily="49" charset="0"/>
            </a:endParaRPr>
          </a:p>
          <a:p>
            <a:pPr marL="0" lvl="0" indent="0" eaLnBrk="1" hangingPunct="1">
              <a:lnSpc>
                <a:spcPct val="150000"/>
              </a:lnSpc>
              <a:spcBef>
                <a:spcPct val="0"/>
              </a:spcBef>
              <a:buNone/>
            </a:pPr>
            <a:r>
              <a:rPr lang="en-US" altLang="zh-CN" sz="2400" b="1" dirty="0">
                <a:latin typeface="Courier New" panose="02070309020205020404" pitchFamily="49" charset="0"/>
              </a:rPr>
              <a:t>    </a:t>
            </a:r>
            <a:r>
              <a:rPr lang="pt-BR" altLang="zh-CN" sz="2400" b="1" dirty="0">
                <a:latin typeface="Courier New" panose="02070309020205020404" pitchFamily="49" charset="0"/>
              </a:rPr>
              <a:t>monthAbbrev = months[(n-1)*3:(n-1)*3+3]</a:t>
            </a:r>
            <a:endParaRPr lang="pt-BR" altLang="zh-CN" sz="2400" b="1" dirty="0">
              <a:latin typeface="Courier New" panose="02070309020205020404" pitchFamily="49" charset="0"/>
            </a:endParaRPr>
          </a:p>
          <a:p>
            <a:pPr marL="0" lvl="0" indent="0" eaLnBrk="1" hangingPunct="1">
              <a:lnSpc>
                <a:spcPct val="150000"/>
              </a:lnSpc>
              <a:spcBef>
                <a:spcPct val="0"/>
              </a:spcBef>
              <a:buNone/>
            </a:pPr>
            <a:r>
              <a:rPr lang="pt-BR" altLang="zh-CN" sz="2400" b="1" dirty="0">
                <a:latin typeface="Courier New" panose="02070309020205020404" pitchFamily="49" charset="0"/>
              </a:rPr>
              <a:t>    print(monthAbbrev)</a:t>
            </a:r>
            <a:endParaRPr lang="zh-CN" altLang="zh-CN" sz="2400" b="1" dirty="0">
              <a:latin typeface="Courier New" panose="02070309020205020404" pitchFamily="49" charset="0"/>
            </a:endParaRPr>
          </a:p>
        </p:txBody>
      </p:sp>
      <p:pic>
        <p:nvPicPr>
          <p:cNvPr id="6" name="图片 5"/>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矩形 6"/>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latin typeface="微软雅黑" panose="020B0503020204020204" pitchFamily="34" charset="-122"/>
                <a:ea typeface="微软雅黑" panose="020B0503020204020204" pitchFamily="34" charset="-122"/>
              </a:rPr>
              <a:t>Python</a:t>
            </a:r>
            <a:r>
              <a:rPr lang="zh-CN" altLang="en-US" sz="4000" dirty="0">
                <a:latin typeface="微软雅黑" panose="020B0503020204020204" pitchFamily="34" charset="-122"/>
                <a:ea typeface="微软雅黑" panose="020B0503020204020204" pitchFamily="34" charset="-122"/>
              </a:rPr>
              <a:t>语言的优势</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6" end="5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charRg st="57" end="6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charRg st="67" end="1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charRg st="111"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6387" name="内容占位符 2"/>
          <p:cNvSpPr>
            <a:spLocks noGrp="1"/>
          </p:cNvSpPr>
          <p:nvPr>
            <p:ph idx="1"/>
          </p:nvPr>
        </p:nvSpPr>
        <p:spPr>
          <a:xfrm>
            <a:off x="250825" y="1484313"/>
            <a:ext cx="8642350" cy="79216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简洁 </a:t>
            </a:r>
            <a:r>
              <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强制可读性</a:t>
            </a:r>
            <a:endPar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395288" y="2349500"/>
            <a:ext cx="7632700" cy="4057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a:t>
            </a:r>
            <a:endParaRPr lang="en-US" altLang="zh-CN" sz="2400" b="1"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b="1" dirty="0">
                <a:latin typeface="Courier New" panose="02070309020205020404" pitchFamily="49" charset="0"/>
                <a:ea typeface="微软雅黑" panose="020B0503020204020204" pitchFamily="34" charset="-122"/>
              </a:rPr>
              <a:t>       def mean(numbers)</a:t>
            </a:r>
            <a:r>
              <a:rPr lang="en-US" altLang="zh-CN" sz="2400" dirty="0">
                <a:latin typeface="Courier New" panose="02070309020205020404" pitchFamily="49" charset="0"/>
                <a:ea typeface="微软雅黑" panose="020B0503020204020204" pitchFamily="34" charset="-122"/>
              </a:rPr>
              <a:t>:</a:t>
            </a:r>
            <a:endParaRPr lang="zh-CN" altLang="zh-CN" sz="2400"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dirty="0">
                <a:latin typeface="Courier New" panose="02070309020205020404" pitchFamily="49" charset="0"/>
                <a:ea typeface="微软雅黑" panose="020B0503020204020204" pitchFamily="34" charset="-122"/>
              </a:rPr>
              <a:t>           s = 0.0</a:t>
            </a:r>
            <a:endParaRPr lang="zh-CN" altLang="zh-CN" sz="2400"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dirty="0">
                <a:latin typeface="Courier New" panose="02070309020205020404" pitchFamily="49" charset="0"/>
                <a:ea typeface="微软雅黑" panose="020B0503020204020204" pitchFamily="34" charset="-122"/>
              </a:rPr>
              <a:t>           for num in numbers:</a:t>
            </a:r>
            <a:endParaRPr lang="zh-CN" altLang="zh-CN" sz="2400"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dirty="0">
                <a:latin typeface="Courier New" panose="02070309020205020404" pitchFamily="49" charset="0"/>
                <a:ea typeface="微软雅黑" panose="020B0503020204020204" pitchFamily="34" charset="-122"/>
              </a:rPr>
              <a:t>                s = s + num</a:t>
            </a:r>
            <a:endParaRPr lang="zh-CN" altLang="zh-CN" sz="2400"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dirty="0">
                <a:latin typeface="Courier New" panose="02070309020205020404" pitchFamily="49" charset="0"/>
                <a:ea typeface="微软雅黑" panose="020B0503020204020204" pitchFamily="34" charset="-122"/>
              </a:rPr>
              <a:t>                return s / len(numbers)</a:t>
            </a:r>
            <a:endParaRPr lang="en-US" altLang="zh-CN" sz="2400"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b="1" dirty="0">
                <a:latin typeface="Courier New" panose="02070309020205020404" pitchFamily="49" charset="0"/>
                <a:ea typeface="微软雅黑" panose="020B0503020204020204" pitchFamily="34" charset="-122"/>
              </a:rPr>
              <a:t>       nums = [0,1,2,3,4,5,6,7,8,9]</a:t>
            </a:r>
            <a:endParaRPr lang="en-US" altLang="zh-CN" sz="2400" b="1" dirty="0">
              <a:latin typeface="Courier New" panose="02070309020205020404" pitchFamily="49" charset="0"/>
              <a:ea typeface="微软雅黑" panose="020B0503020204020204" pitchFamily="34" charset="-122"/>
            </a:endParaRPr>
          </a:p>
          <a:p>
            <a:pPr marL="0" lvl="0" indent="0" eaLnBrk="1" hangingPunct="1">
              <a:lnSpc>
                <a:spcPts val="3800"/>
              </a:lnSpc>
              <a:spcBef>
                <a:spcPct val="0"/>
              </a:spcBef>
              <a:buNone/>
            </a:pPr>
            <a:r>
              <a:rPr lang="en-US" altLang="zh-CN" sz="2400" b="1" dirty="0">
                <a:latin typeface="Courier New" panose="02070309020205020404" pitchFamily="49" charset="0"/>
                <a:ea typeface="微软雅黑" panose="020B0503020204020204" pitchFamily="34" charset="-122"/>
              </a:rPr>
              <a:t>       print(mean(nums))</a:t>
            </a:r>
            <a:endParaRPr lang="zh-CN" altLang="zh-CN" sz="2400" b="1" dirty="0">
              <a:latin typeface="Courier New" panose="02070309020205020404" pitchFamily="49" charset="0"/>
              <a:ea typeface="微软雅黑" panose="020B0503020204020204" pitchFamily="34" charset="-122"/>
            </a:endParaRPr>
          </a:p>
        </p:txBody>
      </p:sp>
      <p:pic>
        <p:nvPicPr>
          <p:cNvPr id="6" name="图片 5"/>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矩形 6"/>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latin typeface="微软雅黑" panose="020B0503020204020204" pitchFamily="34" charset="-122"/>
                <a:ea typeface="微软雅黑" panose="020B0503020204020204" pitchFamily="34" charset="-122"/>
              </a:rPr>
              <a:t>Python</a:t>
            </a:r>
            <a:r>
              <a:rPr lang="zh-CN" altLang="en-US" sz="4000" dirty="0">
                <a:latin typeface="微软雅黑" panose="020B0503020204020204" pitchFamily="34" charset="-122"/>
                <a:ea typeface="微软雅黑" panose="020B0503020204020204" pitchFamily="34" charset="-122"/>
              </a:rPr>
              <a:t>语言的优势</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7411" name="内容占位符 2"/>
          <p:cNvSpPr>
            <a:spLocks noGrp="1"/>
          </p:cNvSpPr>
          <p:nvPr>
            <p:ph idx="1"/>
          </p:nvPr>
        </p:nvSpPr>
        <p:spPr>
          <a:xfrm>
            <a:off x="250825" y="1484313"/>
            <a:ext cx="8642350" cy="79216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跨平台 </a:t>
            </a:r>
            <a:r>
              <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开源</a:t>
            </a:r>
            <a:endPar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827088" y="2420938"/>
            <a:ext cx="7200900" cy="4016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200000"/>
              </a:lnSpc>
              <a:spcBef>
                <a:spcPct val="0"/>
              </a:spcBef>
              <a:buNone/>
            </a:pPr>
            <a:r>
              <a:rPr lang="en-US" altLang="zh-CN" sz="2800" b="1" dirty="0">
                <a:latin typeface="Courier New" panose="02070309020205020404" pitchFamily="49" charset="0"/>
                <a:hlinkClick r:id="rId2"/>
              </a:rPr>
              <a:t>http://pypi.python.org/</a:t>
            </a:r>
            <a:endParaRPr lang="en-US" altLang="zh-CN" sz="2800" b="1" dirty="0">
              <a:latin typeface="Courier New" panose="02070309020205020404" pitchFamily="49" charset="0"/>
            </a:endParaRPr>
          </a:p>
          <a:p>
            <a:pPr marL="0" lvl="0" indent="0" algn="ctr" eaLnBrk="1" hangingPunct="1">
              <a:lnSpc>
                <a:spcPct val="200000"/>
              </a:lnSpc>
              <a:spcBef>
                <a:spcPct val="0"/>
              </a:spcBef>
              <a:buNone/>
            </a:pPr>
            <a:r>
              <a:rPr lang="zh-CN" altLang="en-US" sz="2800" dirty="0">
                <a:latin typeface="Courier New" panose="02070309020205020404" pitchFamily="49" charset="0"/>
              </a:rPr>
              <a:t>目前有</a:t>
            </a:r>
            <a:r>
              <a:rPr lang="en-US" altLang="zh-CN" sz="2800" b="1" dirty="0">
                <a:latin typeface="Courier New" panose="02070309020205020404" pitchFamily="49" charset="0"/>
              </a:rPr>
              <a:t>93561</a:t>
            </a:r>
            <a:r>
              <a:rPr lang="zh-CN" altLang="en-US" sz="2800" dirty="0">
                <a:latin typeface="Courier New" panose="02070309020205020404" pitchFamily="49" charset="0"/>
              </a:rPr>
              <a:t>个开源库，覆盖各类计算问题</a:t>
            </a:r>
            <a:endParaRPr lang="en-US" altLang="zh-CN" sz="2800" dirty="0">
              <a:latin typeface="Courier New" panose="02070309020205020404" pitchFamily="49" charset="0"/>
            </a:endParaRPr>
          </a:p>
          <a:p>
            <a:pPr marL="0" lvl="0" indent="0" eaLnBrk="1" hangingPunct="1">
              <a:lnSpc>
                <a:spcPct val="200000"/>
              </a:lnSpc>
              <a:spcBef>
                <a:spcPct val="0"/>
              </a:spcBef>
              <a:buNone/>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endParaRPr lang="en-US" altLang="zh-CN" sz="2400" b="1" dirty="0">
              <a:latin typeface="Courier New" panose="02070309020205020404" pitchFamily="49" charset="0"/>
            </a:endParaRPr>
          </a:p>
          <a:p>
            <a:pPr marL="0" lvl="0" indent="0" eaLnBrk="1" hangingPunct="1">
              <a:lnSpc>
                <a:spcPts val="3800"/>
              </a:lnSpc>
              <a:spcBef>
                <a:spcPct val="0"/>
              </a:spcBef>
              <a:buNone/>
            </a:pPr>
            <a:r>
              <a:rPr lang="en-US" altLang="zh-CN" sz="2400" b="1" dirty="0">
                <a:latin typeface="Courier New" panose="02070309020205020404" pitchFamily="49" charset="0"/>
              </a:rPr>
              <a:t>      from random import random</a:t>
            </a:r>
            <a:endParaRPr lang="en-US" altLang="zh-CN" sz="2400" b="1" dirty="0">
              <a:latin typeface="Courier New" panose="02070309020205020404" pitchFamily="49" charset="0"/>
            </a:endParaRPr>
          </a:p>
          <a:p>
            <a:pPr marL="0" lvl="0" indent="0" eaLnBrk="1" hangingPunct="1">
              <a:lnSpc>
                <a:spcPts val="3800"/>
              </a:lnSpc>
              <a:spcBef>
                <a:spcPct val="0"/>
              </a:spcBef>
              <a:buNone/>
            </a:pPr>
            <a:r>
              <a:rPr lang="en-US" altLang="zh-CN" sz="2400" b="1" dirty="0">
                <a:latin typeface="Courier New" panose="02070309020205020404" pitchFamily="49" charset="0"/>
              </a:rPr>
              <a:t>      rnd = random()*10</a:t>
            </a:r>
            <a:endParaRPr lang="en-US" altLang="zh-CN" sz="2400" b="1" dirty="0">
              <a:latin typeface="Courier New" panose="02070309020205020404" pitchFamily="49" charset="0"/>
            </a:endParaRPr>
          </a:p>
          <a:p>
            <a:pPr marL="0" lvl="0" indent="0" eaLnBrk="1" hangingPunct="1">
              <a:lnSpc>
                <a:spcPts val="3800"/>
              </a:lnSpc>
              <a:spcBef>
                <a:spcPct val="0"/>
              </a:spcBef>
              <a:buNone/>
            </a:pPr>
            <a:r>
              <a:rPr lang="en-US" altLang="zh-CN" sz="2400" b="1" dirty="0">
                <a:latin typeface="Courier New" panose="02070309020205020404" pitchFamily="49" charset="0"/>
              </a:rPr>
              <a:t>      print(rnd)</a:t>
            </a:r>
            <a:endParaRPr lang="en-US" altLang="zh-CN" sz="2400" b="1" dirty="0">
              <a:latin typeface="Courier New" panose="02070309020205020404" pitchFamily="49" charset="0"/>
            </a:endParaRPr>
          </a:p>
        </p:txBody>
      </p:sp>
      <p:pic>
        <p:nvPicPr>
          <p:cNvPr id="6" name="图片 5"/>
          <p:cNvPicPr>
            <a:picLocks noChangeAspect="1"/>
          </p:cNvPicPr>
          <p:nvPr/>
        </p:nvPicPr>
        <p:blipFill>
          <a:blip r:embed="rId3"/>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矩形 6"/>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latin typeface="微软雅黑" panose="020B0503020204020204" pitchFamily="34" charset="-122"/>
                <a:ea typeface="微软雅黑" panose="020B0503020204020204" pitchFamily="34" charset="-122"/>
              </a:rPr>
              <a:t>Python</a:t>
            </a:r>
            <a:r>
              <a:rPr lang="zh-CN" altLang="en-US" sz="4000" dirty="0">
                <a:latin typeface="微软雅黑" panose="020B0503020204020204" pitchFamily="34" charset="-122"/>
                <a:ea typeface="微软雅黑" panose="020B0503020204020204" pitchFamily="34" charset="-122"/>
              </a:rPr>
              <a:t>语言的优势</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charRg st="46" end="50"/>
                                            </p:txEl>
                                          </p:spTgt>
                                        </p:tgtEl>
                                        <p:attrNameLst>
                                          <p:attrName>style.visibility</p:attrName>
                                        </p:attrNameLst>
                                      </p:cBhvr>
                                      <p:to>
                                        <p:strVal val="visible"/>
                                      </p:to>
                                    </p:set>
                                    <p:animEffect transition="in" filter="fade">
                                      <p:cBhvr>
                                        <p:cTn id="7" dur="500"/>
                                        <p:tgtEl>
                                          <p:spTgt spid="2">
                                            <p:txEl>
                                              <p:charRg st="46"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charRg st="50" end="82"/>
                                            </p:txEl>
                                          </p:spTgt>
                                        </p:tgtEl>
                                        <p:attrNameLst>
                                          <p:attrName>style.visibility</p:attrName>
                                        </p:attrNameLst>
                                      </p:cBhvr>
                                      <p:to>
                                        <p:strVal val="visible"/>
                                      </p:to>
                                    </p:set>
                                    <p:animEffect transition="in" filter="fade">
                                      <p:cBhvr>
                                        <p:cTn id="12" dur="500"/>
                                        <p:tgtEl>
                                          <p:spTgt spid="2">
                                            <p:txEl>
                                              <p:charRg st="50" end="8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charRg st="82" end="106"/>
                                            </p:txEl>
                                          </p:spTgt>
                                        </p:tgtEl>
                                        <p:attrNameLst>
                                          <p:attrName>style.visibility</p:attrName>
                                        </p:attrNameLst>
                                      </p:cBhvr>
                                      <p:to>
                                        <p:strVal val="visible"/>
                                      </p:to>
                                    </p:set>
                                    <p:animEffect transition="in" filter="fade">
                                      <p:cBhvr>
                                        <p:cTn id="15" dur="500"/>
                                        <p:tgtEl>
                                          <p:spTgt spid="2">
                                            <p:txEl>
                                              <p:charRg st="82" end="10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charRg st="106" end="123"/>
                                            </p:txEl>
                                          </p:spTgt>
                                        </p:tgtEl>
                                        <p:attrNameLst>
                                          <p:attrName>style.visibility</p:attrName>
                                        </p:attrNameLst>
                                      </p:cBhvr>
                                      <p:to>
                                        <p:strVal val="visible"/>
                                      </p:to>
                                    </p:set>
                                    <p:animEffect transition="in" filter="fade">
                                      <p:cBhvr>
                                        <p:cTn id="18" dur="500"/>
                                        <p:tgtEl>
                                          <p:spTgt spid="2">
                                            <p:txEl>
                                              <p:charRg st="106"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8435" name="内容占位符 2"/>
          <p:cNvSpPr>
            <a:spLocks noGrp="1"/>
          </p:cNvSpPr>
          <p:nvPr>
            <p:ph idx="1"/>
          </p:nvPr>
        </p:nvSpPr>
        <p:spPr>
          <a:xfrm>
            <a:off x="250825" y="2008188"/>
            <a:ext cx="8642350" cy="79216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Tx/>
              <a:buSzTx/>
              <a:buFontTx/>
              <a:buNone/>
              <a:defRPr/>
            </a:pPr>
            <a:r>
              <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Python</a:t>
            </a: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语言的优势：面向过程 </a:t>
            </a:r>
            <a:r>
              <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面向对象</a:t>
            </a:r>
            <a:endParaRPr kumimoji="0" lang="en-US" altLang="zh-CN"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49263" y="2835275"/>
            <a:ext cx="72009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200000"/>
              </a:lnSpc>
              <a:spcBef>
                <a:spcPct val="0"/>
              </a:spcBef>
              <a:buNone/>
            </a:pPr>
            <a:r>
              <a:rPr lang="zh-CN" altLang="en-US" sz="2800" dirty="0">
                <a:latin typeface="Courier New" panose="02070309020205020404" pitchFamily="49" charset="0"/>
              </a:rPr>
              <a:t>灵活的介绍程序设计理念</a:t>
            </a:r>
            <a:endParaRPr lang="en-US" altLang="zh-CN" sz="2800" dirty="0">
              <a:latin typeface="Courier New" panose="02070309020205020404" pitchFamily="49" charset="0"/>
            </a:endParaRPr>
          </a:p>
        </p:txBody>
      </p:sp>
      <p:sp>
        <p:nvSpPr>
          <p:cNvPr id="16389" name="内容占位符 2"/>
          <p:cNvSpPr txBox="1"/>
          <p:nvPr/>
        </p:nvSpPr>
        <p:spPr>
          <a:xfrm>
            <a:off x="304800" y="3849688"/>
            <a:ext cx="8642350" cy="7905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buNone/>
            </a:pP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语言的优势：图形界面</a:t>
            </a:r>
            <a:endParaRPr lang="en-US"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250825" y="4608513"/>
            <a:ext cx="720090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200000"/>
              </a:lnSpc>
              <a:spcBef>
                <a:spcPct val="0"/>
              </a:spcBef>
              <a:buNone/>
            </a:pPr>
            <a:r>
              <a:rPr lang="en-US" altLang="zh-CN" sz="2800" dirty="0">
                <a:latin typeface="Courier New" panose="02070309020205020404" pitchFamily="49" charset="0"/>
              </a:rPr>
              <a:t>Windows</a:t>
            </a:r>
            <a:r>
              <a:rPr lang="zh-CN" altLang="en-US" sz="2800" dirty="0">
                <a:latin typeface="Courier New" panose="02070309020205020404" pitchFamily="49" charset="0"/>
              </a:rPr>
              <a:t>窗口</a:t>
            </a:r>
            <a:endParaRPr lang="en-US" altLang="zh-CN" sz="2800" dirty="0">
              <a:latin typeface="Courier New" panose="02070309020205020404" pitchFamily="49" charset="0"/>
            </a:endParaRPr>
          </a:p>
          <a:p>
            <a:pPr marL="0" lvl="0" indent="0" algn="ctr" eaLnBrk="1" hangingPunct="1">
              <a:lnSpc>
                <a:spcPct val="200000"/>
              </a:lnSpc>
              <a:spcBef>
                <a:spcPct val="0"/>
              </a:spcBef>
              <a:buNone/>
            </a:pPr>
            <a:r>
              <a:rPr lang="zh-CN" altLang="en-US" sz="2800" dirty="0">
                <a:latin typeface="Courier New" panose="02070309020205020404" pitchFamily="49" charset="0"/>
              </a:rPr>
              <a:t>玫瑰花</a:t>
            </a:r>
            <a:endParaRPr lang="en-US" altLang="zh-CN" sz="2800" dirty="0">
              <a:latin typeface="Courier New" panose="02070309020205020404" pitchFamily="49" charset="0"/>
            </a:endParaRPr>
          </a:p>
        </p:txBody>
      </p:sp>
      <p:pic>
        <p:nvPicPr>
          <p:cNvPr id="12295" name="Picture 7"/>
          <p:cNvPicPr>
            <a:picLocks noChangeAspect="1"/>
          </p:cNvPicPr>
          <p:nvPr/>
        </p:nvPicPr>
        <p:blipFill>
          <a:blip r:embed="rId2"/>
          <a:stretch>
            <a:fillRect/>
          </a:stretch>
        </p:blipFill>
        <p:spPr>
          <a:xfrm>
            <a:off x="6659563" y="3260725"/>
            <a:ext cx="1979612" cy="2960688"/>
          </a:xfrm>
          <a:prstGeom prst="rect">
            <a:avLst/>
          </a:prstGeom>
          <a:noFill/>
          <a:ln w="9525">
            <a:noFill/>
          </a:ln>
        </p:spPr>
      </p:pic>
      <p:pic>
        <p:nvPicPr>
          <p:cNvPr id="11" name="图片 10"/>
          <p:cNvPicPr>
            <a:picLocks noChangeAspect="1"/>
          </p:cNvPicPr>
          <p:nvPr/>
        </p:nvPicPr>
        <p:blipFill>
          <a:blip r:embed="rId3"/>
          <a:srcRect/>
          <a:stretch>
            <a:fillRect/>
          </a:stretch>
        </p:blipFill>
        <p:spPr bwMode="auto">
          <a:xfrm>
            <a:off x="430213" y="407988"/>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矩形 11"/>
          <p:cNvSpPr/>
          <p:nvPr/>
        </p:nvSpPr>
        <p:spPr>
          <a:xfrm>
            <a:off x="1042988" y="776288"/>
            <a:ext cx="71643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latin typeface="微软雅黑" panose="020B0503020204020204" pitchFamily="34" charset="-122"/>
                <a:ea typeface="微软雅黑" panose="020B0503020204020204" pitchFamily="34" charset="-122"/>
              </a:rPr>
              <a:t>Python</a:t>
            </a:r>
            <a:r>
              <a:rPr lang="zh-CN" altLang="en-US" sz="4000" dirty="0">
                <a:latin typeface="微软雅黑" panose="020B0503020204020204" pitchFamily="34" charset="-122"/>
                <a:ea typeface="微软雅黑" panose="020B0503020204020204" pitchFamily="34" charset="-122"/>
              </a:rPr>
              <a:t>语言的优势</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295"/>
                                        </p:tgtEl>
                                        <p:attrNameLst>
                                          <p:attrName>style.visibility</p:attrName>
                                        </p:attrNameLst>
                                      </p:cBhvr>
                                      <p:to>
                                        <p:strVal val="visible"/>
                                      </p:to>
                                    </p:set>
                                    <p:animEffect transition="in" filter="fade">
                                      <p:cBhvr>
                                        <p:cTn id="19"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389"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97033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Python</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语言特点</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7892" name="TextBox 2"/>
          <p:cNvSpPr txBox="1"/>
          <p:nvPr/>
        </p:nvSpPr>
        <p:spPr>
          <a:xfrm>
            <a:off x="463550" y="1981200"/>
            <a:ext cx="8064500" cy="3324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algn="just" eaLnBrk="1" hangingPunct="1">
              <a:lnSpc>
                <a:spcPct val="15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语言是通用语言</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15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语言是脚本语言</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15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语言是开源语言</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15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语言是跨平台语言</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15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语言是多模型语言</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8914"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38915" name="TextBox 2"/>
          <p:cNvSpPr txBox="1"/>
          <p:nvPr/>
        </p:nvSpPr>
        <p:spPr>
          <a:xfrm>
            <a:off x="1258888" y="2849563"/>
            <a:ext cx="7218362" cy="923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5400" dirty="0">
                <a:latin typeface="微软雅黑" panose="020B0503020204020204" pitchFamily="34" charset="-122"/>
                <a:ea typeface="微软雅黑" panose="020B0503020204020204" pitchFamily="34" charset="-122"/>
              </a:rPr>
              <a:t>Python</a:t>
            </a:r>
            <a:r>
              <a:rPr lang="zh-CN" altLang="en-US" sz="5400" dirty="0">
                <a:latin typeface="微软雅黑" panose="020B0503020204020204" pitchFamily="34" charset="-122"/>
                <a:ea typeface="微软雅黑" panose="020B0503020204020204" pitchFamily="34" charset="-122"/>
              </a:rPr>
              <a:t>开发环境配置</a:t>
            </a:r>
            <a:endParaRPr lang="zh-CN" altLang="en-US"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安装</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39940" name="TextBox 2"/>
          <p:cNvSpPr txBox="1"/>
          <p:nvPr/>
        </p:nvSpPr>
        <p:spPr>
          <a:xfrm>
            <a:off x="323850" y="1906588"/>
            <a:ext cx="8424863" cy="3540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algn="just" eaLnBrk="1" hangingPunct="1">
              <a:lnSpc>
                <a:spcPct val="20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到</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主页下载并安装</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基本开发和运行环境，网址：</a:t>
            </a:r>
            <a:r>
              <a:rPr lang="en-US" altLang="zh-CN" dirty="0">
                <a:latin typeface="微软雅黑" panose="020B0503020204020204" pitchFamily="34" charset="-122"/>
                <a:ea typeface="微软雅黑" panose="020B0503020204020204" pitchFamily="34" charset="-122"/>
              </a:rPr>
              <a:t>www.python.org/downloads/</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200000"/>
              </a:lnSpc>
              <a:spcBef>
                <a:spcPct val="0"/>
              </a:spcBef>
              <a:buClr>
                <a:srgbClr val="0066FF"/>
              </a:buClr>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根据操作系统不同选择不同版本</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20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下载相应的</a:t>
            </a:r>
            <a:r>
              <a:rPr lang="en-US" altLang="zh-CN" dirty="0">
                <a:latin typeface="微软雅黑" panose="020B0503020204020204" pitchFamily="34" charset="-122"/>
                <a:ea typeface="微软雅黑" panose="020B0503020204020204" pitchFamily="34" charset="-122"/>
              </a:rPr>
              <a:t>Python 3.0</a:t>
            </a:r>
            <a:r>
              <a:rPr lang="zh-CN" altLang="en-US" dirty="0">
                <a:latin typeface="微软雅黑" panose="020B0503020204020204" pitchFamily="34" charset="-122"/>
                <a:ea typeface="微软雅黑" panose="020B0503020204020204" pitchFamily="34" charset="-122"/>
              </a:rPr>
              <a:t>系列版本程序</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安装</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1187450" y="3144838"/>
            <a:ext cx="1584325" cy="57626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p:cNvPicPr>
            <a:picLocks noChangeAspect="1"/>
          </p:cNvPicPr>
          <p:nvPr/>
        </p:nvPicPr>
        <p:blipFill>
          <a:blip r:embed="rId3"/>
          <a:stretch>
            <a:fillRect/>
          </a:stretch>
        </p:blipFill>
        <p:spPr>
          <a:xfrm>
            <a:off x="359410" y="1772920"/>
            <a:ext cx="8425180" cy="3221990"/>
          </a:xfrm>
          <a:prstGeom prst="rect">
            <a:avLst/>
          </a:prstGeom>
        </p:spPr>
      </p:pic>
      <p:sp>
        <p:nvSpPr>
          <p:cNvPr id="3" name="矩形 2"/>
          <p:cNvSpPr/>
          <p:nvPr/>
        </p:nvSpPr>
        <p:spPr>
          <a:xfrm>
            <a:off x="1187450" y="3356610"/>
            <a:ext cx="1512570" cy="3600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3575685" y="3931920"/>
            <a:ext cx="564515" cy="12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240155" y="4076700"/>
            <a:ext cx="1387475" cy="374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2"/>
          <p:cNvSpPr txBox="1"/>
          <p:nvPr/>
        </p:nvSpPr>
        <p:spPr>
          <a:xfrm>
            <a:off x="682625" y="1503363"/>
            <a:ext cx="7993063" cy="52625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计算机是根据指令操作数据的设备</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具备两个基本特性</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en-US" dirty="0">
                <a:latin typeface="Palatino Linotype" panose="02040502050505030304" pitchFamily="18" charset="0"/>
                <a:ea typeface="楷体" panose="02010609060101010101" pitchFamily="49" charset="-122"/>
              </a:rPr>
              <a:t>     </a:t>
            </a:r>
            <a:r>
              <a:rPr lang="en-US" altLang="zh-CN" b="1" dirty="0">
                <a:solidFill>
                  <a:srgbClr val="C00000"/>
                </a:solidFill>
                <a:latin typeface="Palatino Linotype" panose="02040502050505030304" pitchFamily="18" charset="0"/>
                <a:ea typeface="楷体" panose="02010609060101010101" pitchFamily="49" charset="-122"/>
              </a:rPr>
              <a:t>-</a:t>
            </a:r>
            <a:r>
              <a:rPr lang="zh-CN" altLang="zh-CN" b="1" dirty="0">
                <a:solidFill>
                  <a:srgbClr val="C00000"/>
                </a:solidFill>
                <a:latin typeface="Palatino Linotype" panose="02040502050505030304" pitchFamily="18" charset="0"/>
                <a:ea typeface="楷体" panose="02010609060101010101" pitchFamily="49" charset="-122"/>
              </a:rPr>
              <a:t>功能性</a:t>
            </a:r>
            <a:endParaRPr lang="en-US" altLang="zh-CN" b="1" dirty="0">
              <a:solidFill>
                <a:srgbClr val="C00000"/>
              </a:solidFill>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en-US" altLang="zh-CN" dirty="0">
                <a:latin typeface="Palatino Linotype" panose="02040502050505030304" pitchFamily="18" charset="0"/>
                <a:ea typeface="楷体" panose="02010609060101010101" pitchFamily="49" charset="-122"/>
              </a:rPr>
              <a:t>      </a:t>
            </a:r>
            <a:r>
              <a:rPr lang="zh-CN" altLang="zh-CN" dirty="0">
                <a:latin typeface="Palatino Linotype" panose="02040502050505030304" pitchFamily="18" charset="0"/>
                <a:ea typeface="楷体" panose="02010609060101010101" pitchFamily="49" charset="-122"/>
              </a:rPr>
              <a:t>对数据的操作，表现为数据计算、输入输出处理和结果存储等。</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zh-CN" altLang="en-US" dirty="0">
                <a:latin typeface="Palatino Linotype" panose="02040502050505030304" pitchFamily="18" charset="0"/>
                <a:ea typeface="楷体" panose="02010609060101010101" pitchFamily="49" charset="-122"/>
              </a:rPr>
              <a:t>     </a:t>
            </a:r>
            <a:r>
              <a:rPr lang="zh-CN" altLang="en-US" b="1" dirty="0">
                <a:solidFill>
                  <a:srgbClr val="C00000"/>
                </a:solidFill>
                <a:latin typeface="Palatino Linotype" panose="02040502050505030304" pitchFamily="18" charset="0"/>
                <a:ea typeface="楷体" panose="02010609060101010101" pitchFamily="49" charset="-122"/>
              </a:rPr>
              <a:t> </a:t>
            </a:r>
            <a:r>
              <a:rPr lang="en-US" altLang="zh-CN" b="1" dirty="0">
                <a:solidFill>
                  <a:srgbClr val="C00000"/>
                </a:solidFill>
                <a:latin typeface="Palatino Linotype" panose="02040502050505030304" pitchFamily="18" charset="0"/>
                <a:ea typeface="楷体" panose="02010609060101010101" pitchFamily="49" charset="-122"/>
              </a:rPr>
              <a:t>-</a:t>
            </a:r>
            <a:r>
              <a:rPr lang="zh-CN" altLang="zh-CN" b="1" dirty="0">
                <a:solidFill>
                  <a:srgbClr val="C00000"/>
                </a:solidFill>
                <a:latin typeface="Palatino Linotype" panose="02040502050505030304" pitchFamily="18" charset="0"/>
                <a:ea typeface="楷体" panose="02010609060101010101" pitchFamily="49" charset="-122"/>
              </a:rPr>
              <a:t>可编程性</a:t>
            </a:r>
            <a:endParaRPr lang="en-US" altLang="zh-CN" b="1" dirty="0">
              <a:solidFill>
                <a:srgbClr val="C00000"/>
              </a:solidFill>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None/>
            </a:pPr>
            <a:r>
              <a:rPr lang="en-US" altLang="zh-CN" dirty="0">
                <a:latin typeface="Palatino Linotype" panose="02040502050505030304" pitchFamily="18" charset="0"/>
                <a:ea typeface="楷体" panose="02010609060101010101" pitchFamily="49" charset="-122"/>
              </a:rPr>
              <a:t>     </a:t>
            </a:r>
            <a:r>
              <a:rPr lang="zh-CN" altLang="zh-CN" dirty="0">
                <a:latin typeface="Palatino Linotype" panose="02040502050505030304" pitchFamily="18" charset="0"/>
                <a:ea typeface="楷体" panose="02010609060101010101" pitchFamily="49" charset="-122"/>
              </a:rPr>
              <a:t>根据一系列指令自动地、可预测地、准确地完成操作者的意图   </a:t>
            </a:r>
            <a:endParaRPr lang="en-US" altLang="zh-CN" dirty="0">
              <a:latin typeface="Palatino Linotype" panose="02040502050505030304" pitchFamily="18" charset="0"/>
              <a:ea typeface="楷体" panose="02010609060101010101" pitchFamily="49" charset="-122"/>
            </a:endParaRPr>
          </a:p>
        </p:txBody>
      </p:sp>
      <p:sp>
        <p:nvSpPr>
          <p:cNvPr id="5124" name="矩形 2"/>
          <p:cNvSpPr/>
          <p:nvPr/>
        </p:nvSpPr>
        <p:spPr>
          <a:xfrm>
            <a:off x="1295400" y="765175"/>
            <a:ext cx="64801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计算机的概念</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安装</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stretch>
            <a:fillRect/>
          </a:stretch>
        </p:blipFill>
        <p:spPr>
          <a:xfrm>
            <a:off x="1475740" y="1701165"/>
            <a:ext cx="6278880" cy="4245610"/>
          </a:xfrm>
          <a:prstGeom prst="rect">
            <a:avLst/>
          </a:prstGeom>
        </p:spPr>
      </p:pic>
      <p:sp>
        <p:nvSpPr>
          <p:cNvPr id="3" name="矩形 2"/>
          <p:cNvSpPr/>
          <p:nvPr/>
        </p:nvSpPr>
        <p:spPr>
          <a:xfrm>
            <a:off x="3204210" y="5300980"/>
            <a:ext cx="2160270" cy="3600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275965" y="3068955"/>
            <a:ext cx="3816350" cy="575945"/>
          </a:xfrm>
          <a:prstGeom prst="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124075" y="5292725"/>
            <a:ext cx="886460" cy="368300"/>
          </a:xfrm>
          <a:prstGeom prst="rect">
            <a:avLst/>
          </a:prstGeom>
          <a:noFill/>
        </p:spPr>
        <p:txBody>
          <a:bodyPr wrap="square" rtlCol="0">
            <a:spAutoFit/>
          </a:bodyPr>
          <a:p>
            <a:r>
              <a:rPr lang="zh-CN" altLang="en-US" b="1"/>
              <a:t>第</a:t>
            </a:r>
            <a:r>
              <a:rPr lang="en-US" altLang="zh-CN" b="1"/>
              <a:t>1</a:t>
            </a:r>
            <a:r>
              <a:rPr lang="zh-CN" altLang="en-US" b="1"/>
              <a:t>步</a:t>
            </a:r>
            <a:endParaRPr lang="zh-CN" altLang="en-US" b="1"/>
          </a:p>
        </p:txBody>
      </p:sp>
      <p:sp>
        <p:nvSpPr>
          <p:cNvPr id="6" name="文本框 5"/>
          <p:cNvSpPr txBox="1"/>
          <p:nvPr/>
        </p:nvSpPr>
        <p:spPr>
          <a:xfrm>
            <a:off x="2268220" y="3140710"/>
            <a:ext cx="886460" cy="368300"/>
          </a:xfrm>
          <a:prstGeom prst="rect">
            <a:avLst/>
          </a:prstGeom>
          <a:noFill/>
        </p:spPr>
        <p:txBody>
          <a:bodyPr wrap="square" rtlCol="0">
            <a:spAutoFit/>
          </a:bodyPr>
          <a:p>
            <a:r>
              <a:rPr lang="zh-CN" altLang="en-US" b="1"/>
              <a:t>第</a:t>
            </a:r>
            <a:r>
              <a:rPr lang="en-US" altLang="zh-CN" b="1"/>
              <a:t>2</a:t>
            </a:r>
            <a:r>
              <a:rPr lang="zh-CN" altLang="en-US" b="1"/>
              <a:t>步</a:t>
            </a:r>
            <a:endParaRPr lang="zh-CN" altLang="en-US"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启动</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43012" name="TextBox 2"/>
          <p:cNvSpPr txBox="1"/>
          <p:nvPr/>
        </p:nvSpPr>
        <p:spPr>
          <a:xfrm>
            <a:off x="482600" y="1916113"/>
            <a:ext cx="8337550"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200000"/>
              </a:lnSpc>
              <a:spcBef>
                <a:spcPct val="0"/>
              </a:spcBef>
              <a:buClr>
                <a:srgbClr val="0066FF"/>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方法</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：启动</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命令行工具，输入</a:t>
            </a:r>
            <a:r>
              <a:rPr lang="en-US" altLang="zh-CN" sz="2800" dirty="0">
                <a:latin typeface="微软雅黑" panose="020B0503020204020204" pitchFamily="34" charset="-122"/>
                <a:ea typeface="微软雅黑" panose="020B0503020204020204" pitchFamily="34" charset="-122"/>
              </a:rPr>
              <a:t>python</a:t>
            </a:r>
            <a:endParaRPr lang="en-US" altLang="zh-CN" sz="2800" dirty="0">
              <a:latin typeface="微软雅黑" panose="020B0503020204020204" pitchFamily="34" charset="-122"/>
              <a:ea typeface="微软雅黑" panose="020B0503020204020204" pitchFamily="34" charset="-122"/>
            </a:endParaRPr>
          </a:p>
        </p:txBody>
      </p:sp>
      <p:pic>
        <p:nvPicPr>
          <p:cNvPr id="43013" name="图片 1"/>
          <p:cNvPicPr>
            <a:picLocks noChangeAspect="1"/>
          </p:cNvPicPr>
          <p:nvPr/>
        </p:nvPicPr>
        <p:blipFill>
          <a:blip r:embed="rId3"/>
          <a:stretch>
            <a:fillRect/>
          </a:stretch>
        </p:blipFill>
        <p:spPr>
          <a:xfrm>
            <a:off x="382588" y="3357563"/>
            <a:ext cx="8437562" cy="1655762"/>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启动</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40964" name="TextBox 2"/>
          <p:cNvSpPr txBox="1">
            <a:spLocks noChangeArrowheads="1"/>
          </p:cNvSpPr>
          <p:nvPr/>
        </p:nvSpPr>
        <p:spPr bwMode="auto">
          <a:xfrm>
            <a:off x="482600" y="1916113"/>
            <a:ext cx="83375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just" defTabSz="914400" rtl="0" eaLnBrk="1" fontAlgn="base" latinLnBrk="0" hangingPunct="1">
              <a:lnSpc>
                <a:spcPct val="200000"/>
              </a:lnSpc>
              <a:spcBef>
                <a:spcPct val="0"/>
              </a:spcBef>
              <a:spcAft>
                <a:spcPct val="0"/>
              </a:spcAft>
              <a:buClr>
                <a:srgbClr val="0066FF"/>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方法</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：调用</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IDLE</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来启动</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Python</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图形化运行环境</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200000"/>
              </a:lnSpc>
              <a:spcBef>
                <a:spcPct val="0"/>
              </a:spcBef>
              <a:spcAft>
                <a:spcPct val="0"/>
              </a:spcAft>
              <a:buClr>
                <a:srgbClr val="0066FF"/>
              </a:buClr>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（交互式编程方式）</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44037" name="图片 1"/>
          <p:cNvPicPr>
            <a:picLocks noChangeAspect="1"/>
          </p:cNvPicPr>
          <p:nvPr/>
        </p:nvPicPr>
        <p:blipFill>
          <a:blip r:embed="rId3"/>
          <a:stretch>
            <a:fillRect/>
          </a:stretch>
        </p:blipFill>
        <p:spPr>
          <a:xfrm>
            <a:off x="996950" y="3578225"/>
            <a:ext cx="7308850" cy="2554288"/>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启动</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45060" name="TextBox 2"/>
          <p:cNvSpPr txBox="1"/>
          <p:nvPr/>
        </p:nvSpPr>
        <p:spPr>
          <a:xfrm>
            <a:off x="482600" y="1916113"/>
            <a:ext cx="833755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1" indent="-342900" algn="just" eaLnBrk="1" hangingPunct="1">
              <a:lnSpc>
                <a:spcPct val="20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：按照语法格式编写代码，编写可以用任何文本编辑器，保存为文件。（文件式编程方式）</a:t>
            </a:r>
            <a:endParaRPr lang="en-US" altLang="zh-CN" dirty="0">
              <a:latin typeface="微软雅黑" panose="020B0503020204020204" pitchFamily="34" charset="-122"/>
              <a:ea typeface="微软雅黑" panose="020B0503020204020204" pitchFamily="34" charset="-122"/>
            </a:endParaRPr>
          </a:p>
        </p:txBody>
      </p:sp>
      <p:pic>
        <p:nvPicPr>
          <p:cNvPr id="45061" name="图片 2"/>
          <p:cNvPicPr>
            <a:picLocks noChangeAspect="1"/>
          </p:cNvPicPr>
          <p:nvPr/>
        </p:nvPicPr>
        <p:blipFill>
          <a:blip r:embed="rId3"/>
          <a:stretch>
            <a:fillRect/>
          </a:stretch>
        </p:blipFill>
        <p:spPr>
          <a:xfrm>
            <a:off x="2484438" y="3938588"/>
            <a:ext cx="3870325" cy="1249362"/>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启动</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46084" name="TextBox 2"/>
          <p:cNvSpPr txBox="1"/>
          <p:nvPr/>
        </p:nvSpPr>
        <p:spPr>
          <a:xfrm>
            <a:off x="482600" y="1916113"/>
            <a:ext cx="833755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1" indent="-342900" algn="just" eaLnBrk="1" hangingPunct="1">
              <a:lnSpc>
                <a:spcPct val="20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：打开</a:t>
            </a:r>
            <a:r>
              <a:rPr lang="en-US" altLang="zh-CN" dirty="0">
                <a:latin typeface="微软雅黑" panose="020B0503020204020204" pitchFamily="34" charset="-122"/>
                <a:ea typeface="微软雅黑" panose="020B0503020204020204" pitchFamily="34" charset="-122"/>
              </a:rPr>
              <a:t>IDLE</a:t>
            </a:r>
            <a:r>
              <a:rPr lang="zh-CN" altLang="en-US" dirty="0">
                <a:latin typeface="微软雅黑" panose="020B0503020204020204" pitchFamily="34" charset="-122"/>
                <a:ea typeface="微软雅黑" panose="020B0503020204020204" pitchFamily="34" charset="-122"/>
              </a:rPr>
              <a:t>，点击</a:t>
            </a:r>
            <a:r>
              <a:rPr lang="en-US" altLang="zh-CN" dirty="0">
                <a:latin typeface="微软雅黑" panose="020B0503020204020204" pitchFamily="34" charset="-122"/>
                <a:ea typeface="微软雅黑" panose="020B0503020204020204" pitchFamily="34" charset="-122"/>
              </a:rPr>
              <a:t>Ctrl+N</a:t>
            </a:r>
            <a:r>
              <a:rPr lang="zh-CN" altLang="en-US" dirty="0">
                <a:latin typeface="微软雅黑" panose="020B0503020204020204" pitchFamily="34" charset="-122"/>
                <a:ea typeface="微软雅黑" panose="020B0503020204020204" pitchFamily="34" charset="-122"/>
              </a:rPr>
              <a:t>打开一个新窗口，输入语句并保存，使用快键建</a:t>
            </a:r>
            <a:r>
              <a:rPr lang="en-US" altLang="zh-CN" dirty="0">
                <a:latin typeface="微软雅黑" panose="020B0503020204020204" pitchFamily="34" charset="-122"/>
                <a:ea typeface="微软雅黑" panose="020B0503020204020204" pitchFamily="34" charset="-122"/>
              </a:rPr>
              <a:t>F5</a:t>
            </a:r>
            <a:r>
              <a:rPr lang="zh-CN" altLang="en-US" dirty="0">
                <a:latin typeface="微软雅黑" panose="020B0503020204020204" pitchFamily="34" charset="-122"/>
                <a:ea typeface="微软雅黑" panose="020B0503020204020204" pitchFamily="34" charset="-122"/>
              </a:rPr>
              <a:t>即可运行该程序</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启动</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47108" name="TextBox 2"/>
          <p:cNvSpPr txBox="1"/>
          <p:nvPr/>
        </p:nvSpPr>
        <p:spPr>
          <a:xfrm>
            <a:off x="482600" y="1916113"/>
            <a:ext cx="833755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1" indent="-342900" algn="just" eaLnBrk="1" hangingPunct="1">
              <a:lnSpc>
                <a:spcPct val="20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集成到</a:t>
            </a:r>
            <a:r>
              <a:rPr lang="en-US" altLang="zh-CN" dirty="0">
                <a:latin typeface="微软雅黑" panose="020B0503020204020204" pitchFamily="34" charset="-122"/>
                <a:ea typeface="微软雅黑" panose="020B0503020204020204" pitchFamily="34" charset="-122"/>
              </a:rPr>
              <a:t>Eclipse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PyCharm</a:t>
            </a:r>
            <a:r>
              <a:rPr lang="zh-CN" altLang="en-US" dirty="0">
                <a:latin typeface="微软雅黑" panose="020B0503020204020204" pitchFamily="34" charset="-122"/>
                <a:ea typeface="微软雅黑" panose="020B0503020204020204" pitchFamily="34" charset="-122"/>
              </a:rPr>
              <a:t>等面向较大规模项目开发的集成开发环境中</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49713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Hello</a:t>
            </a: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程序</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48132" name="TextBox 2"/>
          <p:cNvSpPr txBox="1"/>
          <p:nvPr/>
        </p:nvSpPr>
        <p:spPr>
          <a:xfrm>
            <a:off x="468313" y="1700213"/>
            <a:ext cx="8280400" cy="160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algn="just" eaLnBrk="1" hangingPunct="1">
              <a:lnSpc>
                <a:spcPct val="200000"/>
              </a:lnSpc>
              <a:spcBef>
                <a:spcPct val="0"/>
              </a:spcBef>
              <a:buClr>
                <a:srgbClr val="0066FF"/>
              </a:buClr>
              <a:buNone/>
            </a:pPr>
            <a:r>
              <a:rPr lang="zh-CN" altLang="en-US" dirty="0">
                <a:latin typeface="微软雅黑" panose="020B0503020204020204" pitchFamily="34" charset="-122"/>
                <a:ea typeface="微软雅黑" panose="020B0503020204020204" pitchFamily="34" charset="-122"/>
              </a:rPr>
              <a:t>采用上述某个方法，执行：</a:t>
            </a:r>
            <a:endParaRPr lang="en-US" altLang="zh-CN" dirty="0">
              <a:latin typeface="微软雅黑" panose="020B0503020204020204" pitchFamily="34" charset="-122"/>
              <a:ea typeface="微软雅黑" panose="020B0503020204020204" pitchFamily="34" charset="-122"/>
            </a:endParaRPr>
          </a:p>
          <a:p>
            <a:pPr marL="914400" lvl="2" indent="0" algn="just" eaLnBrk="1" hangingPunct="1">
              <a:lnSpc>
                <a:spcPct val="150000"/>
              </a:lnSpc>
              <a:spcBef>
                <a:spcPct val="0"/>
              </a:spcBef>
              <a:buClr>
                <a:srgbClr val="0066FF"/>
              </a:buClr>
              <a:buNone/>
            </a:pPr>
            <a:endParaRPr lang="en-US" altLang="zh-CN" sz="2800" dirty="0">
              <a:latin typeface="Courier New" panose="02070309020205020404" pitchFamily="49" charset="0"/>
              <a:ea typeface="Tahoma" panose="020B0604030504040204" pitchFamily="34" charset="0"/>
            </a:endParaRPr>
          </a:p>
        </p:txBody>
      </p:sp>
      <p:pic>
        <p:nvPicPr>
          <p:cNvPr id="48133" name="Picture 9"/>
          <p:cNvPicPr>
            <a:picLocks noChangeAspect="1"/>
          </p:cNvPicPr>
          <p:nvPr/>
        </p:nvPicPr>
        <p:blipFill>
          <a:blip r:embed="rId3"/>
          <a:stretch>
            <a:fillRect/>
          </a:stretch>
        </p:blipFill>
        <p:spPr>
          <a:xfrm>
            <a:off x="1936750" y="3117850"/>
            <a:ext cx="4435475" cy="182403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68313" y="18891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实例</a:t>
            </a: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1</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：圆面积的计算</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a:xfrm>
            <a:off x="1763713" y="2133600"/>
            <a:ext cx="5627688" cy="3484563"/>
          </a:xfrm>
          <a:solidFill>
            <a:schemeClr val="bg1">
              <a:lumMod val="65000"/>
            </a:schemeClr>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r=25</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area=3.1415*r*r</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print(area)</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1963.4375000000002</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print("{:.2f}".format(area))</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1963.44</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9156" name="TextBox 3"/>
          <p:cNvSpPr txBox="1"/>
          <p:nvPr/>
        </p:nvSpPr>
        <p:spPr>
          <a:xfrm>
            <a:off x="1258888" y="1484313"/>
            <a:ext cx="2089150" cy="461962"/>
          </a:xfrm>
          <a:prstGeom prst="rect">
            <a:avLst/>
          </a:prstGeom>
          <a:noFill/>
          <a:ln w="9525">
            <a:noFill/>
          </a:ln>
        </p:spPr>
        <p:txBody>
          <a:bodyPr>
            <a:spAutoFit/>
          </a:bodyPr>
          <a:p>
            <a:r>
              <a:rPr lang="zh-CN" altLang="en-US" sz="2400" b="1" dirty="0">
                <a:solidFill>
                  <a:srgbClr val="C00000"/>
                </a:solidFill>
                <a:latin typeface="Arial" panose="020B0604020202020204" pitchFamily="34" charset="0"/>
              </a:rPr>
              <a:t>交互式</a:t>
            </a:r>
            <a:endParaRPr lang="zh-CN" altLang="en-US" sz="2400" b="1" dirty="0">
              <a:solidFill>
                <a:srgbClr val="C00000"/>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标题 1"/>
          <p:cNvSpPr>
            <a:spLocks noGrp="1"/>
          </p:cNvSpPr>
          <p:nvPr>
            <p:ph type="title"/>
          </p:nvPr>
        </p:nvSpPr>
        <p:spPr>
          <a:xfrm>
            <a:off x="468313" y="18891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实例</a:t>
            </a: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1</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：圆面积的计算</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内容占位符 2"/>
          <p:cNvSpPr>
            <a:spLocks noGrp="1"/>
          </p:cNvSpPr>
          <p:nvPr>
            <p:ph idx="1"/>
          </p:nvPr>
        </p:nvSpPr>
        <p:spPr>
          <a:xfrm>
            <a:off x="1763713" y="2133600"/>
            <a:ext cx="5688013" cy="2374900"/>
          </a:xfrm>
          <a:solidFill>
            <a:schemeClr val="bg1">
              <a:lumMod val="65000"/>
            </a:schemeClr>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r=25</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area=3.1415*r*r</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print(area)</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print("{:.2f}".format(area))</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0180" name="TextBox 5"/>
          <p:cNvSpPr txBox="1"/>
          <p:nvPr/>
        </p:nvSpPr>
        <p:spPr>
          <a:xfrm>
            <a:off x="1258888" y="1484313"/>
            <a:ext cx="2089150" cy="461962"/>
          </a:xfrm>
          <a:prstGeom prst="rect">
            <a:avLst/>
          </a:prstGeom>
          <a:noFill/>
          <a:ln w="9525">
            <a:noFill/>
          </a:ln>
        </p:spPr>
        <p:txBody>
          <a:bodyPr>
            <a:spAutoFit/>
          </a:bodyPr>
          <a:p>
            <a:r>
              <a:rPr lang="zh-CN" altLang="en-US" sz="2400" b="1" dirty="0">
                <a:solidFill>
                  <a:srgbClr val="C00000"/>
                </a:solidFill>
                <a:latin typeface="Arial" panose="020B0604020202020204" pitchFamily="34" charset="0"/>
              </a:rPr>
              <a:t>文件式</a:t>
            </a:r>
            <a:endParaRPr lang="zh-CN" altLang="en-US" sz="2400" b="1" dirty="0">
              <a:solidFill>
                <a:srgbClr val="C00000"/>
              </a:solidFill>
              <a:latin typeface="Arial" panose="020B0604020202020204" pitchFamily="34" charset="0"/>
            </a:endParaRPr>
          </a:p>
        </p:txBody>
      </p:sp>
      <p:sp>
        <p:nvSpPr>
          <p:cNvPr id="7" name="内容占位符 2"/>
          <p:cNvSpPr txBox="1"/>
          <p:nvPr/>
        </p:nvSpPr>
        <p:spPr bwMode="auto">
          <a:xfrm>
            <a:off x="1763713" y="4724400"/>
            <a:ext cx="5688013" cy="1728788"/>
          </a:xfrm>
          <a:prstGeom prst="rect">
            <a:avLst/>
          </a:prstGeom>
          <a:solidFill>
            <a:schemeClr val="bg1">
              <a:lumMod val="6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输出结果如下：</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1963.4375000000002</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1963.44</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68313" y="18891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实例</a:t>
            </a: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2</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：同切圆绘制</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a:xfrm>
            <a:off x="1547813" y="2133600"/>
            <a:ext cx="4464050" cy="3484563"/>
          </a:xfrm>
          <a:solidFill>
            <a:schemeClr val="bg1">
              <a:lumMod val="65000"/>
            </a:schemeClr>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import turtle</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a:t>
            </a: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turtle.pensize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(2)</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a:t>
            </a: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(10)</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a:t>
            </a: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(40)</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a:t>
            </a: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(80)</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 </a:t>
            </a: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(100)</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1204" name="TextBox 3"/>
          <p:cNvSpPr txBox="1"/>
          <p:nvPr/>
        </p:nvSpPr>
        <p:spPr>
          <a:xfrm>
            <a:off x="1258888" y="1484313"/>
            <a:ext cx="2089150" cy="461962"/>
          </a:xfrm>
          <a:prstGeom prst="rect">
            <a:avLst/>
          </a:prstGeom>
          <a:noFill/>
          <a:ln w="9525">
            <a:noFill/>
          </a:ln>
        </p:spPr>
        <p:txBody>
          <a:bodyPr>
            <a:spAutoFit/>
          </a:bodyPr>
          <a:p>
            <a:r>
              <a:rPr lang="zh-CN" altLang="en-US" sz="2400" b="1" dirty="0">
                <a:solidFill>
                  <a:srgbClr val="C00000"/>
                </a:solidFill>
                <a:latin typeface="Arial" panose="020B0604020202020204" pitchFamily="34" charset="0"/>
              </a:rPr>
              <a:t>交互式</a:t>
            </a:r>
            <a:endParaRPr lang="zh-CN" altLang="en-US" sz="2400" b="1" dirty="0">
              <a:solidFill>
                <a:srgbClr val="C00000"/>
              </a:solidFill>
              <a:latin typeface="Arial" panose="020B0604020202020204" pitchFamily="34" charset="0"/>
            </a:endParaRPr>
          </a:p>
        </p:txBody>
      </p:sp>
      <p:pic>
        <p:nvPicPr>
          <p:cNvPr id="51205" name="Picture 2"/>
          <p:cNvPicPr>
            <a:picLocks noChangeAspect="1"/>
          </p:cNvPicPr>
          <p:nvPr/>
        </p:nvPicPr>
        <p:blipFill>
          <a:blip r:embed="rId2"/>
          <a:srcRect l="32982" t="16428" r="33508" b="44923"/>
          <a:stretch>
            <a:fillRect/>
          </a:stretch>
        </p:blipFill>
        <p:spPr>
          <a:xfrm>
            <a:off x="6443663" y="2565400"/>
            <a:ext cx="2187575" cy="22383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146" name="TextBox 2"/>
          <p:cNvSpPr txBox="1"/>
          <p:nvPr/>
        </p:nvSpPr>
        <p:spPr>
          <a:xfrm>
            <a:off x="538163" y="2257425"/>
            <a:ext cx="7994650" cy="2678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algn="just" eaLnBrk="1" hangingPunct="1">
              <a:lnSpc>
                <a:spcPct val="150000"/>
              </a:lnSpc>
              <a:spcBef>
                <a:spcPct val="0"/>
              </a:spcBef>
              <a:buClr>
                <a:srgbClr val="C00000"/>
              </a:buClr>
              <a:buNone/>
            </a:pPr>
            <a:r>
              <a:rPr lang="en-US" altLang="zh-CN"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计算机硬件所依赖的集成电路规模按照摩尔定律以指数方式增长</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计算机运行速度也接近几何级数快速增加</a:t>
            </a:r>
            <a:endParaRPr lang="zh-CN" altLang="en-US"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计算机所能高效支撑的功能不断丰富发展 </a:t>
            </a:r>
            <a:endParaRPr lang="zh-CN" altLang="en-US" dirty="0">
              <a:latin typeface="Palatino Linotype" panose="02040502050505030304" pitchFamily="18" charset="0"/>
              <a:ea typeface="楷体" panose="02010609060101010101" pitchFamily="49" charset="-122"/>
            </a:endParaRPr>
          </a:p>
        </p:txBody>
      </p:sp>
      <p:sp>
        <p:nvSpPr>
          <p:cNvPr id="6147" name="矩形 2"/>
          <p:cNvSpPr/>
          <p:nvPr/>
        </p:nvSpPr>
        <p:spPr>
          <a:xfrm>
            <a:off x="1295400" y="765175"/>
            <a:ext cx="64801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计算机的</a:t>
            </a:r>
            <a:r>
              <a:rPr lang="zh-CN" altLang="en-US" sz="4000" dirty="0">
                <a:solidFill>
                  <a:srgbClr val="262626"/>
                </a:solidFill>
                <a:latin typeface="微软雅黑" panose="020B0503020204020204" pitchFamily="34" charset="-122"/>
                <a:ea typeface="微软雅黑" panose="020B0503020204020204" pitchFamily="34" charset="-122"/>
              </a:rPr>
              <a:t>发展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6148" name="TextBox 1"/>
          <p:cNvSpPr txBox="1"/>
          <p:nvPr/>
        </p:nvSpPr>
        <p:spPr>
          <a:xfrm>
            <a:off x="684213" y="1735138"/>
            <a:ext cx="7416800" cy="5222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rgbClr val="C00000"/>
                </a:solidFill>
              </a:rPr>
              <a:t>计算机的发展参照摩尔定律，表现为指数方式</a:t>
            </a:r>
            <a:endParaRPr lang="zh-CN" altLang="en-US" sz="2800" b="1" dirty="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68313" y="18891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实例</a:t>
            </a: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2</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：同切圆绘制</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a:xfrm>
            <a:off x="1763713" y="2133600"/>
            <a:ext cx="4176713" cy="3484563"/>
          </a:xfrm>
          <a:solidFill>
            <a:schemeClr val="bg1">
              <a:lumMod val="65000"/>
            </a:schemeClr>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import turtle</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turtle.pensize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(2)</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(10)</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(40)</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(80)</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turtle.circle</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(100)</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2228" name="TextBox 3"/>
          <p:cNvSpPr txBox="1"/>
          <p:nvPr/>
        </p:nvSpPr>
        <p:spPr>
          <a:xfrm>
            <a:off x="1258888" y="1484313"/>
            <a:ext cx="2089150" cy="461962"/>
          </a:xfrm>
          <a:prstGeom prst="rect">
            <a:avLst/>
          </a:prstGeom>
          <a:noFill/>
          <a:ln w="9525">
            <a:noFill/>
          </a:ln>
        </p:spPr>
        <p:txBody>
          <a:bodyPr>
            <a:spAutoFit/>
          </a:bodyPr>
          <a:p>
            <a:r>
              <a:rPr lang="zh-CN" altLang="en-US" sz="2400" b="1" dirty="0">
                <a:solidFill>
                  <a:srgbClr val="C00000"/>
                </a:solidFill>
                <a:latin typeface="Arial" panose="020B0604020202020204" pitchFamily="34" charset="0"/>
              </a:rPr>
              <a:t>文件式</a:t>
            </a:r>
            <a:endParaRPr lang="zh-CN" altLang="en-US" sz="2400" b="1" dirty="0">
              <a:solidFill>
                <a:srgbClr val="C00000"/>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3250"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53251" name="TextBox 2"/>
          <p:cNvSpPr txBox="1"/>
          <p:nvPr/>
        </p:nvSpPr>
        <p:spPr>
          <a:xfrm>
            <a:off x="1258888" y="2849563"/>
            <a:ext cx="7218362" cy="923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5400" dirty="0">
                <a:latin typeface="微软雅黑" panose="020B0503020204020204" pitchFamily="34" charset="-122"/>
                <a:ea typeface="微软雅黑" panose="020B0503020204020204" pitchFamily="34" charset="-122"/>
              </a:rPr>
              <a:t> </a:t>
            </a:r>
            <a:r>
              <a:rPr lang="zh-CN" altLang="zh-CN" sz="5400" dirty="0">
                <a:latin typeface="微软雅黑" panose="020B0503020204020204" pitchFamily="34" charset="-122"/>
                <a:ea typeface="微软雅黑" panose="020B0503020204020204" pitchFamily="34" charset="-122"/>
              </a:rPr>
              <a:t>程序的基本编写方法</a:t>
            </a:r>
            <a:endParaRPr lang="zh-CN" altLang="en-US"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Box 2"/>
          <p:cNvSpPr txBox="1"/>
          <p:nvPr/>
        </p:nvSpPr>
        <p:spPr>
          <a:xfrm>
            <a:off x="538163" y="1839913"/>
            <a:ext cx="8137525" cy="203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输入数据</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处理数据</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输出数据</a:t>
            </a:r>
            <a:endParaRPr lang="zh-CN" altLang="en-US" dirty="0">
              <a:latin typeface="Palatino Linotype" panose="02040502050505030304" pitchFamily="18" charset="0"/>
              <a:ea typeface="楷体" panose="02010609060101010101" pitchFamily="49" charset="-122"/>
            </a:endParaRPr>
          </a:p>
        </p:txBody>
      </p:sp>
      <p:sp>
        <p:nvSpPr>
          <p:cNvPr id="54276"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solidFill>
                  <a:srgbClr val="262626"/>
                </a:solidFill>
                <a:latin typeface="微软雅黑" panose="020B0503020204020204" pitchFamily="34" charset="-122"/>
                <a:ea typeface="微软雅黑" panose="020B0503020204020204" pitchFamily="34" charset="-122"/>
              </a:rPr>
              <a:t>IPO</a:t>
            </a:r>
            <a:r>
              <a:rPr lang="zh-CN" altLang="zh-CN" sz="4000" dirty="0">
                <a:solidFill>
                  <a:srgbClr val="262626"/>
                </a:solidFill>
                <a:latin typeface="微软雅黑" panose="020B0503020204020204" pitchFamily="34" charset="-122"/>
                <a:ea typeface="微软雅黑" panose="020B0503020204020204" pitchFamily="34" charset="-122"/>
              </a:rPr>
              <a:t>程序编写方法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Box 2"/>
          <p:cNvSpPr txBox="1"/>
          <p:nvPr/>
        </p:nvSpPr>
        <p:spPr>
          <a:xfrm>
            <a:off x="538163" y="1839913"/>
            <a:ext cx="8137525" cy="3336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输入数据</a:t>
            </a:r>
            <a:endParaRPr lang="zh-CN" altLang="en-US" dirty="0">
              <a:latin typeface="Palatino Linotype" panose="02040502050505030304" pitchFamily="18" charset="0"/>
              <a:ea typeface="楷体" panose="02010609060101010101" pitchFamily="49" charset="-122"/>
            </a:endParaRPr>
          </a:p>
          <a:p>
            <a:pPr marL="0" lvl="0" indent="0">
              <a:lnSpc>
                <a:spcPct val="150000"/>
              </a:lnSpc>
              <a:buNone/>
            </a:pPr>
            <a:r>
              <a:rPr lang="zh-CN" altLang="zh-CN" sz="2800" dirty="0">
                <a:latin typeface="Palatino Linotype" panose="02040502050505030304" pitchFamily="18" charset="0"/>
                <a:ea typeface="楷体" panose="02010609060101010101" pitchFamily="49" charset="-122"/>
              </a:rPr>
              <a:t>输入（</a:t>
            </a:r>
            <a:r>
              <a:rPr lang="en-US" altLang="zh-CN" sz="2800" dirty="0">
                <a:latin typeface="Palatino Linotype" panose="02040502050505030304" pitchFamily="18" charset="0"/>
                <a:ea typeface="楷体" panose="02010609060101010101" pitchFamily="49" charset="-122"/>
              </a:rPr>
              <a:t>Input</a:t>
            </a:r>
            <a:r>
              <a:rPr lang="zh-CN" altLang="zh-CN" sz="2800" dirty="0">
                <a:latin typeface="Palatino Linotype" panose="02040502050505030304" pitchFamily="18" charset="0"/>
                <a:ea typeface="楷体" panose="02010609060101010101" pitchFamily="49" charset="-122"/>
              </a:rPr>
              <a:t>）是一个程序的开始。程序要处理的数据有多种来源，形成了多种输入方式，包括：文件输入、网络输入、控制台输入、交互界面输出、随机数据输入、内部参数输入等。</a:t>
            </a:r>
            <a:endParaRPr lang="zh-CN" altLang="zh-CN" sz="2800" dirty="0">
              <a:latin typeface="Palatino Linotype" panose="02040502050505030304" pitchFamily="18" charset="0"/>
              <a:ea typeface="楷体" panose="02010609060101010101" pitchFamily="49" charset="-122"/>
            </a:endParaRPr>
          </a:p>
        </p:txBody>
      </p:sp>
      <p:sp>
        <p:nvSpPr>
          <p:cNvPr id="55300"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solidFill>
                  <a:srgbClr val="262626"/>
                </a:solidFill>
                <a:latin typeface="微软雅黑" panose="020B0503020204020204" pitchFamily="34" charset="-122"/>
                <a:ea typeface="微软雅黑" panose="020B0503020204020204" pitchFamily="34" charset="-122"/>
              </a:rPr>
              <a:t>IPO</a:t>
            </a:r>
            <a:r>
              <a:rPr lang="zh-CN" altLang="zh-CN" sz="4000" dirty="0">
                <a:solidFill>
                  <a:srgbClr val="262626"/>
                </a:solidFill>
                <a:latin typeface="微软雅黑" panose="020B0503020204020204" pitchFamily="34" charset="-122"/>
                <a:ea typeface="微软雅黑" panose="020B0503020204020204" pitchFamily="34" charset="-122"/>
              </a:rPr>
              <a:t>程序编写方法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Box 2"/>
          <p:cNvSpPr txBox="1"/>
          <p:nvPr/>
        </p:nvSpPr>
        <p:spPr>
          <a:xfrm>
            <a:off x="538163" y="1839913"/>
            <a:ext cx="8137525" cy="3336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处理数据</a:t>
            </a:r>
            <a:endParaRPr lang="zh-CN" altLang="en-US" dirty="0">
              <a:latin typeface="Palatino Linotype" panose="02040502050505030304" pitchFamily="18" charset="0"/>
              <a:ea typeface="楷体" panose="02010609060101010101" pitchFamily="49" charset="-122"/>
            </a:endParaRPr>
          </a:p>
          <a:p>
            <a:pPr marL="0" lvl="0" indent="0">
              <a:lnSpc>
                <a:spcPct val="150000"/>
              </a:lnSpc>
              <a:buNone/>
            </a:pPr>
            <a:r>
              <a:rPr lang="zh-CN" altLang="zh-CN" sz="2800" dirty="0">
                <a:latin typeface="Palatino Linotype" panose="02040502050505030304" pitchFamily="18" charset="0"/>
                <a:ea typeface="楷体" panose="02010609060101010101" pitchFamily="49" charset="-122"/>
              </a:rPr>
              <a:t>处理（</a:t>
            </a:r>
            <a:r>
              <a:rPr lang="en-US" altLang="zh-CN" sz="2800" dirty="0">
                <a:latin typeface="Palatino Linotype" panose="02040502050505030304" pitchFamily="18" charset="0"/>
                <a:ea typeface="楷体" panose="02010609060101010101" pitchFamily="49" charset="-122"/>
              </a:rPr>
              <a:t>Process</a:t>
            </a:r>
            <a:r>
              <a:rPr lang="zh-CN" altLang="zh-CN" sz="2800" dirty="0">
                <a:latin typeface="Palatino Linotype" panose="02040502050505030304" pitchFamily="18" charset="0"/>
                <a:ea typeface="楷体" panose="02010609060101010101" pitchFamily="49" charset="-122"/>
              </a:rPr>
              <a:t>）是程序对输入数据进行计算产生输出结果的过程。计算问题的处理方法统称为“算法”，它是程序最重要的组成部分。可以说，算法是一个程序的灵魂。</a:t>
            </a:r>
            <a:endParaRPr lang="zh-CN" altLang="zh-CN" sz="2800" dirty="0">
              <a:latin typeface="Palatino Linotype" panose="02040502050505030304" pitchFamily="18" charset="0"/>
              <a:ea typeface="楷体" panose="02010609060101010101" pitchFamily="49" charset="-122"/>
            </a:endParaRPr>
          </a:p>
        </p:txBody>
      </p:sp>
      <p:sp>
        <p:nvSpPr>
          <p:cNvPr id="56324"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solidFill>
                  <a:srgbClr val="262626"/>
                </a:solidFill>
                <a:latin typeface="微软雅黑" panose="020B0503020204020204" pitchFamily="34" charset="-122"/>
                <a:ea typeface="微软雅黑" panose="020B0503020204020204" pitchFamily="34" charset="-122"/>
              </a:rPr>
              <a:t>IPO</a:t>
            </a:r>
            <a:r>
              <a:rPr lang="zh-CN" altLang="zh-CN" sz="4000" dirty="0">
                <a:solidFill>
                  <a:srgbClr val="262626"/>
                </a:solidFill>
                <a:latin typeface="微软雅黑" panose="020B0503020204020204" pitchFamily="34" charset="-122"/>
                <a:ea typeface="微软雅黑" panose="020B0503020204020204" pitchFamily="34" charset="-122"/>
              </a:rPr>
              <a:t>程序编写方法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extBox 2"/>
          <p:cNvSpPr txBox="1">
            <a:spLocks noChangeArrowheads="1"/>
          </p:cNvSpPr>
          <p:nvPr/>
        </p:nvSpPr>
        <p:spPr bwMode="auto">
          <a:xfrm>
            <a:off x="538163" y="1839913"/>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输出数据</a:t>
            </a:r>
            <a:endPar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a:p>
            <a:pPr marL="0" marR="0" lvl="1" indent="0" algn="just" defTabSz="914400" rtl="0" eaLnBrk="1" fontAlgn="base" latinLnBrk="0" hangingPunct="1">
              <a:lnSpc>
                <a:spcPct val="150000"/>
              </a:lnSpc>
              <a:spcBef>
                <a:spcPct val="0"/>
              </a:spcBef>
              <a:spcAft>
                <a:spcPct val="0"/>
              </a:spcAft>
              <a:buClr>
                <a:srgbClr val="C00000"/>
              </a:buClr>
              <a:buSzTx/>
              <a:buFontTx/>
              <a:buNone/>
              <a:defRPr/>
            </a:pPr>
            <a:r>
              <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输出（</a:t>
            </a:r>
            <a:r>
              <a:rPr kumimoji="0" lang="en-US"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Output</a:t>
            </a:r>
            <a:r>
              <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rPr>
              <a:t>）是程序展示运算成果的方式。程序的输出方式包括：控制台输出、图形输出、文件输出、网络输出、操作系统内部变量输出等。</a:t>
            </a:r>
            <a:endParaRPr kumimoji="0" lang="zh-CN" altLang="zh-CN"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a:p>
            <a:pPr marL="457200" marR="0" lvl="1" indent="-457200" algn="just"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endParaRPr kumimoji="0" lang="zh-CN" altLang="en-US" sz="2800" b="0" i="0" u="none" strike="noStrike" kern="1200" cap="none" spc="0" normalizeH="0" baseline="0" noProof="0" dirty="0">
              <a:ln>
                <a:noFill/>
              </a:ln>
              <a:solidFill>
                <a:schemeClr val="tx1"/>
              </a:solidFill>
              <a:effectLst/>
              <a:uLnTx/>
              <a:uFillTx/>
              <a:latin typeface="Palatino Linotype" panose="02040502050505030304" pitchFamily="18" charset="0"/>
              <a:ea typeface="楷体" panose="02010609060101010101" pitchFamily="49" charset="-122"/>
              <a:cs typeface="+mn-cs"/>
            </a:endParaRPr>
          </a:p>
        </p:txBody>
      </p:sp>
      <p:sp>
        <p:nvSpPr>
          <p:cNvPr id="57348"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solidFill>
                  <a:srgbClr val="262626"/>
                </a:solidFill>
                <a:latin typeface="微软雅黑" panose="020B0503020204020204" pitchFamily="34" charset="-122"/>
                <a:ea typeface="微软雅黑" panose="020B0503020204020204" pitchFamily="34" charset="-122"/>
              </a:rPr>
              <a:t>IPO</a:t>
            </a:r>
            <a:r>
              <a:rPr lang="zh-CN" altLang="zh-CN" sz="4000" dirty="0">
                <a:solidFill>
                  <a:srgbClr val="262626"/>
                </a:solidFill>
                <a:latin typeface="微软雅黑" panose="020B0503020204020204" pitchFamily="34" charset="-122"/>
                <a:ea typeface="微软雅黑" panose="020B0503020204020204" pitchFamily="34" charset="-122"/>
              </a:rPr>
              <a:t>程序编写方法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Box 2"/>
          <p:cNvSpPr txBox="1"/>
          <p:nvPr/>
        </p:nvSpPr>
        <p:spPr>
          <a:xfrm>
            <a:off x="538163" y="1839913"/>
            <a:ext cx="8355012" cy="3509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微实例</a:t>
            </a:r>
            <a:r>
              <a:rPr lang="en-US" altLang="zh-CN" dirty="0">
                <a:latin typeface="Palatino Linotype" panose="02040502050505030304" pitchFamily="18" charset="0"/>
                <a:ea typeface="楷体" panose="02010609060101010101" pitchFamily="49" charset="-122"/>
              </a:rPr>
              <a:t>1.1</a:t>
            </a:r>
            <a:r>
              <a:rPr lang="zh-CN" altLang="zh-CN" dirty="0">
                <a:latin typeface="Palatino Linotype" panose="02040502050505030304" pitchFamily="18" charset="0"/>
                <a:ea typeface="楷体" panose="02010609060101010101" pitchFamily="49" charset="-122"/>
              </a:rPr>
              <a:t>圆面积的计算</a:t>
            </a:r>
            <a:endParaRPr lang="zh-CN" altLang="en-US" dirty="0">
              <a:latin typeface="Palatino Linotype" panose="02040502050505030304" pitchFamily="18" charset="0"/>
              <a:ea typeface="楷体" panose="02010609060101010101" pitchFamily="49" charset="-122"/>
            </a:endParaRPr>
          </a:p>
          <a:p>
            <a:pPr marL="0" lvl="0" indent="0">
              <a:lnSpc>
                <a:spcPct val="150000"/>
              </a:lnSpc>
              <a:buNone/>
            </a:pPr>
            <a:r>
              <a:rPr lang="zh-CN" altLang="zh-CN" sz="2800" dirty="0">
                <a:latin typeface="Palatino Linotype" panose="02040502050505030304" pitchFamily="18" charset="0"/>
                <a:ea typeface="楷体" panose="02010609060101010101" pitchFamily="49" charset="-122"/>
              </a:rPr>
              <a:t>输入：圆半径</a:t>
            </a:r>
            <a:r>
              <a:rPr lang="en-US" altLang="zh-CN" sz="2800" dirty="0">
                <a:latin typeface="Palatino Linotype" panose="02040502050505030304" pitchFamily="18" charset="0"/>
                <a:ea typeface="楷体" panose="02010609060101010101" pitchFamily="49" charset="-122"/>
              </a:rPr>
              <a:t>raduis</a:t>
            </a:r>
            <a:endParaRPr lang="zh-CN" altLang="zh-CN" sz="2800" dirty="0">
              <a:latin typeface="Palatino Linotype" panose="02040502050505030304" pitchFamily="18" charset="0"/>
              <a:ea typeface="楷体" panose="02010609060101010101" pitchFamily="49" charset="-122"/>
            </a:endParaRPr>
          </a:p>
          <a:p>
            <a:pPr marL="0" lvl="0" indent="0">
              <a:lnSpc>
                <a:spcPct val="150000"/>
              </a:lnSpc>
              <a:buNone/>
            </a:pPr>
            <a:r>
              <a:rPr lang="zh-CN" altLang="zh-CN" sz="2800" dirty="0">
                <a:latin typeface="Palatino Linotype" panose="02040502050505030304" pitchFamily="18" charset="0"/>
                <a:ea typeface="楷体" panose="02010609060101010101" pitchFamily="49" charset="-122"/>
              </a:rPr>
              <a:t>处理：计算圆面积</a:t>
            </a:r>
            <a:r>
              <a:rPr lang="en-US" altLang="zh-CN" sz="2800" dirty="0">
                <a:latin typeface="Palatino Linotype" panose="02040502050505030304" pitchFamily="18" charset="0"/>
                <a:ea typeface="楷体" panose="02010609060101010101" pitchFamily="49" charset="-122"/>
              </a:rPr>
              <a:t>area = π * radius * radius </a:t>
            </a:r>
            <a:r>
              <a:rPr lang="zh-CN" altLang="en-US" sz="2800" dirty="0">
                <a:latin typeface="Palatino Linotype" panose="02040502050505030304" pitchFamily="18" charset="0"/>
                <a:ea typeface="楷体" panose="02010609060101010101" pitchFamily="49" charset="-122"/>
              </a:rPr>
              <a:t>（</a:t>
            </a:r>
            <a:r>
              <a:rPr lang="zh-CN" altLang="zh-CN" sz="2800" dirty="0">
                <a:latin typeface="Palatino Linotype" panose="02040502050505030304" pitchFamily="18" charset="0"/>
                <a:ea typeface="楷体" panose="02010609060101010101" pitchFamily="49" charset="-122"/>
              </a:rPr>
              <a:t>此处，</a:t>
            </a:r>
            <a:r>
              <a:rPr lang="en-US" altLang="zh-CN" sz="2800" dirty="0">
                <a:latin typeface="Palatino Linotype" panose="02040502050505030304" pitchFamily="18" charset="0"/>
                <a:ea typeface="楷体" panose="02010609060101010101" pitchFamily="49" charset="-122"/>
              </a:rPr>
              <a:t>π</a:t>
            </a:r>
            <a:r>
              <a:rPr lang="zh-CN" altLang="zh-CN" sz="2800" dirty="0">
                <a:latin typeface="Palatino Linotype" panose="02040502050505030304" pitchFamily="18" charset="0"/>
                <a:ea typeface="楷体" panose="02010609060101010101" pitchFamily="49" charset="-122"/>
              </a:rPr>
              <a:t>取</a:t>
            </a:r>
            <a:r>
              <a:rPr lang="en-US" altLang="zh-CN" sz="2800" dirty="0">
                <a:latin typeface="Palatino Linotype" panose="02040502050505030304" pitchFamily="18" charset="0"/>
                <a:ea typeface="楷体" panose="02010609060101010101" pitchFamily="49" charset="-122"/>
              </a:rPr>
              <a:t>3.1415</a:t>
            </a:r>
            <a:r>
              <a:rPr lang="zh-CN" altLang="en-US" sz="2800" dirty="0">
                <a:latin typeface="Palatino Linotype" panose="02040502050505030304" pitchFamily="18" charset="0"/>
                <a:ea typeface="楷体" panose="02010609060101010101" pitchFamily="49" charset="-122"/>
              </a:rPr>
              <a:t>）</a:t>
            </a:r>
            <a:endParaRPr lang="zh-CN" altLang="zh-CN" sz="2800" dirty="0">
              <a:latin typeface="Palatino Linotype" panose="02040502050505030304" pitchFamily="18" charset="0"/>
              <a:ea typeface="楷体" panose="02010609060101010101" pitchFamily="49" charset="-122"/>
            </a:endParaRPr>
          </a:p>
          <a:p>
            <a:pPr marL="0" lvl="0" indent="0">
              <a:lnSpc>
                <a:spcPct val="150000"/>
              </a:lnSpc>
              <a:buNone/>
            </a:pPr>
            <a:r>
              <a:rPr lang="zh-CN" altLang="zh-CN" sz="2800" dirty="0">
                <a:latin typeface="Palatino Linotype" panose="02040502050505030304" pitchFamily="18" charset="0"/>
                <a:ea typeface="楷体" panose="02010609060101010101" pitchFamily="49" charset="-122"/>
              </a:rPr>
              <a:t>输出：圆面积</a:t>
            </a:r>
            <a:r>
              <a:rPr lang="en-US" altLang="zh-CN" sz="2800" dirty="0">
                <a:latin typeface="Palatino Linotype" panose="02040502050505030304" pitchFamily="18" charset="0"/>
                <a:ea typeface="楷体" panose="02010609060101010101" pitchFamily="49" charset="-122"/>
              </a:rPr>
              <a:t>area</a:t>
            </a:r>
            <a:r>
              <a:rPr lang="zh-CN" altLang="zh-CN" sz="2800" dirty="0">
                <a:latin typeface="Palatino Linotype" panose="02040502050505030304" pitchFamily="18" charset="0"/>
                <a:ea typeface="楷体" panose="02010609060101010101" pitchFamily="49" charset="-122"/>
              </a:rPr>
              <a:t> </a:t>
            </a:r>
            <a:endParaRPr lang="zh-CN" altLang="en-US" sz="2800" dirty="0">
              <a:latin typeface="Palatino Linotype" panose="02040502050505030304" pitchFamily="18" charset="0"/>
              <a:ea typeface="楷体" panose="02010609060101010101" pitchFamily="49" charset="-122"/>
            </a:endParaRPr>
          </a:p>
        </p:txBody>
      </p:sp>
      <p:sp>
        <p:nvSpPr>
          <p:cNvPr id="58372"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dirty="0">
                <a:solidFill>
                  <a:srgbClr val="262626"/>
                </a:solidFill>
                <a:latin typeface="微软雅黑" panose="020B0503020204020204" pitchFamily="34" charset="-122"/>
                <a:ea typeface="微软雅黑" panose="020B0503020204020204" pitchFamily="34" charset="-122"/>
              </a:rPr>
              <a:t>IPO</a:t>
            </a:r>
            <a:r>
              <a:rPr lang="zh-CN" altLang="zh-CN" sz="4000" dirty="0">
                <a:solidFill>
                  <a:srgbClr val="262626"/>
                </a:solidFill>
                <a:latin typeface="微软雅黑" panose="020B0503020204020204" pitchFamily="34" charset="-122"/>
                <a:ea typeface="微软雅黑" panose="020B0503020204020204" pitchFamily="34" charset="-122"/>
              </a:rPr>
              <a:t>程序编写方法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Box 2"/>
          <p:cNvSpPr txBox="1"/>
          <p:nvPr/>
        </p:nvSpPr>
        <p:spPr>
          <a:xfrm>
            <a:off x="538163" y="1839913"/>
            <a:ext cx="8355012" cy="3970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分析问题</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分析问题的计算部分</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划分边界</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划分问题的功能边界</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设计算法</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设计问题的求解算法</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编写程序</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编写问题的计算程序</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调试测试</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调试和测试程序</a:t>
            </a:r>
            <a:endParaRPr lang="zh-CN" altLang="en-US" dirty="0">
              <a:latin typeface="Palatino Linotype" panose="02040502050505030304" pitchFamily="18" charset="0"/>
              <a:ea typeface="楷体" panose="02010609060101010101" pitchFamily="49" charset="-122"/>
            </a:endParaRPr>
          </a:p>
          <a:p>
            <a:pPr marL="457200" lvl="1" indent="-457200" algn="just" eaLnBrk="1" hangingPunct="1">
              <a:lnSpc>
                <a:spcPct val="150000"/>
              </a:lnSpc>
              <a:spcBef>
                <a:spcPct val="0"/>
              </a:spcBef>
              <a:buClr>
                <a:srgbClr val="C00000"/>
              </a:buClr>
              <a:buFont typeface="Wingdings" panose="05000000000000000000" pitchFamily="2" charset="2"/>
              <a:buChar char="n"/>
            </a:pPr>
            <a:r>
              <a:rPr lang="zh-CN" altLang="zh-CN" dirty="0">
                <a:latin typeface="Palatino Linotype" panose="02040502050505030304" pitchFamily="18" charset="0"/>
                <a:ea typeface="楷体" panose="02010609060101010101" pitchFamily="49" charset="-122"/>
              </a:rPr>
              <a:t>升级维护</a:t>
            </a:r>
            <a:r>
              <a:rPr lang="zh-CN" altLang="en-US" dirty="0">
                <a:latin typeface="Palatino Linotype" panose="02040502050505030304" pitchFamily="18" charset="0"/>
                <a:ea typeface="楷体" panose="02010609060101010101" pitchFamily="49" charset="-122"/>
              </a:rPr>
              <a:t>：</a:t>
            </a:r>
            <a:r>
              <a:rPr lang="zh-CN" altLang="zh-CN" dirty="0">
                <a:latin typeface="Palatino Linotype" panose="02040502050505030304" pitchFamily="18" charset="0"/>
                <a:ea typeface="楷体" panose="02010609060101010101" pitchFamily="49" charset="-122"/>
              </a:rPr>
              <a:t>适应问题的升级维护</a:t>
            </a:r>
            <a:endParaRPr lang="zh-CN" altLang="en-US" dirty="0">
              <a:latin typeface="Palatino Linotype" panose="02040502050505030304" pitchFamily="18" charset="0"/>
              <a:ea typeface="楷体" panose="02010609060101010101" pitchFamily="49" charset="-122"/>
            </a:endParaRPr>
          </a:p>
        </p:txBody>
      </p:sp>
      <p:sp>
        <p:nvSpPr>
          <p:cNvPr id="59396"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使用计算机解决问题 </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271588" y="3921125"/>
            <a:ext cx="11657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0418"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60419" name="TextBox 2"/>
          <p:cNvSpPr txBox="1"/>
          <p:nvPr/>
        </p:nvSpPr>
        <p:spPr>
          <a:xfrm>
            <a:off x="1258888" y="2849563"/>
            <a:ext cx="7218362" cy="923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5400" dirty="0">
                <a:latin typeface="微软雅黑" panose="020B0503020204020204" pitchFamily="34" charset="-122"/>
                <a:ea typeface="微软雅黑" panose="020B0503020204020204" pitchFamily="34" charset="-122"/>
              </a:rPr>
              <a:t>Python</a:t>
            </a:r>
            <a:r>
              <a:rPr lang="zh-CN" altLang="en-US" sz="5400" dirty="0">
                <a:latin typeface="微软雅黑" panose="020B0503020204020204" pitchFamily="34" charset="-122"/>
                <a:ea typeface="微软雅黑" panose="020B0503020204020204" pitchFamily="34" charset="-122"/>
              </a:rPr>
              <a:t>语言版本更迭</a:t>
            </a:r>
            <a:endParaRPr lang="zh-CN" altLang="en-US"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5102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Python</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语言的版本更迭</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61444" name="TextBox 2"/>
          <p:cNvSpPr txBox="1"/>
          <p:nvPr/>
        </p:nvSpPr>
        <p:spPr>
          <a:xfrm>
            <a:off x="463550" y="1916113"/>
            <a:ext cx="8064500" cy="3540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algn="just" eaLnBrk="1" hangingPunct="1">
              <a:lnSpc>
                <a:spcPct val="200000"/>
              </a:lnSpc>
              <a:spcBef>
                <a:spcPct val="0"/>
              </a:spcBef>
              <a:buClr>
                <a:srgbClr val="0066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更高级别的</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系列不兼容早期</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系列</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200000"/>
              </a:lnSpc>
              <a:spcBef>
                <a:spcPct val="0"/>
              </a:spcBef>
              <a:buClr>
                <a:srgbClr val="0066FF"/>
              </a:buClr>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 2008</a:t>
            </a:r>
            <a:r>
              <a:rPr lang="zh-CN" altLang="en-US" dirty="0">
                <a:latin typeface="微软雅黑" panose="020B0503020204020204" pitchFamily="34" charset="-122"/>
                <a:ea typeface="微软雅黑" panose="020B0503020204020204" pitchFamily="34" charset="-122"/>
              </a:rPr>
              <a:t>年至今，版本更迭带来大量库函数的升级替换，</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语言的版本更迭痛苦且漫长</a:t>
            </a:r>
            <a:endParaRPr lang="en-US" altLang="zh-CN" dirty="0">
              <a:latin typeface="微软雅黑" panose="020B0503020204020204" pitchFamily="34" charset="-122"/>
              <a:ea typeface="微软雅黑" panose="020B0503020204020204" pitchFamily="34" charset="-122"/>
            </a:endParaRPr>
          </a:p>
          <a:p>
            <a:pPr marL="457200" lvl="1" indent="0" algn="just" eaLnBrk="1" hangingPunct="1">
              <a:lnSpc>
                <a:spcPct val="200000"/>
              </a:lnSpc>
              <a:spcBef>
                <a:spcPct val="0"/>
              </a:spcBef>
              <a:buClr>
                <a:srgbClr val="0066FF"/>
              </a:buClr>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到今天，</a:t>
            </a:r>
            <a:r>
              <a:rPr lang="en-US" altLang="zh-CN" dirty="0">
                <a:latin typeface="微软雅黑" panose="020B0503020204020204" pitchFamily="34" charset="-122"/>
                <a:ea typeface="微软雅黑" panose="020B0503020204020204" pitchFamily="34" charset="-122"/>
              </a:rPr>
              <a:t>Python 3.x</a:t>
            </a:r>
            <a:r>
              <a:rPr lang="zh-CN" altLang="en-US" dirty="0">
                <a:latin typeface="微软雅黑" panose="020B0503020204020204" pitchFamily="34" charset="-122"/>
                <a:ea typeface="微软雅黑" panose="020B0503020204020204" pitchFamily="34" charset="-122"/>
              </a:rPr>
              <a:t>系列已经成为主流</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2"/>
          <p:cNvSpPr txBox="1"/>
          <p:nvPr/>
        </p:nvSpPr>
        <p:spPr>
          <a:xfrm>
            <a:off x="539750" y="1976438"/>
            <a:ext cx="8137525" cy="2400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algn="just" eaLnBrk="1" hangingPunct="1">
              <a:lnSpc>
                <a:spcPct val="150000"/>
              </a:lnSpc>
              <a:spcBef>
                <a:spcPct val="0"/>
              </a:spcBef>
              <a:buClr>
                <a:srgbClr val="C00000"/>
              </a:buClr>
              <a:buNone/>
            </a:pPr>
            <a:r>
              <a:rPr lang="zh-CN" altLang="zh-CN" b="1" dirty="0">
                <a:solidFill>
                  <a:srgbClr val="C00000"/>
                </a:solidFill>
                <a:latin typeface="Palatino Linotype" panose="02040502050505030304" pitchFamily="18" charset="0"/>
                <a:ea typeface="楷体" panose="02010609060101010101" pitchFamily="49" charset="-122"/>
              </a:rPr>
              <a:t>计算机发展历史上最重要的预测法则</a:t>
            </a:r>
            <a:endParaRPr lang="en-US" altLang="zh-CN" b="1" dirty="0">
              <a:solidFill>
                <a:srgbClr val="C00000"/>
              </a:solidFill>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-Intel</a:t>
            </a:r>
            <a:r>
              <a:rPr lang="zh-CN" altLang="en-US" sz="2400" dirty="0">
                <a:latin typeface="Palatino Linotype" panose="02040502050505030304" pitchFamily="18" charset="0"/>
                <a:ea typeface="楷体" panose="02010609060101010101" pitchFamily="49" charset="-122"/>
              </a:rPr>
              <a:t>公司创始人之一戈登∙摩尔在</a:t>
            </a:r>
            <a:r>
              <a:rPr lang="en-US" altLang="zh-CN" sz="2400" dirty="0">
                <a:latin typeface="Palatino Linotype" panose="02040502050505030304" pitchFamily="18" charset="0"/>
                <a:ea typeface="楷体" panose="02010609060101010101" pitchFamily="49" charset="-122"/>
              </a:rPr>
              <a:t>1965</a:t>
            </a:r>
            <a:r>
              <a:rPr lang="zh-CN" altLang="en-US" sz="2400" dirty="0">
                <a:latin typeface="Palatino Linotype" panose="02040502050505030304" pitchFamily="18" charset="0"/>
                <a:ea typeface="楷体" panose="02010609060101010101" pitchFamily="49" charset="-122"/>
              </a:rPr>
              <a:t>年提出</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a:t>
            </a:r>
            <a:r>
              <a:rPr lang="zh-CN" altLang="zh-CN" sz="2400" dirty="0">
                <a:latin typeface="Palatino Linotype" panose="02040502050505030304" pitchFamily="18" charset="0"/>
                <a:ea typeface="楷体" panose="02010609060101010101" pitchFamily="49" charset="-122"/>
              </a:rPr>
              <a:t>单位面积集成电路上可容纳晶体管的数量约每两年翻一倍</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-CPU/GPU</a:t>
            </a:r>
            <a:r>
              <a:rPr lang="zh-CN" altLang="en-US" sz="2400" dirty="0">
                <a:latin typeface="Palatino Linotype" panose="02040502050505030304" pitchFamily="18" charset="0"/>
                <a:ea typeface="楷体" panose="02010609060101010101" pitchFamily="49" charset="-122"/>
              </a:rPr>
              <a:t>、内存、硬盘、电子产品价格等都遵循摩尔定律</a:t>
            </a:r>
            <a:endParaRPr lang="en-US" altLang="zh-CN" sz="2400" dirty="0">
              <a:latin typeface="Palatino Linotype" panose="02040502050505030304" pitchFamily="18" charset="0"/>
              <a:ea typeface="楷体" panose="02010609060101010101" pitchFamily="49" charset="-122"/>
            </a:endParaRPr>
          </a:p>
        </p:txBody>
      </p:sp>
      <p:sp>
        <p:nvSpPr>
          <p:cNvPr id="7172" name="矩形 2"/>
          <p:cNvSpPr/>
          <p:nvPr/>
        </p:nvSpPr>
        <p:spPr>
          <a:xfrm>
            <a:off x="1295400" y="765175"/>
            <a:ext cx="7164388"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摩尔定律（</a:t>
            </a:r>
            <a:r>
              <a:rPr lang="en-US" altLang="zh-CN" sz="4000" dirty="0">
                <a:solidFill>
                  <a:srgbClr val="262626"/>
                </a:solidFill>
                <a:latin typeface="微软雅黑" panose="020B0503020204020204" pitchFamily="34" charset="-122"/>
                <a:ea typeface="微软雅黑" panose="020B0503020204020204" pitchFamily="34" charset="-122"/>
              </a:rPr>
              <a:t>Moore’s Law</a:t>
            </a:r>
            <a:r>
              <a:rPr lang="zh-CN" altLang="zh-CN" sz="4000" dirty="0">
                <a:solidFill>
                  <a:srgbClr val="262626"/>
                </a:solidFill>
                <a:latin typeface="微软雅黑" panose="020B0503020204020204" pitchFamily="34" charset="-122"/>
                <a:ea typeface="微软雅黑" panose="020B0503020204020204" pitchFamily="34" charset="-122"/>
              </a:rPr>
              <a:t>） </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本章小结</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62468" name="TextBox 2"/>
          <p:cNvSpPr txBox="1"/>
          <p:nvPr/>
        </p:nvSpPr>
        <p:spPr>
          <a:xfrm>
            <a:off x="463550" y="1916113"/>
            <a:ext cx="8064500" cy="43999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1" algn="just" eaLnBrk="1" hangingPunct="1">
              <a:lnSpc>
                <a:spcPct val="200000"/>
              </a:lnSpc>
              <a:spcBef>
                <a:spcPct val="0"/>
              </a:spcBef>
              <a:buClr>
                <a:srgbClr val="0066FF"/>
              </a:buClr>
              <a:buFont typeface="Wingdings" panose="05000000000000000000" charset="0"/>
              <a:buChar char="Ø"/>
            </a:pPr>
            <a:r>
              <a:rPr lang="zh-CN" altLang="zh-CN" dirty="0">
                <a:latin typeface="微软雅黑" panose="020B0503020204020204" pitchFamily="34" charset="-122"/>
                <a:ea typeface="微软雅黑" panose="020B0503020204020204" pitchFamily="34" charset="-122"/>
              </a:rPr>
              <a:t>计算机基本定义和</a:t>
            </a:r>
            <a:r>
              <a:rPr lang="zh-CN" altLang="zh-CN" dirty="0">
                <a:latin typeface="微软雅黑" panose="020B0503020204020204" pitchFamily="34" charset="-122"/>
                <a:ea typeface="微软雅黑" panose="020B0503020204020204" pitchFamily="34" charset="-122"/>
              </a:rPr>
              <a:t>两大特性</a:t>
            </a:r>
            <a:endParaRPr lang="zh-CN" altLang="zh-CN" dirty="0">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0066FF"/>
              </a:buClr>
              <a:buFont typeface="Wingdings" panose="05000000000000000000" charset="0"/>
              <a:buChar char="Ø"/>
            </a:pPr>
            <a:r>
              <a:rPr lang="zh-CN" altLang="zh-CN" dirty="0">
                <a:latin typeface="微软雅黑" panose="020B0503020204020204" pitchFamily="34" charset="-122"/>
                <a:ea typeface="微软雅黑" panose="020B0503020204020204" pitchFamily="34" charset="-122"/>
              </a:rPr>
              <a:t>程序设计语言分类、编译和解释</a:t>
            </a:r>
            <a:endParaRPr lang="zh-CN" altLang="zh-CN" dirty="0">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0066FF"/>
              </a:buClr>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Python</a:t>
            </a:r>
            <a:r>
              <a:rPr lang="zh-CN" altLang="zh-CN" dirty="0">
                <a:latin typeface="微软雅黑" panose="020B0503020204020204" pitchFamily="34" charset="-122"/>
                <a:ea typeface="微软雅黑" panose="020B0503020204020204" pitchFamily="34" charset="-122"/>
              </a:rPr>
              <a:t>语言的历史、发展以及</a:t>
            </a:r>
            <a:r>
              <a:rPr lang="zh-CN" altLang="zh-CN" dirty="0">
                <a:solidFill>
                  <a:srgbClr val="FF0000"/>
                </a:solidFill>
                <a:latin typeface="微软雅黑" panose="020B0503020204020204" pitchFamily="34" charset="-122"/>
                <a:ea typeface="微软雅黑" panose="020B0503020204020204" pitchFamily="34" charset="-122"/>
              </a:rPr>
              <a:t>特点</a:t>
            </a:r>
            <a:endParaRPr lang="zh-CN" altLang="zh-CN" dirty="0">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0066FF"/>
              </a:buClr>
              <a:buFont typeface="Wingdings" panose="05000000000000000000" charset="0"/>
              <a:buChar char="Ø"/>
            </a:pPr>
            <a:r>
              <a:rPr lang="zh-CN" altLang="zh-CN" dirty="0">
                <a:solidFill>
                  <a:srgbClr val="FF0000"/>
                </a:solidFill>
                <a:latin typeface="微软雅黑" panose="020B0503020204020204" pitchFamily="34" charset="-122"/>
                <a:ea typeface="微软雅黑" panose="020B0503020204020204" pitchFamily="34" charset="-122"/>
              </a:rPr>
              <a:t>配置</a:t>
            </a:r>
            <a:r>
              <a:rPr lang="en-US" altLang="zh-CN" dirty="0">
                <a:solidFill>
                  <a:srgbClr val="FF0000"/>
                </a:solidFill>
                <a:latin typeface="微软雅黑" panose="020B0503020204020204" pitchFamily="34" charset="-122"/>
                <a:ea typeface="微软雅黑" panose="020B0503020204020204" pitchFamily="34" charset="-122"/>
              </a:rPr>
              <a:t>Python</a:t>
            </a:r>
            <a:r>
              <a:rPr lang="zh-CN" altLang="zh-CN" dirty="0">
                <a:solidFill>
                  <a:srgbClr val="FF0000"/>
                </a:solidFill>
                <a:latin typeface="微软雅黑" panose="020B0503020204020204" pitchFamily="34" charset="-122"/>
                <a:ea typeface="微软雅黑" panose="020B0503020204020204" pitchFamily="34" charset="-122"/>
              </a:rPr>
              <a:t>开发环境</a:t>
            </a:r>
            <a:endParaRPr lang="zh-CN" altLang="zh-CN" dirty="0">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0066FF"/>
              </a:buClr>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程序编写方法</a:t>
            </a:r>
            <a:r>
              <a:rPr lang="en-US" altLang="zh-CN"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IPO</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3490"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63491" name="TextBox 2"/>
          <p:cNvSpPr txBox="1"/>
          <p:nvPr/>
        </p:nvSpPr>
        <p:spPr>
          <a:xfrm>
            <a:off x="1793875" y="2849563"/>
            <a:ext cx="5299075"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5400" dirty="0">
                <a:latin typeface="微软雅黑" panose="020B0503020204020204" pitchFamily="34" charset="-122"/>
                <a:ea typeface="微软雅黑" panose="020B0503020204020204" pitchFamily="34" charset="-122"/>
              </a:rPr>
              <a:t>Python</a:t>
            </a:r>
            <a:r>
              <a:rPr lang="zh-CN" altLang="en-US" sz="5400" dirty="0">
                <a:latin typeface="微软雅黑" panose="020B0503020204020204" pitchFamily="34" charset="-122"/>
                <a:ea typeface="微软雅黑" panose="020B0503020204020204" pitchFamily="34" charset="-122"/>
              </a:rPr>
              <a:t>实例展示</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4514" name="图片 8" descr="../PycharmProjects/numpy/E(33).jpg"/>
          <p:cNvPicPr>
            <a:picLocks noChangeAspect="1"/>
          </p:cNvPicPr>
          <p:nvPr/>
        </p:nvPicPr>
        <p:blipFill>
          <a:blip r:embed="rId2"/>
          <a:stretch>
            <a:fillRect/>
          </a:stretch>
        </p:blipFill>
        <p:spPr>
          <a:xfrm>
            <a:off x="4695825" y="1109663"/>
            <a:ext cx="4230688" cy="2828925"/>
          </a:xfrm>
          <a:prstGeom prst="rect">
            <a:avLst/>
          </a:prstGeom>
          <a:noFill/>
          <a:ln w="9525">
            <a:noFill/>
          </a:ln>
        </p:spPr>
      </p:pic>
      <p:pic>
        <p:nvPicPr>
          <p:cNvPr id="64515" name="图片 10" descr="../PycharmProjects/numpy/np.jpg"/>
          <p:cNvPicPr>
            <a:picLocks noChangeAspect="1"/>
          </p:cNvPicPr>
          <p:nvPr/>
        </p:nvPicPr>
        <p:blipFill>
          <a:blip r:embed="rId3"/>
          <a:stretch>
            <a:fillRect/>
          </a:stretch>
        </p:blipFill>
        <p:spPr>
          <a:xfrm>
            <a:off x="228600" y="1109663"/>
            <a:ext cx="4229100" cy="2828925"/>
          </a:xfrm>
          <a:prstGeom prst="rect">
            <a:avLst/>
          </a:prstGeom>
          <a:noFill/>
          <a:ln w="9525">
            <a:noFill/>
          </a:ln>
        </p:spPr>
      </p:pic>
      <p:graphicFrame>
        <p:nvGraphicFramePr>
          <p:cNvPr id="64516" name="表格 64515"/>
          <p:cNvGraphicFramePr/>
          <p:nvPr/>
        </p:nvGraphicFramePr>
        <p:xfrm>
          <a:off x="2427288" y="4086225"/>
          <a:ext cx="4289425" cy="1762125"/>
        </p:xfrm>
        <a:graphic>
          <a:graphicData uri="http://schemas.openxmlformats.org/drawingml/2006/table">
            <a:tbl>
              <a:tblPr/>
              <a:tblGrid>
                <a:gridCol w="4289425"/>
              </a:tblGrid>
              <a:tr h="17621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just" eaLnBrk="1" hangingPunct="1">
                        <a:lnSpc>
                          <a:spcPct val="150000"/>
                        </a:lnSpc>
                        <a:buNone/>
                      </a:pPr>
                      <a:r>
                        <a:rPr lang="en-US" altLang="zh-CN" sz="1500" b="1" dirty="0">
                          <a:latin typeface="Courier New" panose="02070309020205020404" pitchFamily="49" charset="0"/>
                          <a:cs typeface="Verdana" panose="020B0604030504040204" pitchFamily="34" charset="0"/>
                        </a:rPr>
                        <a:t>from PIL import Image</a:t>
                      </a:r>
                      <a:endParaRPr lang="en-US" altLang="zh-CN" sz="1500" b="1" dirty="0">
                        <a:latin typeface="Courier New" panose="02070309020205020404" pitchFamily="49" charset="0"/>
                        <a:cs typeface="Verdana" panose="020B0604030504040204" pitchFamily="34" charset="0"/>
                      </a:endParaRPr>
                    </a:p>
                    <a:p>
                      <a:pPr lvl="0" algn="just" eaLnBrk="1" hangingPunct="1">
                        <a:lnSpc>
                          <a:spcPct val="150000"/>
                        </a:lnSpc>
                        <a:buNone/>
                      </a:pPr>
                      <a:r>
                        <a:rPr lang="en-US" altLang="zh-CN" sz="1500" b="1" dirty="0">
                          <a:latin typeface="Courier New" panose="02070309020205020404" pitchFamily="49" charset="0"/>
                          <a:cs typeface="Verdana" panose="020B0604030504040204" pitchFamily="34" charset="0"/>
                        </a:rPr>
                        <a:t>from PIL import ImageFilter</a:t>
                      </a:r>
                      <a:endParaRPr lang="en-US" altLang="zh-CN" sz="1500" b="1" dirty="0">
                        <a:latin typeface="Courier New" panose="02070309020205020404" pitchFamily="49" charset="0"/>
                        <a:cs typeface="Verdana" panose="020B0604030504040204" pitchFamily="34" charset="0"/>
                      </a:endParaRPr>
                    </a:p>
                    <a:p>
                      <a:pPr lvl="0" eaLnBrk="1" hangingPunct="1">
                        <a:lnSpc>
                          <a:spcPct val="150000"/>
                        </a:lnSpc>
                        <a:buNone/>
                      </a:pPr>
                      <a:r>
                        <a:rPr lang="en-US" altLang="zh-CN" sz="1500" b="1" dirty="0">
                          <a:latin typeface="Courier New" panose="02070309020205020404" pitchFamily="49" charset="0"/>
                          <a:cs typeface="Verdana" panose="020B0604030504040204" pitchFamily="34" charset="0"/>
                        </a:rPr>
                        <a:t>im = Image.open('np.jpg')</a:t>
                      </a:r>
                      <a:br>
                        <a:rPr lang="en-US" altLang="zh-CN" sz="1500" b="1" dirty="0">
                          <a:latin typeface="Courier New" panose="02070309020205020404" pitchFamily="49" charset="0"/>
                          <a:cs typeface="Verdana" panose="020B0604030504040204" pitchFamily="34" charset="0"/>
                        </a:rPr>
                      </a:br>
                      <a:r>
                        <a:rPr lang="en-US" altLang="zh-CN" sz="1500" b="1" dirty="0">
                          <a:latin typeface="Courier New" panose="02070309020205020404" pitchFamily="49" charset="0"/>
                          <a:cs typeface="Verdana" panose="020B0604030504040204" pitchFamily="34" charset="0"/>
                        </a:rPr>
                        <a:t>e33 = im.filter(ImageFilter.CONTOUR)</a:t>
                      </a:r>
                      <a:br>
                        <a:rPr lang="en-US" altLang="zh-CN" sz="1500" b="1" dirty="0">
                          <a:latin typeface="Courier New" panose="02070309020205020404" pitchFamily="49" charset="0"/>
                          <a:cs typeface="Verdana" panose="020B0604030504040204" pitchFamily="34" charset="0"/>
                        </a:rPr>
                      </a:br>
                      <a:r>
                        <a:rPr lang="en-US" altLang="zh-CN" sz="1500" b="1" dirty="0">
                          <a:latin typeface="Courier New" panose="02070309020205020404" pitchFamily="49" charset="0"/>
                          <a:cs typeface="Verdana" panose="020B0604030504040204" pitchFamily="34" charset="0"/>
                        </a:rPr>
                        <a:t>e33.save('E(33).jpg')</a:t>
                      </a:r>
                      <a:endParaRPr lang="zh-CN" altLang="zh-CN" sz="1500" b="1" dirty="0">
                        <a:latin typeface="Courier New" panose="02070309020205020404" pitchFamily="49" charset="0"/>
                        <a:ea typeface="Verdana" panose="020B0604030504040204" pitchFamily="34" charset="0"/>
                      </a:endParaRPr>
                    </a:p>
                  </a:txBody>
                  <a:tcPr marL="51435" marR="514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rgbClr val="F2F2F2"/>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5538" name="图片 3"/>
          <p:cNvPicPr>
            <a:picLocks noChangeAspect="1"/>
          </p:cNvPicPr>
          <p:nvPr/>
        </p:nvPicPr>
        <p:blipFill>
          <a:blip r:embed="rId2"/>
          <a:stretch>
            <a:fillRect/>
          </a:stretch>
        </p:blipFill>
        <p:spPr>
          <a:xfrm>
            <a:off x="482600" y="1517650"/>
            <a:ext cx="8178800" cy="3822700"/>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6562" name="图片 3"/>
          <p:cNvPicPr>
            <a:picLocks noChangeAspect="1"/>
          </p:cNvPicPr>
          <p:nvPr/>
        </p:nvPicPr>
        <p:blipFill>
          <a:blip r:embed="rId2"/>
          <a:stretch>
            <a:fillRect/>
          </a:stretch>
        </p:blipFill>
        <p:spPr>
          <a:xfrm>
            <a:off x="4567238" y="1838325"/>
            <a:ext cx="4576762" cy="3025775"/>
          </a:xfrm>
          <a:prstGeom prst="rect">
            <a:avLst/>
          </a:prstGeom>
          <a:noFill/>
          <a:ln w="9525">
            <a:noFill/>
          </a:ln>
        </p:spPr>
      </p:pic>
      <p:pic>
        <p:nvPicPr>
          <p:cNvPr id="66563" name="图片 4"/>
          <p:cNvPicPr>
            <a:picLocks noChangeAspect="1"/>
          </p:cNvPicPr>
          <p:nvPr/>
        </p:nvPicPr>
        <p:blipFill>
          <a:blip r:embed="rId3"/>
          <a:stretch>
            <a:fillRect/>
          </a:stretch>
        </p:blipFill>
        <p:spPr>
          <a:xfrm>
            <a:off x="0" y="1838325"/>
            <a:ext cx="4576763" cy="30257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7586" name="图片 1"/>
          <p:cNvPicPr>
            <a:picLocks noChangeAspect="1"/>
          </p:cNvPicPr>
          <p:nvPr/>
        </p:nvPicPr>
        <p:blipFill>
          <a:blip r:embed="rId2"/>
          <a:stretch>
            <a:fillRect/>
          </a:stretch>
        </p:blipFill>
        <p:spPr>
          <a:xfrm>
            <a:off x="0" y="1812925"/>
            <a:ext cx="4567238" cy="3041650"/>
          </a:xfrm>
          <a:prstGeom prst="rect">
            <a:avLst/>
          </a:prstGeom>
          <a:noFill/>
          <a:ln w="9525">
            <a:noFill/>
          </a:ln>
        </p:spPr>
      </p:pic>
      <p:pic>
        <p:nvPicPr>
          <p:cNvPr id="67587" name="图片 2"/>
          <p:cNvPicPr>
            <a:picLocks noChangeAspect="1"/>
          </p:cNvPicPr>
          <p:nvPr/>
        </p:nvPicPr>
        <p:blipFill>
          <a:blip r:embed="rId3"/>
          <a:stretch>
            <a:fillRect/>
          </a:stretch>
        </p:blipFill>
        <p:spPr>
          <a:xfrm>
            <a:off x="4567238" y="1812925"/>
            <a:ext cx="4576762" cy="304165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8610" name="图片 3"/>
          <p:cNvPicPr>
            <a:picLocks noChangeAspect="1"/>
          </p:cNvPicPr>
          <p:nvPr/>
        </p:nvPicPr>
        <p:blipFill>
          <a:blip r:embed="rId2"/>
          <a:stretch>
            <a:fillRect/>
          </a:stretch>
        </p:blipFill>
        <p:spPr>
          <a:xfrm>
            <a:off x="0" y="1722438"/>
            <a:ext cx="4591050" cy="2808287"/>
          </a:xfrm>
          <a:prstGeom prst="rect">
            <a:avLst/>
          </a:prstGeom>
          <a:noFill/>
          <a:ln w="9525">
            <a:noFill/>
          </a:ln>
        </p:spPr>
      </p:pic>
      <p:pic>
        <p:nvPicPr>
          <p:cNvPr id="68611" name="图片 4"/>
          <p:cNvPicPr>
            <a:picLocks noChangeAspect="1"/>
          </p:cNvPicPr>
          <p:nvPr/>
        </p:nvPicPr>
        <p:blipFill>
          <a:blip r:embed="rId3"/>
          <a:stretch>
            <a:fillRect/>
          </a:stretch>
        </p:blipFill>
        <p:spPr>
          <a:xfrm>
            <a:off x="4552950" y="1722438"/>
            <a:ext cx="4591050" cy="2808287"/>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9634" name="图片 3"/>
          <p:cNvPicPr>
            <a:picLocks noChangeAspect="1"/>
          </p:cNvPicPr>
          <p:nvPr/>
        </p:nvPicPr>
        <p:blipFill>
          <a:blip r:embed="rId2"/>
          <a:stretch>
            <a:fillRect/>
          </a:stretch>
        </p:blipFill>
        <p:spPr>
          <a:xfrm>
            <a:off x="0" y="2705100"/>
            <a:ext cx="4576763" cy="3025775"/>
          </a:xfrm>
          <a:prstGeom prst="rect">
            <a:avLst/>
          </a:prstGeom>
          <a:noFill/>
          <a:ln w="9525">
            <a:noFill/>
          </a:ln>
        </p:spPr>
      </p:pic>
      <p:pic>
        <p:nvPicPr>
          <p:cNvPr id="69635" name="图片 4"/>
          <p:cNvPicPr>
            <a:picLocks noChangeAspect="1"/>
          </p:cNvPicPr>
          <p:nvPr/>
        </p:nvPicPr>
        <p:blipFill>
          <a:blip r:embed="rId3"/>
          <a:stretch>
            <a:fillRect/>
          </a:stretch>
        </p:blipFill>
        <p:spPr>
          <a:xfrm>
            <a:off x="0" y="1104900"/>
            <a:ext cx="2420938" cy="1600200"/>
          </a:xfrm>
          <a:prstGeom prst="rect">
            <a:avLst/>
          </a:prstGeom>
          <a:noFill/>
          <a:ln w="9525">
            <a:noFill/>
          </a:ln>
        </p:spPr>
      </p:pic>
      <p:pic>
        <p:nvPicPr>
          <p:cNvPr id="69636" name="图片 1"/>
          <p:cNvPicPr>
            <a:picLocks noChangeAspect="1"/>
          </p:cNvPicPr>
          <p:nvPr/>
        </p:nvPicPr>
        <p:blipFill>
          <a:blip r:embed="rId4"/>
          <a:stretch>
            <a:fillRect/>
          </a:stretch>
        </p:blipFill>
        <p:spPr>
          <a:xfrm>
            <a:off x="4567238" y="2705100"/>
            <a:ext cx="4576762" cy="3025775"/>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0658" name="图片 3"/>
          <p:cNvPicPr>
            <a:picLocks noChangeAspect="1"/>
          </p:cNvPicPr>
          <p:nvPr/>
        </p:nvPicPr>
        <p:blipFill>
          <a:blip r:embed="rId2"/>
          <a:stretch>
            <a:fillRect/>
          </a:stretch>
        </p:blipFill>
        <p:spPr>
          <a:xfrm>
            <a:off x="1482725" y="1217613"/>
            <a:ext cx="5880100" cy="441007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1682" name="图片 3"/>
          <p:cNvPicPr>
            <a:picLocks noChangeAspect="1"/>
          </p:cNvPicPr>
          <p:nvPr/>
        </p:nvPicPr>
        <p:blipFill>
          <a:blip r:embed="rId2"/>
          <a:stretch>
            <a:fillRect/>
          </a:stretch>
        </p:blipFill>
        <p:spPr>
          <a:xfrm>
            <a:off x="2020888" y="1214438"/>
            <a:ext cx="4425950" cy="44259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194" name="TextBox 2"/>
          <p:cNvSpPr txBox="1"/>
          <p:nvPr/>
        </p:nvSpPr>
        <p:spPr>
          <a:xfrm>
            <a:off x="538163" y="2257425"/>
            <a:ext cx="7994650" cy="1754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当今世界，唯一长达</a:t>
            </a:r>
            <a:r>
              <a:rPr lang="en-US" altLang="zh-CN" sz="2400" dirty="0">
                <a:latin typeface="Palatino Linotype" panose="02040502050505030304" pitchFamily="18" charset="0"/>
                <a:ea typeface="楷体" panose="02010609060101010101" pitchFamily="49" charset="-122"/>
              </a:rPr>
              <a:t>50</a:t>
            </a:r>
            <a:r>
              <a:rPr lang="zh-CN" altLang="en-US" sz="2400" dirty="0">
                <a:latin typeface="Palatino Linotype" panose="02040502050505030304" pitchFamily="18" charset="0"/>
                <a:ea typeface="楷体" panose="02010609060101010101" pitchFamily="49" charset="-122"/>
              </a:rPr>
              <a:t>年有效且按指数发展的技术领域</a:t>
            </a:r>
            <a:endParaRPr lang="zh-CN" altLang="en-US"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计算机深刻改变人类社会，甚至可能改变人类本身</a:t>
            </a:r>
            <a:endParaRPr lang="en-US" altLang="zh-CN" sz="2400" dirty="0">
              <a:latin typeface="Palatino Linotype" panose="02040502050505030304" pitchFamily="18" charset="0"/>
              <a:ea typeface="楷体" panose="02010609060101010101" pitchFamily="49" charset="-122"/>
            </a:endParaRPr>
          </a:p>
          <a:p>
            <a:pPr marL="0" lvl="1" indent="0" algn="just" eaLnBrk="1" hangingPunct="1">
              <a:lnSpc>
                <a:spcPct val="150000"/>
              </a:lnSpc>
              <a:spcBef>
                <a:spcPct val="0"/>
              </a:spcBef>
              <a:buClr>
                <a:srgbClr val="C00000"/>
              </a:buClr>
              <a:buNone/>
            </a:pPr>
            <a:r>
              <a:rPr lang="en-US" altLang="zh-CN" sz="2400" dirty="0">
                <a:latin typeface="Palatino Linotype" panose="02040502050505030304" pitchFamily="18" charset="0"/>
                <a:ea typeface="楷体" panose="02010609060101010101" pitchFamily="49" charset="-122"/>
              </a:rPr>
              <a:t>-</a:t>
            </a:r>
            <a:r>
              <a:rPr lang="zh-CN" altLang="en-US" sz="2400" dirty="0">
                <a:latin typeface="Palatino Linotype" panose="02040502050505030304" pitchFamily="18" charset="0"/>
                <a:ea typeface="楷体" panose="02010609060101010101" pitchFamily="49" charset="-122"/>
              </a:rPr>
              <a:t>可预见的未来</a:t>
            </a:r>
            <a:r>
              <a:rPr lang="en-US" altLang="zh-CN" sz="2400" dirty="0">
                <a:latin typeface="Palatino Linotype" panose="02040502050505030304" pitchFamily="18" charset="0"/>
                <a:ea typeface="楷体" panose="02010609060101010101" pitchFamily="49" charset="-122"/>
              </a:rPr>
              <a:t>30</a:t>
            </a:r>
            <a:r>
              <a:rPr lang="zh-CN" altLang="en-US" sz="2400" dirty="0">
                <a:latin typeface="Palatino Linotype" panose="02040502050505030304" pitchFamily="18" charset="0"/>
                <a:ea typeface="楷体" panose="02010609060101010101" pitchFamily="49" charset="-122"/>
              </a:rPr>
              <a:t>年，摩尔定律还将持续有效</a:t>
            </a:r>
            <a:endParaRPr lang="en-US" altLang="zh-CN" sz="2400" dirty="0">
              <a:latin typeface="Palatino Linotype" panose="02040502050505030304" pitchFamily="18" charset="0"/>
              <a:ea typeface="楷体" panose="02010609060101010101" pitchFamily="49" charset="-122"/>
            </a:endParaRPr>
          </a:p>
        </p:txBody>
      </p:sp>
      <p:sp>
        <p:nvSpPr>
          <p:cNvPr id="8195" name="TextBox 4"/>
          <p:cNvSpPr txBox="1"/>
          <p:nvPr/>
        </p:nvSpPr>
        <p:spPr>
          <a:xfrm>
            <a:off x="684213" y="1735138"/>
            <a:ext cx="7416800" cy="5222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rgbClr val="C00000"/>
                </a:solidFill>
              </a:rPr>
              <a:t>计算机的发展参照摩尔定律，表现为指数方式</a:t>
            </a:r>
            <a:endParaRPr lang="zh-CN" altLang="en-US" sz="2800" b="1" dirty="0">
              <a:solidFill>
                <a:srgbClr val="C00000"/>
              </a:solidFill>
            </a:endParaRPr>
          </a:p>
        </p:txBody>
      </p:sp>
      <p:sp>
        <p:nvSpPr>
          <p:cNvPr id="8196" name="矩形 2"/>
          <p:cNvSpPr/>
          <p:nvPr/>
        </p:nvSpPr>
        <p:spPr>
          <a:xfrm>
            <a:off x="1295400" y="765175"/>
            <a:ext cx="64801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zh-CN" sz="4000" dirty="0">
                <a:solidFill>
                  <a:srgbClr val="262626"/>
                </a:solidFill>
                <a:latin typeface="微软雅黑" panose="020B0503020204020204" pitchFamily="34" charset="-122"/>
                <a:ea typeface="微软雅黑" panose="020B0503020204020204" pitchFamily="34" charset="-122"/>
              </a:rPr>
              <a:t>计算机的</a:t>
            </a:r>
            <a:r>
              <a:rPr lang="zh-CN" altLang="en-US" sz="4000" dirty="0">
                <a:solidFill>
                  <a:srgbClr val="262626"/>
                </a:solidFill>
                <a:latin typeface="微软雅黑" panose="020B0503020204020204" pitchFamily="34" charset="-122"/>
                <a:ea typeface="微软雅黑" panose="020B0503020204020204" pitchFamily="34" charset="-122"/>
              </a:rPr>
              <a:t>发展</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uLnTx/>
                <a:uFillTx/>
                <a:latin typeface="+mj-lt"/>
                <a:ea typeface="+mj-ea"/>
                <a:cs typeface="+mj-cs"/>
              </a:rPr>
              <a:t>程序设计</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程序设计是计算机可编程性的体现</a:t>
            </a:r>
            <a:endParaRPr kumimoji="0" lang="en-US" altLang="zh-CN" sz="2800" b="0" i="0" u="none" strike="noStrike" kern="0" cap="none" spc="0" normalizeH="0" baseline="0" noProof="0" dirty="0" smtClean="0">
              <a:ln>
                <a:noFill/>
              </a:ln>
              <a:solidFill>
                <a:srgbClr val="C00000"/>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程序设计，也称为编程</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深度应用计算机的主要手段</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程序设计已经成为当今社会需求量最大的职业技能之一</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很多</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岗位</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都将</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被计算机程序接管，程序设计将是生存技能</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uLnTx/>
                <a:uFillTx/>
                <a:latin typeface="+mj-lt"/>
                <a:ea typeface="+mj-ea"/>
                <a:cs typeface="+mj-cs"/>
              </a:rPr>
              <a:t>程序设计语言</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程序设计语言是一种用于交互（交流）的人造语言</a:t>
            </a:r>
            <a:endParaRPr kumimoji="0" lang="en-US" altLang="zh-CN" sz="2800" b="1" i="0" u="none" strike="noStrike" kern="0" cap="none" spc="0" normalizeH="0" baseline="0" noProof="0" dirty="0" smtClean="0">
              <a:ln>
                <a:noFill/>
              </a:ln>
              <a:solidFill>
                <a:srgbClr val="C0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程序设计语言，也称编程语言，程序设计的具体实现方式</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编程语言比自然语言更简单、更严谨、更精确</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编程语言主要用于人类和计算机之间的交互</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6299</Words>
  <Application>WPS 演示</Application>
  <PresentationFormat>全屏显示(4:3)</PresentationFormat>
  <Paragraphs>486</Paragraphs>
  <Slides>69</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69</vt:i4>
      </vt:variant>
    </vt:vector>
  </HeadingPairs>
  <TitlesOfParts>
    <vt:vector size="90" baseType="lpstr">
      <vt:lpstr>Arial</vt:lpstr>
      <vt:lpstr>宋体</vt:lpstr>
      <vt:lpstr>Wingdings</vt:lpstr>
      <vt:lpstr>Palatino Linotype</vt:lpstr>
      <vt:lpstr>黑体</vt:lpstr>
      <vt:lpstr>微软雅黑</vt:lpstr>
      <vt:lpstr>楷体</vt:lpstr>
      <vt:lpstr>Arial Unicode MS</vt:lpstr>
      <vt:lpstr>Calibri</vt:lpstr>
      <vt:lpstr>华文细黑</vt:lpstr>
      <vt:lpstr>Arial Unicode MS</vt:lpstr>
      <vt:lpstr>Courier New</vt:lpstr>
      <vt:lpstr>Times New Roman</vt:lpstr>
      <vt:lpstr>Tahoma</vt:lpstr>
      <vt:lpstr>Verdana</vt:lpstr>
      <vt:lpstr>Wingdings</vt:lpstr>
      <vt:lpstr>默认设计模板</vt:lpstr>
      <vt:lpstr>Excel.Chart.8</vt:lpstr>
      <vt:lpstr>Excel.Chart.8</vt:lpstr>
      <vt:lpstr>Visio.Drawing.11</vt:lpstr>
      <vt:lpstr>Visio.Drawing.11</vt:lpstr>
      <vt:lpstr>Python语言基础</vt:lpstr>
      <vt:lpstr>第1章 程序设计基本方法</vt:lpstr>
      <vt:lpstr>PowerPoint 演示文稿</vt:lpstr>
      <vt:lpstr>PowerPoint 演示文稿</vt:lpstr>
      <vt:lpstr>PowerPoint 演示文稿</vt:lpstr>
      <vt:lpstr>PowerPoint 演示文稿</vt:lpstr>
      <vt:lpstr>PowerPoint 演示文稿</vt:lpstr>
      <vt:lpstr>程序设计</vt:lpstr>
      <vt:lpstr>程序设计语言</vt:lpstr>
      <vt:lpstr>程序设计语言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实例1：圆面积的计算</vt:lpstr>
      <vt:lpstr>实例1：圆面积的计算</vt:lpstr>
      <vt:lpstr>实例2：同切圆绘制</vt:lpstr>
      <vt:lpstr>实例2：同切圆绘制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Weijia Yuan</dc:creator>
  <cp:lastModifiedBy>wmm</cp:lastModifiedBy>
  <cp:revision>36</cp:revision>
  <cp:lastPrinted>2015-09-27T23:25:00Z</cp:lastPrinted>
  <dcterms:created xsi:type="dcterms:W3CDTF">2016-12-05T15:44:00Z</dcterms:created>
  <dcterms:modified xsi:type="dcterms:W3CDTF">2023-09-21T05:58:50Z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2052-11.1.0.11579</vt:lpwstr>
  </property>
  <property fmtid="{D5CDD505-2E9C-101B-9397-08002B2CF9AE}" pid="3" name="ICV">
    <vt:lpwstr>74849FDB9F9C41C28C60D355F54379BA</vt:lpwstr>
  </property>
</Properties>
</file>