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372" r:id="rId3"/>
    <p:sldId id="373" r:id="rId4"/>
    <p:sldId id="321" r:id="rId5"/>
    <p:sldId id="592" r:id="rId6"/>
    <p:sldId id="323" r:id="rId7"/>
    <p:sldId id="324" r:id="rId8"/>
    <p:sldId id="593" r:id="rId9"/>
    <p:sldId id="325" r:id="rId10"/>
    <p:sldId id="326" r:id="rId11"/>
    <p:sldId id="327" r:id="rId12"/>
    <p:sldId id="568" r:id="rId13"/>
    <p:sldId id="328" r:id="rId14"/>
    <p:sldId id="569" r:id="rId15"/>
    <p:sldId id="329" r:id="rId16"/>
    <p:sldId id="560" r:id="rId17"/>
    <p:sldId id="332" r:id="rId18"/>
    <p:sldId id="333" r:id="rId19"/>
    <p:sldId id="561" r:id="rId20"/>
    <p:sldId id="562" r:id="rId21"/>
    <p:sldId id="567" r:id="rId22"/>
    <p:sldId id="571" r:id="rId23"/>
    <p:sldId id="337" r:id="rId24"/>
    <p:sldId id="570" r:id="rId25"/>
    <p:sldId id="572" r:id="rId26"/>
    <p:sldId id="338" r:id="rId27"/>
    <p:sldId id="564" r:id="rId28"/>
    <p:sldId id="339" r:id="rId29"/>
    <p:sldId id="563" r:id="rId30"/>
    <p:sldId id="565" r:id="rId31"/>
    <p:sldId id="344" r:id="rId32"/>
    <p:sldId id="646" r:id="rId33"/>
    <p:sldId id="347" r:id="rId34"/>
    <p:sldId id="348" r:id="rId35"/>
    <p:sldId id="349" r:id="rId36"/>
    <p:sldId id="350" r:id="rId37"/>
    <p:sldId id="353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357" r:id="rId51"/>
    <p:sldId id="358" r:id="rId52"/>
    <p:sldId id="585" r:id="rId53"/>
    <p:sldId id="586" r:id="rId54"/>
    <p:sldId id="587" r:id="rId55"/>
    <p:sldId id="588" r:id="rId56"/>
    <p:sldId id="361" r:id="rId57"/>
    <p:sldId id="589" r:id="rId59"/>
    <p:sldId id="590" r:id="rId60"/>
    <p:sldId id="591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7"/>
    <p:restoredTop sz="94684"/>
  </p:normalViewPr>
  <p:slideViewPr>
    <p:cSldViewPr showGuides="1">
      <p:cViewPr varScale="1">
        <p:scale>
          <a:sx n="66" d="100"/>
          <a:sy n="66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ECC099-9B94-4934-AC90-F09E53C8147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052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Python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语言</a:t>
            </a:r>
            <a:r>
              <a:rPr kumimoji="0" lang="zh-CN" alt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基础</a:t>
            </a:r>
            <a:endParaRPr kumimoji="0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3808413"/>
            <a:ext cx="9144000" cy="1222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河南农业大学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王曼曼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manmanwmm@163.com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TextBox 2"/>
          <p:cNvSpPr txBox="1"/>
          <p:nvPr/>
        </p:nvSpPr>
        <p:spPr>
          <a:xfrm>
            <a:off x="611188" y="1844675"/>
            <a:ext cx="8064500" cy="390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调试、运行程序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在系统命令行上运行如下命令执行程序：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C:\&gt;python TempConvert.py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打开上述文件，按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运行（推荐）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输入数值，观察输出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23320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输入输出的改变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温度数值与温度标识之间关系的设计可以改变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标识改变放在温度数值之前：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C82,F28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标识字符改变为多个字符：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82Ce,28F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87450" y="5492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举一反三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39750" y="3789363"/>
            <a:ext cx="822960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问题的改变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温度转换问题是各类转换问题的代表性问题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货币转换、长度转换、重量转换、面积转换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问题不同，但程序代码相似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33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extBox 2"/>
          <p:cNvSpPr txBox="1"/>
          <p:nvPr/>
        </p:nvSpPr>
        <p:spPr>
          <a:xfrm>
            <a:off x="1169988" y="2808288"/>
            <a:ext cx="6418262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语法元素分析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Python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程序语法元素分析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575" y="1600200"/>
            <a:ext cx="7148513" cy="341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程序的格式框架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命名与保留字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数据类型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语句与函数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-python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程序的输入输出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温度转换代码分析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程序的格式框架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364" name="TextBox 2"/>
          <p:cNvSpPr txBox="1"/>
          <p:nvPr/>
        </p:nvSpPr>
        <p:spPr>
          <a:xfrm>
            <a:off x="539750" y="1782763"/>
            <a:ext cx="80645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语言采用严格的“缩进”来表明程序的格式框架。缩进指每一行代码开始前的空白区域，用来表示代码之间的包含和层次关系。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个缩进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中标明代码的层次关系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语言中表明程序框架的唯一手段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程序的格式框架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88" name="TextBox 2"/>
          <p:cNvSpPr txBox="1"/>
          <p:nvPr/>
        </p:nvSpPr>
        <p:spPr>
          <a:xfrm>
            <a:off x="539750" y="1557338"/>
            <a:ext cx="80645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单层缩进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多层缩进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13" y="2266950"/>
            <a:ext cx="3857625" cy="4022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888" y="2266950"/>
            <a:ext cx="3771900" cy="402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注释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12" name="TextBox 2"/>
          <p:cNvSpPr txBox="1"/>
          <p:nvPr/>
        </p:nvSpPr>
        <p:spPr>
          <a:xfrm>
            <a:off x="250825" y="1844675"/>
            <a:ext cx="9001125" cy="3848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用于提高代码可读性的辅助性文字，不被计算机执行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注释的两种方法：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单行注释以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3" indent="0" algn="just" eaLnBrk="1" hangingPunct="1"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#Here are the comments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多行注释以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开头和结尾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algn="just" eaLnBrk="1" hangingPunct="1"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algn="just" eaLnBrk="1" hangingPunct="1"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This is a multiline comment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algn="just" eaLnBrk="1" hangingPunct="1"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used in Python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lvl="4" indent="0" algn="just" eaLnBrk="1" hangingPunct="1"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命名与保留字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436" name="TextBox 2"/>
          <p:cNvSpPr txBox="1"/>
          <p:nvPr/>
        </p:nvSpPr>
        <p:spPr>
          <a:xfrm>
            <a:off x="611188" y="1700213"/>
            <a:ext cx="8064500" cy="1754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常量：程序中值不发生改变的元素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变量：程序中值发生改变或者可以发生改变的元素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684213" y="2879725"/>
            <a:ext cx="7885112" cy="2781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5720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变量命名规则：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720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ndara" panose="020E0502030303020204" pitchFamily="34" charset="0"/>
                <a:ea typeface="微软雅黑" panose="020B0503020204020204" pitchFamily="34" charset="-122"/>
              </a:rPr>
              <a:t>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名称第一字符为英文字母或者下划线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720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ndara" panose="020E0502030303020204" pitchFamily="34" charset="0"/>
                <a:ea typeface="微软雅黑" panose="020B0503020204020204" pitchFamily="34" charset="-122"/>
              </a:rPr>
              <a:t>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名称第一字符后可以使用英文字母、下划线和数字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720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ndara" panose="020E0502030303020204" pitchFamily="34" charset="0"/>
                <a:ea typeface="微软雅黑" panose="020B0503020204020204" pitchFamily="34" charset="-122"/>
              </a:rPr>
              <a:t>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名称不能使用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的关键字或保留字符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45720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dirty="0">
                <a:latin typeface="Candara" panose="020E0502030303020204" pitchFamily="34" charset="0"/>
                <a:ea typeface="微软雅黑" panose="020B0503020204020204" pitchFamily="34" charset="-122"/>
              </a:rPr>
              <a:t>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名称区分大小写，单词与单词之间使用下划线连接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命名与保留字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460" name="TextBox 2"/>
          <p:cNvSpPr txBox="1"/>
          <p:nvPr/>
        </p:nvSpPr>
        <p:spPr>
          <a:xfrm>
            <a:off x="611188" y="1973263"/>
            <a:ext cx="8064500" cy="2898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保留字，也称为关键字，指被编程语言内部定义并保留使用的标识符。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程序员编写程序不能定义与保留字相同的标识符。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每种程序设计语言都有一套保留字，保留字一般用来构成程序整体框架、表达关键值和具有结构性的复杂语义等。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掌握一门编程语言首先要熟记其所对应的保留字。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命名与保留字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484" name="TextBox 2"/>
          <p:cNvSpPr txBox="1"/>
          <p:nvPr/>
        </p:nvSpPr>
        <p:spPr>
          <a:xfrm>
            <a:off x="611188" y="1973263"/>
            <a:ext cx="806450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3.x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保留字列表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5400" y="2781300"/>
          <a:ext cx="6310313" cy="356552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77578"/>
                <a:gridCol w="1577578"/>
                <a:gridCol w="1577578"/>
                <a:gridCol w="1577578"/>
              </a:tblGrid>
              <a:tr h="396169">
                <a:tc>
                  <a:txBody>
                    <a:bodyPr/>
                    <a:lstStyle/>
                    <a:p>
                      <a:r>
                        <a:rPr lang="en-US" altLang="zh-CN" sz="2000" b="0" dirty="0"/>
                        <a:t>and</a:t>
                      </a:r>
                      <a:endParaRPr lang="zh-CN" altLang="en-US" sz="2000" b="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/>
                        <a:t>elif</a:t>
                      </a:r>
                      <a:endParaRPr lang="zh-CN" altLang="en-US" sz="2000" b="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/>
                        <a:t>import</a:t>
                      </a:r>
                      <a:endParaRPr lang="zh-CN" altLang="en-US" sz="2000" b="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/>
                        <a:t>raise</a:t>
                      </a:r>
                      <a:endParaRPr lang="zh-CN" altLang="en-US" sz="2000" b="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as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else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in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return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assert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except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is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try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break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finally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lambda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while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class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for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nonlocal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with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continue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from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not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yield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def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global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or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True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del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if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pass 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False 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  <a:tr h="396169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91430" marR="91430" marT="45706" marB="4570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None </a:t>
                      </a:r>
                      <a:endParaRPr lang="zh-CN" altLang="en-US" sz="2000" dirty="0"/>
                    </a:p>
                  </a:txBody>
                  <a:tcPr marL="91430" marR="91430" marT="45706" marB="45706"/>
                </a:tc>
              </a:tr>
            </a:tbl>
          </a:graphicData>
        </a:graphic>
      </p:graphicFrame>
      <p:sp>
        <p:nvSpPr>
          <p:cNvPr id="7" name="内容占位符 2"/>
          <p:cNvSpPr txBox="1"/>
          <p:nvPr/>
        </p:nvSpPr>
        <p:spPr bwMode="auto">
          <a:xfrm>
            <a:off x="844550" y="1943100"/>
            <a:ext cx="7183438" cy="403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5058" name="标题 3"/>
          <p:cNvSpPr>
            <a:spLocks noGrp="1"/>
          </p:cNvSpPr>
          <p:nvPr>
            <p:ph type="ctrTitle"/>
          </p:nvPr>
        </p:nvSpPr>
        <p:spPr>
          <a:xfrm>
            <a:off x="0" y="1268413"/>
            <a:ext cx="9144000" cy="2387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第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2</a:t>
            </a: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章 </a:t>
            </a:r>
            <a:r>
              <a:rPr kumimoji="0" lang="en-US" altLang="zh-CN" sz="4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Python</a:t>
            </a:r>
            <a:r>
              <a: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alatino Linotype" panose="02040502050505030304" pitchFamily="18" charset="0"/>
                <a:ea typeface="黑体" panose="02010609060101010101" pitchFamily="49" charset="-122"/>
                <a:cs typeface="+mj-cs"/>
              </a:rPr>
              <a:t>程序实例解析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Palatino Linotype" panose="02040502050505030304" pitchFamily="18" charset="0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3075" name="Chart 6"/>
          <p:cNvGraphicFramePr/>
          <p:nvPr/>
        </p:nvGraphicFramePr>
        <p:xfrm>
          <a:off x="0" y="4868863"/>
          <a:ext cx="8859838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4401800" imgH="5003800" progId="Excel.Chart.8">
                  <p:embed/>
                </p:oleObj>
              </mc:Choice>
              <mc:Fallback>
                <p:oleObj name="" r:id="rId2" imgW="14401800" imgH="5003800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868863"/>
                        <a:ext cx="8859838" cy="146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84213" y="1589088"/>
            <a:ext cx="7416800" cy="10461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29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keyword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预制的保留关键字及其相关操作的内置库。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50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652713"/>
            <a:ext cx="7813675" cy="3673475"/>
          </a:xfrm>
          <a:prstGeom prst="rect">
            <a:avLst/>
          </a:prstGeom>
          <a:noFill/>
          <a:ln w="1905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命名与保留字</a:t>
            </a:r>
            <a:endParaRPr kumimoji="0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数据类型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21"/>
          <p:cNvSpPr txBox="1">
            <a:spLocks noChangeArrowheads="1"/>
          </p:cNvSpPr>
          <p:nvPr/>
        </p:nvSpPr>
        <p:spPr bwMode="auto">
          <a:xfrm>
            <a:off x="571500" y="1636713"/>
            <a:ext cx="78787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包含数据类型：字符串、整数、浮点数、列表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指向对象的引用。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属于动态类型定义语言，即变量不需要显式声明数据类型。根据变量的赋值，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解释器会自动确定其数据类型。如此，变量仅仅是指向某个对象，其类型是由对象本身确定。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也是一种强类型语言，即某个变量指向的对象均属于某个数据类型。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065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743075"/>
            <a:ext cx="7878763" cy="420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556" name="TextBox 2"/>
          <p:cNvSpPr txBox="1"/>
          <p:nvPr/>
        </p:nvSpPr>
        <p:spPr>
          <a:xfrm>
            <a:off x="323850" y="1489075"/>
            <a:ext cx="8501063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1" indent="-45720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语言中，字符串是用两个双引号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 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或者单引号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 ’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括起来的一个或多个字符。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字符串的两种序号体系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7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4005263"/>
            <a:ext cx="6238875" cy="2519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的使用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531" name="TextBox 2"/>
          <p:cNvSpPr txBox="1">
            <a:spLocks noChangeArrowheads="1"/>
          </p:cNvSpPr>
          <p:nvPr/>
        </p:nvSpPr>
        <p:spPr bwMode="auto">
          <a:xfrm>
            <a:off x="323850" y="1489075"/>
            <a:ext cx="8501063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 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获取字符串中一个或多个字符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索引：返回字符串中单个字符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&gt;[M]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TempStr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[-1]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切片：返回字符串中一段字符子串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&gt;[M:N]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TempStr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[0:-1]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列表类型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23850" y="1489075"/>
            <a:ext cx="8501063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由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个或多个数据组成的有序序列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列表使用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[]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表示，采用逗号分隔各元素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[‘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F’,’f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’]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表示两个元素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’F’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’f’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使用保留字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判断一个元素是否在列表中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TempStr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[-1] in ['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F','f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']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赋值语句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628" name="TextBox 2"/>
          <p:cNvSpPr txBox="1"/>
          <p:nvPr/>
        </p:nvSpPr>
        <p:spPr>
          <a:xfrm>
            <a:off x="323850" y="1595438"/>
            <a:ext cx="8501063" cy="5138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表示“赋值”，即将等号右侧的值计算后将结果值赋给左侧变量，包含等号（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）的语句称为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同步赋值语句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同时给多个变量赋值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 =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赋值语句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2" name="TextBox 2"/>
          <p:cNvSpPr txBox="1"/>
          <p:nvPr/>
        </p:nvSpPr>
        <p:spPr>
          <a:xfrm>
            <a:off x="323850" y="1700213"/>
            <a:ext cx="8501063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例：将变量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采用单个赋值，需要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行语句：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即通过一个临时变量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的原始值，然后将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值赋给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，再将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的原始值通过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采用同步赋值语句，仅需要一行代码：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538" y="4581525"/>
            <a:ext cx="5184775" cy="1558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1042988" y="1700213"/>
            <a:ext cx="7183438" cy="403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838450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input()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endParaRPr kumimoji="0" lang="zh-CN" altLang="zh-CN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676" name="TextBox 2"/>
          <p:cNvSpPr txBox="1"/>
          <p:nvPr/>
        </p:nvSpPr>
        <p:spPr>
          <a:xfrm>
            <a:off x="539750" y="1997075"/>
            <a:ext cx="8501063" cy="1458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获得用户输入之前，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函数可以包含一些提示性文字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= input(&lt;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提示性文字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250" y="3068638"/>
          <a:ext cx="5491163" cy="2057400"/>
        </p:xfrm>
        <a:graphic>
          <a:graphicData uri="http://schemas.openxmlformats.org/drawingml/2006/table">
            <a:tbl>
              <a:tblPr/>
              <a:tblGrid>
                <a:gridCol w="5491163"/>
              </a:tblGrid>
              <a:tr h="195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input("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")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python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'python'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input("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")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1024.256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'1024.256'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auto">
          <a:xfrm>
            <a:off x="1042988" y="1700213"/>
            <a:ext cx="7183438" cy="403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分支语句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700" name="TextBox 2"/>
          <p:cNvSpPr txBox="1"/>
          <p:nvPr/>
        </p:nvSpPr>
        <p:spPr>
          <a:xfrm>
            <a:off x="539750" y="1997075"/>
            <a:ext cx="850106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分支语句是控制程序运行的一类重要语句，它的作用是根据判断条件选择程序执行路径，使用方式如下：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1" name="TextBox 2"/>
          <p:cNvSpPr txBox="1"/>
          <p:nvPr/>
        </p:nvSpPr>
        <p:spPr>
          <a:xfrm>
            <a:off x="2987675" y="2855913"/>
            <a:ext cx="8501063" cy="312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elif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 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42988" y="1844675"/>
            <a:ext cx="7183438" cy="403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1988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eval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（）函数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24" name="TextBox 2"/>
          <p:cNvSpPr txBox="1"/>
          <p:nvPr/>
        </p:nvSpPr>
        <p:spPr>
          <a:xfrm>
            <a:off x="539750" y="1997075"/>
            <a:ext cx="8208963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eval(&lt;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语言中一个十分重要的函数，它能够以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表达式的方式解析并执行字符串，将返回结果输出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/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去掉参数最外侧引号并执行余下语句的函数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76375" y="3357563"/>
          <a:ext cx="5489575" cy="1371600"/>
        </p:xfrm>
        <a:graphic>
          <a:graphicData uri="http://schemas.openxmlformats.org/drawingml/2006/table">
            <a:tbl>
              <a:tblPr firstRow="1" firstCol="1" bandRow="1"/>
              <a:tblGrid>
                <a:gridCol w="5489575"/>
              </a:tblGrid>
              <a:tr h="1090389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&gt;&gt;&gt;x = 1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("x + 1")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lang="en-US" sz="2400" b="1" kern="0" dirty="0" err="1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lang="en-US" sz="24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("1.1 + 2.2")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3.3</a:t>
                      </a:r>
                      <a:endParaRPr lang="zh-CN" sz="240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 bwMode="auto">
          <a:xfrm>
            <a:off x="793750" y="1844675"/>
            <a:ext cx="7185025" cy="4032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0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2"/>
          <p:cNvSpPr txBox="1"/>
          <p:nvPr/>
        </p:nvSpPr>
        <p:spPr>
          <a:xfrm>
            <a:off x="1655763" y="2849563"/>
            <a:ext cx="57245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温度转换程序实例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442753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以字符形式向控制台输出结果的函数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914400" marR="0" lvl="1" indent="-45720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Char char="-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print()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函数的格式化：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print("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转换后的温度是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{:.2f}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C".format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(C))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573588" y="4221163"/>
            <a:ext cx="719138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9925" y="4221163"/>
            <a:ext cx="0" cy="431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076825" y="4652963"/>
            <a:ext cx="1943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076825" y="4221163"/>
            <a:ext cx="0" cy="4318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3" name="TextBox 10"/>
          <p:cNvSpPr txBox="1"/>
          <p:nvPr/>
        </p:nvSpPr>
        <p:spPr>
          <a:xfrm>
            <a:off x="4573588" y="4652963"/>
            <a:ext cx="40306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/>
              <a:t>{ }</a:t>
            </a:r>
            <a:r>
              <a:rPr lang="zh-CN" altLang="en-US" sz="2000" dirty="0"/>
              <a:t>表示槽，后续变量填充到槽中</a:t>
            </a:r>
            <a:endParaRPr lang="zh-CN" altLang="en-US" sz="2000" dirty="0"/>
          </a:p>
        </p:txBody>
      </p:sp>
      <p:sp>
        <p:nvSpPr>
          <p:cNvPr id="31754" name="TextBox 14"/>
          <p:cNvSpPr txBox="1"/>
          <p:nvPr/>
        </p:nvSpPr>
        <p:spPr>
          <a:xfrm>
            <a:off x="2641600" y="5173663"/>
            <a:ext cx="6107113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000" dirty="0"/>
              <a:t>{ :.2f}</a:t>
            </a:r>
            <a:r>
              <a:rPr lang="zh-CN" altLang="en-US" sz="2000" dirty="0"/>
              <a:t>表示将变量</a:t>
            </a:r>
            <a:r>
              <a:rPr lang="en-US" altLang="zh-CN" sz="2000" dirty="0"/>
              <a:t>C</a:t>
            </a:r>
            <a:r>
              <a:rPr lang="zh-CN" altLang="en-US" sz="2000" dirty="0"/>
              <a:t>填充到这个位置时取小数点后</a:t>
            </a:r>
            <a:r>
              <a:rPr lang="en-US" altLang="zh-CN" sz="2000" dirty="0"/>
              <a:t>2</a:t>
            </a:r>
            <a:r>
              <a:rPr lang="zh-CN" altLang="en-US" sz="2000" dirty="0"/>
              <a:t>位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5376545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格式化函数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format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</a:t>
            </a:r>
            <a:endParaRPr kumimoji="0" lang="en-US" altLang="zh-CN" sz="4000" b="0" i="0" u="none" strike="noStrike" kern="1200" cap="none" spc="0" normalizeH="0" baseline="0" noProof="0" dirty="0" smtClean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323850" y="1700213"/>
            <a:ext cx="8501063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将字符串格式化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字符串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.format()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lvl="1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3356610"/>
            <a:ext cx="6429375" cy="12376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27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1" name="TextBox 2"/>
          <p:cNvSpPr txBox="1"/>
          <p:nvPr/>
        </p:nvSpPr>
        <p:spPr>
          <a:xfrm>
            <a:off x="971550" y="2849563"/>
            <a:ext cx="7531100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库和蟒蛇绘制程序</a:t>
            </a:r>
            <a:endParaRPr lang="zh-CN" altLang="en-US" sz="5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3" y="908050"/>
            <a:ext cx="8228012" cy="463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3132138" y="3227388"/>
            <a:ext cx="3887788" cy="706438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9448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0" name="TextBox 2"/>
          <p:cNvSpPr txBox="1"/>
          <p:nvPr/>
        </p:nvSpPr>
        <p:spPr>
          <a:xfrm>
            <a:off x="611188" y="1973263"/>
            <a:ext cx="8064500" cy="2678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英文是蟒蛇的意思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通过下面的例子，来实践用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语言输出图形效果。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49974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蟒蛇绘制实例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84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1628775"/>
            <a:ext cx="3240088" cy="728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TextBox 10"/>
          <p:cNvSpPr txBox="1"/>
          <p:nvPr/>
        </p:nvSpPr>
        <p:spPr>
          <a:xfrm>
            <a:off x="5659438" y="3213100"/>
            <a:ext cx="3582987" cy="187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共</a:t>
            </a:r>
            <a:r>
              <a:rPr lang="en-US" altLang="zh-CN" sz="2000" dirty="0"/>
              <a:t>17</a:t>
            </a:r>
            <a:r>
              <a:rPr lang="zh-CN" altLang="en-US" sz="2000" dirty="0"/>
              <a:t>行代码，很多行类似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参考框架结构、逐行分析理解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各类图像绘制的代表</a:t>
            </a:r>
            <a:endParaRPr lang="en-US" altLang="zh-CN" sz="2000" dirty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000" dirty="0"/>
              <a:t>-</a:t>
            </a:r>
            <a:r>
              <a:rPr lang="zh-CN" altLang="en-US" sz="2000" dirty="0"/>
              <a:t>圆形、五角星、国旗等</a:t>
            </a:r>
            <a:endParaRPr lang="zh-CN" altLang="en-US" sz="2000" dirty="0"/>
          </a:p>
        </p:txBody>
      </p:sp>
      <p:pic>
        <p:nvPicPr>
          <p:cNvPr id="35846" name="Picture 7"/>
          <p:cNvPicPr>
            <a:picLocks noChangeAspect="1"/>
          </p:cNvPicPr>
          <p:nvPr/>
        </p:nvPicPr>
        <p:blipFill>
          <a:blip r:embed="rId4"/>
          <a:srcRect t="6944" r="51505" b="46529"/>
          <a:stretch>
            <a:fillRect/>
          </a:stretch>
        </p:blipFill>
        <p:spPr>
          <a:xfrm>
            <a:off x="635000" y="2503488"/>
            <a:ext cx="4995863" cy="404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0891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868" name="TextBox 2"/>
          <p:cNvSpPr txBox="1"/>
          <p:nvPr/>
        </p:nvSpPr>
        <p:spPr>
          <a:xfrm>
            <a:off x="395288" y="1973263"/>
            <a:ext cx="82804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（海龟）库是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语言中一个很流行的绘制图像的函数库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绘图体系：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年诞生，入门级图形绘制函数库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语言的标准库之一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标准库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1" name="TextBox 2"/>
          <p:cNvSpPr txBox="1"/>
          <p:nvPr/>
        </p:nvSpPr>
        <p:spPr>
          <a:xfrm>
            <a:off x="395288" y="1973263"/>
            <a:ext cx="8280400" cy="2954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计算生态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第三方库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标准库：随解释器直接安装到操作系统中的功能模块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第三方库：需要经过安装才能使用的功能模块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Library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、包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、模块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，统称模块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20891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916" name="TextBox 2"/>
          <p:cNvSpPr txBox="1"/>
          <p:nvPr/>
        </p:nvSpPr>
        <p:spPr>
          <a:xfrm>
            <a:off x="395288" y="1973263"/>
            <a:ext cx="7921625" cy="2492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库，同学们头脑里需要有这样一个概念：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想象一个小乌龟，在一个横轴为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、纵轴为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的坐标系原点，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位置开始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根据一组函数指令的控制，在这个平面坐标系中移动，从而在它爬行的路径上绘制了图形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/>
          </p:cNvPicPr>
          <p:nvPr/>
        </p:nvPicPr>
        <p:blipFill>
          <a:blip r:embed="rId2"/>
          <a:srcRect l="10159" t="44173" r="19012" b="35367"/>
          <a:stretch>
            <a:fillRect/>
          </a:stretch>
        </p:blipFill>
        <p:spPr>
          <a:xfrm>
            <a:off x="1619250" y="1797050"/>
            <a:ext cx="6113463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484438" y="692150"/>
            <a:ext cx="41402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的绘图窗体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940" name="TextBox 2"/>
          <p:cNvSpPr txBox="1"/>
          <p:nvPr/>
        </p:nvSpPr>
        <p:spPr>
          <a:xfrm>
            <a:off x="827088" y="5157788"/>
            <a:ext cx="7921625" cy="1135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Turtle.setup(width,height,startx,starty)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-setup()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设置窗体大小及位置，不是必须的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663"/>
            <a:ext cx="8229600" cy="4132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温度刻画的两种不同体系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摄氏度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中国等世界大多数国家使用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摄氏度以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标准大气压下水的结冰点为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度，沸点为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度，将温度进行等分刻画。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华氏度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美国、英国等国家使用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标准大气压下水的结冰点为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度，沸点为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212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度，将温度进行等分刻画。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563938" y="620713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空间坐标体系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963" name="TextBox 2"/>
          <p:cNvSpPr txBox="1"/>
          <p:nvPr/>
        </p:nvSpPr>
        <p:spPr>
          <a:xfrm>
            <a:off x="827088" y="5157788"/>
            <a:ext cx="7921625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Turtle.goto(x,y)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4" name="Picture 2"/>
          <p:cNvPicPr>
            <a:picLocks noChangeAspect="1"/>
          </p:cNvPicPr>
          <p:nvPr/>
        </p:nvPicPr>
        <p:blipFill>
          <a:blip r:embed="rId2"/>
          <a:srcRect l="1694" t="45911" r="19012" b="37355"/>
          <a:stretch>
            <a:fillRect/>
          </a:stretch>
        </p:blipFill>
        <p:spPr>
          <a:xfrm>
            <a:off x="371475" y="1481138"/>
            <a:ext cx="8158163" cy="373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1986" name="Picture 2"/>
          <p:cNvPicPr>
            <a:picLocks noChangeAspect="1"/>
          </p:cNvPicPr>
          <p:nvPr/>
        </p:nvPicPr>
        <p:blipFill>
          <a:blip r:embed="rId2"/>
          <a:srcRect l="4179" t="46040" r="20029" b="37419"/>
          <a:stretch>
            <a:fillRect/>
          </a:stretch>
        </p:blipFill>
        <p:spPr>
          <a:xfrm>
            <a:off x="1042988" y="2133600"/>
            <a:ext cx="7094537" cy="3311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空间坐标体系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rcRect l="17778" t="-847" r="18588" b="100000"/>
          <a:stretch>
            <a:fillRect/>
          </a:stretch>
        </p:blipFill>
        <p:spPr>
          <a:xfrm>
            <a:off x="1828800" y="-188912"/>
            <a:ext cx="6545263" cy="188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空间坐标体系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3011" name="Picture 3"/>
          <p:cNvPicPr>
            <a:picLocks noChangeAspect="1"/>
          </p:cNvPicPr>
          <p:nvPr/>
        </p:nvPicPr>
        <p:blipFill>
          <a:blip r:embed="rId2"/>
          <a:srcRect l="17778" t="-847" r="18588" b="100000"/>
          <a:stretch>
            <a:fillRect/>
          </a:stretch>
        </p:blipFill>
        <p:spPr>
          <a:xfrm>
            <a:off x="1828800" y="-188912"/>
            <a:ext cx="6545263" cy="188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2" name="Picture 4"/>
          <p:cNvPicPr>
            <a:picLocks noChangeAspect="1"/>
          </p:cNvPicPr>
          <p:nvPr/>
        </p:nvPicPr>
        <p:blipFill>
          <a:blip r:embed="rId2"/>
          <a:srcRect l="19189" t="45975" r="21693" b="37746"/>
          <a:stretch>
            <a:fillRect/>
          </a:stretch>
        </p:blipFill>
        <p:spPr>
          <a:xfrm>
            <a:off x="1619250" y="2060575"/>
            <a:ext cx="5792788" cy="3455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角度坐标体系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4035" name="Picture 3"/>
          <p:cNvPicPr>
            <a:picLocks noChangeAspect="1"/>
          </p:cNvPicPr>
          <p:nvPr/>
        </p:nvPicPr>
        <p:blipFill>
          <a:blip r:embed="rId2"/>
          <a:srcRect l="17778" t="-847" r="18588" b="100000"/>
          <a:stretch>
            <a:fillRect/>
          </a:stretch>
        </p:blipFill>
        <p:spPr>
          <a:xfrm>
            <a:off x="1828800" y="-188912"/>
            <a:ext cx="6545263" cy="188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6" name="Picture 2"/>
          <p:cNvPicPr>
            <a:picLocks noChangeAspect="1"/>
          </p:cNvPicPr>
          <p:nvPr/>
        </p:nvPicPr>
        <p:blipFill>
          <a:blip r:embed="rId3"/>
          <a:srcRect l="4092" t="45650" r="20282" b="38396"/>
          <a:stretch>
            <a:fillRect/>
          </a:stretch>
        </p:blipFill>
        <p:spPr>
          <a:xfrm>
            <a:off x="627063" y="1773238"/>
            <a:ext cx="7778750" cy="355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7" name="TextBox 2"/>
          <p:cNvSpPr txBox="1"/>
          <p:nvPr/>
        </p:nvSpPr>
        <p:spPr>
          <a:xfrm>
            <a:off x="395288" y="5394325"/>
            <a:ext cx="874871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Turtle.seth(angle)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改变海龟行进方向，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angle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为绝对角度，只改变方向不行进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5058" name="Picture 2"/>
          <p:cNvPicPr>
            <a:picLocks noChangeAspect="1"/>
          </p:cNvPicPr>
          <p:nvPr/>
        </p:nvPicPr>
        <p:blipFill>
          <a:blip r:embed="rId2"/>
          <a:srcRect l="13989" t="29581" r="25481" b="11942"/>
          <a:stretch>
            <a:fillRect/>
          </a:stretch>
        </p:blipFill>
        <p:spPr>
          <a:xfrm>
            <a:off x="955675" y="2133600"/>
            <a:ext cx="6945313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角度坐标体系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6082" name="Picture 3"/>
          <p:cNvPicPr>
            <a:picLocks noChangeAspect="1"/>
          </p:cNvPicPr>
          <p:nvPr/>
        </p:nvPicPr>
        <p:blipFill>
          <a:blip r:embed="rId2"/>
          <a:srcRect t="6746" r="77234" b="71478"/>
          <a:stretch>
            <a:fillRect/>
          </a:stretch>
        </p:blipFill>
        <p:spPr>
          <a:xfrm>
            <a:off x="250825" y="2357438"/>
            <a:ext cx="3048000" cy="2519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124075" y="765175"/>
            <a:ext cx="46529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角度坐标体系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6084" name="Picture 5"/>
          <p:cNvPicPr>
            <a:picLocks noChangeAspect="1"/>
          </p:cNvPicPr>
          <p:nvPr/>
        </p:nvPicPr>
        <p:blipFill>
          <a:blip r:embed="rId3"/>
          <a:srcRect l="46561" t="-781" b="100000"/>
          <a:stretch>
            <a:fillRect/>
          </a:stretch>
        </p:blipFill>
        <p:spPr>
          <a:xfrm>
            <a:off x="4789488" y="-174625"/>
            <a:ext cx="5497512" cy="174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5" name="Picture 6"/>
          <p:cNvPicPr>
            <a:picLocks noChangeAspect="1"/>
          </p:cNvPicPr>
          <p:nvPr/>
        </p:nvPicPr>
        <p:blipFill>
          <a:blip r:embed="rId3"/>
          <a:srcRect l="46561" t="45520" b="36636"/>
          <a:stretch>
            <a:fillRect/>
          </a:stretch>
        </p:blipFill>
        <p:spPr>
          <a:xfrm>
            <a:off x="3419475" y="1628775"/>
            <a:ext cx="5497513" cy="3976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Turtle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色彩模式，默认采用小数值，可切换为整数值。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turtle.colormode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(mode)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-1.0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小数值模式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-255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RGB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整数值模式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987675" y="620713"/>
            <a:ext cx="3267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RGB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色彩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8130" name="Picture 2"/>
          <p:cNvPicPr>
            <a:picLocks noChangeAspect="1"/>
          </p:cNvPicPr>
          <p:nvPr/>
        </p:nvPicPr>
        <p:blipFill>
          <a:blip r:embed="rId2"/>
          <a:srcRect l="6349" t="44868" r="6314" b="37746"/>
          <a:stretch>
            <a:fillRect/>
          </a:stretch>
        </p:blipFill>
        <p:spPr>
          <a:xfrm>
            <a:off x="539750" y="1700213"/>
            <a:ext cx="8467725" cy="36528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987675" y="620713"/>
            <a:ext cx="3267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RGB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色彩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88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l="5822" t="44495" r="5780" b="37225"/>
          <a:stretch>
            <a:fillRect/>
          </a:stretch>
        </p:blipFill>
        <p:spPr>
          <a:xfrm>
            <a:off x="465138" y="2060575"/>
            <a:ext cx="8358188" cy="3744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987675" y="620713"/>
            <a:ext cx="3267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常用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RGB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色彩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01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311275"/>
            <a:ext cx="6526212" cy="3917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79" name="TextBox 2"/>
          <p:cNvSpPr txBox="1"/>
          <p:nvPr/>
        </p:nvSpPr>
        <p:spPr>
          <a:xfrm>
            <a:off x="908050" y="2916238"/>
            <a:ext cx="7048500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蟒蛇程序语法元素分析</a:t>
            </a:r>
            <a:endParaRPr lang="zh-CN" altLang="en-US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48" name="TextBox 2"/>
          <p:cNvSpPr txBox="1"/>
          <p:nvPr/>
        </p:nvSpPr>
        <p:spPr>
          <a:xfrm>
            <a:off x="611188" y="1844675"/>
            <a:ext cx="806450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程序进行摄氏度和华氏度之间的转换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分析问题的计算部分：采用公式转换方式解决计算问题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97033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小蛇实例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1204" name="Picture 7"/>
          <p:cNvPicPr>
            <a:picLocks noChangeAspect="1"/>
          </p:cNvPicPr>
          <p:nvPr/>
        </p:nvPicPr>
        <p:blipFill>
          <a:blip r:embed="rId3"/>
          <a:srcRect t="6944" r="51505" b="46529"/>
          <a:stretch>
            <a:fillRect/>
          </a:stretch>
        </p:blipFill>
        <p:spPr>
          <a:xfrm>
            <a:off x="1908175" y="2293938"/>
            <a:ext cx="4995863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05" name="TextBox 1"/>
          <p:cNvSpPr txBox="1"/>
          <p:nvPr/>
        </p:nvSpPr>
        <p:spPr>
          <a:xfrm>
            <a:off x="2527300" y="1819275"/>
            <a:ext cx="31813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dirty="0"/>
              <a:t>&lt;a&gt;.&lt;b&gt;( )</a:t>
            </a:r>
            <a:r>
              <a:rPr lang="zh-CN" altLang="en-US" sz="2400" dirty="0"/>
              <a:t>的编码风格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9084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库引用与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228" name="TextBox 2"/>
          <p:cNvSpPr txBox="1"/>
          <p:nvPr/>
        </p:nvSpPr>
        <p:spPr>
          <a:xfrm>
            <a:off x="668338" y="1630363"/>
            <a:ext cx="8064500" cy="526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是一个关键字，用来引入一些外部库，这里的含义是引入一个名字叫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turtle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482850" y="692150"/>
            <a:ext cx="44354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的更多用法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251" name="TextBox 2"/>
          <p:cNvSpPr txBox="1"/>
          <p:nvPr/>
        </p:nvSpPr>
        <p:spPr>
          <a:xfrm>
            <a:off x="668338" y="1630363"/>
            <a:ext cx="8064500" cy="4402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保留字共同完成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&gt;import&lt;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import *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98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 t="6334" r="67443" b="42035"/>
          <a:stretch>
            <a:fillRect/>
          </a:stretch>
        </p:blipFill>
        <p:spPr>
          <a:xfrm>
            <a:off x="5148263" y="1676400"/>
            <a:ext cx="3186113" cy="4259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7"/>
          <p:cNvPicPr>
            <a:picLocks noChangeAspect="1"/>
          </p:cNvPicPr>
          <p:nvPr/>
        </p:nvPicPr>
        <p:blipFill>
          <a:blip r:embed="rId3"/>
          <a:srcRect t="6944" r="59904" b="46529"/>
          <a:stretch>
            <a:fillRect/>
          </a:stretch>
        </p:blipFill>
        <p:spPr>
          <a:xfrm>
            <a:off x="539750" y="1700213"/>
            <a:ext cx="4130675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2605088" y="581025"/>
            <a:ext cx="44354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的更多用法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277" name="TextBox 3"/>
          <p:cNvSpPr txBox="1"/>
          <p:nvPr/>
        </p:nvSpPr>
        <p:spPr>
          <a:xfrm>
            <a:off x="3541713" y="2781300"/>
            <a:ext cx="958850" cy="36830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方法</a:t>
            </a:r>
            <a:r>
              <a:rPr lang="en-US" altLang="zh-CN" sz="1800" dirty="0"/>
              <a:t>1</a:t>
            </a:r>
            <a:endParaRPr lang="zh-CN" altLang="en-US" sz="1800" dirty="0"/>
          </a:p>
        </p:txBody>
      </p:sp>
      <p:sp>
        <p:nvSpPr>
          <p:cNvPr id="54278" name="TextBox 7"/>
          <p:cNvSpPr txBox="1"/>
          <p:nvPr/>
        </p:nvSpPr>
        <p:spPr>
          <a:xfrm>
            <a:off x="7215188" y="2781300"/>
            <a:ext cx="957262" cy="36830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800" dirty="0"/>
              <a:t>方法</a:t>
            </a:r>
            <a:r>
              <a:rPr lang="en-US" altLang="zh-CN" sz="1800" dirty="0"/>
              <a:t>2</a:t>
            </a:r>
            <a:endParaRPr lang="zh-CN" altLang="en-US" sz="1800" dirty="0"/>
          </a:p>
        </p:txBody>
      </p:sp>
      <p:sp>
        <p:nvSpPr>
          <p:cNvPr id="54279" name="TextBox 6"/>
          <p:cNvSpPr txBox="1"/>
          <p:nvPr/>
        </p:nvSpPr>
        <p:spPr>
          <a:xfrm>
            <a:off x="900113" y="6021388"/>
            <a:ext cx="6911975" cy="461962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/>
              <a:t>方法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不会出现函数重名问题，方法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则会出现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482850" y="692150"/>
            <a:ext cx="44354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Import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的更多用法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299" name="TextBox 2"/>
          <p:cNvSpPr txBox="1"/>
          <p:nvPr/>
        </p:nvSpPr>
        <p:spPr>
          <a:xfrm>
            <a:off x="468313" y="1989138"/>
            <a:ext cx="5919787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定义别名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&gt;as&lt;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库别名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库别名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&gt;.&lt;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300" name="Picture 2"/>
          <p:cNvPicPr>
            <a:picLocks noChangeAspect="1"/>
          </p:cNvPicPr>
          <p:nvPr/>
        </p:nvPicPr>
        <p:blipFill>
          <a:blip r:embed="rId2"/>
          <a:srcRect t="6944" r="68567" b="46033"/>
          <a:stretch>
            <a:fillRect/>
          </a:stretch>
        </p:blipFill>
        <p:spPr>
          <a:xfrm>
            <a:off x="6156325" y="1860550"/>
            <a:ext cx="2727325" cy="3440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30162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2411413" y="658813"/>
            <a:ext cx="4654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画笔控制函数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4" name="TextBox 2"/>
          <p:cNvSpPr txBox="1"/>
          <p:nvPr/>
        </p:nvSpPr>
        <p:spPr>
          <a:xfrm>
            <a:off x="611188" y="1628775"/>
            <a:ext cx="8064500" cy="470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画笔操作后一直有效，一般成对出现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Turtle.penup()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，别名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turtle.pu()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Turtle.pendown()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，别名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turtle.pd()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抬起画笔，海龟在飞行，落下画笔，海龟在爬行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画笔设置后一直有效，直至下次重新设置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turtle.pensize(width)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Turtle.pencolor(color)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画笔宽度，海龟的腰身，画笔颜色，海龟在涂装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2316163" y="765175"/>
            <a:ext cx="4654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方向控制函数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132" name="TextBox 2"/>
          <p:cNvSpPr txBox="1">
            <a:spLocks noChangeArrowheads="1"/>
          </p:cNvSpPr>
          <p:nvPr/>
        </p:nvSpPr>
        <p:spPr bwMode="auto">
          <a:xfrm>
            <a:off x="635000" y="1657350"/>
            <a:ext cx="8064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turtle.setheading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(angle)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别名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turtle.seth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(angle)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改变行进方向，海龟走角度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-angle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：行进方向的绝对角度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turtle.left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(angle)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海龟向左转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turtle.right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(angle)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海龟向右转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-angle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：在海龟当前行进方向上旋转的角度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312863" y="714375"/>
            <a:ext cx="62166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循环语句与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range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（）函数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8372" name="Picture 7"/>
          <p:cNvPicPr>
            <a:picLocks noChangeAspect="1"/>
          </p:cNvPicPr>
          <p:nvPr/>
        </p:nvPicPr>
        <p:blipFill>
          <a:blip r:embed="rId3"/>
          <a:srcRect t="6944" r="59904" b="46529"/>
          <a:stretch>
            <a:fillRect/>
          </a:stretch>
        </p:blipFill>
        <p:spPr>
          <a:xfrm>
            <a:off x="755650" y="1768475"/>
            <a:ext cx="4130675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755650" y="3929063"/>
            <a:ext cx="3816350" cy="7191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374" name="TextBox 2"/>
          <p:cNvSpPr txBox="1"/>
          <p:nvPr/>
        </p:nvSpPr>
        <p:spPr>
          <a:xfrm>
            <a:off x="5003800" y="1654175"/>
            <a:ext cx="4354513" cy="1457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range(n):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375" name="Picture 2"/>
          <p:cNvPicPr>
            <a:picLocks noChangeAspect="1"/>
          </p:cNvPicPr>
          <p:nvPr/>
        </p:nvPicPr>
        <p:blipFill>
          <a:blip r:embed="rId4"/>
          <a:srcRect t="71561" r="81451" b="3369"/>
          <a:stretch>
            <a:fillRect/>
          </a:stretch>
        </p:blipFill>
        <p:spPr>
          <a:xfrm>
            <a:off x="5508625" y="2890838"/>
            <a:ext cx="2879725" cy="2074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235" y="5300980"/>
            <a:ext cx="3240088" cy="728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138488" y="714375"/>
            <a:ext cx="365283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range</a:t>
            </a: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（）函数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395" name="TextBox 2"/>
          <p:cNvSpPr txBox="1"/>
          <p:nvPr/>
        </p:nvSpPr>
        <p:spPr>
          <a:xfrm>
            <a:off x="395288" y="1844675"/>
            <a:ext cx="8748712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range(N):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的整数序列，共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range(5)      0,1,2,3,4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Range(M,N):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的整数序列，共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Range(2,5)     2,3,4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72" name="TextBox 2"/>
          <p:cNvSpPr txBox="1"/>
          <p:nvPr/>
        </p:nvSpPr>
        <p:spPr>
          <a:xfrm>
            <a:off x="611188" y="1844675"/>
            <a:ext cx="8064500" cy="3292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确定功能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输入：华氏或者摄氏温度值、温度标识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处理：温度转化算法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输出：华氏或者摄氏温度值、温度标识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611188" y="1844675"/>
            <a:ext cx="80645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输入输出格式设计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标识放在温度最后，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表示华氏度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表示摄氏度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例如：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82F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表示华氏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28C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表示摄氏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28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度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220" name="TextBox 2"/>
          <p:cNvSpPr txBox="1"/>
          <p:nvPr/>
        </p:nvSpPr>
        <p:spPr>
          <a:xfrm>
            <a:off x="611188" y="1844675"/>
            <a:ext cx="8064500" cy="3908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根据华氏和摄氏温度定义，转换公式如下：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C = ( F – 32 ) / 1.8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F = C * 1.8 + 32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表示摄氏温度，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表示华氏温度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5" name="图片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8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2"/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温度转换实例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244" name="TextBox 2"/>
          <p:cNvSpPr txBox="1"/>
          <p:nvPr/>
        </p:nvSpPr>
        <p:spPr>
          <a:xfrm>
            <a:off x="412750" y="1412875"/>
            <a:ext cx="80645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844550" y="2276475"/>
            <a:ext cx="7183438" cy="4032250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 TempConvert.py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=input("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请输入带有符号的温度值：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F','f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[0:-1])-32)/1.8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elif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[-1] in ['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C','c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']: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F=1.8*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TempStr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[0:-1])+32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转换后的温度是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{:.2f}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F".format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(F))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print("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输入格式错误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940,&quot;width&quot;:1932.5007874015748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5972</Words>
  <Application>WPS 演示</Application>
  <PresentationFormat>全屏显示(4:3)</PresentationFormat>
  <Paragraphs>503</Paragraphs>
  <Slides>58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Arial</vt:lpstr>
      <vt:lpstr>宋体</vt:lpstr>
      <vt:lpstr>Wingdings</vt:lpstr>
      <vt:lpstr>Palatino Linotype</vt:lpstr>
      <vt:lpstr>黑体</vt:lpstr>
      <vt:lpstr>微软雅黑</vt:lpstr>
      <vt:lpstr>Arial Unicode MS</vt:lpstr>
      <vt:lpstr>Calibri</vt:lpstr>
      <vt:lpstr>Candara</vt:lpstr>
      <vt:lpstr>Courier New</vt:lpstr>
      <vt:lpstr>Times New Roman</vt:lpstr>
      <vt:lpstr>默认设计模板</vt:lpstr>
      <vt:lpstr>Excel.Chart.8</vt:lpstr>
      <vt:lpstr>Excel.Chart.8</vt:lpstr>
      <vt:lpstr>Python语言基础</vt:lpstr>
      <vt:lpstr>第2章 Python程序实例解析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Python程序语法元素分析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Weijia Yuan</dc:creator>
  <cp:lastModifiedBy>wmm</cp:lastModifiedBy>
  <cp:revision>48</cp:revision>
  <cp:lastPrinted>2015-09-27T23:25:00Z</cp:lastPrinted>
  <dcterms:created xsi:type="dcterms:W3CDTF">2016-12-05T15:46:00Z</dcterms:created>
  <dcterms:modified xsi:type="dcterms:W3CDTF">2023-10-26T00:46:27Z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2052-11.1.0.11579</vt:lpwstr>
  </property>
  <property fmtid="{D5CDD505-2E9C-101B-9397-08002B2CF9AE}" pid="3" name="ICV">
    <vt:lpwstr>B2EB743BA34645DBBBB2EFEE76250D08</vt:lpwstr>
  </property>
</Properties>
</file>