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5"/>
  </p:notesMasterIdLst>
  <p:sldIdLst>
    <p:sldId id="372" r:id="rId3"/>
    <p:sldId id="414" r:id="rId4"/>
    <p:sldId id="417" r:id="rId5"/>
    <p:sldId id="418" r:id="rId6"/>
    <p:sldId id="419" r:id="rId7"/>
    <p:sldId id="420" r:id="rId8"/>
    <p:sldId id="421" r:id="rId9"/>
    <p:sldId id="422" r:id="rId10"/>
    <p:sldId id="423" r:id="rId11"/>
    <p:sldId id="424" r:id="rId12"/>
    <p:sldId id="609" r:id="rId13"/>
    <p:sldId id="610" r:id="rId14"/>
    <p:sldId id="611" r:id="rId15"/>
    <p:sldId id="425" r:id="rId16"/>
    <p:sldId id="426" r:id="rId17"/>
    <p:sldId id="560" r:id="rId18"/>
    <p:sldId id="427" r:id="rId19"/>
    <p:sldId id="561" r:id="rId20"/>
    <p:sldId id="562" r:id="rId21"/>
    <p:sldId id="563" r:id="rId22"/>
    <p:sldId id="607" r:id="rId23"/>
    <p:sldId id="564" r:id="rId24"/>
    <p:sldId id="428" r:id="rId25"/>
    <p:sldId id="429" r:id="rId26"/>
    <p:sldId id="430" r:id="rId27"/>
    <p:sldId id="565" r:id="rId28"/>
    <p:sldId id="566" r:id="rId29"/>
    <p:sldId id="569" r:id="rId30"/>
    <p:sldId id="608" r:id="rId31"/>
    <p:sldId id="567" r:id="rId32"/>
    <p:sldId id="570" r:id="rId33"/>
    <p:sldId id="571" r:id="rId34"/>
    <p:sldId id="572" r:id="rId35"/>
    <p:sldId id="573" r:id="rId36"/>
    <p:sldId id="574" r:id="rId37"/>
    <p:sldId id="575" r:id="rId38"/>
    <p:sldId id="578" r:id="rId39"/>
    <p:sldId id="579" r:id="rId40"/>
    <p:sldId id="582" r:id="rId41"/>
    <p:sldId id="580" r:id="rId42"/>
    <p:sldId id="581" r:id="rId43"/>
    <p:sldId id="583" r:id="rId44"/>
    <p:sldId id="584" r:id="rId45"/>
    <p:sldId id="585" r:id="rId46"/>
    <p:sldId id="586" r:id="rId47"/>
    <p:sldId id="612" r:id="rId48"/>
    <p:sldId id="432" r:id="rId49"/>
    <p:sldId id="433" r:id="rId50"/>
    <p:sldId id="613" r:id="rId51"/>
    <p:sldId id="434" r:id="rId52"/>
    <p:sldId id="435" r:id="rId53"/>
    <p:sldId id="436" r:id="rId54"/>
    <p:sldId id="437" r:id="rId55"/>
    <p:sldId id="438" r:id="rId56"/>
    <p:sldId id="439" r:id="rId57"/>
    <p:sldId id="683" r:id="rId58"/>
    <p:sldId id="618" r:id="rId59"/>
    <p:sldId id="619" r:id="rId60"/>
    <p:sldId id="620" r:id="rId61"/>
    <p:sldId id="621" r:id="rId62"/>
    <p:sldId id="614" r:id="rId63"/>
    <p:sldId id="616" r:id="rId64"/>
    <p:sldId id="615" r:id="rId66"/>
    <p:sldId id="587" r:id="rId67"/>
    <p:sldId id="588" r:id="rId68"/>
    <p:sldId id="448" r:id="rId69"/>
    <p:sldId id="449" r:id="rId70"/>
    <p:sldId id="617" r:id="rId71"/>
    <p:sldId id="589" r:id="rId72"/>
    <p:sldId id="590" r:id="rId73"/>
    <p:sldId id="592" r:id="rId74"/>
    <p:sldId id="606" r:id="rId75"/>
    <p:sldId id="593" r:id="rId76"/>
    <p:sldId id="622" r:id="rId77"/>
    <p:sldId id="623" r:id="rId78"/>
    <p:sldId id="591" r:id="rId79"/>
    <p:sldId id="596" r:id="rId80"/>
    <p:sldId id="598" r:id="rId81"/>
    <p:sldId id="599" r:id="rId82"/>
    <p:sldId id="600" r:id="rId83"/>
    <p:sldId id="601" r:id="rId84"/>
    <p:sldId id="602" r:id="rId85"/>
    <p:sldId id="603" r:id="rId86"/>
    <p:sldId id="604" r:id="rId87"/>
    <p:sldId id="713" r:id="rId88"/>
  </p:sldIdLst>
  <p:sldSz cx="9144000" cy="6858000" type="screen4x3"/>
  <p:notesSz cx="6858000" cy="9144000"/>
  <p:custDataLst>
    <p:tags r:id="rId92"/>
  </p:custDataLst>
  <p:defaultTextStyle>
    <a:defPPr>
      <a:defRPr lang="zh-CN"/>
    </a:defPPr>
    <a:lvl1pPr marL="0" lvl="0"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8" userDrawn="1">
          <p15:clr>
            <a:srgbClr val="A4A3A4"/>
          </p15:clr>
        </p15:guide>
        <p15:guide id="2" pos="292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39"/>
    <p:restoredTop sz="55848"/>
  </p:normalViewPr>
  <p:slideViewPr>
    <p:cSldViewPr showGuides="1">
      <p:cViewPr varScale="1">
        <p:scale>
          <a:sx n="69" d="100"/>
          <a:sy n="69" d="100"/>
        </p:scale>
        <p:origin x="-1362" y="-108"/>
      </p:cViewPr>
      <p:guideLst>
        <p:guide orient="horz" pos="2148"/>
        <p:guide pos="292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2" Type="http://schemas.openxmlformats.org/officeDocument/2006/relationships/tags" Target="tags/tag18.xml"/><Relationship Id="rId91" Type="http://schemas.openxmlformats.org/officeDocument/2006/relationships/tableStyles" Target="tableStyles.xml"/><Relationship Id="rId90" Type="http://schemas.openxmlformats.org/officeDocument/2006/relationships/viewProps" Target="viewProps.xml"/><Relationship Id="rId9" Type="http://schemas.openxmlformats.org/officeDocument/2006/relationships/slide" Target="slides/slide7.xml"/><Relationship Id="rId89" Type="http://schemas.openxmlformats.org/officeDocument/2006/relationships/presProps" Target="presProps.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notesMaster" Target="notesMasters/notesMaster1.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https://zhuanlan.zhihu.com/p/427488961</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幻灯片图像占位符 1"/>
          <p:cNvSpPr>
            <a:spLocks noGrp="1" noRot="1" noChangeAspect="1" noTextEdit="1"/>
          </p:cNvSpPr>
          <p:nvPr>
            <p:ph type="sldImg"/>
          </p:nvPr>
        </p:nvSpPr>
        <p:spPr>
          <a:ln>
            <a:solidFill>
              <a:srgbClr val="000000"/>
            </a:solidFill>
            <a:miter/>
          </a:ln>
        </p:spPr>
      </p:sp>
      <p:sp>
        <p:nvSpPr>
          <p:cNvPr id="87042" name="备注占位符 2"/>
          <p:cNvSpPr>
            <a:spLocks noGrp="1"/>
          </p:cNvSpPr>
          <p:nvPr>
            <p:ph type="body"/>
          </p:nvPr>
        </p:nvSpPr>
        <p:spPr>
          <a:noFill/>
          <a:ln>
            <a:noFill/>
          </a:ln>
        </p:spPr>
        <p:txBody>
          <a:bodyPr wrap="square" lIns="91440" tIns="45720" rIns="91440" bIns="45720" anchor="t" anchorCtr="0"/>
          <a:p>
            <a:pPr lvl="0"/>
            <a:endParaRPr lang="zh-CN" altLang="en-US" dirty="0"/>
          </a:p>
        </p:txBody>
      </p:sp>
      <p:sp>
        <p:nvSpPr>
          <p:cNvPr id="87043"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nchorCtr="0"/>
          <a:p>
            <a:pPr lvl="0" indent="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幻灯片图像占位符 1"/>
          <p:cNvSpPr>
            <a:spLocks noGrp="1" noRot="1" noChangeAspect="1" noTextEdit="1"/>
          </p:cNvSpPr>
          <p:nvPr>
            <p:ph type="sldImg"/>
          </p:nvPr>
        </p:nvSpPr>
        <p:spPr>
          <a:ln>
            <a:solidFill>
              <a:srgbClr val="000000"/>
            </a:solidFill>
            <a:miter/>
          </a:ln>
        </p:spPr>
      </p:sp>
      <p:sp>
        <p:nvSpPr>
          <p:cNvPr id="87042" name="备注占位符 2"/>
          <p:cNvSpPr>
            <a:spLocks noGrp="1"/>
          </p:cNvSpPr>
          <p:nvPr>
            <p:ph type="body"/>
          </p:nvPr>
        </p:nvSpPr>
        <p:spPr>
          <a:noFill/>
          <a:ln>
            <a:noFill/>
          </a:ln>
        </p:spPr>
        <p:txBody>
          <a:bodyPr wrap="square" lIns="91440" tIns="45720" rIns="91440" bIns="45720" anchor="t" anchorCtr="0"/>
          <a:p>
            <a:pPr lvl="0"/>
            <a:endParaRPr lang="zh-CN" altLang="en-US" dirty="0"/>
          </a:p>
        </p:txBody>
      </p:sp>
      <p:sp>
        <p:nvSpPr>
          <p:cNvPr id="87043"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nchorCtr="0"/>
          <a:p>
            <a:pPr lvl="0" indent="0" algn="r" eaLnBrk="1" hangingPunct="1"/>
            <a:fld id="{9A0DB2DC-4C9A-4742-B13C-FB6460FD3503}" type="slidenum">
              <a:rPr lang="zh-CN" altLang="en-US" sz="1200"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p:spPr>
        <p:txBody>
          <a:body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zh-CN" altLang="zh-CN" sz="1400" strike="noStrike" noProof="1" dirty="0">
                <a:latin typeface="Arial" panose="020B0604020202020204" pitchFamily="34" charset="0"/>
                <a:ea typeface="宋体" panose="02010600030101010101" pitchFamily="2" charset="-122"/>
                <a:cs typeface="+mn-ea"/>
              </a:rPr>
            </a:fld>
            <a:endParaRPr lang="zh-CN" altLang="zh-CN" sz="1400" strike="noStrike" noProof="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zh-CN" altLang="zh-CN" sz="1400" strike="noStrike" noProof="1" dirty="0">
                <a:latin typeface="Arial" panose="020B0604020202020204" pitchFamily="34" charset="0"/>
                <a:ea typeface="宋体" panose="02010600030101010101" pitchFamily="2" charset="-122"/>
                <a:cs typeface="+mn-ea"/>
              </a:rPr>
            </a:fld>
            <a:endParaRPr lang="zh-CN" altLang="zh-CN" sz="1400" strike="noStrike" noProof="1"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40"/>
            <a:ext cx="6019800" cy="5851525"/>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zh-CN" altLang="zh-CN" sz="1400" strike="noStrike" noProof="1" dirty="0">
                <a:latin typeface="Arial" panose="020B0604020202020204" pitchFamily="34" charset="0"/>
                <a:ea typeface="宋体" panose="02010600030101010101" pitchFamily="2" charset="-122"/>
                <a:cs typeface="+mn-ea"/>
              </a:rPr>
            </a:fld>
            <a:endParaRPr lang="zh-CN" altLang="zh-CN" sz="1400" strike="noStrike" noProof="1"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zh-CN" altLang="zh-CN" sz="1400" strike="noStrike" noProof="1" dirty="0">
                <a:latin typeface="Arial" panose="020B0604020202020204" pitchFamily="34" charset="0"/>
                <a:ea typeface="宋体" panose="02010600030101010101" pitchFamily="2" charset="-122"/>
                <a:cs typeface="+mn-ea"/>
              </a:rPr>
            </a:fld>
            <a:endParaRPr lang="zh-CN" altLang="zh-CN" sz="1400" strike="noStrike" noProof="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zh-CN" altLang="zh-CN" sz="1400" strike="noStrike" noProof="1" dirty="0">
                <a:latin typeface="Arial" panose="020B0604020202020204" pitchFamily="34" charset="0"/>
                <a:ea typeface="宋体" panose="02010600030101010101" pitchFamily="2" charset="-122"/>
                <a:cs typeface="+mn-ea"/>
              </a:rPr>
            </a:fld>
            <a:endParaRPr lang="zh-CN" altLang="zh-CN" sz="1400" strike="noStrike" noProof="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fld id="{9A0DB2DC-4C9A-4742-B13C-FB6460FD3503}" type="slidenum">
              <a:rPr lang="zh-CN" altLang="zh-CN" sz="1400" strike="noStrike" noProof="1" dirty="0">
                <a:latin typeface="Arial" panose="020B0604020202020204" pitchFamily="34" charset="0"/>
                <a:ea typeface="宋体" panose="02010600030101010101" pitchFamily="2" charset="-122"/>
                <a:cs typeface="+mn-ea"/>
              </a:rPr>
            </a:fld>
            <a:endParaRPr lang="zh-CN" altLang="zh-CN" sz="1400" strike="noStrike" noProof="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algn="r" eaLnBrk="1" fontAlgn="base" hangingPunct="1"/>
            <a:fld id="{9A0DB2DC-4C9A-4742-B13C-FB6460FD3503}" type="slidenum">
              <a:rPr lang="zh-CN" altLang="zh-CN" sz="1400" strike="noStrike" noProof="1" dirty="0">
                <a:latin typeface="Arial" panose="020B0604020202020204" pitchFamily="34" charset="0"/>
                <a:ea typeface="宋体" panose="02010600030101010101" pitchFamily="2" charset="-122"/>
                <a:cs typeface="+mn-ea"/>
              </a:rPr>
            </a:fld>
            <a:endParaRPr lang="zh-CN" altLang="zh-CN" sz="1400" strike="noStrike" noProof="1"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algn="r" eaLnBrk="1" fontAlgn="base" hangingPunct="1"/>
            <a:fld id="{9A0DB2DC-4C9A-4742-B13C-FB6460FD3503}" type="slidenum">
              <a:rPr lang="zh-CN" altLang="zh-CN" sz="1400" strike="noStrike" noProof="1" dirty="0">
                <a:latin typeface="Arial" panose="020B0604020202020204" pitchFamily="34" charset="0"/>
                <a:ea typeface="宋体" panose="02010600030101010101" pitchFamily="2" charset="-122"/>
                <a:cs typeface="+mn-ea"/>
              </a:rPr>
            </a:fld>
            <a:endParaRPr lang="zh-CN" altLang="zh-CN" sz="1400" strike="noStrike" noProof="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algn="r" eaLnBrk="1" fontAlgn="base" hangingPunct="1"/>
            <a:fld id="{9A0DB2DC-4C9A-4742-B13C-FB6460FD3503}" type="slidenum">
              <a:rPr lang="zh-CN" altLang="zh-CN" sz="1400" strike="noStrike" noProof="1" dirty="0">
                <a:latin typeface="Arial" panose="020B0604020202020204" pitchFamily="34" charset="0"/>
                <a:ea typeface="宋体" panose="02010600030101010101" pitchFamily="2" charset="-122"/>
                <a:cs typeface="+mn-ea"/>
              </a:rPr>
            </a:fld>
            <a:endParaRPr lang="zh-CN" altLang="zh-CN" sz="1400" strike="noStrike" noProof="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fld id="{9A0DB2DC-4C9A-4742-B13C-FB6460FD3503}" type="slidenum">
              <a:rPr lang="zh-CN" altLang="zh-CN" sz="1400" strike="noStrike" noProof="1" dirty="0">
                <a:latin typeface="Arial" panose="020B0604020202020204" pitchFamily="34" charset="0"/>
                <a:ea typeface="宋体" panose="02010600030101010101" pitchFamily="2" charset="-122"/>
                <a:cs typeface="+mn-ea"/>
              </a:rPr>
            </a:fld>
            <a:endParaRPr lang="zh-CN" altLang="zh-CN" sz="1400" strike="noStrike" noProof="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fld id="{9A0DB2DC-4C9A-4742-B13C-FB6460FD3503}" type="slidenum">
              <a:rPr lang="zh-CN" altLang="zh-CN" sz="1400" strike="noStrike" noProof="1" dirty="0">
                <a:latin typeface="Arial" panose="020B0604020202020204" pitchFamily="34" charset="0"/>
                <a:ea typeface="宋体" panose="02010600030101010101" pitchFamily="2" charset="-122"/>
                <a:cs typeface="+mn-ea"/>
              </a:rPr>
            </a:fld>
            <a:endParaRPr lang="zh-CN" altLang="zh-CN" sz="1400" strike="noStrike" noProof="1"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Rectangle 2"/>
          <p:cNvSpPr>
            <a:spLocks noGrp="1"/>
          </p:cNvSpPr>
          <p:nvPr>
            <p:ph type="title"/>
          </p:nvPr>
        </p:nvSpPr>
        <p:spPr>
          <a:xfrm>
            <a:off x="457200" y="274638"/>
            <a:ext cx="8229600" cy="1143000"/>
          </a:xfrm>
          <a:prstGeom prst="rect">
            <a:avLst/>
          </a:prstGeom>
          <a:noFill/>
          <a:ln w="9525">
            <a:noFill/>
          </a:ln>
        </p:spPr>
        <p:txBody>
          <a:bodyPr wrap="square" lIns="91440" tIns="45720" rIns="91440" bIns="45720" anchor="ctr" anchorCtr="0"/>
          <a:p>
            <a:pPr lvl="0"/>
            <a:r>
              <a:rPr lang="zh-CN" altLang="zh-CN"/>
              <a:t>单击此处编辑母版标题样式</a:t>
            </a:r>
            <a:endParaRPr lang="zh-CN" altLang="zh-CN"/>
          </a:p>
        </p:txBody>
      </p:sp>
      <p:sp>
        <p:nvSpPr>
          <p:cNvPr id="1027" name="Rectangle 3"/>
          <p:cNvSpPr>
            <a:spLocks noGrp="1"/>
          </p:cNvSpPr>
          <p:nvPr>
            <p:ph type="body"/>
          </p:nvPr>
        </p:nvSpPr>
        <p:spPr>
          <a:xfrm>
            <a:off x="457200" y="1600200"/>
            <a:ext cx="8229600" cy="4525963"/>
          </a:xfrm>
          <a:prstGeom prst="rect">
            <a:avLst/>
          </a:prstGeom>
          <a:noFill/>
          <a:ln w="9525">
            <a:noFill/>
          </a:ln>
        </p:spPr>
        <p:txBody>
          <a:bodyPr wrap="square" lIns="91440" tIns="45720" rIns="91440" bIns="45720" anchor="t" anchorCtr="0"/>
          <a:p>
            <a:pPr lvl="0" indent="-342900"/>
            <a:r>
              <a:rPr lang="zh-CN" altLang="zh-CN"/>
              <a:t>单击此处编辑母版文本样式</a:t>
            </a:r>
            <a:endParaRPr lang="zh-CN" altLang="zh-CN"/>
          </a:p>
          <a:p>
            <a:pPr lvl="1" indent="-285750"/>
            <a:r>
              <a:rPr lang="zh-CN" altLang="zh-CN"/>
              <a:t>第二级</a:t>
            </a:r>
            <a:endParaRPr lang="zh-CN" altLang="zh-CN"/>
          </a:p>
          <a:p>
            <a:pPr lvl="2" indent="-228600"/>
            <a:r>
              <a:rPr lang="zh-CN" altLang="zh-CN"/>
              <a:t>第三级</a:t>
            </a:r>
            <a:endParaRPr lang="zh-CN" altLang="zh-CN"/>
          </a:p>
          <a:p>
            <a:pPr lvl="3" indent="-228600"/>
            <a:r>
              <a:rPr lang="zh-CN" altLang="zh-CN"/>
              <a:t>第四级</a:t>
            </a:r>
            <a:endParaRPr lang="zh-CN" altLang="zh-CN"/>
          </a:p>
          <a:p>
            <a:pPr lvl="4" indent="-228600"/>
            <a:r>
              <a:rPr lang="zh-CN" altLang="zh-CN"/>
              <a:t>第五级</a:t>
            </a:r>
            <a:endParaRPr lang="zh-CN" altLang="zh-CN"/>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4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400">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
            <a:pPr lvl="0" algn="r" eaLnBrk="1" fontAlgn="base" hangingPunct="1"/>
            <a:fld id="{9A0DB2DC-4C9A-4742-B13C-FB6460FD3503}" type="slidenum">
              <a:rPr lang="zh-CN" altLang="zh-CN" sz="1400" strike="noStrike" noProof="1" dirty="0">
                <a:latin typeface="Arial" panose="020B0604020202020204" pitchFamily="34" charset="0"/>
                <a:ea typeface="宋体" panose="02010600030101010101" pitchFamily="2" charset="-122"/>
                <a:cs typeface="+mn-ea"/>
              </a:rPr>
            </a:fld>
            <a:endParaRPr lang="zh-CN" altLang="zh-CN" sz="1400" strike="noStrike" noProof="1"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1.xml"/><Relationship Id="rId3" Type="http://schemas.openxmlformats.org/officeDocument/2006/relationships/image" Target="../media/image3.emf"/><Relationship Id="rId2" Type="http://schemas.openxmlformats.org/officeDocument/2006/relationships/oleObject" Target="../embeddings/oleObject1.bin"/><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xml"/><Relationship Id="rId2" Type="http://schemas.openxmlformats.org/officeDocument/2006/relationships/image" Target="../media/image5.png"/><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1.xml"/><Relationship Id="rId3" Type="http://schemas.openxmlformats.org/officeDocument/2006/relationships/image" Target="../media/image3.emf"/><Relationship Id="rId2" Type="http://schemas.openxmlformats.org/officeDocument/2006/relationships/oleObject" Target="../embeddings/oleObject2.bin"/><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3.xml"/><Relationship Id="rId2" Type="http://schemas.openxmlformats.org/officeDocument/2006/relationships/image" Target="../media/image5.png"/><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4.xml"/><Relationship Id="rId2" Type="http://schemas.openxmlformats.org/officeDocument/2006/relationships/image" Target="../media/image5.png"/><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5.xml"/><Relationship Id="rId2" Type="http://schemas.openxmlformats.org/officeDocument/2006/relationships/image" Target="../media/image5.png"/><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image" Target="../media/image5.png"/><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image" Target="../media/image5.png"/><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image" Target="../media/image5.png"/><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2.xml"/><Relationship Id="rId2" Type="http://schemas.openxmlformats.org/officeDocument/2006/relationships/image" Target="../media/image5.png"/><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3.xml"/><Relationship Id="rId2" Type="http://schemas.openxmlformats.org/officeDocument/2006/relationships/image" Target="../media/image5.png"/><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4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4.xml"/><Relationship Id="rId2" Type="http://schemas.openxmlformats.org/officeDocument/2006/relationships/image" Target="../media/image5.png"/><Relationship Id="rId1"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image" Target="../media/image2.png"/></Relationships>
</file>

<file path=ppt/slides/_rels/slide51.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1.xml"/><Relationship Id="rId4" Type="http://schemas.openxmlformats.org/officeDocument/2006/relationships/image" Target="../media/image14.emf"/><Relationship Id="rId3" Type="http://schemas.openxmlformats.org/officeDocument/2006/relationships/oleObject" Target="../embeddings/oleObject3.bin"/><Relationship Id="rId2" Type="http://schemas.openxmlformats.org/officeDocument/2006/relationships/image" Target="../media/image5.png"/><Relationship Id="rId1" Type="http://schemas.openxmlformats.org/officeDocument/2006/relationships/image" Target="../media/image2.png"/></Relationships>
</file>

<file path=ppt/slides/_rels/slide5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image" Target="../media/image2.png"/></Relationships>
</file>

<file path=ppt/slides/_rels/slide5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image" Target="../media/image2.png"/></Relationships>
</file>

<file path=ppt/slides/_rels/slide5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image" Target="../media/image2.png"/></Relationships>
</file>

<file path=ppt/slides/_rels/slide5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9.png"/><Relationship Id="rId2" Type="http://schemas.openxmlformats.org/officeDocument/2006/relationships/image" Target="../media/image5.png"/><Relationship Id="rId1" Type="http://schemas.openxmlformats.org/officeDocument/2006/relationships/image" Target="../media/image2.png"/></Relationships>
</file>

<file path=ppt/slides/_rels/slide5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5.xml"/><Relationship Id="rId2" Type="http://schemas.openxmlformats.org/officeDocument/2006/relationships/image" Target="../media/image5.png"/><Relationship Id="rId1" Type="http://schemas.openxmlformats.org/officeDocument/2006/relationships/image" Target="../media/image2.png"/></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5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0.png"/><Relationship Id="rId2" Type="http://schemas.openxmlformats.org/officeDocument/2006/relationships/image" Target="../media/image5.png"/><Relationship Id="rId1" Type="http://schemas.openxmlformats.org/officeDocument/2006/relationships/image" Target="../media/image2.png"/></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6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5.png"/><Relationship Id="rId1" Type="http://schemas.openxmlformats.org/officeDocument/2006/relationships/image" Target="../media/image2.png"/></Relationships>
</file>

<file path=ppt/slides/_rels/slide6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png"/></Relationships>
</file>

<file path=ppt/slides/_rels/slide6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png"/></Relationships>
</file>

<file path=ppt/slides/_rels/slide6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png"/></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png"/></Relationships>
</file>

<file path=ppt/slides/_rels/slide6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6.xml"/><Relationship Id="rId2" Type="http://schemas.openxmlformats.org/officeDocument/2006/relationships/image" Target="../media/image5.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2.png"/></Relationships>
</file>

<file path=ppt/slides/_rels/slide7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8.png"/><Relationship Id="rId2" Type="http://schemas.openxmlformats.org/officeDocument/2006/relationships/image" Target="../media/image5.png"/><Relationship Id="rId1" Type="http://schemas.openxmlformats.org/officeDocument/2006/relationships/image" Target="../media/image2.png"/></Relationships>
</file>

<file path=ppt/slides/_rels/slide7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9.png"/><Relationship Id="rId2" Type="http://schemas.openxmlformats.org/officeDocument/2006/relationships/image" Target="../media/image5.png"/><Relationship Id="rId1" Type="http://schemas.openxmlformats.org/officeDocument/2006/relationships/image" Target="../media/image2.png"/></Relationships>
</file>

<file path=ppt/slides/_rels/slide7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0.png"/><Relationship Id="rId2" Type="http://schemas.openxmlformats.org/officeDocument/2006/relationships/image" Target="../media/image5.png"/><Relationship Id="rId1" Type="http://schemas.openxmlformats.org/officeDocument/2006/relationships/image" Target="../media/image2.png"/></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2.png"/></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2.png"/></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2.png"/></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8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8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tags" Target="../tags/tag17.xml"/><Relationship Id="rId2" Type="http://schemas.openxmlformats.org/officeDocument/2006/relationships/image" Target="../media/image5.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aphicFrame>
        <p:nvGraphicFramePr>
          <p:cNvPr id="2" name="Chart 6"/>
          <p:cNvGraphicFramePr/>
          <p:nvPr/>
        </p:nvGraphicFramePr>
        <p:xfrm>
          <a:off x="0" y="4868863"/>
          <a:ext cx="8859838" cy="1468437"/>
        </p:xfrm>
        <a:graphic>
          <a:graphicData uri="http://schemas.openxmlformats.org/presentationml/2006/ole">
            <mc:AlternateContent xmlns:mc="http://schemas.openxmlformats.org/markup-compatibility/2006">
              <mc:Choice xmlns:v="urn:schemas-microsoft-com:vml" Requires="v">
                <p:oleObj spid="_x0000_s3076" name="" r:id="rId2" imgW="14401800" imgH="5003800" progId="Excel.Chart.8">
                  <p:embed/>
                </p:oleObj>
              </mc:Choice>
              <mc:Fallback>
                <p:oleObj name="" r:id="rId2" imgW="14401800" imgH="5003800" progId="Excel.Chart.8">
                  <p:embed/>
                  <p:pic>
                    <p:nvPicPr>
                      <p:cNvPr id="0" name="图片 3075"/>
                      <p:cNvPicPr/>
                      <p:nvPr/>
                    </p:nvPicPr>
                    <p:blipFill>
                      <a:blip r:embed="rId3"/>
                      <a:stretch>
                        <a:fillRect/>
                      </a:stretch>
                    </p:blipFill>
                    <p:spPr>
                      <a:xfrm>
                        <a:off x="0" y="4868863"/>
                        <a:ext cx="8859838" cy="1468437"/>
                      </a:xfrm>
                      <a:prstGeom prst="rect">
                        <a:avLst/>
                      </a:prstGeom>
                      <a:noFill/>
                      <a:ln w="38100">
                        <a:noFill/>
                        <a:miter/>
                      </a:ln>
                    </p:spPr>
                  </p:pic>
                </p:oleObj>
              </mc:Fallback>
            </mc:AlternateContent>
          </a:graphicData>
        </a:graphic>
      </p:graphicFrame>
      <p:sp>
        <p:nvSpPr>
          <p:cNvPr id="5" name="标题 3"/>
          <p:cNvSpPr>
            <a:spLocks noGrp="1"/>
          </p:cNvSpPr>
          <p:nvPr>
            <p:ph type="ctrTitle"/>
          </p:nvPr>
        </p:nvSpPr>
        <p:spPr>
          <a:xfrm>
            <a:off x="0" y="1268413"/>
            <a:ext cx="9144000" cy="2387600"/>
          </a:xfrm>
        </p:spPr>
        <p:txBody>
          <a:bodyPr vert="horz" wrap="square" lIns="91440" tIns="45720" rIns="91440" bIns="45720" numCol="1" anchor="ctr" anchorCtr="0" compatLnSpc="1"/>
          <a:lstStyle/>
          <a:p>
            <a:pPr marL="0" marR="0" lvl="0" indent="0" algn="ctr" defTabSz="914400" rtl="0" eaLnBrk="0" fontAlgn="base" latinLnBrk="0" hangingPunct="0">
              <a:lnSpc>
                <a:spcPct val="110000"/>
              </a:lnSpc>
              <a:spcBef>
                <a:spcPct val="0"/>
              </a:spcBef>
              <a:spcAft>
                <a:spcPct val="0"/>
              </a:spcAft>
              <a:buClrTx/>
              <a:buSzTx/>
              <a:buFontTx/>
              <a:buNone/>
              <a:defRPr/>
            </a:pPr>
            <a:r>
              <a:rPr kumimoji="0" lang="en-US" altLang="zh-CN" sz="6600" b="0" i="0" u="none" strike="noStrike" kern="0" cap="none" spc="0" normalizeH="0" baseline="0" noProof="0" dirty="0">
                <a:ln>
                  <a:noFill/>
                </a:ln>
                <a:solidFill>
                  <a:schemeClr val="tx2"/>
                </a:solidFill>
                <a:effectLst/>
                <a:uLnTx/>
                <a:uFillTx/>
                <a:latin typeface="Palatino Linotype" panose="02040502050505030304" pitchFamily="18" charset="0"/>
                <a:ea typeface="黑体" panose="02010609060101010101" pitchFamily="49" charset="-122"/>
                <a:cs typeface="+mj-cs"/>
              </a:rPr>
              <a:t>Python</a:t>
            </a:r>
            <a:r>
              <a:rPr kumimoji="0" lang="zh-CN" altLang="en-US" sz="6600" b="0" i="0" u="none" strike="noStrike" kern="0" cap="none" spc="0" normalizeH="0" baseline="0" noProof="0" dirty="0">
                <a:ln>
                  <a:noFill/>
                </a:ln>
                <a:solidFill>
                  <a:schemeClr val="tx2"/>
                </a:solidFill>
                <a:effectLst/>
                <a:uLnTx/>
                <a:uFillTx/>
                <a:latin typeface="Palatino Linotype" panose="02040502050505030304" pitchFamily="18" charset="0"/>
                <a:ea typeface="黑体" panose="02010609060101010101" pitchFamily="49" charset="-122"/>
                <a:cs typeface="+mj-cs"/>
              </a:rPr>
              <a:t>语言</a:t>
            </a:r>
            <a:r>
              <a:rPr kumimoji="0" lang="zh-CN" altLang="en-US" sz="6600" b="0" i="0" u="none" strike="noStrike" kern="0" cap="none" spc="0" normalizeH="0" baseline="0" noProof="0" dirty="0">
                <a:ln>
                  <a:noFill/>
                </a:ln>
                <a:solidFill>
                  <a:schemeClr val="tx2"/>
                </a:solidFill>
                <a:effectLst/>
                <a:uLnTx/>
                <a:uFillTx/>
                <a:latin typeface="Palatino Linotype" panose="02040502050505030304" pitchFamily="18" charset="0"/>
                <a:ea typeface="黑体" panose="02010609060101010101" pitchFamily="49" charset="-122"/>
                <a:cs typeface="+mj-cs"/>
              </a:rPr>
              <a:t>基础</a:t>
            </a:r>
            <a:endParaRPr kumimoji="0" lang="zh-CN" altLang="en-US" sz="6600" b="0" i="0" u="none" strike="noStrike" kern="0" cap="none" spc="0" normalizeH="0" baseline="0" noProof="0" dirty="0">
              <a:ln>
                <a:noFill/>
              </a:ln>
              <a:solidFill>
                <a:schemeClr val="tx2"/>
              </a:solidFill>
              <a:effectLst/>
              <a:uLnTx/>
              <a:uFillTx/>
              <a:latin typeface="Palatino Linotype" panose="02040502050505030304" pitchFamily="18" charset="0"/>
              <a:ea typeface="黑体" panose="02010609060101010101" pitchFamily="49" charset="-122"/>
              <a:cs typeface="+mj-cs"/>
            </a:endParaRPr>
          </a:p>
        </p:txBody>
      </p:sp>
      <p:sp>
        <p:nvSpPr>
          <p:cNvPr id="3075" name="副标题 4"/>
          <p:cNvSpPr>
            <a:spLocks noGrp="1"/>
          </p:cNvSpPr>
          <p:nvPr>
            <p:ph type="subTitle" idx="1"/>
          </p:nvPr>
        </p:nvSpPr>
        <p:spPr>
          <a:xfrm>
            <a:off x="0" y="3808413"/>
            <a:ext cx="9144000" cy="1222375"/>
          </a:xfrm>
        </p:spPr>
        <p:txBody>
          <a:bodyPr vert="horz" wrap="square" lIns="91440" tIns="45720" rIns="91440" bIns="45720" numCol="1" anchor="t" anchorCtr="0" compatLnSpc="1"/>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zh-CN" altLang="en-US" sz="32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河南农业大学  </a:t>
            </a:r>
            <a:r>
              <a:rPr kumimoji="0" lang="zh-CN" altLang="en-US" sz="32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王曼曼</a:t>
            </a:r>
            <a:endParaRPr kumimoji="0" lang="zh-CN" altLang="en-US" sz="32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32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manmanwmm@163.com</a:t>
            </a:r>
            <a:endParaRPr kumimoji="0" lang="en-US" altLang="zh-CN" sz="32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2749550"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mn-cs"/>
              </a:rPr>
              <a:t>浮点数类型</a:t>
            </a:r>
            <a:endParaRPr kumimoji="0" lang="zh-CN" altLang="en-US" sz="4000"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sp>
        <p:nvSpPr>
          <p:cNvPr id="12291" name="TextBox 2"/>
          <p:cNvSpPr txBox="1"/>
          <p:nvPr/>
        </p:nvSpPr>
        <p:spPr>
          <a:xfrm>
            <a:off x="430213" y="1692275"/>
            <a:ext cx="8605837" cy="4186238"/>
          </a:xfrm>
          <a:prstGeom prst="rect">
            <a:avLst/>
          </a:prstGeom>
          <a:noFill/>
          <a:ln w="9525">
            <a:noFill/>
          </a:ln>
        </p:spPr>
        <p:txBody>
          <a:bodyPr anchor="t" anchorCtr="0">
            <a:spAutoFit/>
          </a:bodyPr>
          <a:p>
            <a:pPr lvl="1" indent="457200" algn="just" eaLnBrk="1" fontAlgn="base" hangingPunct="1">
              <a:lnSpc>
                <a:spcPct val="200000"/>
              </a:lnSpc>
              <a:spcBef>
                <a:spcPct val="0"/>
              </a:spcBef>
              <a:spcAft>
                <a:spcPct val="0"/>
              </a:spcAft>
              <a:buClr>
                <a:srgbClr val="0066FF"/>
              </a:buClr>
              <a:buFont typeface="Wingdings" panose="05000000000000000000" pitchFamily="2" charset="2"/>
              <a:buChar char="n"/>
            </a:pPr>
            <a:r>
              <a:rPr lang="zh-CN" altLang="en-US" sz="2800" dirty="0">
                <a:solidFill>
                  <a:schemeClr val="tx1"/>
                </a:solidFill>
                <a:latin typeface="微软雅黑" panose="020B0503020204020204" pitchFamily="34" charset="-122"/>
                <a:ea typeface="微软雅黑" panose="020B0503020204020204" pitchFamily="34" charset="-122"/>
              </a:rPr>
              <a:t>示例</a:t>
            </a:r>
            <a:endParaRPr lang="en-US" altLang="zh-CN" sz="2800" dirty="0">
              <a:solidFill>
                <a:schemeClr val="tx1"/>
              </a:solidFill>
              <a:latin typeface="微软雅黑" panose="020B0503020204020204" pitchFamily="34" charset="-122"/>
              <a:ea typeface="微软雅黑" panose="020B0503020204020204" pitchFamily="34" charset="-122"/>
            </a:endParaRPr>
          </a:p>
          <a:p>
            <a:pPr marL="1143000" lvl="2" indent="-228600" algn="just" eaLnBrk="1" fontAlgn="base" hangingPunct="1">
              <a:lnSpc>
                <a:spcPct val="150000"/>
              </a:lnSpc>
              <a:spcBef>
                <a:spcPct val="0"/>
              </a:spcBef>
              <a:spcAft>
                <a:spcPct val="0"/>
              </a:spcAft>
              <a:buClr>
                <a:srgbClr val="0066FF"/>
              </a:buClr>
              <a:buFont typeface="Wingdings" panose="05000000000000000000" pitchFamily="2" charset="2"/>
              <a:buChar char="n"/>
            </a:pPr>
            <a:r>
              <a:rPr lang="en-US" altLang="zh-CN" sz="2800" dirty="0">
                <a:solidFill>
                  <a:schemeClr val="tx1"/>
                </a:solidFill>
                <a:latin typeface="微软雅黑" panose="020B0503020204020204" pitchFamily="34" charset="-122"/>
                <a:ea typeface="微软雅黑" panose="020B0503020204020204" pitchFamily="34" charset="-122"/>
              </a:rPr>
              <a:t> 0.0, -77., -2.17 </a:t>
            </a:r>
            <a:endParaRPr lang="en-US" altLang="zh-CN" sz="2800" dirty="0">
              <a:solidFill>
                <a:schemeClr val="tx1"/>
              </a:solidFill>
              <a:latin typeface="微软雅黑" panose="020B0503020204020204" pitchFamily="34" charset="-122"/>
              <a:ea typeface="微软雅黑" panose="020B0503020204020204" pitchFamily="34" charset="-122"/>
            </a:endParaRPr>
          </a:p>
          <a:p>
            <a:pPr marL="1143000" lvl="2" indent="-228600" algn="just" eaLnBrk="1" fontAlgn="base" hangingPunct="1">
              <a:lnSpc>
                <a:spcPct val="150000"/>
              </a:lnSpc>
              <a:spcBef>
                <a:spcPct val="0"/>
              </a:spcBef>
              <a:spcAft>
                <a:spcPct val="0"/>
              </a:spcAft>
              <a:buClr>
                <a:srgbClr val="0066FF"/>
              </a:buClr>
              <a:buFont typeface="Wingdings" panose="05000000000000000000" pitchFamily="2" charset="2"/>
              <a:buChar char="n"/>
            </a:pPr>
            <a:r>
              <a:rPr lang="en-US" altLang="zh-CN" sz="2800" dirty="0">
                <a:solidFill>
                  <a:schemeClr val="tx1"/>
                </a:solidFill>
                <a:latin typeface="微软雅黑" panose="020B0503020204020204" pitchFamily="34" charset="-122"/>
                <a:ea typeface="微软雅黑" panose="020B0503020204020204" pitchFamily="34" charset="-122"/>
              </a:rPr>
              <a:t> 96e4, 4.3e-3, 9.6E5  </a:t>
            </a:r>
            <a:r>
              <a:rPr lang="zh-CN" altLang="en-US" sz="2800" dirty="0">
                <a:solidFill>
                  <a:schemeClr val="tx1"/>
                </a:solidFill>
                <a:latin typeface="微软雅黑" panose="020B0503020204020204" pitchFamily="34" charset="-122"/>
                <a:ea typeface="微软雅黑" panose="020B0503020204020204" pitchFamily="34" charset="-122"/>
              </a:rPr>
              <a:t>（科学计数法）</a:t>
            </a:r>
            <a:endParaRPr lang="en-US" altLang="zh-CN" sz="2800" dirty="0">
              <a:solidFill>
                <a:schemeClr val="tx1"/>
              </a:solidFill>
              <a:latin typeface="微软雅黑" panose="020B0503020204020204" pitchFamily="34" charset="-122"/>
              <a:ea typeface="微软雅黑" panose="020B0503020204020204" pitchFamily="34" charset="-122"/>
            </a:endParaRPr>
          </a:p>
          <a:p>
            <a:pPr marL="1143000" lvl="2" indent="-228600" algn="just" eaLnBrk="1" fontAlgn="base" hangingPunct="1">
              <a:lnSpc>
                <a:spcPct val="150000"/>
              </a:lnSpc>
              <a:spcBef>
                <a:spcPct val="0"/>
              </a:spcBef>
              <a:spcAft>
                <a:spcPct val="0"/>
              </a:spcAft>
              <a:buClr>
                <a:srgbClr val="0066FF"/>
              </a:buClr>
              <a:buFont typeface="Wingdings" panose="05000000000000000000" pitchFamily="2" charset="2"/>
              <a:buChar char="n"/>
            </a:pPr>
            <a:r>
              <a:rPr lang="zh-CN" altLang="en-US" sz="2800" dirty="0">
                <a:solidFill>
                  <a:schemeClr val="tx1"/>
                </a:solidFill>
                <a:latin typeface="微软雅黑" panose="020B0503020204020204" pitchFamily="34" charset="-122"/>
                <a:ea typeface="微软雅黑" panose="020B0503020204020204" pitchFamily="34" charset="-122"/>
              </a:rPr>
              <a:t> 科学计数法使用字母</a:t>
            </a:r>
            <a:r>
              <a:rPr lang="zh-CN" altLang="en-US" sz="2800" dirty="0">
                <a:solidFill>
                  <a:srgbClr val="FF0000"/>
                </a:solidFill>
                <a:latin typeface="微软雅黑" panose="020B0503020204020204" pitchFamily="34" charset="-122"/>
                <a:ea typeface="微软雅黑" panose="020B0503020204020204" pitchFamily="34" charset="-122"/>
              </a:rPr>
              <a:t>“</a:t>
            </a:r>
            <a:r>
              <a:rPr lang="en-US" altLang="zh-CN" sz="2800" dirty="0">
                <a:solidFill>
                  <a:srgbClr val="FF0000"/>
                </a:solidFill>
                <a:latin typeface="微软雅黑" panose="020B0503020204020204" pitchFamily="34" charset="-122"/>
                <a:ea typeface="微软雅黑" panose="020B0503020204020204" pitchFamily="34" charset="-122"/>
              </a:rPr>
              <a:t>e</a:t>
            </a:r>
            <a:r>
              <a:rPr lang="zh-CN" altLang="en-US" sz="2800" dirty="0">
                <a:solidFill>
                  <a:srgbClr val="FF0000"/>
                </a:solidFill>
                <a:latin typeface="微软雅黑" panose="020B0503020204020204" pitchFamily="34" charset="-122"/>
                <a:ea typeface="微软雅黑" panose="020B0503020204020204" pitchFamily="34" charset="-122"/>
              </a:rPr>
              <a:t>”或者“</a:t>
            </a:r>
            <a:r>
              <a:rPr lang="en-US" altLang="zh-CN" sz="2800" dirty="0">
                <a:solidFill>
                  <a:srgbClr val="FF0000"/>
                </a:solidFill>
                <a:latin typeface="微软雅黑" panose="020B0503020204020204" pitchFamily="34" charset="-122"/>
                <a:ea typeface="微软雅黑" panose="020B0503020204020204" pitchFamily="34" charset="-122"/>
              </a:rPr>
              <a:t>E</a:t>
            </a:r>
            <a:r>
              <a:rPr lang="zh-CN" altLang="en-US" sz="2800" dirty="0">
                <a:solidFill>
                  <a:srgbClr val="FF0000"/>
                </a:solidFill>
                <a:latin typeface="微软雅黑" panose="020B0503020204020204" pitchFamily="34" charset="-122"/>
                <a:ea typeface="微软雅黑" panose="020B0503020204020204" pitchFamily="34" charset="-122"/>
              </a:rPr>
              <a:t>”作为幂</a:t>
            </a:r>
            <a:r>
              <a:rPr lang="zh-CN" altLang="en-US" sz="2800" dirty="0">
                <a:solidFill>
                  <a:schemeClr val="tx1"/>
                </a:solidFill>
                <a:latin typeface="微软雅黑" panose="020B0503020204020204" pitchFamily="34" charset="-122"/>
                <a:ea typeface="微软雅黑" panose="020B0503020204020204" pitchFamily="34" charset="-122"/>
              </a:rPr>
              <a:t>的符号，</a:t>
            </a:r>
            <a:r>
              <a:rPr lang="zh-CN" altLang="en-US" sz="2800" dirty="0">
                <a:solidFill>
                  <a:srgbClr val="FF0000"/>
                </a:solidFill>
                <a:latin typeface="微软雅黑" panose="020B0503020204020204" pitchFamily="34" charset="-122"/>
                <a:ea typeface="微软雅黑" panose="020B0503020204020204" pitchFamily="34" charset="-122"/>
              </a:rPr>
              <a:t>以</a:t>
            </a:r>
            <a:r>
              <a:rPr lang="en-US" altLang="zh-CN" sz="2800" dirty="0">
                <a:solidFill>
                  <a:srgbClr val="FF0000"/>
                </a:solidFill>
                <a:latin typeface="微软雅黑" panose="020B0503020204020204" pitchFamily="34" charset="-122"/>
                <a:ea typeface="微软雅黑" panose="020B0503020204020204" pitchFamily="34" charset="-122"/>
              </a:rPr>
              <a:t>10</a:t>
            </a:r>
            <a:r>
              <a:rPr lang="zh-CN" altLang="en-US" sz="2800" dirty="0">
                <a:solidFill>
                  <a:srgbClr val="FF0000"/>
                </a:solidFill>
                <a:latin typeface="微软雅黑" panose="020B0503020204020204" pitchFamily="34" charset="-122"/>
                <a:ea typeface="微软雅黑" panose="020B0503020204020204" pitchFamily="34" charset="-122"/>
              </a:rPr>
              <a:t>为基数</a:t>
            </a:r>
            <a:r>
              <a:rPr lang="zh-CN" altLang="en-US" sz="2800" dirty="0">
                <a:solidFill>
                  <a:schemeClr val="tx1"/>
                </a:solidFill>
                <a:latin typeface="微软雅黑" panose="020B0503020204020204" pitchFamily="34" charset="-122"/>
                <a:ea typeface="微软雅黑" panose="020B0503020204020204" pitchFamily="34" charset="-122"/>
              </a:rPr>
              <a:t>。科学计数法含义如下：</a:t>
            </a:r>
            <a:endParaRPr lang="en-US" altLang="zh-CN" sz="2800" dirty="0">
              <a:solidFill>
                <a:schemeClr val="tx1"/>
              </a:solidFill>
              <a:latin typeface="微软雅黑" panose="020B0503020204020204" pitchFamily="34" charset="-122"/>
              <a:ea typeface="微软雅黑" panose="020B0503020204020204" pitchFamily="34" charset="-122"/>
            </a:endParaRPr>
          </a:p>
          <a:p>
            <a:pPr lvl="1" indent="457200" algn="l" eaLnBrk="1" fontAlgn="base" hangingPunct="1">
              <a:lnSpc>
                <a:spcPct val="150000"/>
              </a:lnSpc>
              <a:spcBef>
                <a:spcPct val="0"/>
              </a:spcBef>
              <a:spcAft>
                <a:spcPct val="0"/>
              </a:spcAft>
              <a:buNone/>
            </a:pPr>
            <a:r>
              <a:rPr lang="en-US" altLang="zh-CN" sz="2800" dirty="0">
                <a:solidFill>
                  <a:schemeClr val="tx1"/>
                </a:solidFill>
                <a:latin typeface="微软雅黑" panose="020B0503020204020204" pitchFamily="34" charset="-122"/>
                <a:ea typeface="微软雅黑" panose="020B0503020204020204" pitchFamily="34" charset="-122"/>
              </a:rPr>
              <a:t>           </a:t>
            </a:r>
            <a:r>
              <a:rPr lang="en-US" altLang="zh-CN" sz="2800" dirty="0">
                <a:solidFill>
                  <a:srgbClr val="FF0000"/>
                </a:solidFill>
                <a:latin typeface="微软雅黑" panose="020B0503020204020204" pitchFamily="34" charset="-122"/>
                <a:ea typeface="微软雅黑" panose="020B0503020204020204" pitchFamily="34" charset="-122"/>
              </a:rPr>
              <a:t>&lt;a&gt;e&lt;b&gt;</a:t>
            </a:r>
            <a:r>
              <a:rPr lang="en-US" altLang="zh-CN" sz="2800" dirty="0">
                <a:solidFill>
                  <a:schemeClr val="tx1"/>
                </a:solidFill>
                <a:latin typeface="微软雅黑" panose="020B0503020204020204" pitchFamily="34" charset="-122"/>
                <a:ea typeface="微软雅黑" panose="020B0503020204020204" pitchFamily="34" charset="-122"/>
              </a:rPr>
              <a:t> = a * 10</a:t>
            </a:r>
            <a:r>
              <a:rPr lang="en-US" altLang="zh-CN" sz="2800" baseline="30000" dirty="0">
                <a:solidFill>
                  <a:schemeClr val="tx1"/>
                </a:solidFill>
                <a:latin typeface="微软雅黑" panose="020B0503020204020204" pitchFamily="34" charset="-122"/>
                <a:ea typeface="微软雅黑" panose="020B0503020204020204" pitchFamily="34" charset="-122"/>
              </a:rPr>
              <a:t>b</a:t>
            </a:r>
            <a:endParaRPr lang="en-US" altLang="zh-CN" sz="2800" baseline="300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内容占位符 2"/>
          <p:cNvSpPr>
            <a:spLocks noGrp="1"/>
          </p:cNvSpPr>
          <p:nvPr>
            <p:ph idx="1"/>
          </p:nvPr>
        </p:nvSpPr>
        <p:spPr>
          <a:xfrm>
            <a:off x="457200" y="1711325"/>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rgbClr val="0070C0"/>
              </a:buClr>
              <a:buSzTx/>
              <a:buFont typeface="Wingdings" panose="05000000000000000000" pitchFamily="2" charset="2"/>
              <a:buChar char="n"/>
              <a:defRPr/>
            </a:pPr>
            <a:r>
              <a:rPr kumimoji="0" lang="zh-CN" altLang="en-US" sz="3200" b="0" i="0" u="none" strike="noStrike" kern="0" cap="none" spc="0" normalizeH="0" baseline="0" noProof="0" dirty="0" smtClean="0">
                <a:ln>
                  <a:noFill/>
                </a:ln>
                <a:solidFill>
                  <a:schemeClr val="tx1"/>
                </a:solidFill>
                <a:effectLst/>
                <a:uLnTx/>
                <a:uFillTx/>
                <a:latin typeface="+mn-lt"/>
                <a:ea typeface="+mn-ea"/>
                <a:cs typeface="+mn-cs"/>
              </a:rPr>
              <a:t>浮点数间存在不确定尾数，不是</a:t>
            </a:r>
            <a:r>
              <a:rPr kumimoji="0" lang="en-US" altLang="zh-CN" sz="3200" b="0" i="0" u="none" strike="noStrike" kern="0" cap="none" spc="0" normalizeH="0" baseline="0" noProof="0" dirty="0" smtClean="0">
                <a:ln>
                  <a:noFill/>
                </a:ln>
                <a:solidFill>
                  <a:schemeClr val="tx1"/>
                </a:solidFill>
                <a:effectLst/>
                <a:uLnTx/>
                <a:uFillTx/>
                <a:latin typeface="+mn-lt"/>
                <a:ea typeface="+mn-ea"/>
                <a:cs typeface="+mn-cs"/>
              </a:rPr>
              <a:t>bug</a:t>
            </a:r>
            <a:endParaRPr kumimoji="0" lang="en-US" altLang="zh-CN" sz="32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3200" b="0" i="0" u="none" strike="noStrike" kern="0" cap="none" spc="0" normalizeH="0" baseline="0" noProof="0" dirty="0" smtClean="0">
                <a:ln>
                  <a:noFill/>
                </a:ln>
                <a:solidFill>
                  <a:schemeClr val="tx1"/>
                </a:solidFill>
                <a:effectLst/>
                <a:uLnTx/>
                <a:uFillTx/>
                <a:latin typeface="+mn-lt"/>
                <a:ea typeface="+mn-ea"/>
                <a:cs typeface="+mn-cs"/>
              </a:rPr>
              <a:t>&gt;&gt;&gt;0.1+0.3</a:t>
            </a:r>
            <a:endParaRPr kumimoji="0" lang="en-US" altLang="zh-CN" sz="32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3200" b="0" i="0" u="none" strike="noStrike" kern="0" cap="none" spc="0" normalizeH="0" baseline="0" noProof="0" dirty="0" smtClean="0">
                <a:ln>
                  <a:noFill/>
                </a:ln>
                <a:solidFill>
                  <a:schemeClr val="tx1"/>
                </a:solidFill>
                <a:effectLst/>
                <a:uLnTx/>
                <a:uFillTx/>
                <a:latin typeface="+mn-lt"/>
                <a:ea typeface="+mn-ea"/>
                <a:cs typeface="+mn-cs"/>
              </a:rPr>
              <a:t>0.4</a:t>
            </a:r>
            <a:endParaRPr kumimoji="0" lang="en-US" altLang="zh-CN" sz="32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3200" b="0" i="0" u="none" strike="noStrike" kern="0" cap="none" spc="0" normalizeH="0" baseline="0" noProof="0" dirty="0" smtClean="0">
                <a:ln>
                  <a:noFill/>
                </a:ln>
                <a:solidFill>
                  <a:schemeClr val="tx1"/>
                </a:solidFill>
                <a:effectLst/>
                <a:uLnTx/>
                <a:uFillTx/>
                <a:latin typeface="+mn-lt"/>
                <a:ea typeface="+mn-ea"/>
                <a:cs typeface="+mn-cs"/>
              </a:rPr>
              <a:t>&gt;&gt;&gt;0.1+0.2</a:t>
            </a:r>
            <a:endParaRPr kumimoji="0" lang="en-US" altLang="zh-CN" sz="32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3200" b="0" i="0" u="none" strike="noStrike" kern="0" cap="none" spc="0" normalizeH="0" baseline="0" noProof="0" dirty="0" smtClean="0">
                <a:ln>
                  <a:noFill/>
                </a:ln>
                <a:solidFill>
                  <a:schemeClr val="tx1"/>
                </a:solidFill>
                <a:effectLst/>
                <a:uLnTx/>
                <a:uFillTx/>
                <a:latin typeface="+mn-lt"/>
                <a:ea typeface="+mn-ea"/>
                <a:cs typeface="+mn-cs"/>
              </a:rPr>
              <a:t>0.30000000000000004</a:t>
            </a:r>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p:txBody>
      </p:sp>
      <p:cxnSp>
        <p:nvCxnSpPr>
          <p:cNvPr id="5" name="直接连接符 4"/>
          <p:cNvCxnSpPr/>
          <p:nvPr/>
        </p:nvCxnSpPr>
        <p:spPr>
          <a:xfrm flipV="1">
            <a:off x="1187450" y="4511675"/>
            <a:ext cx="3671888" cy="36513"/>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13315" name="TextBox 6"/>
          <p:cNvSpPr txBox="1"/>
          <p:nvPr/>
        </p:nvSpPr>
        <p:spPr>
          <a:xfrm>
            <a:off x="2484438" y="4552950"/>
            <a:ext cx="2087562" cy="461963"/>
          </a:xfrm>
          <a:prstGeom prst="rect">
            <a:avLst/>
          </a:prstGeom>
          <a:noFill/>
          <a:ln w="9525">
            <a:noFill/>
          </a:ln>
        </p:spPr>
        <p:txBody>
          <a:bodyPr anchor="t" anchorCtr="0">
            <a:spAutoFit/>
          </a:bodyPr>
          <a:p>
            <a:pPr eaLnBrk="0" hangingPunct="0"/>
            <a:r>
              <a:rPr lang="zh-CN" altLang="en-US" sz="2400" dirty="0">
                <a:solidFill>
                  <a:srgbClr val="FF0000"/>
                </a:solidFill>
                <a:latin typeface="Arial" panose="020B0604020202020204" pitchFamily="34" charset="0"/>
                <a:ea typeface="宋体" panose="02010600030101010101" pitchFamily="2" charset="-122"/>
              </a:rPr>
              <a:t>不确定尾数</a:t>
            </a:r>
            <a:endParaRPr lang="zh-CN" altLang="en-US" sz="2400" dirty="0">
              <a:solidFill>
                <a:srgbClr val="FF0000"/>
              </a:solidFill>
              <a:latin typeface="Arial" panose="020B0604020202020204" pitchFamily="34" charset="0"/>
              <a:ea typeface="宋体" panose="02010600030101010101" pitchFamily="2" charset="-122"/>
            </a:endParaRPr>
          </a:p>
        </p:txBody>
      </p:sp>
      <p:sp>
        <p:nvSpPr>
          <p:cNvPr id="8" name="TextBox 2"/>
          <p:cNvSpPr txBox="1">
            <a:spLocks noChangeArrowheads="1"/>
          </p:cNvSpPr>
          <p:nvPr/>
        </p:nvSpPr>
        <p:spPr bwMode="auto">
          <a:xfrm>
            <a:off x="1187450" y="765175"/>
            <a:ext cx="2749550"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mn-cs"/>
              </a:rPr>
              <a:t>浮点数类型</a:t>
            </a:r>
            <a:endParaRPr kumimoji="0" lang="zh-CN" altLang="en-US" sz="4000"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内容占位符 2"/>
          <p:cNvSpPr>
            <a:spLocks noGrp="1"/>
          </p:cNvSpPr>
          <p:nvPr>
            <p:ph idx="1"/>
          </p:nvPr>
        </p:nvSpPr>
        <p:spPr>
          <a:xfrm>
            <a:off x="468313" y="1844675"/>
            <a:ext cx="8229600" cy="424815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rgbClr val="0070C0"/>
              </a:buClr>
              <a:buSzTx/>
              <a:buFont typeface="Wingdings" panose="05000000000000000000" pitchFamily="2" charset="2"/>
              <a:buChar char="n"/>
              <a:defRPr/>
            </a:pPr>
            <a:r>
              <a:rPr kumimoji="0" lang="zh-CN" altLang="en-US" sz="3200" b="0" i="0" u="none" strike="noStrike" kern="0" cap="none" spc="0" normalizeH="0" baseline="0" noProof="0" dirty="0" smtClean="0">
                <a:ln>
                  <a:noFill/>
                </a:ln>
                <a:solidFill>
                  <a:schemeClr val="tx1"/>
                </a:solidFill>
                <a:effectLst/>
                <a:uLnTx/>
                <a:uFillTx/>
                <a:latin typeface="+mn-lt"/>
                <a:ea typeface="+mn-ea"/>
                <a:cs typeface="+mn-cs"/>
              </a:rPr>
              <a:t>浮点数间存在不确定尾数，不是</a:t>
            </a:r>
            <a:r>
              <a:rPr kumimoji="0" lang="en-US" altLang="zh-CN" sz="3200" b="0" i="0" u="none" strike="noStrike" kern="0" cap="none" spc="0" normalizeH="0" baseline="0" noProof="0" dirty="0" smtClean="0">
                <a:ln>
                  <a:noFill/>
                </a:ln>
                <a:solidFill>
                  <a:schemeClr val="tx1"/>
                </a:solidFill>
                <a:effectLst/>
                <a:uLnTx/>
                <a:uFillTx/>
                <a:latin typeface="+mn-lt"/>
                <a:ea typeface="+mn-ea"/>
                <a:cs typeface="+mn-cs"/>
              </a:rPr>
              <a:t>bug</a:t>
            </a:r>
            <a:endParaRPr kumimoji="0" lang="en-US" altLang="zh-CN" sz="32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3200" b="0" i="0" u="none" strike="noStrike" kern="0" cap="none" spc="0" normalizeH="0" baseline="0" noProof="0" dirty="0" smtClean="0">
                <a:ln>
                  <a:noFill/>
                </a:ln>
                <a:solidFill>
                  <a:schemeClr val="tx1"/>
                </a:solidFill>
                <a:effectLst/>
                <a:uLnTx/>
                <a:uFillTx/>
                <a:latin typeface="+mn-lt"/>
                <a:ea typeface="+mn-ea"/>
                <a:cs typeface="+mn-cs"/>
              </a:rPr>
              <a:t>0.1</a:t>
            </a:r>
            <a:endParaRPr kumimoji="0" lang="en-US" altLang="zh-CN" sz="32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800" b="0" i="0" u="none" strike="noStrike" kern="0" cap="none" spc="0" normalizeH="0" baseline="0" noProof="0" dirty="0" smtClean="0">
                <a:ln>
                  <a:noFill/>
                </a:ln>
                <a:solidFill>
                  <a:schemeClr val="tx1"/>
                </a:solidFill>
                <a:effectLst/>
                <a:uLnTx/>
                <a:uFillTx/>
                <a:latin typeface="+mn-lt"/>
                <a:ea typeface="+mn-ea"/>
                <a:cs typeface="+mn-cs"/>
              </a:rPr>
              <a:t>0.00011001100110011001100110011001100110011001100110011010</a:t>
            </a:r>
            <a:endParaRPr kumimoji="0" lang="en-US" altLang="zh-CN" sz="1800" b="0" i="0" u="none" strike="noStrike" kern="0" cap="none" spc="0" normalizeH="0" baseline="0" noProof="0" dirty="0" smtClean="0">
              <a:ln>
                <a:noFill/>
              </a:ln>
              <a:solidFill>
                <a:schemeClr val="tx1"/>
              </a:solidFill>
              <a:effectLst/>
              <a:uLnTx/>
              <a:uFillTx/>
              <a:latin typeface="+mn-lt"/>
              <a:ea typeface="+mn-ea"/>
              <a:cs typeface="+mn-cs"/>
            </a:endParaRPr>
          </a:p>
          <a:p>
            <a:pPr marL="0" marR="0" lvl="1" indent="0" algn="l" defTabSz="914400" rtl="0" eaLnBrk="0" fontAlgn="base" latinLnBrk="0" hangingPunct="0">
              <a:lnSpc>
                <a:spcPct val="100000"/>
              </a:lnSpc>
              <a:spcBef>
                <a:spcPct val="20000"/>
              </a:spcBef>
              <a:spcAft>
                <a:spcPct val="0"/>
              </a:spcAft>
              <a:buClrTx/>
              <a:buSzTx/>
              <a:buFontTx/>
              <a:buNone/>
              <a:defRPr/>
            </a:pPr>
            <a:r>
              <a:rPr kumimoji="0" lang="en-US" altLang="zh-CN" sz="2800" b="1" i="0" u="none" strike="noStrike" kern="0" cap="none" spc="0" normalizeH="0" baseline="0" noProof="0" dirty="0" smtClean="0">
                <a:ln>
                  <a:noFill/>
                </a:ln>
                <a:solidFill>
                  <a:srgbClr val="FF0000"/>
                </a:solidFill>
                <a:effectLst/>
                <a:uLnTx/>
                <a:uFillTx/>
                <a:latin typeface="+mn-lt"/>
                <a:ea typeface="+mn-ea"/>
              </a:rPr>
              <a:t>        </a:t>
            </a:r>
            <a:r>
              <a:rPr kumimoji="0" lang="zh-CN" altLang="en-US" sz="2800" b="1" i="0" u="none" strike="noStrike" kern="0" cap="none" spc="0" normalizeH="0" baseline="0" noProof="0" dirty="0" smtClean="0">
                <a:ln>
                  <a:noFill/>
                </a:ln>
                <a:solidFill>
                  <a:srgbClr val="FF0000"/>
                </a:solidFill>
                <a:effectLst/>
                <a:uLnTx/>
                <a:uFillTx/>
                <a:latin typeface="+mn-lt"/>
                <a:ea typeface="+mn-ea"/>
              </a:rPr>
              <a:t>截取</a:t>
            </a:r>
            <a:r>
              <a:rPr kumimoji="0" lang="en-US" altLang="zh-CN" sz="2800" b="1" i="0" u="none" strike="noStrike" kern="0" cap="none" spc="0" normalizeH="0" baseline="0" noProof="0" dirty="0" smtClean="0">
                <a:ln>
                  <a:noFill/>
                </a:ln>
                <a:solidFill>
                  <a:srgbClr val="FF0000"/>
                </a:solidFill>
                <a:effectLst/>
                <a:uLnTx/>
                <a:uFillTx/>
                <a:latin typeface="+mn-lt"/>
                <a:ea typeface="+mn-ea"/>
              </a:rPr>
              <a:t> 53</a:t>
            </a:r>
            <a:r>
              <a:rPr kumimoji="0" lang="zh-CN" altLang="en-US" sz="2800" b="1" i="0" u="none" strike="noStrike" kern="0" cap="none" spc="0" normalizeH="0" baseline="0" noProof="0" dirty="0" smtClean="0">
                <a:ln>
                  <a:noFill/>
                </a:ln>
                <a:solidFill>
                  <a:srgbClr val="FF0000"/>
                </a:solidFill>
                <a:effectLst/>
                <a:uLnTx/>
                <a:uFillTx/>
                <a:latin typeface="+mn-lt"/>
                <a:ea typeface="+mn-ea"/>
              </a:rPr>
              <a:t>位二进制表示小数部分，约</a:t>
            </a:r>
            <a:r>
              <a:rPr kumimoji="0" lang="en-US" altLang="zh-CN" sz="24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10</a:t>
            </a:r>
            <a:r>
              <a:rPr kumimoji="0" lang="en-US" altLang="zh-CN" sz="2400" b="1" i="0" u="none" strike="noStrike" kern="0" cap="none" spc="0" normalizeH="0" baseline="30000" noProof="0" dirty="0" smtClean="0">
                <a:ln>
                  <a:noFill/>
                </a:ln>
                <a:solidFill>
                  <a:srgbClr val="FF0000"/>
                </a:solidFill>
                <a:effectLst/>
                <a:uLnTx/>
                <a:uFillTx/>
                <a:latin typeface="微软雅黑" panose="020B0503020204020204" pitchFamily="34" charset="-122"/>
                <a:ea typeface="微软雅黑" panose="020B0503020204020204" pitchFamily="34" charset="-122"/>
              </a:rPr>
              <a:t>-16</a:t>
            </a:r>
            <a:endParaRPr kumimoji="0" lang="en-US" altLang="zh-CN" sz="2400" b="1" i="0" u="none" strike="noStrike" kern="0" cap="none" spc="0" normalizeH="0" baseline="30000" noProof="0" dirty="0" smtClean="0">
              <a:ln>
                <a:noFill/>
              </a:ln>
              <a:solidFill>
                <a:srgbClr val="FF0000"/>
              </a:solidFill>
              <a:effectLst/>
              <a:uLnTx/>
              <a:uFillTx/>
              <a:latin typeface="微软雅黑" panose="020B0503020204020204" pitchFamily="34" charset="-122"/>
              <a:ea typeface="微软雅黑" panose="020B0503020204020204" pitchFamily="34" charset="-122"/>
            </a:endParaRPr>
          </a:p>
          <a:p>
            <a:pPr marL="0" marR="0" lvl="1" indent="0" algn="l" defTabSz="914400" rtl="0" eaLnBrk="0" fontAlgn="base" latinLnBrk="0" hangingPunct="0">
              <a:lnSpc>
                <a:spcPct val="100000"/>
              </a:lnSpc>
              <a:spcBef>
                <a:spcPct val="20000"/>
              </a:spcBef>
              <a:spcAft>
                <a:spcPct val="0"/>
              </a:spcAft>
              <a:buClrTx/>
              <a:buSzTx/>
              <a:buFontTx/>
              <a:buNone/>
              <a:defRPr/>
            </a:pPr>
            <a:endParaRPr kumimoji="0" lang="en-US" altLang="zh-CN" sz="2400" b="1" i="0" u="none" strike="noStrike" kern="0" cap="none" spc="0" normalizeH="0" baseline="30000" noProof="0" dirty="0" smtClean="0">
              <a:ln>
                <a:noFill/>
              </a:ln>
              <a:solidFill>
                <a:srgbClr val="FF0000"/>
              </a:solidFill>
              <a:effectLst/>
              <a:uLnTx/>
              <a:uFillTx/>
              <a:latin typeface="微软雅黑" panose="020B0503020204020204" pitchFamily="34" charset="-122"/>
              <a:ea typeface="微软雅黑" panose="020B0503020204020204" pitchFamily="34" charset="-122"/>
            </a:endParaRPr>
          </a:p>
          <a:p>
            <a:pPr marL="0" marR="0" lvl="1" indent="0" algn="l" defTabSz="914400" rtl="0" eaLnBrk="0" fontAlgn="base" latinLnBrk="0" hangingPunct="0">
              <a:lnSpc>
                <a:spcPct val="100000"/>
              </a:lnSpc>
              <a:spcBef>
                <a:spcPct val="20000"/>
              </a:spcBef>
              <a:spcAft>
                <a:spcPct val="0"/>
              </a:spcAft>
              <a:buClrTx/>
              <a:buSzTx/>
              <a:buFontTx/>
              <a:buNone/>
              <a:defRPr/>
            </a:pPr>
            <a:r>
              <a:rPr kumimoji="0" lang="en-US" altLang="zh-CN" sz="1800" b="0" i="0" u="none" strike="noStrike" kern="0" cap="none" spc="0" normalizeH="0" baseline="0" noProof="0" dirty="0" smtClean="0">
                <a:ln>
                  <a:noFill/>
                </a:ln>
                <a:solidFill>
                  <a:schemeClr val="tx1"/>
                </a:solidFill>
                <a:effectLst/>
                <a:uLnTx/>
                <a:uFillTx/>
                <a:latin typeface="+mn-lt"/>
                <a:ea typeface="+mn-ea"/>
                <a:cs typeface="+mn-cs"/>
              </a:rPr>
              <a:t>0.10000000000000000005511151231257827021181583404541015625</a:t>
            </a:r>
            <a:endParaRPr kumimoji="0" lang="en-US" altLang="zh-CN" sz="1800" b="0" i="0" u="none" strike="noStrike" kern="0" cap="none" spc="0" normalizeH="0" baseline="0" noProof="0" dirty="0" smtClean="0">
              <a:ln>
                <a:noFill/>
              </a:ln>
              <a:solidFill>
                <a:schemeClr val="tx1"/>
              </a:solidFill>
              <a:effectLst/>
              <a:uLnTx/>
              <a:uFillTx/>
              <a:latin typeface="+mn-lt"/>
              <a:ea typeface="+mn-ea"/>
              <a:cs typeface="+mn-cs"/>
            </a:endParaRPr>
          </a:p>
          <a:p>
            <a:pPr marL="0" marR="0" lvl="1" indent="0" algn="l" defTabSz="914400" rtl="0" eaLnBrk="0" fontAlgn="base" latinLnBrk="0" hangingPunct="0">
              <a:lnSpc>
                <a:spcPct val="100000"/>
              </a:lnSpc>
              <a:spcBef>
                <a:spcPct val="20000"/>
              </a:spcBef>
              <a:spcAft>
                <a:spcPct val="0"/>
              </a:spcAft>
              <a:buClrTx/>
              <a:buSzTx/>
              <a:buFontTx/>
              <a:buNone/>
              <a:defRPr/>
            </a:pPr>
            <a:r>
              <a:rPr kumimoji="0" lang="zh-CN" altLang="en-US" sz="2800" b="1" i="0" u="none" strike="noStrike" kern="0" cap="none" spc="0" normalizeH="0" baseline="0" noProof="0" dirty="0">
                <a:ln>
                  <a:noFill/>
                </a:ln>
                <a:solidFill>
                  <a:srgbClr val="FF0000"/>
                </a:solidFill>
                <a:effectLst/>
                <a:uLnTx/>
                <a:uFillTx/>
                <a:latin typeface="+mn-lt"/>
                <a:ea typeface="+mn-ea"/>
              </a:rPr>
              <a:t>二进制表示小数，可以无限接近，但不完全</a:t>
            </a:r>
            <a:r>
              <a:rPr kumimoji="0" lang="zh-CN" altLang="en-US" sz="2800" b="1" i="0" u="none" strike="noStrike" kern="0" cap="none" spc="0" normalizeH="0" baseline="0" noProof="0" dirty="0" smtClean="0">
                <a:ln>
                  <a:noFill/>
                </a:ln>
                <a:solidFill>
                  <a:srgbClr val="FF0000"/>
                </a:solidFill>
                <a:effectLst/>
                <a:uLnTx/>
                <a:uFillTx/>
                <a:latin typeface="+mn-lt"/>
                <a:ea typeface="+mn-ea"/>
              </a:rPr>
              <a:t>相同</a:t>
            </a:r>
            <a:endParaRPr kumimoji="0" lang="en-US" altLang="zh-CN" sz="2800" b="1" i="0" u="none" strike="noStrike" kern="0" cap="none" spc="0" normalizeH="0" baseline="0" noProof="0" dirty="0" smtClean="0">
              <a:ln>
                <a:noFill/>
              </a:ln>
              <a:solidFill>
                <a:srgbClr val="FF0000"/>
              </a:solidFill>
              <a:effectLst/>
              <a:uLnTx/>
              <a:uFillTx/>
              <a:latin typeface="+mn-lt"/>
              <a:ea typeface="+mn-ea"/>
            </a:endParaRPr>
          </a:p>
          <a:p>
            <a:pPr marL="0" marR="0" lvl="1" indent="0" algn="l" defTabSz="914400" rtl="0" eaLnBrk="0" fontAlgn="base" latinLnBrk="0" hangingPunct="0">
              <a:lnSpc>
                <a:spcPct val="100000"/>
              </a:lnSpc>
              <a:spcBef>
                <a:spcPct val="20000"/>
              </a:spcBef>
              <a:spcAft>
                <a:spcPct val="0"/>
              </a:spcAft>
              <a:buClrTx/>
              <a:buSzTx/>
              <a:buFontTx/>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rPr>
              <a:t>0.1+0.2</a:t>
            </a:r>
            <a:endParaRPr kumimoji="0" lang="en-US" altLang="zh-CN" sz="2800" b="1" i="0" u="none" strike="noStrike" kern="0" cap="none" spc="0" normalizeH="0" baseline="0" noProof="0" dirty="0" smtClean="0">
              <a:ln>
                <a:noFill/>
              </a:ln>
              <a:solidFill>
                <a:schemeClr val="tx1"/>
              </a:solidFill>
              <a:effectLst/>
              <a:uLnTx/>
              <a:uFillTx/>
              <a:latin typeface="+mn-lt"/>
              <a:ea typeface="+mn-ea"/>
            </a:endParaRPr>
          </a:p>
          <a:p>
            <a:pPr marL="0" marR="0" lvl="1" indent="0" algn="l" defTabSz="914400" rtl="0" eaLnBrk="0" fontAlgn="base" latinLnBrk="0" hangingPunct="0">
              <a:lnSpc>
                <a:spcPct val="100000"/>
              </a:lnSpc>
              <a:spcBef>
                <a:spcPct val="20000"/>
              </a:spcBef>
              <a:spcAft>
                <a:spcPct val="0"/>
              </a:spcAft>
              <a:buClrTx/>
              <a:buSzTx/>
              <a:buFontTx/>
              <a:buNone/>
              <a:defRPr/>
            </a:pPr>
            <a:r>
              <a:rPr kumimoji="0" lang="zh-CN" altLang="en-US" sz="2800" b="1" i="0" u="none" strike="noStrike" kern="0" cap="none" spc="0" normalizeH="0" baseline="0" noProof="0" dirty="0">
                <a:ln>
                  <a:noFill/>
                </a:ln>
                <a:solidFill>
                  <a:srgbClr val="FF0000"/>
                </a:solidFill>
                <a:effectLst/>
                <a:uLnTx/>
                <a:uFillTx/>
                <a:latin typeface="+mn-lt"/>
                <a:ea typeface="+mn-ea"/>
              </a:rPr>
              <a:t>结果无限</a:t>
            </a:r>
            <a:r>
              <a:rPr kumimoji="0" lang="zh-CN" altLang="en-US" sz="2800" b="1" i="0" u="none" strike="noStrike" kern="0" cap="none" spc="0" normalizeH="0" baseline="0" noProof="0" dirty="0" smtClean="0">
                <a:ln>
                  <a:noFill/>
                </a:ln>
                <a:solidFill>
                  <a:srgbClr val="FF0000"/>
                </a:solidFill>
                <a:effectLst/>
                <a:uLnTx/>
                <a:uFillTx/>
                <a:latin typeface="+mn-lt"/>
                <a:ea typeface="+mn-ea"/>
              </a:rPr>
              <a:t>接近</a:t>
            </a:r>
            <a:r>
              <a:rPr kumimoji="0" lang="en-US" altLang="zh-CN" sz="2800" b="1" i="0" u="none" strike="noStrike" kern="0" cap="none" spc="0" normalizeH="0" baseline="0" noProof="0" dirty="0" smtClean="0">
                <a:ln>
                  <a:noFill/>
                </a:ln>
                <a:solidFill>
                  <a:srgbClr val="FF0000"/>
                </a:solidFill>
                <a:effectLst/>
                <a:uLnTx/>
                <a:uFillTx/>
                <a:latin typeface="+mn-lt"/>
                <a:ea typeface="+mn-ea"/>
              </a:rPr>
              <a:t>0.3</a:t>
            </a:r>
            <a:r>
              <a:rPr kumimoji="0" lang="zh-CN" altLang="en-US" sz="2800" b="1" i="0" u="none" strike="noStrike" kern="0" cap="none" spc="0" normalizeH="0" baseline="0" noProof="0" dirty="0" smtClean="0">
                <a:ln>
                  <a:noFill/>
                </a:ln>
                <a:solidFill>
                  <a:srgbClr val="FF0000"/>
                </a:solidFill>
                <a:effectLst/>
                <a:uLnTx/>
                <a:uFillTx/>
                <a:latin typeface="+mn-lt"/>
                <a:ea typeface="+mn-ea"/>
              </a:rPr>
              <a:t>，但不会完全相同</a:t>
            </a:r>
            <a:endParaRPr kumimoji="0" lang="en-US" altLang="zh-CN" sz="2800" b="1" i="0" u="none" strike="noStrike" kern="0" cap="none" spc="0" normalizeH="0" baseline="0" noProof="0" dirty="0">
              <a:ln>
                <a:noFill/>
              </a:ln>
              <a:solidFill>
                <a:srgbClr val="FF0000"/>
              </a:solidFill>
              <a:effectLst/>
              <a:uLnTx/>
              <a:uFillTx/>
              <a:latin typeface="+mn-lt"/>
              <a:ea typeface="+mn-ea"/>
            </a:endParaRPr>
          </a:p>
        </p:txBody>
      </p:sp>
      <p:sp>
        <p:nvSpPr>
          <p:cNvPr id="4" name="TextBox 2"/>
          <p:cNvSpPr txBox="1">
            <a:spLocks noChangeArrowheads="1"/>
          </p:cNvSpPr>
          <p:nvPr/>
        </p:nvSpPr>
        <p:spPr bwMode="auto">
          <a:xfrm>
            <a:off x="1187450" y="765175"/>
            <a:ext cx="2749550"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mn-cs"/>
              </a:rPr>
              <a:t>浮点数类型</a:t>
            </a:r>
            <a:endParaRPr kumimoji="0" lang="zh-CN" altLang="en-US" sz="4000"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内容占位符 2"/>
          <p:cNvSpPr>
            <a:spLocks noGrp="1"/>
          </p:cNvSpPr>
          <p:nvPr>
            <p:ph idx="1"/>
          </p:nvPr>
        </p:nvSpPr>
        <p:spPr>
          <a:xfrm>
            <a:off x="468313" y="1844675"/>
            <a:ext cx="8229600" cy="424815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rgbClr val="0070C0"/>
              </a:buClr>
              <a:buSzTx/>
              <a:buFont typeface="Wingdings" panose="05000000000000000000" pitchFamily="2" charset="2"/>
              <a:buChar char="n"/>
              <a:defRPr/>
            </a:pPr>
            <a:r>
              <a:rPr kumimoji="0" lang="zh-CN" altLang="en-US" sz="3200" b="0" i="0" u="none" strike="noStrike" kern="0" cap="none" spc="0" normalizeH="0" baseline="0" noProof="0" dirty="0" smtClean="0">
                <a:ln>
                  <a:noFill/>
                </a:ln>
                <a:solidFill>
                  <a:schemeClr val="tx1"/>
                </a:solidFill>
                <a:effectLst/>
                <a:uLnTx/>
                <a:uFillTx/>
                <a:latin typeface="+mn-lt"/>
                <a:ea typeface="+mn-ea"/>
                <a:cs typeface="+mn-cs"/>
              </a:rPr>
              <a:t>浮点数间存在不确定尾数，不是</a:t>
            </a:r>
            <a:r>
              <a:rPr kumimoji="0" lang="en-US" altLang="zh-CN" sz="3200" b="0" i="0" u="none" strike="noStrike" kern="0" cap="none" spc="0" normalizeH="0" baseline="0" noProof="0" dirty="0" smtClean="0">
                <a:ln>
                  <a:noFill/>
                </a:ln>
                <a:solidFill>
                  <a:schemeClr val="tx1"/>
                </a:solidFill>
                <a:effectLst/>
                <a:uLnTx/>
                <a:uFillTx/>
                <a:latin typeface="+mn-lt"/>
                <a:ea typeface="+mn-ea"/>
                <a:cs typeface="+mn-cs"/>
              </a:rPr>
              <a:t>bug</a:t>
            </a:r>
            <a:endParaRPr kumimoji="0" lang="en-US" altLang="zh-CN" sz="32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rgbClr val="0070C0"/>
              </a:buClr>
              <a:buSzTx/>
              <a:buFontTx/>
              <a:buNone/>
              <a:defRPr/>
            </a:pPr>
            <a:endParaRPr kumimoji="0" lang="en-US" altLang="zh-CN" sz="32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rgbClr val="0070C0"/>
              </a:buClr>
              <a:buSzTx/>
              <a:buFontTx/>
              <a:buNone/>
              <a:defRPr/>
            </a:pPr>
            <a:endParaRPr kumimoji="0" lang="en-US" altLang="zh-CN" sz="32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rgbClr val="0070C0"/>
              </a:buClr>
              <a:buSzTx/>
              <a:buFontTx/>
              <a:buNone/>
              <a:defRPr/>
            </a:pPr>
            <a:endParaRPr kumimoji="0" lang="en-US" altLang="zh-CN" sz="32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rgbClr val="0070C0"/>
              </a:buClr>
              <a:buSzTx/>
              <a:buFontTx/>
              <a:buNone/>
              <a:defRPr/>
            </a:pPr>
            <a:r>
              <a:rPr kumimoji="0" lang="en-US" altLang="zh-CN" sz="2800" b="1" i="0" u="none" strike="noStrike" kern="0" cap="none" spc="0" normalizeH="0" baseline="0" noProof="0" dirty="0" smtClean="0">
                <a:ln>
                  <a:noFill/>
                </a:ln>
                <a:solidFill>
                  <a:srgbClr val="C00000"/>
                </a:solidFill>
                <a:effectLst/>
                <a:uLnTx/>
                <a:uFillTx/>
                <a:latin typeface="+mn-ea"/>
                <a:ea typeface="+mn-ea"/>
                <a:cs typeface="+mn-cs"/>
              </a:rPr>
              <a:t>Round</a:t>
            </a:r>
            <a:r>
              <a:rPr kumimoji="0" lang="zh-CN" altLang="en-US" sz="2800" b="1" i="0" u="none" strike="noStrike" kern="0" cap="none" spc="0" normalizeH="0" baseline="0" noProof="0" dirty="0" smtClean="0">
                <a:ln>
                  <a:noFill/>
                </a:ln>
                <a:solidFill>
                  <a:srgbClr val="C00000"/>
                </a:solidFill>
                <a:effectLst/>
                <a:uLnTx/>
                <a:uFillTx/>
                <a:latin typeface="+mn-ea"/>
                <a:ea typeface="+mn-ea"/>
                <a:cs typeface="+mn-cs"/>
              </a:rPr>
              <a:t>（</a:t>
            </a:r>
            <a:r>
              <a:rPr kumimoji="0" lang="en-US" altLang="zh-CN" sz="2800" b="1" i="0" u="none" strike="noStrike" kern="0" cap="none" spc="0" normalizeH="0" baseline="0" noProof="0" dirty="0" err="1" smtClean="0">
                <a:ln>
                  <a:noFill/>
                </a:ln>
                <a:solidFill>
                  <a:srgbClr val="C00000"/>
                </a:solidFill>
                <a:effectLst/>
                <a:uLnTx/>
                <a:uFillTx/>
                <a:latin typeface="+mn-ea"/>
                <a:ea typeface="+mn-ea"/>
                <a:cs typeface="+mn-cs"/>
              </a:rPr>
              <a:t>x,d</a:t>
            </a:r>
            <a:r>
              <a:rPr kumimoji="0" lang="zh-CN" altLang="en-US" sz="2800" b="1" i="0" u="none" strike="noStrike" kern="0" cap="none" spc="0" normalizeH="0" baseline="0" noProof="0" dirty="0" smtClean="0">
                <a:ln>
                  <a:noFill/>
                </a:ln>
                <a:solidFill>
                  <a:srgbClr val="C00000"/>
                </a:solidFill>
                <a:effectLst/>
                <a:uLnTx/>
                <a:uFillTx/>
                <a:latin typeface="+mn-ea"/>
                <a:ea typeface="+mn-ea"/>
                <a:cs typeface="+mn-cs"/>
              </a:rPr>
              <a:t>）</a:t>
            </a:r>
            <a:r>
              <a:rPr kumimoji="0" lang="zh-CN" altLang="en-US" sz="2800" b="1" i="0" u="none" strike="noStrike" kern="0" cap="none" spc="0" normalizeH="0" baseline="0" noProof="0" dirty="0">
                <a:ln>
                  <a:noFill/>
                </a:ln>
                <a:solidFill>
                  <a:srgbClr val="C00000"/>
                </a:solidFill>
                <a:effectLst/>
                <a:uLnTx/>
                <a:uFillTx/>
                <a:latin typeface="+mn-ea"/>
                <a:ea typeface="+mn-ea"/>
                <a:cs typeface="+mn-cs"/>
              </a:rPr>
              <a:t>：</a:t>
            </a:r>
            <a:r>
              <a:rPr kumimoji="0" lang="zh-CN" altLang="en-US" sz="2800" b="0" i="0" u="none" strike="noStrike" kern="0" cap="none" spc="0" normalizeH="0" baseline="0" noProof="0" dirty="0" smtClean="0">
                <a:ln>
                  <a:noFill/>
                </a:ln>
                <a:solidFill>
                  <a:schemeClr val="tx1"/>
                </a:solidFill>
                <a:effectLst/>
                <a:uLnTx/>
                <a:uFillTx/>
                <a:latin typeface="+mn-ea"/>
                <a:ea typeface="+mn-ea"/>
                <a:cs typeface="+mn-cs"/>
              </a:rPr>
              <a:t>对</a:t>
            </a:r>
            <a:r>
              <a:rPr kumimoji="0" lang="en-US" altLang="zh-CN" sz="2800" b="0" i="0" u="none" strike="noStrike" kern="0" cap="none" spc="0" normalizeH="0" baseline="0" noProof="0" dirty="0" smtClean="0">
                <a:ln>
                  <a:noFill/>
                </a:ln>
                <a:solidFill>
                  <a:schemeClr val="tx1"/>
                </a:solidFill>
                <a:effectLst/>
                <a:uLnTx/>
                <a:uFillTx/>
                <a:latin typeface="+mn-ea"/>
                <a:ea typeface="+mn-ea"/>
                <a:cs typeface="+mn-cs"/>
              </a:rPr>
              <a:t>x</a:t>
            </a:r>
            <a:r>
              <a:rPr kumimoji="0" lang="zh-CN" altLang="en-US" sz="2800" b="0" i="0" u="none" strike="noStrike" kern="0" cap="none" spc="0" normalizeH="0" baseline="0" noProof="0" dirty="0" smtClean="0">
                <a:ln>
                  <a:noFill/>
                </a:ln>
                <a:solidFill>
                  <a:schemeClr val="tx1"/>
                </a:solidFill>
                <a:effectLst/>
                <a:uLnTx/>
                <a:uFillTx/>
                <a:latin typeface="+mn-ea"/>
                <a:ea typeface="+mn-ea"/>
                <a:cs typeface="+mn-cs"/>
              </a:rPr>
              <a:t>四舍五入，</a:t>
            </a:r>
            <a:r>
              <a:rPr kumimoji="0" lang="en-US" altLang="zh-CN" sz="2800" b="0" i="0" u="none" strike="noStrike" kern="0" cap="none" spc="0" normalizeH="0" baseline="0" noProof="0" dirty="0" smtClean="0">
                <a:ln>
                  <a:noFill/>
                </a:ln>
                <a:solidFill>
                  <a:schemeClr val="tx1"/>
                </a:solidFill>
                <a:effectLst/>
                <a:uLnTx/>
                <a:uFillTx/>
                <a:latin typeface="+mn-ea"/>
                <a:ea typeface="+mn-ea"/>
                <a:cs typeface="+mn-cs"/>
              </a:rPr>
              <a:t>d</a:t>
            </a:r>
            <a:r>
              <a:rPr kumimoji="0" lang="zh-CN" altLang="en-US" sz="2800" b="0" i="0" u="none" strike="noStrike" kern="0" cap="none" spc="0" normalizeH="0" baseline="0" noProof="0" dirty="0" smtClean="0">
                <a:ln>
                  <a:noFill/>
                </a:ln>
                <a:solidFill>
                  <a:schemeClr val="tx1"/>
                </a:solidFill>
                <a:effectLst/>
                <a:uLnTx/>
                <a:uFillTx/>
                <a:latin typeface="+mn-ea"/>
                <a:ea typeface="+mn-ea"/>
                <a:cs typeface="+mn-cs"/>
              </a:rPr>
              <a:t>是小数截取位数</a:t>
            </a:r>
            <a:endParaRPr kumimoji="0" lang="en-US" altLang="zh-CN" sz="2800" b="0"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rgbClr val="0070C0"/>
              </a:buClr>
              <a:buSzTx/>
              <a:buFontTx/>
              <a:buNone/>
              <a:defRPr/>
            </a:pPr>
            <a:r>
              <a:rPr kumimoji="0" lang="zh-CN" altLang="en-US" sz="3200" b="0" i="0" u="none" strike="noStrike" kern="0" cap="none" spc="0" normalizeH="0" baseline="0" noProof="0" dirty="0" smtClean="0">
                <a:ln>
                  <a:noFill/>
                </a:ln>
                <a:solidFill>
                  <a:schemeClr val="tx1"/>
                </a:solidFill>
                <a:effectLst/>
                <a:uLnTx/>
                <a:uFillTx/>
                <a:latin typeface="+mn-lt"/>
                <a:ea typeface="+mn-ea"/>
                <a:cs typeface="+mn-cs"/>
              </a:rPr>
              <a:t>浮点数间运算及比较用</a:t>
            </a:r>
            <a:r>
              <a:rPr kumimoji="0" lang="en-US" altLang="zh-CN" sz="3200" b="0" i="0" u="none" strike="noStrike" kern="0" cap="none" spc="0" normalizeH="0" baseline="0" noProof="0" dirty="0" smtClean="0">
                <a:ln>
                  <a:noFill/>
                </a:ln>
                <a:solidFill>
                  <a:schemeClr val="tx1"/>
                </a:solidFill>
                <a:effectLst/>
                <a:uLnTx/>
                <a:uFillTx/>
                <a:latin typeface="+mn-lt"/>
                <a:ea typeface="+mn-ea"/>
                <a:cs typeface="+mn-cs"/>
              </a:rPr>
              <a:t>round</a:t>
            </a:r>
            <a:r>
              <a:rPr kumimoji="0" lang="zh-CN" altLang="en-US" sz="3200" b="0" i="0" u="none" strike="noStrike" kern="0" cap="none" spc="0" normalizeH="0" baseline="0" noProof="0" dirty="0" smtClean="0">
                <a:ln>
                  <a:noFill/>
                </a:ln>
                <a:solidFill>
                  <a:schemeClr val="tx1"/>
                </a:solidFill>
                <a:effectLst/>
                <a:uLnTx/>
                <a:uFillTx/>
                <a:latin typeface="+mn-lt"/>
                <a:ea typeface="+mn-ea"/>
                <a:cs typeface="+mn-cs"/>
              </a:rPr>
              <a:t>函数辅助</a:t>
            </a:r>
            <a:endParaRPr kumimoji="0" lang="en-US" altLang="zh-CN" sz="32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5" name="TextBox 2"/>
          <p:cNvSpPr txBox="1">
            <a:spLocks noChangeArrowheads="1"/>
          </p:cNvSpPr>
          <p:nvPr/>
        </p:nvSpPr>
        <p:spPr bwMode="auto">
          <a:xfrm>
            <a:off x="1187450" y="765175"/>
            <a:ext cx="2749550"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mn-cs"/>
              </a:rPr>
              <a:t>浮点数类型</a:t>
            </a:r>
            <a:endParaRPr kumimoji="0" lang="zh-CN" altLang="en-US" sz="4000"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pic>
        <p:nvPicPr>
          <p:cNvPr id="15363" name="Picture 2"/>
          <p:cNvPicPr>
            <a:picLocks noChangeAspect="1"/>
          </p:cNvPicPr>
          <p:nvPr/>
        </p:nvPicPr>
        <p:blipFill>
          <a:blip r:embed="rId2"/>
          <a:srcRect t="39742" r="52242" b="46674"/>
          <a:stretch>
            <a:fillRect/>
          </a:stretch>
        </p:blipFill>
        <p:spPr>
          <a:xfrm>
            <a:off x="611188" y="2852738"/>
            <a:ext cx="7842250" cy="1341437"/>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2236788"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复数类型</a:t>
            </a:r>
            <a:endPar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sp>
        <p:nvSpPr>
          <p:cNvPr id="16387" name="TextBox 2"/>
          <p:cNvSpPr txBox="1"/>
          <p:nvPr/>
        </p:nvSpPr>
        <p:spPr>
          <a:xfrm>
            <a:off x="428625" y="1841500"/>
            <a:ext cx="8462963" cy="3754438"/>
          </a:xfrm>
          <a:prstGeom prst="rect">
            <a:avLst/>
          </a:prstGeom>
          <a:noFill/>
          <a:ln w="9525">
            <a:noFill/>
          </a:ln>
        </p:spPr>
        <p:txBody>
          <a:bodyPr anchor="t" anchorCtr="0">
            <a:spAutoFit/>
          </a:bodyPr>
          <a:p>
            <a:pPr lvl="1" indent="457200" algn="just" eaLnBrk="1" fontAlgn="base" hangingPunct="1">
              <a:lnSpc>
                <a:spcPct val="150000"/>
              </a:lnSpc>
              <a:spcBef>
                <a:spcPct val="0"/>
              </a:spcBef>
              <a:spcAft>
                <a:spcPct val="0"/>
              </a:spcAft>
              <a:buClr>
                <a:srgbClr val="0066FF"/>
              </a:buClr>
              <a:buFont typeface="Wingdings" panose="05000000000000000000" pitchFamily="2" charset="2"/>
              <a:buChar char="n"/>
            </a:pPr>
            <a:r>
              <a:rPr lang="zh-CN" altLang="en-US" sz="2800" dirty="0">
                <a:solidFill>
                  <a:schemeClr val="tx1"/>
                </a:solidFill>
                <a:latin typeface="微软雅黑" panose="020B0503020204020204" pitchFamily="34" charset="-122"/>
                <a:ea typeface="微软雅黑" panose="020B0503020204020204" pitchFamily="34" charset="-122"/>
              </a:rPr>
              <a:t>与数学中的复数概念一致</a:t>
            </a:r>
            <a:r>
              <a:rPr lang="en-US" altLang="zh-CN" sz="2800" dirty="0">
                <a:solidFill>
                  <a:schemeClr val="tx1"/>
                </a:solidFill>
                <a:latin typeface="微软雅黑" panose="020B0503020204020204" pitchFamily="34" charset="-122"/>
                <a:ea typeface="微软雅黑" panose="020B0503020204020204" pitchFamily="34" charset="-122"/>
              </a:rPr>
              <a:t>, z = a + b</a:t>
            </a:r>
            <a:r>
              <a:rPr lang="en-US" altLang="zh-CN" sz="2800" dirty="0">
                <a:solidFill>
                  <a:srgbClr val="C00000"/>
                </a:solidFill>
                <a:latin typeface="微软雅黑" panose="020B0503020204020204" pitchFamily="34" charset="-122"/>
                <a:ea typeface="微软雅黑" panose="020B0503020204020204" pitchFamily="34" charset="-122"/>
              </a:rPr>
              <a:t>j</a:t>
            </a:r>
            <a:r>
              <a:rPr lang="zh-CN" altLang="en-US" sz="2800" dirty="0">
                <a:solidFill>
                  <a:schemeClr val="tx1"/>
                </a:solidFill>
                <a:latin typeface="微软雅黑" panose="020B0503020204020204" pitchFamily="34" charset="-122"/>
                <a:ea typeface="微软雅黑" panose="020B0503020204020204" pitchFamily="34" charset="-122"/>
              </a:rPr>
              <a:t>，</a:t>
            </a:r>
            <a:r>
              <a:rPr lang="en-US" altLang="zh-CN" sz="2800" dirty="0">
                <a:solidFill>
                  <a:schemeClr val="tx1"/>
                </a:solidFill>
                <a:latin typeface="微软雅黑" panose="020B0503020204020204" pitchFamily="34" charset="-122"/>
                <a:ea typeface="微软雅黑" panose="020B0503020204020204" pitchFamily="34" charset="-122"/>
              </a:rPr>
              <a:t> a</a:t>
            </a:r>
            <a:r>
              <a:rPr lang="zh-CN" altLang="en-US" sz="2800" dirty="0">
                <a:solidFill>
                  <a:schemeClr val="tx1"/>
                </a:solidFill>
                <a:latin typeface="微软雅黑" panose="020B0503020204020204" pitchFamily="34" charset="-122"/>
                <a:ea typeface="微软雅黑" panose="020B0503020204020204" pitchFamily="34" charset="-122"/>
              </a:rPr>
              <a:t>是实数部分，</a:t>
            </a:r>
            <a:r>
              <a:rPr lang="en-US" altLang="zh-CN" sz="2800" dirty="0">
                <a:solidFill>
                  <a:schemeClr val="tx1"/>
                </a:solidFill>
                <a:latin typeface="微软雅黑" panose="020B0503020204020204" pitchFamily="34" charset="-122"/>
                <a:ea typeface="微软雅黑" panose="020B0503020204020204" pitchFamily="34" charset="-122"/>
              </a:rPr>
              <a:t>b</a:t>
            </a:r>
            <a:r>
              <a:rPr lang="zh-CN" altLang="en-US" sz="2800" dirty="0">
                <a:solidFill>
                  <a:schemeClr val="tx1"/>
                </a:solidFill>
                <a:latin typeface="微软雅黑" panose="020B0503020204020204" pitchFamily="34" charset="-122"/>
                <a:ea typeface="微软雅黑" panose="020B0503020204020204" pitchFamily="34" charset="-122"/>
              </a:rPr>
              <a:t>是虚数部分，</a:t>
            </a:r>
            <a:r>
              <a:rPr lang="en-US" altLang="zh-CN" sz="2800" dirty="0">
                <a:solidFill>
                  <a:srgbClr val="FF0000"/>
                </a:solidFill>
                <a:latin typeface="微软雅黑" panose="020B0503020204020204" pitchFamily="34" charset="-122"/>
                <a:ea typeface="微软雅黑" panose="020B0503020204020204" pitchFamily="34" charset="-122"/>
              </a:rPr>
              <a:t>a</a:t>
            </a:r>
            <a:r>
              <a:rPr lang="zh-CN" altLang="en-US" sz="2800" dirty="0">
                <a:solidFill>
                  <a:srgbClr val="FF0000"/>
                </a:solidFill>
                <a:latin typeface="微软雅黑" panose="020B0503020204020204" pitchFamily="34" charset="-122"/>
                <a:ea typeface="微软雅黑" panose="020B0503020204020204" pitchFamily="34" charset="-122"/>
              </a:rPr>
              <a:t>和</a:t>
            </a:r>
            <a:r>
              <a:rPr lang="en-US" altLang="zh-CN" sz="2800" dirty="0">
                <a:solidFill>
                  <a:srgbClr val="FF0000"/>
                </a:solidFill>
                <a:latin typeface="微软雅黑" panose="020B0503020204020204" pitchFamily="34" charset="-122"/>
                <a:ea typeface="微软雅黑" panose="020B0503020204020204" pitchFamily="34" charset="-122"/>
              </a:rPr>
              <a:t>b</a:t>
            </a:r>
            <a:r>
              <a:rPr lang="zh-CN" altLang="en-US" sz="2800" dirty="0">
                <a:solidFill>
                  <a:srgbClr val="FF0000"/>
                </a:solidFill>
                <a:latin typeface="微软雅黑" panose="020B0503020204020204" pitchFamily="34" charset="-122"/>
                <a:ea typeface="微软雅黑" panose="020B0503020204020204" pitchFamily="34" charset="-122"/>
              </a:rPr>
              <a:t>都是浮点类型</a:t>
            </a:r>
            <a:r>
              <a:rPr lang="zh-CN" altLang="en-US" sz="2800" dirty="0">
                <a:solidFill>
                  <a:schemeClr val="tx1"/>
                </a:solidFill>
                <a:latin typeface="微软雅黑" panose="020B0503020204020204" pitchFamily="34" charset="-122"/>
                <a:ea typeface="微软雅黑" panose="020B0503020204020204" pitchFamily="34" charset="-122"/>
              </a:rPr>
              <a:t>，虚数部分用</a:t>
            </a:r>
            <a:r>
              <a:rPr lang="en-US" altLang="zh-CN" sz="2800" dirty="0">
                <a:solidFill>
                  <a:schemeClr val="tx1"/>
                </a:solidFill>
                <a:latin typeface="微软雅黑" panose="020B0503020204020204" pitchFamily="34" charset="-122"/>
                <a:ea typeface="微软雅黑" panose="020B0503020204020204" pitchFamily="34" charset="-122"/>
              </a:rPr>
              <a:t>j</a:t>
            </a:r>
            <a:r>
              <a:rPr lang="zh-CN" altLang="en-US" sz="2800" dirty="0">
                <a:solidFill>
                  <a:schemeClr val="tx1"/>
                </a:solidFill>
                <a:latin typeface="微软雅黑" panose="020B0503020204020204" pitchFamily="34" charset="-122"/>
                <a:ea typeface="微软雅黑" panose="020B0503020204020204" pitchFamily="34" charset="-122"/>
              </a:rPr>
              <a:t>或者</a:t>
            </a:r>
            <a:r>
              <a:rPr lang="en-US" altLang="zh-CN" sz="2800" dirty="0">
                <a:solidFill>
                  <a:schemeClr val="tx1"/>
                </a:solidFill>
                <a:latin typeface="微软雅黑" panose="020B0503020204020204" pitchFamily="34" charset="-122"/>
                <a:ea typeface="微软雅黑" panose="020B0503020204020204" pitchFamily="34" charset="-122"/>
              </a:rPr>
              <a:t>J</a:t>
            </a:r>
            <a:r>
              <a:rPr lang="zh-CN" altLang="en-US" sz="2800" dirty="0">
                <a:solidFill>
                  <a:schemeClr val="tx1"/>
                </a:solidFill>
                <a:latin typeface="微软雅黑" panose="020B0503020204020204" pitchFamily="34" charset="-122"/>
                <a:ea typeface="微软雅黑" panose="020B0503020204020204" pitchFamily="34" charset="-122"/>
              </a:rPr>
              <a:t>标识</a:t>
            </a:r>
            <a:endParaRPr lang="en-US" altLang="zh-CN" sz="2800" dirty="0">
              <a:solidFill>
                <a:schemeClr val="tx1"/>
              </a:solidFill>
              <a:latin typeface="微软雅黑" panose="020B0503020204020204" pitchFamily="34" charset="-122"/>
              <a:ea typeface="微软雅黑" panose="020B0503020204020204" pitchFamily="34" charset="-122"/>
            </a:endParaRPr>
          </a:p>
          <a:p>
            <a:pPr lvl="1" indent="457200" algn="just" eaLnBrk="1" fontAlgn="base" hangingPunct="1">
              <a:lnSpc>
                <a:spcPct val="200000"/>
              </a:lnSpc>
              <a:spcBef>
                <a:spcPct val="0"/>
              </a:spcBef>
              <a:spcAft>
                <a:spcPct val="0"/>
              </a:spcAft>
              <a:buClr>
                <a:srgbClr val="0066FF"/>
              </a:buClr>
              <a:buFont typeface="Wingdings" panose="05000000000000000000" pitchFamily="2" charset="2"/>
              <a:buChar char="n"/>
            </a:pPr>
            <a:r>
              <a:rPr lang="en-US" altLang="zh-CN" sz="2800" dirty="0">
                <a:solidFill>
                  <a:schemeClr val="tx1"/>
                </a:solidFill>
                <a:latin typeface="微软雅黑" panose="020B0503020204020204" pitchFamily="34" charset="-122"/>
                <a:ea typeface="微软雅黑" panose="020B0503020204020204" pitchFamily="34" charset="-122"/>
              </a:rPr>
              <a:t> </a:t>
            </a:r>
            <a:r>
              <a:rPr lang="zh-CN" altLang="en-US" sz="2800" dirty="0">
                <a:solidFill>
                  <a:schemeClr val="tx1"/>
                </a:solidFill>
                <a:latin typeface="微软雅黑" panose="020B0503020204020204" pitchFamily="34" charset="-122"/>
                <a:ea typeface="微软雅黑" panose="020B0503020204020204" pitchFamily="34" charset="-122"/>
              </a:rPr>
              <a:t>示例：</a:t>
            </a:r>
            <a:endParaRPr lang="en-US" altLang="zh-CN" sz="2800" dirty="0">
              <a:solidFill>
                <a:schemeClr val="tx1"/>
              </a:solidFill>
              <a:latin typeface="微软雅黑" panose="020B0503020204020204" pitchFamily="34" charset="-122"/>
              <a:ea typeface="微软雅黑" panose="020B0503020204020204" pitchFamily="34" charset="-122"/>
            </a:endParaRPr>
          </a:p>
          <a:p>
            <a:pPr lvl="1" indent="457200" algn="just" eaLnBrk="1" fontAlgn="base" hangingPunct="1">
              <a:lnSpc>
                <a:spcPct val="200000"/>
              </a:lnSpc>
              <a:spcBef>
                <a:spcPct val="0"/>
              </a:spcBef>
              <a:spcAft>
                <a:spcPct val="0"/>
              </a:spcAft>
              <a:buClr>
                <a:srgbClr val="0066FF"/>
              </a:buClr>
              <a:buNone/>
            </a:pPr>
            <a:r>
              <a:rPr lang="en-US" altLang="zh-CN" sz="2800" dirty="0">
                <a:solidFill>
                  <a:schemeClr val="tx1"/>
                </a:solidFill>
                <a:latin typeface="微软雅黑" panose="020B0503020204020204" pitchFamily="34" charset="-122"/>
                <a:ea typeface="微软雅黑" panose="020B0503020204020204" pitchFamily="34" charset="-122"/>
              </a:rPr>
              <a:t>          12.3+4</a:t>
            </a:r>
            <a:r>
              <a:rPr lang="en-US" altLang="zh-CN" sz="2800" dirty="0">
                <a:solidFill>
                  <a:srgbClr val="C00000"/>
                </a:solidFill>
                <a:latin typeface="微软雅黑" panose="020B0503020204020204" pitchFamily="34" charset="-122"/>
                <a:ea typeface="微软雅黑" panose="020B0503020204020204" pitchFamily="34" charset="-122"/>
              </a:rPr>
              <a:t>j</a:t>
            </a:r>
            <a:r>
              <a:rPr lang="en-US" altLang="zh-CN" sz="2800" dirty="0">
                <a:solidFill>
                  <a:schemeClr val="tx1"/>
                </a:solidFill>
                <a:latin typeface="微软雅黑" panose="020B0503020204020204" pitchFamily="34" charset="-122"/>
                <a:ea typeface="微软雅黑" panose="020B0503020204020204" pitchFamily="34" charset="-122"/>
              </a:rPr>
              <a:t>,   -5.6+7</a:t>
            </a:r>
            <a:r>
              <a:rPr lang="en-US" altLang="zh-CN" sz="2800" dirty="0">
                <a:solidFill>
                  <a:srgbClr val="C00000"/>
                </a:solidFill>
                <a:latin typeface="微软雅黑" panose="020B0503020204020204" pitchFamily="34" charset="-122"/>
                <a:ea typeface="微软雅黑" panose="020B0503020204020204" pitchFamily="34" charset="-122"/>
              </a:rPr>
              <a:t>j</a:t>
            </a:r>
            <a:endParaRPr lang="en-US" altLang="zh-CN" sz="28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2236788"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复数类型</a:t>
            </a:r>
            <a:endPar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sp>
        <p:nvSpPr>
          <p:cNvPr id="17411" name="TextBox 2"/>
          <p:cNvSpPr txBox="1"/>
          <p:nvPr/>
        </p:nvSpPr>
        <p:spPr>
          <a:xfrm>
            <a:off x="428625" y="1701800"/>
            <a:ext cx="8462963" cy="3540125"/>
          </a:xfrm>
          <a:prstGeom prst="rect">
            <a:avLst/>
          </a:prstGeom>
          <a:noFill/>
          <a:ln w="9525">
            <a:noFill/>
          </a:ln>
        </p:spPr>
        <p:txBody>
          <a:bodyPr anchor="t" anchorCtr="0">
            <a:spAutoFit/>
          </a:bodyPr>
          <a:p>
            <a:pPr lvl="1" indent="457200" algn="just" eaLnBrk="1" fontAlgn="base" hangingPunct="1">
              <a:lnSpc>
                <a:spcPct val="200000"/>
              </a:lnSpc>
              <a:spcBef>
                <a:spcPct val="0"/>
              </a:spcBef>
              <a:spcAft>
                <a:spcPct val="0"/>
              </a:spcAft>
              <a:buClr>
                <a:srgbClr val="0066FF"/>
              </a:buClr>
              <a:buFont typeface="Wingdings" panose="05000000000000000000" pitchFamily="2" charset="2"/>
              <a:buChar char="n"/>
            </a:pPr>
            <a:r>
              <a:rPr lang="en-US" altLang="zh-CN" sz="2800" dirty="0">
                <a:solidFill>
                  <a:schemeClr val="tx1"/>
                </a:solidFill>
                <a:latin typeface="微软雅黑" panose="020B0503020204020204" pitchFamily="34" charset="-122"/>
                <a:ea typeface="微软雅黑" panose="020B0503020204020204" pitchFamily="34" charset="-122"/>
              </a:rPr>
              <a:t>z = 1.23e-4+5.6e+89</a:t>
            </a:r>
            <a:r>
              <a:rPr lang="en-US" altLang="zh-CN" sz="2800" dirty="0">
                <a:solidFill>
                  <a:srgbClr val="C00000"/>
                </a:solidFill>
                <a:latin typeface="微软雅黑" panose="020B0503020204020204" pitchFamily="34" charset="-122"/>
                <a:ea typeface="微软雅黑" panose="020B0503020204020204" pitchFamily="34" charset="-122"/>
              </a:rPr>
              <a:t>j</a:t>
            </a:r>
            <a:r>
              <a:rPr lang="zh-CN" altLang="en-US" sz="2800" dirty="0">
                <a:solidFill>
                  <a:schemeClr val="tx1"/>
                </a:solidFill>
                <a:latin typeface="微软雅黑" panose="020B0503020204020204" pitchFamily="34" charset="-122"/>
                <a:ea typeface="微软雅黑" panose="020B0503020204020204" pitchFamily="34" charset="-122"/>
              </a:rPr>
              <a:t>（实部和虚部是什么？）</a:t>
            </a:r>
            <a:endParaRPr lang="en-US" altLang="zh-CN" sz="2800" dirty="0">
              <a:solidFill>
                <a:schemeClr val="tx1"/>
              </a:solidFill>
              <a:latin typeface="微软雅黑" panose="020B0503020204020204" pitchFamily="34" charset="-122"/>
              <a:ea typeface="微软雅黑" panose="020B0503020204020204" pitchFamily="34" charset="-122"/>
            </a:endParaRPr>
          </a:p>
          <a:p>
            <a:pPr lvl="1" indent="457200" algn="just" eaLnBrk="1" fontAlgn="base" hangingPunct="1">
              <a:lnSpc>
                <a:spcPct val="200000"/>
              </a:lnSpc>
              <a:spcBef>
                <a:spcPct val="0"/>
              </a:spcBef>
              <a:spcAft>
                <a:spcPct val="0"/>
              </a:spcAft>
              <a:buClr>
                <a:srgbClr val="0066FF"/>
              </a:buClr>
              <a:buFont typeface="Wingdings" panose="05000000000000000000" pitchFamily="2" charset="2"/>
              <a:buChar char="n"/>
            </a:pPr>
            <a:r>
              <a:rPr lang="zh-CN" altLang="en-US" sz="2800" dirty="0">
                <a:solidFill>
                  <a:schemeClr val="tx1"/>
                </a:solidFill>
                <a:latin typeface="微软雅黑" panose="020B0503020204020204" pitchFamily="34" charset="-122"/>
                <a:ea typeface="微软雅黑" panose="020B0503020204020204" pitchFamily="34" charset="-122"/>
              </a:rPr>
              <a:t>对于复数</a:t>
            </a:r>
            <a:r>
              <a:rPr lang="en-US" altLang="zh-CN" sz="2800" dirty="0">
                <a:solidFill>
                  <a:schemeClr val="tx1"/>
                </a:solidFill>
                <a:latin typeface="微软雅黑" panose="020B0503020204020204" pitchFamily="34" charset="-122"/>
                <a:ea typeface="微软雅黑" panose="020B0503020204020204" pitchFamily="34" charset="-122"/>
              </a:rPr>
              <a:t>z</a:t>
            </a:r>
            <a:r>
              <a:rPr lang="zh-CN" altLang="en-US" sz="2800" dirty="0">
                <a:solidFill>
                  <a:schemeClr val="tx1"/>
                </a:solidFill>
                <a:latin typeface="微软雅黑" panose="020B0503020204020204" pitchFamily="34" charset="-122"/>
                <a:ea typeface="微软雅黑" panose="020B0503020204020204" pitchFamily="34" charset="-122"/>
              </a:rPr>
              <a:t>，可以用</a:t>
            </a:r>
            <a:r>
              <a:rPr lang="en-US" altLang="zh-CN" sz="2800" dirty="0">
                <a:solidFill>
                  <a:srgbClr val="FF0000"/>
                </a:solidFill>
                <a:latin typeface="微软雅黑" panose="020B0503020204020204" pitchFamily="34" charset="-122"/>
                <a:ea typeface="微软雅黑" panose="020B0503020204020204" pitchFamily="34" charset="-122"/>
              </a:rPr>
              <a:t>z.real</a:t>
            </a:r>
            <a:r>
              <a:rPr lang="zh-CN" altLang="en-US" sz="2800" dirty="0">
                <a:solidFill>
                  <a:schemeClr val="tx1"/>
                </a:solidFill>
                <a:latin typeface="微软雅黑" panose="020B0503020204020204" pitchFamily="34" charset="-122"/>
                <a:ea typeface="微软雅黑" panose="020B0503020204020204" pitchFamily="34" charset="-122"/>
              </a:rPr>
              <a:t>获得实数部分，</a:t>
            </a:r>
            <a:r>
              <a:rPr lang="en-US" altLang="zh-CN" sz="2800" dirty="0">
                <a:solidFill>
                  <a:srgbClr val="FF0000"/>
                </a:solidFill>
                <a:latin typeface="微软雅黑" panose="020B0503020204020204" pitchFamily="34" charset="-122"/>
                <a:ea typeface="微软雅黑" panose="020B0503020204020204" pitchFamily="34" charset="-122"/>
              </a:rPr>
              <a:t>z.imag</a:t>
            </a:r>
            <a:r>
              <a:rPr lang="zh-CN" altLang="en-US" sz="2800" dirty="0">
                <a:solidFill>
                  <a:schemeClr val="tx1"/>
                </a:solidFill>
                <a:latin typeface="微软雅黑" panose="020B0503020204020204" pitchFamily="34" charset="-122"/>
                <a:ea typeface="微软雅黑" panose="020B0503020204020204" pitchFamily="34" charset="-122"/>
              </a:rPr>
              <a:t>获得虚数部分</a:t>
            </a:r>
            <a:endParaRPr lang="en-US" altLang="zh-CN" sz="2800" dirty="0">
              <a:solidFill>
                <a:schemeClr val="tx1"/>
              </a:solidFill>
              <a:latin typeface="微软雅黑" panose="020B0503020204020204" pitchFamily="34" charset="-122"/>
              <a:ea typeface="微软雅黑" panose="020B0503020204020204" pitchFamily="34" charset="-122"/>
            </a:endParaRPr>
          </a:p>
          <a:p>
            <a:pPr lvl="1" indent="457200" algn="just" eaLnBrk="1" fontAlgn="base" hangingPunct="1">
              <a:lnSpc>
                <a:spcPct val="200000"/>
              </a:lnSpc>
              <a:spcBef>
                <a:spcPct val="0"/>
              </a:spcBef>
              <a:spcAft>
                <a:spcPct val="0"/>
              </a:spcAft>
              <a:buClr>
                <a:srgbClr val="0066FF"/>
              </a:buClr>
              <a:buFont typeface="Wingdings" panose="05000000000000000000" pitchFamily="2" charset="2"/>
              <a:buChar char="n"/>
            </a:pPr>
            <a:r>
              <a:rPr lang="en-US" altLang="zh-CN" sz="2800" dirty="0">
                <a:solidFill>
                  <a:schemeClr val="tx1"/>
                </a:solidFill>
                <a:latin typeface="微软雅黑" panose="020B0503020204020204" pitchFamily="34" charset="-122"/>
                <a:ea typeface="微软雅黑" panose="020B0503020204020204" pitchFamily="34" charset="-122"/>
              </a:rPr>
              <a:t>z.real = 0.000123    z.imag = 5.6e+89</a:t>
            </a:r>
            <a:endParaRPr lang="en-US" altLang="zh-CN" sz="28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18433" name="图片 1"/>
          <p:cNvPicPr>
            <a:picLocks noChangeAspect="1"/>
          </p:cNvPicPr>
          <p:nvPr/>
        </p:nvPicPr>
        <p:blipFill>
          <a:blip r:embed="rId2"/>
          <a:stretch>
            <a:fillRect/>
          </a:stretch>
        </p:blipFill>
        <p:spPr>
          <a:xfrm>
            <a:off x="1116013" y="1311275"/>
            <a:ext cx="6526212" cy="3917950"/>
          </a:xfrm>
          <a:prstGeom prst="rect">
            <a:avLst/>
          </a:prstGeom>
          <a:noFill/>
          <a:ln w="9525">
            <a:noFill/>
          </a:ln>
        </p:spPr>
      </p:pic>
      <p:sp>
        <p:nvSpPr>
          <p:cNvPr id="18434" name="TextBox 2"/>
          <p:cNvSpPr txBox="1"/>
          <p:nvPr/>
        </p:nvSpPr>
        <p:spPr>
          <a:xfrm>
            <a:off x="1979613" y="2849563"/>
            <a:ext cx="6110287" cy="923925"/>
          </a:xfrm>
          <a:prstGeom prst="rect">
            <a:avLst/>
          </a:prstGeom>
          <a:noFill/>
          <a:ln w="9525">
            <a:noFill/>
          </a:ln>
        </p:spPr>
        <p:txBody>
          <a:bodyPr anchor="t" anchorCtr="0">
            <a:spAutoFit/>
          </a:bodyPr>
          <a:p>
            <a:r>
              <a:rPr lang="zh-CN" altLang="en-US" sz="5400" dirty="0">
                <a:latin typeface="微软雅黑" panose="020B0503020204020204" pitchFamily="34" charset="-122"/>
                <a:ea typeface="微软雅黑" panose="020B0503020204020204" pitchFamily="34" charset="-122"/>
              </a:rPr>
              <a:t>数字类型的操作</a:t>
            </a:r>
            <a:endParaRPr lang="zh-CN" altLang="en-US" sz="5400"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5294313"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内置的数值运算操作</a:t>
            </a:r>
            <a:r>
              <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符</a:t>
            </a:r>
            <a:endPar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sp>
        <p:nvSpPr>
          <p:cNvPr id="19459" name="TextBox 2"/>
          <p:cNvSpPr txBox="1"/>
          <p:nvPr/>
        </p:nvSpPr>
        <p:spPr>
          <a:xfrm>
            <a:off x="430213" y="1692275"/>
            <a:ext cx="8605837" cy="4186238"/>
          </a:xfrm>
          <a:prstGeom prst="rect">
            <a:avLst/>
          </a:prstGeom>
          <a:noFill/>
          <a:ln w="9525">
            <a:noFill/>
          </a:ln>
        </p:spPr>
        <p:txBody>
          <a:bodyPr anchor="t" anchorCtr="0">
            <a:spAutoFit/>
          </a:bodyPr>
          <a:p>
            <a:pPr lvl="1" indent="457200" algn="just" eaLnBrk="1" fontAlgn="base" hangingPunct="1">
              <a:lnSpc>
                <a:spcPct val="150000"/>
              </a:lnSpc>
              <a:spcBef>
                <a:spcPct val="0"/>
              </a:spcBef>
              <a:spcAft>
                <a:spcPct val="0"/>
              </a:spcAft>
              <a:buClr>
                <a:srgbClr val="0066FF"/>
              </a:buClr>
              <a:buFont typeface="Wingdings" panose="05000000000000000000" pitchFamily="2" charset="2"/>
              <a:buChar char="n"/>
            </a:pPr>
            <a:r>
              <a:rPr lang="zh-CN" altLang="en-US" sz="2800" dirty="0">
                <a:solidFill>
                  <a:schemeClr val="tx1"/>
                </a:solidFill>
                <a:latin typeface="微软雅黑" panose="020B0503020204020204" pitchFamily="34" charset="-122"/>
                <a:ea typeface="微软雅黑" panose="020B0503020204020204" pitchFamily="34" charset="-122"/>
              </a:rPr>
              <a:t>三种类型存在一种逐渐“扩展”的关系：</a:t>
            </a:r>
            <a:endParaRPr lang="en-US" altLang="zh-CN" sz="2800" dirty="0">
              <a:solidFill>
                <a:schemeClr val="tx1"/>
              </a:solidFill>
              <a:latin typeface="微软雅黑" panose="020B0503020204020204" pitchFamily="34" charset="-122"/>
              <a:ea typeface="微软雅黑" panose="020B0503020204020204" pitchFamily="34" charset="-122"/>
            </a:endParaRPr>
          </a:p>
          <a:p>
            <a:pPr>
              <a:lnSpc>
                <a:spcPct val="150000"/>
              </a:lnSpc>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   整数</a:t>
            </a:r>
            <a:r>
              <a:rPr lang="en-US" altLang="zh-CN" sz="2800" dirty="0">
                <a:latin typeface="微软雅黑" panose="020B0503020204020204" pitchFamily="34" charset="-122"/>
                <a:ea typeface="微软雅黑" panose="020B0503020204020204" pitchFamily="34" charset="-122"/>
              </a:rPr>
              <a:t> -&gt; </a:t>
            </a:r>
            <a:r>
              <a:rPr lang="zh-CN" altLang="en-US" sz="2800" dirty="0">
                <a:latin typeface="微软雅黑" panose="020B0503020204020204" pitchFamily="34" charset="-122"/>
                <a:ea typeface="微软雅黑" panose="020B0503020204020204" pitchFamily="34" charset="-122"/>
              </a:rPr>
              <a:t>浮点数 </a:t>
            </a:r>
            <a:r>
              <a:rPr lang="en-US" altLang="zh-CN" sz="2800" dirty="0">
                <a:latin typeface="微软雅黑" panose="020B0503020204020204" pitchFamily="34" charset="-122"/>
                <a:ea typeface="微软雅黑" panose="020B0503020204020204" pitchFamily="34" charset="-122"/>
              </a:rPr>
              <a:t>-&gt; </a:t>
            </a:r>
            <a:r>
              <a:rPr lang="zh-CN" altLang="en-US" sz="2800" dirty="0">
                <a:latin typeface="微软雅黑" panose="020B0503020204020204" pitchFamily="34" charset="-122"/>
                <a:ea typeface="微软雅黑" panose="020B0503020204020204" pitchFamily="34" charset="-122"/>
              </a:rPr>
              <a:t>复数   </a:t>
            </a:r>
            <a:endParaRPr lang="en-US" altLang="zh-CN" sz="2800" dirty="0">
              <a:latin typeface="微软雅黑" panose="020B0503020204020204" pitchFamily="34" charset="-122"/>
              <a:ea typeface="微软雅黑" panose="020B0503020204020204" pitchFamily="34" charset="-122"/>
            </a:endParaRPr>
          </a:p>
          <a:p>
            <a:pPr>
              <a:lnSpc>
                <a:spcPct val="150000"/>
              </a:lnSpc>
            </a:pPr>
            <a:r>
              <a:rPr lang="zh-CN" altLang="en-US" sz="2800" dirty="0">
                <a:latin typeface="微软雅黑" panose="020B0503020204020204" pitchFamily="34" charset="-122"/>
                <a:ea typeface="微软雅黑" panose="020B0503020204020204" pitchFamily="34" charset="-122"/>
              </a:rPr>
              <a:t>       （整数是浮点数特例，浮点数是复数特例）</a:t>
            </a:r>
            <a:endParaRPr lang="en-US" altLang="zh-CN" sz="2800" dirty="0">
              <a:latin typeface="微软雅黑" panose="020B0503020204020204" pitchFamily="34" charset="-122"/>
              <a:ea typeface="微软雅黑" panose="020B0503020204020204" pitchFamily="34" charset="-122"/>
            </a:endParaRPr>
          </a:p>
          <a:p>
            <a:pPr lvl="1" indent="457200" algn="just" eaLnBrk="1" fontAlgn="base" hangingPunct="1">
              <a:lnSpc>
                <a:spcPct val="150000"/>
              </a:lnSpc>
              <a:spcBef>
                <a:spcPct val="0"/>
              </a:spcBef>
              <a:spcAft>
                <a:spcPct val="0"/>
              </a:spcAft>
              <a:buClr>
                <a:srgbClr val="0066FF"/>
              </a:buClr>
              <a:buFont typeface="Wingdings" panose="05000000000000000000" pitchFamily="2" charset="2"/>
              <a:buChar char="n"/>
            </a:pPr>
            <a:r>
              <a:rPr lang="zh-CN" altLang="en-US" sz="2800" dirty="0">
                <a:solidFill>
                  <a:schemeClr val="tx1"/>
                </a:solidFill>
                <a:latin typeface="微软雅黑" panose="020B0503020204020204" pitchFamily="34" charset="-122"/>
                <a:ea typeface="微软雅黑" panose="020B0503020204020204" pitchFamily="34" charset="-122"/>
              </a:rPr>
              <a:t>不同数字类型之间可以进行混合运算，运算后生成结果为最宽类型</a:t>
            </a:r>
            <a:endParaRPr lang="en-US" altLang="zh-CN" sz="2800" dirty="0">
              <a:solidFill>
                <a:schemeClr val="tx1"/>
              </a:solidFill>
              <a:latin typeface="微软雅黑" panose="020B0503020204020204" pitchFamily="34" charset="-122"/>
              <a:ea typeface="微软雅黑" panose="020B0503020204020204" pitchFamily="34" charset="-122"/>
            </a:endParaRPr>
          </a:p>
          <a:p>
            <a:pPr lvl="1" indent="457200" algn="just" eaLnBrk="1" fontAlgn="base" hangingPunct="1">
              <a:lnSpc>
                <a:spcPct val="200000"/>
              </a:lnSpc>
              <a:spcBef>
                <a:spcPct val="0"/>
              </a:spcBef>
              <a:spcAft>
                <a:spcPct val="0"/>
              </a:spcAft>
              <a:buClr>
                <a:srgbClr val="0066FF"/>
              </a:buClr>
              <a:buFont typeface="Wingdings" panose="05000000000000000000" pitchFamily="2" charset="2"/>
              <a:buChar char="n"/>
            </a:pPr>
            <a:r>
              <a:rPr lang="en-US" altLang="zh-CN" sz="2800" dirty="0">
                <a:solidFill>
                  <a:schemeClr val="tx1"/>
                </a:solidFill>
                <a:latin typeface="微软雅黑" panose="020B0503020204020204" pitchFamily="34" charset="-122"/>
                <a:ea typeface="微软雅黑" panose="020B0503020204020204" pitchFamily="34" charset="-122"/>
              </a:rPr>
              <a:t>123 + 4.0 = 127.0  (</a:t>
            </a:r>
            <a:r>
              <a:rPr lang="zh-CN" altLang="en-US" sz="2800" dirty="0">
                <a:solidFill>
                  <a:schemeClr val="tx1"/>
                </a:solidFill>
                <a:latin typeface="微软雅黑" panose="020B0503020204020204" pitchFamily="34" charset="-122"/>
                <a:ea typeface="微软雅黑" panose="020B0503020204020204" pitchFamily="34" charset="-122"/>
              </a:rPr>
              <a:t>整数 </a:t>
            </a:r>
            <a:r>
              <a:rPr lang="en-US" altLang="zh-CN" sz="2800" dirty="0">
                <a:solidFill>
                  <a:schemeClr val="tx1"/>
                </a:solidFill>
                <a:latin typeface="微软雅黑" panose="020B0503020204020204" pitchFamily="34" charset="-122"/>
                <a:ea typeface="微软雅黑" panose="020B0503020204020204" pitchFamily="34" charset="-122"/>
              </a:rPr>
              <a:t>+ </a:t>
            </a:r>
            <a:r>
              <a:rPr lang="zh-CN" altLang="en-US" sz="2800" dirty="0">
                <a:solidFill>
                  <a:schemeClr val="tx1"/>
                </a:solidFill>
                <a:latin typeface="微软雅黑" panose="020B0503020204020204" pitchFamily="34" charset="-122"/>
                <a:ea typeface="微软雅黑" panose="020B0503020204020204" pitchFamily="34" charset="-122"/>
              </a:rPr>
              <a:t>浮点数 </a:t>
            </a:r>
            <a:r>
              <a:rPr lang="en-US" altLang="zh-CN" sz="2800" dirty="0">
                <a:solidFill>
                  <a:schemeClr val="tx1"/>
                </a:solidFill>
                <a:latin typeface="微软雅黑" panose="020B0503020204020204" pitchFamily="34" charset="-122"/>
                <a:ea typeface="微软雅黑" panose="020B0503020204020204" pitchFamily="34" charset="-122"/>
              </a:rPr>
              <a:t>= </a:t>
            </a:r>
            <a:r>
              <a:rPr lang="zh-CN" altLang="en-US" sz="2800" dirty="0">
                <a:solidFill>
                  <a:schemeClr val="tx1"/>
                </a:solidFill>
                <a:latin typeface="微软雅黑" panose="020B0503020204020204" pitchFamily="34" charset="-122"/>
                <a:ea typeface="微软雅黑" panose="020B0503020204020204" pitchFamily="34" charset="-122"/>
              </a:rPr>
              <a:t>浮点数</a:t>
            </a:r>
            <a:r>
              <a:rPr lang="en-US" altLang="zh-CN" sz="2800" dirty="0">
                <a:solidFill>
                  <a:schemeClr val="tx1"/>
                </a:solidFill>
                <a:latin typeface="微软雅黑" panose="020B0503020204020204" pitchFamily="34" charset="-122"/>
                <a:ea typeface="微软雅黑" panose="020B0503020204020204" pitchFamily="34" charset="-122"/>
              </a:rPr>
              <a:t>)</a:t>
            </a:r>
            <a:endParaRPr lang="en-US" altLang="zh-CN" sz="28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5314950" cy="132397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内置的数值运算操作</a:t>
            </a:r>
            <a:r>
              <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符</a:t>
            </a:r>
            <a:endPar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2" name="表格 1"/>
          <p:cNvGraphicFramePr>
            <a:graphicFrameLocks noGrp="1"/>
          </p:cNvGraphicFramePr>
          <p:nvPr>
            <p:custDataLst>
              <p:tags r:id="rId3"/>
            </p:custDataLst>
          </p:nvPr>
        </p:nvGraphicFramePr>
        <p:xfrm>
          <a:off x="1256665" y="1484630"/>
          <a:ext cx="6630670" cy="5029200"/>
        </p:xfrm>
        <a:graphic>
          <a:graphicData uri="http://schemas.openxmlformats.org/drawingml/2006/table">
            <a:tbl>
              <a:tblPr/>
              <a:tblGrid>
                <a:gridCol w="1658620"/>
                <a:gridCol w="4972050"/>
              </a:tblGrid>
              <a:tr h="4572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操作符</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描述</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4572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 + y</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与</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a:t>
                      </a: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之和</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572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 - y</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与</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a:t>
                      </a: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之差</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572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 * y</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与</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a:t>
                      </a: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之积</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572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 / y</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与</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a:t>
                      </a:r>
                      <a:r>
                        <a:rPr kumimoji="0" lang="zh-CN"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之商</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9144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 // y</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pPr>
                      <a:r>
                        <a:rPr kumimoji="0" lang="en-US" altLang="zh-CN" sz="20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20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与</a:t>
                      </a:r>
                      <a:r>
                        <a:rPr kumimoji="0" lang="en-US" altLang="zh-CN" sz="20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y</a:t>
                      </a:r>
                      <a:r>
                        <a:rPr kumimoji="0" lang="zh-CN" altLang="zh-CN" sz="20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之整数商</a:t>
                      </a: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，即：不大于</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与</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a:t>
                      </a: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之商的最大整数</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572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 % y</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与</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a:t>
                      </a: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之商的</a:t>
                      </a:r>
                      <a:r>
                        <a:rPr kumimoji="0" lang="zh-CN" altLang="zh-CN" sz="20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余数</a:t>
                      </a: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，也称为模运算</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572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的负值，即：</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x*(-1)</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572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本身</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572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x**y</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a:t>
                      </a:r>
                      <a:r>
                        <a:rPr kumimoji="0" lang="zh-CN"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次幂，即：</a:t>
                      </a:r>
                      <a:r>
                        <a:rPr kumimoji="0" lang="en-US" altLang="zh-CN" sz="2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2000" b="0" i="0" u="none" strike="noStrike" cap="none" normalizeH="0" baseline="3000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5314950" cy="132397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内置的数值运算操作</a:t>
            </a:r>
            <a:r>
              <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符</a:t>
            </a:r>
            <a:endPar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sp>
        <p:nvSpPr>
          <p:cNvPr id="21507" name="矩形 2"/>
          <p:cNvSpPr/>
          <p:nvPr/>
        </p:nvSpPr>
        <p:spPr>
          <a:xfrm>
            <a:off x="395288" y="1628775"/>
            <a:ext cx="8748712" cy="3600450"/>
          </a:xfrm>
          <a:prstGeom prst="rect">
            <a:avLst/>
          </a:prstGeom>
          <a:noFill/>
          <a:ln w="9525">
            <a:noFill/>
          </a:ln>
        </p:spPr>
        <p:txBody>
          <a:bodyPr anchor="t" anchorCtr="0">
            <a:spAutoFit/>
          </a:bodyPr>
          <a:p>
            <a:pPr algn="just" eaLnBrk="0" hangingPunct="0">
              <a:lnSpc>
                <a:spcPct val="150000"/>
              </a:lnSpc>
            </a:pPr>
            <a:r>
              <a:rPr lang="zh-CN" altLang="zh-CN" sz="2800" dirty="0">
                <a:latin typeface="微软雅黑" panose="020B0503020204020204" pitchFamily="34" charset="-122"/>
                <a:ea typeface="微软雅黑" panose="020B0503020204020204" pitchFamily="34" charset="-122"/>
              </a:rPr>
              <a:t>数字类型之间相互运算所生成的结果是“更宽”的类型，基本规则是：</a:t>
            </a:r>
            <a:endParaRPr lang="zh-CN" altLang="zh-CN" sz="2800" dirty="0">
              <a:latin typeface="微软雅黑" panose="020B0503020204020204" pitchFamily="34" charset="-122"/>
              <a:ea typeface="微软雅黑" panose="020B0503020204020204" pitchFamily="34" charset="-122"/>
            </a:endParaRPr>
          </a:p>
          <a:p>
            <a:pPr algn="just" eaLnBrk="0" hangingPunct="0">
              <a:lnSpc>
                <a:spcPct val="150000"/>
              </a:lnSpc>
              <a:buFont typeface="Wingdings" panose="05000000000000000000" pitchFamily="2" charset="2"/>
              <a:buChar char=""/>
            </a:pPr>
            <a:r>
              <a:rPr lang="zh-CN" altLang="zh-CN" sz="2400" dirty="0">
                <a:latin typeface="微软雅黑" panose="020B0503020204020204" pitchFamily="34" charset="-122"/>
                <a:ea typeface="微软雅黑" panose="020B0503020204020204" pitchFamily="34" charset="-122"/>
              </a:rPr>
              <a:t>整数之间运算，如果数学意义上的结果是小数，结果是浮点数</a:t>
            </a:r>
            <a:endParaRPr lang="zh-CN" altLang="zh-CN" sz="2400" dirty="0">
              <a:latin typeface="微软雅黑" panose="020B0503020204020204" pitchFamily="34" charset="-122"/>
              <a:ea typeface="微软雅黑" panose="020B0503020204020204" pitchFamily="34" charset="-122"/>
            </a:endParaRPr>
          </a:p>
          <a:p>
            <a:pPr algn="just" eaLnBrk="0" hangingPunct="0">
              <a:lnSpc>
                <a:spcPct val="150000"/>
              </a:lnSpc>
              <a:buFont typeface="Wingdings" panose="05000000000000000000" pitchFamily="2" charset="2"/>
              <a:buChar char=""/>
            </a:pPr>
            <a:r>
              <a:rPr lang="zh-CN" altLang="zh-CN" sz="2400" dirty="0">
                <a:latin typeface="微软雅黑" panose="020B0503020204020204" pitchFamily="34" charset="-122"/>
                <a:ea typeface="微软雅黑" panose="020B0503020204020204" pitchFamily="34" charset="-122"/>
              </a:rPr>
              <a:t>整数之间运算，如果数学意义上的结果是整数，结果是整数；</a:t>
            </a:r>
            <a:endParaRPr lang="zh-CN" altLang="zh-CN" sz="2400" dirty="0">
              <a:latin typeface="微软雅黑" panose="020B0503020204020204" pitchFamily="34" charset="-122"/>
              <a:ea typeface="微软雅黑" panose="020B0503020204020204" pitchFamily="34" charset="-122"/>
            </a:endParaRPr>
          </a:p>
          <a:p>
            <a:pPr algn="just" eaLnBrk="0" hangingPunct="0">
              <a:lnSpc>
                <a:spcPct val="150000"/>
              </a:lnSpc>
              <a:buFont typeface="Wingdings" panose="05000000000000000000" pitchFamily="2" charset="2"/>
              <a:buChar char=""/>
            </a:pPr>
            <a:r>
              <a:rPr lang="zh-CN" altLang="zh-CN" sz="2400" dirty="0">
                <a:solidFill>
                  <a:srgbClr val="FF0000"/>
                </a:solidFill>
                <a:latin typeface="微软雅黑" panose="020B0503020204020204" pitchFamily="34" charset="-122"/>
                <a:ea typeface="微软雅黑" panose="020B0503020204020204" pitchFamily="34" charset="-122"/>
              </a:rPr>
              <a:t>整数和浮点数</a:t>
            </a:r>
            <a:r>
              <a:rPr lang="zh-CN" altLang="zh-CN" sz="2400" dirty="0">
                <a:latin typeface="微软雅黑" panose="020B0503020204020204" pitchFamily="34" charset="-122"/>
                <a:ea typeface="微软雅黑" panose="020B0503020204020204" pitchFamily="34" charset="-122"/>
              </a:rPr>
              <a:t>混合运算，输出结果是</a:t>
            </a:r>
            <a:r>
              <a:rPr lang="zh-CN" altLang="zh-CN" sz="2400" dirty="0">
                <a:solidFill>
                  <a:srgbClr val="FF0000"/>
                </a:solidFill>
                <a:latin typeface="微软雅黑" panose="020B0503020204020204" pitchFamily="34" charset="-122"/>
                <a:ea typeface="微软雅黑" panose="020B0503020204020204" pitchFamily="34" charset="-122"/>
              </a:rPr>
              <a:t>浮点数</a:t>
            </a:r>
            <a:r>
              <a:rPr lang="zh-CN" altLang="zh-CN"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algn="just" eaLnBrk="0" hangingPunct="0">
              <a:lnSpc>
                <a:spcPct val="150000"/>
              </a:lnSpc>
              <a:buFont typeface="Wingdings" panose="05000000000000000000" pitchFamily="2" charset="2"/>
              <a:buChar char=""/>
            </a:pPr>
            <a:r>
              <a:rPr lang="zh-CN" altLang="zh-CN" sz="2400" dirty="0">
                <a:latin typeface="微软雅黑" panose="020B0503020204020204" pitchFamily="34" charset="-122"/>
                <a:ea typeface="微软雅黑" panose="020B0503020204020204" pitchFamily="34" charset="-122"/>
              </a:rPr>
              <a:t>整数或浮点数与复数运算，输出结果是复数。</a:t>
            </a: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114690" name="标题 3"/>
          <p:cNvSpPr>
            <a:spLocks noGrp="1"/>
          </p:cNvSpPr>
          <p:nvPr>
            <p:ph type="ctrTitle"/>
          </p:nvPr>
        </p:nvSpPr>
        <p:spPr>
          <a:xfrm>
            <a:off x="0" y="1268413"/>
            <a:ext cx="9144000" cy="3240088"/>
          </a:xfrm>
        </p:spPr>
        <p:txBody>
          <a:bodyPr vert="horz" wrap="square" lIns="91440" tIns="45720" rIns="91440" bIns="45720" numCol="1" anchor="ctr" anchorCtr="0" compatLnSpc="1"/>
          <a:lstStyle/>
          <a:p>
            <a:pPr marL="0" marR="0" lvl="0" indent="0" algn="ctr" defTabSz="914400" rtl="0" eaLnBrk="0" fontAlgn="base" latinLnBrk="0" hangingPunct="0">
              <a:lnSpc>
                <a:spcPct val="110000"/>
              </a:lnSpc>
              <a:spcBef>
                <a:spcPct val="0"/>
              </a:spcBef>
              <a:spcAft>
                <a:spcPct val="0"/>
              </a:spcAft>
              <a:buClrTx/>
              <a:buSzTx/>
              <a:buFontTx/>
              <a:buNone/>
              <a:defRPr/>
            </a:pPr>
            <a:r>
              <a:rPr kumimoji="0" lang="zh-CN" altLang="en-US" sz="4800" b="0" i="0" u="none" strike="noStrike" kern="0" cap="none" spc="0" normalizeH="0" baseline="0" noProof="0" dirty="0">
                <a:ln>
                  <a:noFill/>
                </a:ln>
                <a:solidFill>
                  <a:schemeClr val="tx2"/>
                </a:solidFill>
                <a:effectLst/>
                <a:uLnTx/>
                <a:uFillTx/>
                <a:latin typeface="Palatino Linotype" panose="02040502050505030304" pitchFamily="18" charset="0"/>
                <a:ea typeface="黑体" panose="02010609060101010101" pitchFamily="49" charset="-122"/>
                <a:cs typeface="+mj-cs"/>
              </a:rPr>
              <a:t>第</a:t>
            </a:r>
            <a:r>
              <a:rPr kumimoji="0" lang="en-US" altLang="zh-CN" sz="4800" b="0" i="0" u="none" strike="noStrike" kern="0" cap="none" spc="0" normalizeH="0" baseline="0" noProof="0" dirty="0">
                <a:ln>
                  <a:noFill/>
                </a:ln>
                <a:solidFill>
                  <a:schemeClr val="tx2"/>
                </a:solidFill>
                <a:effectLst/>
                <a:uLnTx/>
                <a:uFillTx/>
                <a:latin typeface="Palatino Linotype" panose="02040502050505030304" pitchFamily="18" charset="0"/>
                <a:ea typeface="黑体" panose="02010609060101010101" pitchFamily="49" charset="-122"/>
                <a:cs typeface="+mj-cs"/>
              </a:rPr>
              <a:t>3</a:t>
            </a:r>
            <a:r>
              <a:rPr kumimoji="0" lang="zh-CN" altLang="en-US" sz="4800" b="0" i="0" u="none" strike="noStrike" kern="0" cap="none" spc="0" normalizeH="0" baseline="0" noProof="0" dirty="0">
                <a:ln>
                  <a:noFill/>
                </a:ln>
                <a:solidFill>
                  <a:schemeClr val="tx2"/>
                </a:solidFill>
                <a:effectLst/>
                <a:uLnTx/>
                <a:uFillTx/>
                <a:latin typeface="Palatino Linotype" panose="02040502050505030304" pitchFamily="18" charset="0"/>
                <a:ea typeface="黑体" panose="02010609060101010101" pitchFamily="49" charset="-122"/>
                <a:cs typeface="+mj-cs"/>
              </a:rPr>
              <a:t>章 </a:t>
            </a:r>
            <a:r>
              <a:rPr kumimoji="0" lang="zh-CN" altLang="zh-CN" sz="4800" b="0" i="0" u="none" strike="noStrike" kern="0" cap="none" spc="0" normalizeH="0" baseline="0" noProof="0" dirty="0">
                <a:ln>
                  <a:noFill/>
                </a:ln>
                <a:solidFill>
                  <a:schemeClr val="tx2"/>
                </a:solidFill>
                <a:effectLst/>
                <a:uLnTx/>
                <a:uFillTx/>
                <a:latin typeface="Palatino Linotype" panose="02040502050505030304" pitchFamily="18" charset="0"/>
                <a:ea typeface="黑体" panose="02010609060101010101" pitchFamily="49" charset="-122"/>
                <a:cs typeface="+mj-cs"/>
              </a:rPr>
              <a:t>基本数据类型 </a:t>
            </a:r>
            <a:endParaRPr kumimoji="0" lang="zh-CN" altLang="en-US" sz="4800" b="0" i="0" u="none" strike="noStrike" kern="0" cap="none" spc="0" normalizeH="0" baseline="0" noProof="0" dirty="0">
              <a:ln>
                <a:noFill/>
              </a:ln>
              <a:solidFill>
                <a:schemeClr val="tx2"/>
              </a:solidFill>
              <a:effectLst/>
              <a:uLnTx/>
              <a:uFillTx/>
              <a:latin typeface="Palatino Linotype" panose="02040502050505030304" pitchFamily="18" charset="0"/>
              <a:ea typeface="黑体" panose="02010609060101010101" pitchFamily="49" charset="-122"/>
              <a:cs typeface="+mj-cs"/>
            </a:endParaRPr>
          </a:p>
        </p:txBody>
      </p:sp>
      <p:graphicFrame>
        <p:nvGraphicFramePr>
          <p:cNvPr id="4098" name="Chart 6"/>
          <p:cNvGraphicFramePr/>
          <p:nvPr/>
        </p:nvGraphicFramePr>
        <p:xfrm>
          <a:off x="0" y="4868863"/>
          <a:ext cx="8859838" cy="1468437"/>
        </p:xfrm>
        <a:graphic>
          <a:graphicData uri="http://schemas.openxmlformats.org/presentationml/2006/ole">
            <mc:AlternateContent xmlns:mc="http://schemas.openxmlformats.org/markup-compatibility/2006">
              <mc:Choice xmlns:v="urn:schemas-microsoft-com:vml" Requires="v">
                <p:oleObj spid="_x0000_s3077" name="" r:id="rId2" imgW="14401800" imgH="5003800" progId="Excel.Chart.8">
                  <p:embed/>
                </p:oleObj>
              </mc:Choice>
              <mc:Fallback>
                <p:oleObj name="" r:id="rId2" imgW="14401800" imgH="5003800" progId="Excel.Chart.8">
                  <p:embed/>
                  <p:pic>
                    <p:nvPicPr>
                      <p:cNvPr id="0" name="图片 3076"/>
                      <p:cNvPicPr/>
                      <p:nvPr/>
                    </p:nvPicPr>
                    <p:blipFill>
                      <a:blip r:embed="rId3"/>
                      <a:stretch>
                        <a:fillRect/>
                      </a:stretch>
                    </p:blipFill>
                    <p:spPr>
                      <a:xfrm>
                        <a:off x="0" y="4868863"/>
                        <a:ext cx="8859838" cy="1468437"/>
                      </a:xfrm>
                      <a:prstGeom prst="rect">
                        <a:avLst/>
                      </a:prstGeom>
                      <a:noFill/>
                      <a:ln w="38100">
                        <a:noFill/>
                        <a:miter/>
                      </a:ln>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4800600"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mn-cs"/>
              </a:rPr>
              <a:t>内置的数值运算函数</a:t>
            </a:r>
            <a:endParaRPr kumimoji="0" lang="zh-CN" altLang="en-US" sz="4000"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sp>
        <p:nvSpPr>
          <p:cNvPr id="22531" name="TextBox 2"/>
          <p:cNvSpPr txBox="1"/>
          <p:nvPr/>
        </p:nvSpPr>
        <p:spPr>
          <a:xfrm>
            <a:off x="430213" y="1692275"/>
            <a:ext cx="7958137" cy="1384300"/>
          </a:xfrm>
          <a:prstGeom prst="rect">
            <a:avLst/>
          </a:prstGeom>
          <a:noFill/>
          <a:ln w="9525">
            <a:noFill/>
          </a:ln>
        </p:spPr>
        <p:txBody>
          <a:bodyPr anchor="t" anchorCtr="0">
            <a:spAutoFit/>
          </a:bodyPr>
          <a:p>
            <a:pPr lvl="1" indent="0" algn="just" eaLnBrk="1" fontAlgn="base" hangingPunct="1">
              <a:lnSpc>
                <a:spcPct val="150000"/>
              </a:lnSpc>
              <a:spcBef>
                <a:spcPct val="0"/>
              </a:spcBef>
              <a:spcAft>
                <a:spcPct val="0"/>
              </a:spcAft>
              <a:buClr>
                <a:srgbClr val="0066FF"/>
              </a:buClr>
              <a:buNone/>
            </a:pPr>
            <a:r>
              <a:rPr lang="en-US" altLang="zh-CN" sz="2800" dirty="0">
                <a:solidFill>
                  <a:schemeClr val="tx1"/>
                </a:solidFill>
                <a:latin typeface="微软雅黑" panose="020B0503020204020204" pitchFamily="34" charset="-122"/>
                <a:ea typeface="微软雅黑" panose="020B0503020204020204" pitchFamily="34" charset="-122"/>
              </a:rPr>
              <a:t>Python</a:t>
            </a:r>
            <a:r>
              <a:rPr lang="zh-CN" altLang="zh-CN" sz="2800" dirty="0">
                <a:solidFill>
                  <a:schemeClr val="tx1"/>
                </a:solidFill>
                <a:latin typeface="微软雅黑" panose="020B0503020204020204" pitchFamily="34" charset="-122"/>
                <a:ea typeface="微软雅黑" panose="020B0503020204020204" pitchFamily="34" charset="-122"/>
              </a:rPr>
              <a:t>解释器提供了一些内置函数，在这些内置函数之中，有</a:t>
            </a:r>
            <a:r>
              <a:rPr lang="en-US" altLang="zh-CN" sz="2800" dirty="0">
                <a:solidFill>
                  <a:schemeClr val="tx1"/>
                </a:solidFill>
                <a:latin typeface="微软雅黑" panose="020B0503020204020204" pitchFamily="34" charset="-122"/>
                <a:ea typeface="微软雅黑" panose="020B0503020204020204" pitchFamily="34" charset="-122"/>
              </a:rPr>
              <a:t>6</a:t>
            </a:r>
            <a:r>
              <a:rPr lang="zh-CN" altLang="zh-CN" sz="2800" dirty="0">
                <a:solidFill>
                  <a:schemeClr val="tx1"/>
                </a:solidFill>
                <a:latin typeface="微软雅黑" panose="020B0503020204020204" pitchFamily="34" charset="-122"/>
                <a:ea typeface="微软雅黑" panose="020B0503020204020204" pitchFamily="34" charset="-122"/>
              </a:rPr>
              <a:t>个函数与数值运算相关 </a:t>
            </a:r>
            <a:endParaRPr lang="en-US" altLang="zh-CN" sz="28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TextBox 2"/>
          <p:cNvSpPr txBox="1">
            <a:spLocks noChangeArrowheads="1"/>
          </p:cNvSpPr>
          <p:nvPr/>
        </p:nvSpPr>
        <p:spPr bwMode="auto">
          <a:xfrm>
            <a:off x="1187450" y="765175"/>
            <a:ext cx="4800600"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mn-cs"/>
              </a:rPr>
              <a:t>内置的数值运算函数</a:t>
            </a:r>
            <a:endParaRPr kumimoji="0" lang="zh-CN" altLang="en-US" sz="4000"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5" name="表格 4"/>
          <p:cNvGraphicFramePr>
            <a:graphicFrameLocks noGrp="1"/>
          </p:cNvGraphicFramePr>
          <p:nvPr>
            <p:custDataLst>
              <p:tags r:id="rId2"/>
            </p:custDataLst>
          </p:nvPr>
        </p:nvGraphicFramePr>
        <p:xfrm>
          <a:off x="611188" y="1628775"/>
          <a:ext cx="8064500" cy="4321175"/>
        </p:xfrm>
        <a:graphic>
          <a:graphicData uri="http://schemas.openxmlformats.org/drawingml/2006/table">
            <a:tbl>
              <a:tblPr/>
              <a:tblGrid>
                <a:gridCol w="1944121"/>
                <a:gridCol w="6120379"/>
              </a:tblGrid>
              <a:tr h="49208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函数</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endParaRPr>
                    </a:p>
                  </a:txBody>
                  <a:tcPr marL="68577" marR="68577"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描述</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endParaRPr>
                    </a:p>
                  </a:txBody>
                  <a:tcPr marL="68577" marR="68577"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49208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abs(x)</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endParaRPr>
                    </a:p>
                  </a:txBody>
                  <a:tcPr marL="68577" marR="68577"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x</a:t>
                      </a:r>
                      <a:r>
                        <a:rPr kumimoji="0" lang="zh-CN"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的绝对值</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endParaRPr>
                    </a:p>
                  </a:txBody>
                  <a:tcPr marL="68577" marR="68577"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9212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divmod(x, y)</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endParaRPr>
                    </a:p>
                  </a:txBody>
                  <a:tcPr marL="68577" marR="68577"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en-US" altLang="zh-CN" sz="20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(x//y, x%y)</a:t>
                      </a: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，输出为二元组形式（也称为元组类型）</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endParaRPr>
                    </a:p>
                  </a:txBody>
                  <a:tcPr marL="68577" marR="68577"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91451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pow(x, y[, z])</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endParaRPr>
                    </a:p>
                  </a:txBody>
                  <a:tcPr marL="68577" marR="68577"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en-US" altLang="zh-CN" sz="20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(x**y)%z</a:t>
                      </a: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表示该参数可以省略，即：</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pow(x,y)</a:t>
                      </a: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，它与</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x**y</a:t>
                      </a: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相同</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endParaRPr>
                    </a:p>
                  </a:txBody>
                  <a:tcPr marL="68577" marR="68577"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91451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round(x[, ndigits])</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endParaRPr>
                    </a:p>
                  </a:txBody>
                  <a:tcPr marL="68577" marR="68577"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对</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四舍五入，保留</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ndigits</a:t>
                      </a: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位小数。</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round(x)</a:t>
                      </a: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返回四舍五入的整数值</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endParaRPr>
                    </a:p>
                  </a:txBody>
                  <a:tcPr marL="68577" marR="68577"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9208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max(x</a:t>
                      </a:r>
                      <a:r>
                        <a:rPr kumimoji="0" lang="en-US" altLang="zh-CN" sz="20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x</a:t>
                      </a:r>
                      <a:r>
                        <a:rPr kumimoji="0" lang="en-US" altLang="zh-CN" sz="20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x</a:t>
                      </a:r>
                      <a:r>
                        <a:rPr kumimoji="0" lang="en-US" altLang="zh-CN" sz="20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n</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endParaRPr>
                    </a:p>
                  </a:txBody>
                  <a:tcPr marL="68577" marR="68577"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0" lang="en-US" altLang="zh-CN" sz="20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x</a:t>
                      </a:r>
                      <a:r>
                        <a:rPr kumimoji="0" lang="en-US" altLang="zh-CN" sz="20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x</a:t>
                      </a:r>
                      <a:r>
                        <a:rPr kumimoji="0" lang="en-US" altLang="zh-CN" sz="20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n</a:t>
                      </a: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的最大值，</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a:t>
                      </a: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没有限定</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endParaRPr>
                    </a:p>
                  </a:txBody>
                  <a:tcPr marL="68577" marR="68577"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9208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min(x</a:t>
                      </a:r>
                      <a:r>
                        <a:rPr kumimoji="0" lang="en-US" altLang="zh-CN" sz="20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x</a:t>
                      </a:r>
                      <a:r>
                        <a:rPr kumimoji="0" lang="en-US" altLang="zh-CN" sz="20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x</a:t>
                      </a:r>
                      <a:r>
                        <a:rPr kumimoji="0" lang="en-US" altLang="zh-CN" sz="20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n</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endParaRPr>
                    </a:p>
                  </a:txBody>
                  <a:tcPr marL="68577" marR="68577"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x</a:t>
                      </a:r>
                      <a:r>
                        <a:rPr kumimoji="0" lang="en-US" altLang="zh-CN" sz="2000" b="0"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1</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x</a:t>
                      </a:r>
                      <a:r>
                        <a:rPr kumimoji="0" lang="en-US" altLang="zh-CN" sz="2000" b="0"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2</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 </a:t>
                      </a:r>
                      <a:r>
                        <a:rPr kumimoji="0" lang="en-US" altLang="zh-CN" sz="2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x</a:t>
                      </a:r>
                      <a:r>
                        <a:rPr kumimoji="0" lang="en-US" altLang="zh-CN" sz="2000" b="0" i="0" u="none" strike="noStrike" cap="none" normalizeH="0" baseline="-25000" dirty="0" err="1">
                          <a:ln>
                            <a:noFill/>
                          </a:ln>
                          <a:solidFill>
                            <a:schemeClr val="tx1"/>
                          </a:solidFill>
                          <a:effectLst/>
                          <a:latin typeface="Times New Roman" panose="02020603050405020304" pitchFamily="18" charset="0"/>
                          <a:ea typeface="宋体" panose="02010600030101010101" pitchFamily="2" charset="-122"/>
                        </a:rPr>
                        <a:t>n</a:t>
                      </a:r>
                      <a:r>
                        <a:rPr kumimoji="0" lang="zh-CN"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的最小值，</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n</a:t>
                      </a:r>
                      <a:r>
                        <a:rPr kumimoji="0" lang="zh-CN"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没有限定</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endParaRPr>
                    </a:p>
                  </a:txBody>
                  <a:tcPr marL="68577" marR="68577"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3775075"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数字类型的转换</a:t>
            </a:r>
            <a:endPar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2" name="表格 1"/>
          <p:cNvGraphicFramePr>
            <a:graphicFrameLocks noGrp="1"/>
          </p:cNvGraphicFramePr>
          <p:nvPr>
            <p:custDataLst>
              <p:tags r:id="rId3"/>
            </p:custDataLst>
          </p:nvPr>
        </p:nvGraphicFramePr>
        <p:xfrm>
          <a:off x="681038" y="3711575"/>
          <a:ext cx="7778750" cy="2743200"/>
        </p:xfrm>
        <a:graphic>
          <a:graphicData uri="http://schemas.openxmlformats.org/drawingml/2006/table">
            <a:tbl>
              <a:tblPr/>
              <a:tblGrid>
                <a:gridCol w="1945727"/>
                <a:gridCol w="5833023"/>
              </a:tblGrid>
              <a:tr h="3302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函数</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77" marR="68577"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描述</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77" marR="68577"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302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int(x)</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77" marR="68577"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将</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转换为整数，</a:t>
                      </a:r>
                      <a:r>
                        <a:rPr kumimoji="0" lang="en-US" altLang="zh-CN" sz="20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20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可以是浮点数或字符串</a:t>
                      </a:r>
                      <a:endParaRPr kumimoji="0" lang="zh-CN" altLang="zh-CN" sz="20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77" marR="68577"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302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float(x)</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77" marR="68577"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将</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转换为浮点数，</a:t>
                      </a:r>
                      <a:r>
                        <a:rPr kumimoji="0" lang="en-US" altLang="zh-CN" sz="20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20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可以是整数或字符串</a:t>
                      </a:r>
                      <a:endParaRPr kumimoji="0" lang="zh-CN" altLang="zh-CN" sz="20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77" marR="68577"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6619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complex(re[, im])</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77" marR="68577"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pPr>
                      <a:r>
                        <a:rPr kumimoji="0" lang="zh-CN"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生成一个复数，实部为</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re</a:t>
                      </a:r>
                      <a:r>
                        <a:rPr kumimoji="0" lang="zh-CN"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，虚部为</a:t>
                      </a:r>
                      <a:r>
                        <a:rPr kumimoji="0" lang="en-US" altLang="zh-CN" sz="2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im</a:t>
                      </a:r>
                      <a:r>
                        <a:rPr kumimoji="0" lang="zh-CN"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re</a:t>
                      </a:r>
                      <a:r>
                        <a:rPr kumimoji="0" lang="zh-CN" altLang="zh-CN" sz="20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可以是整数、浮点数或字符串，</a:t>
                      </a:r>
                      <a:r>
                        <a:rPr kumimoji="0" lang="en-US" altLang="zh-CN" sz="2000" b="0" i="0" u="none" strike="noStrike" cap="none" normalizeH="0" baseline="0" dirty="0" err="1">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im</a:t>
                      </a:r>
                      <a:r>
                        <a:rPr kumimoji="0" lang="zh-CN" altLang="zh-CN" sz="20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可以是整数或浮点数但不能为字符串</a:t>
                      </a:r>
                      <a:endParaRPr kumimoji="0" lang="zh-CN" altLang="zh-CN" sz="20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77" marR="68577"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
        <p:nvSpPr>
          <p:cNvPr id="24596" name="TextBox 2"/>
          <p:cNvSpPr txBox="1"/>
          <p:nvPr/>
        </p:nvSpPr>
        <p:spPr>
          <a:xfrm>
            <a:off x="395288" y="1773238"/>
            <a:ext cx="8064500" cy="1938337"/>
          </a:xfrm>
          <a:prstGeom prst="rect">
            <a:avLst/>
          </a:prstGeom>
          <a:noFill/>
          <a:ln w="9525">
            <a:noFill/>
          </a:ln>
        </p:spPr>
        <p:txBody>
          <a:bodyPr anchor="t" anchorCtr="0">
            <a:spAutoFit/>
          </a:bodyPr>
          <a:p>
            <a:pPr lvl="1" indent="0" algn="just" eaLnBrk="1" fontAlgn="base" hangingPunct="1">
              <a:lnSpc>
                <a:spcPct val="150000"/>
              </a:lnSpc>
              <a:spcBef>
                <a:spcPct val="0"/>
              </a:spcBef>
              <a:spcAft>
                <a:spcPct val="0"/>
              </a:spcAft>
              <a:buClr>
                <a:srgbClr val="0066FF"/>
              </a:buClr>
              <a:buNone/>
            </a:pPr>
            <a:r>
              <a:rPr lang="zh-CN" altLang="zh-CN" sz="2000" dirty="0">
                <a:solidFill>
                  <a:schemeClr val="tx1"/>
                </a:solidFill>
                <a:latin typeface="微软雅黑" panose="020B0503020204020204" pitchFamily="34" charset="-122"/>
                <a:ea typeface="微软雅黑" panose="020B0503020204020204" pitchFamily="34" charset="-122"/>
              </a:rPr>
              <a:t>数值运算操作符可以隐式地转换输出结果的数字类型</a:t>
            </a:r>
            <a:endParaRPr lang="zh-CN" altLang="en-US" sz="2000" dirty="0">
              <a:solidFill>
                <a:schemeClr val="tx1"/>
              </a:solidFill>
              <a:latin typeface="微软雅黑" panose="020B0503020204020204" pitchFamily="34" charset="-122"/>
              <a:ea typeface="微软雅黑" panose="020B0503020204020204" pitchFamily="34" charset="-122"/>
            </a:endParaRPr>
          </a:p>
          <a:p>
            <a:pPr lvl="1" indent="0" algn="just" eaLnBrk="1" fontAlgn="base" hangingPunct="1">
              <a:lnSpc>
                <a:spcPct val="150000"/>
              </a:lnSpc>
              <a:spcBef>
                <a:spcPct val="0"/>
              </a:spcBef>
              <a:spcAft>
                <a:spcPct val="0"/>
              </a:spcAft>
              <a:buClr>
                <a:srgbClr val="0066FF"/>
              </a:buClr>
              <a:buNone/>
            </a:pPr>
            <a:r>
              <a:rPr lang="zh-CN" altLang="zh-CN" sz="2000" dirty="0">
                <a:solidFill>
                  <a:schemeClr val="tx1"/>
                </a:solidFill>
                <a:latin typeface="微软雅黑" panose="020B0503020204020204" pitchFamily="34" charset="-122"/>
                <a:ea typeface="微软雅黑" panose="020B0503020204020204" pitchFamily="34" charset="-122"/>
              </a:rPr>
              <a:t>例如，两个整数采用运算符“</a:t>
            </a:r>
            <a:r>
              <a:rPr lang="en-US" altLang="zh-CN" sz="2000" dirty="0">
                <a:solidFill>
                  <a:schemeClr val="tx1"/>
                </a:solidFill>
                <a:latin typeface="微软雅黑" panose="020B0503020204020204" pitchFamily="34" charset="-122"/>
                <a:ea typeface="微软雅黑" panose="020B0503020204020204" pitchFamily="34" charset="-122"/>
              </a:rPr>
              <a:t>/</a:t>
            </a:r>
            <a:r>
              <a:rPr lang="zh-CN" altLang="zh-CN" sz="2000" dirty="0">
                <a:solidFill>
                  <a:schemeClr val="tx1"/>
                </a:solidFill>
                <a:latin typeface="微软雅黑" panose="020B0503020204020204" pitchFamily="34" charset="-122"/>
                <a:ea typeface="微软雅黑" panose="020B0503020204020204" pitchFamily="34" charset="-122"/>
              </a:rPr>
              <a:t>”的除法将可能输出浮点数结果。此外，通过内置的数字类型转换函数可以显式地在数字类型之间进行转换  </a:t>
            </a:r>
            <a:endParaRPr lang="en-US" altLang="zh-CN" sz="20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3775075"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数字类型的转换</a:t>
            </a:r>
            <a:endPar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sp>
        <p:nvSpPr>
          <p:cNvPr id="25603" name="TextBox 2"/>
          <p:cNvSpPr txBox="1"/>
          <p:nvPr/>
        </p:nvSpPr>
        <p:spPr>
          <a:xfrm>
            <a:off x="430213" y="1692275"/>
            <a:ext cx="8605837" cy="3970338"/>
          </a:xfrm>
          <a:prstGeom prst="rect">
            <a:avLst/>
          </a:prstGeom>
          <a:noFill/>
          <a:ln w="9525">
            <a:noFill/>
          </a:ln>
        </p:spPr>
        <p:txBody>
          <a:bodyPr anchor="t" anchorCtr="0">
            <a:spAutoFit/>
          </a:bodyPr>
          <a:p>
            <a:pPr lvl="1" indent="457200" algn="just" eaLnBrk="1" fontAlgn="base" hangingPunct="1">
              <a:lnSpc>
                <a:spcPct val="150000"/>
              </a:lnSpc>
              <a:spcBef>
                <a:spcPct val="0"/>
              </a:spcBef>
              <a:spcAft>
                <a:spcPct val="0"/>
              </a:spcAft>
              <a:buClr>
                <a:srgbClr val="0066FF"/>
              </a:buClr>
              <a:buFont typeface="Wingdings" panose="05000000000000000000" pitchFamily="2" charset="2"/>
              <a:buChar char="n"/>
            </a:pPr>
            <a:r>
              <a:rPr lang="zh-CN" altLang="en-US" sz="2800" dirty="0">
                <a:solidFill>
                  <a:schemeClr val="tx1"/>
                </a:solidFill>
                <a:latin typeface="微软雅黑" panose="020B0503020204020204" pitchFamily="34" charset="-122"/>
                <a:ea typeface="微软雅黑" panose="020B0503020204020204" pitchFamily="34" charset="-122"/>
              </a:rPr>
              <a:t>三种类型可以相互转换</a:t>
            </a:r>
            <a:endParaRPr lang="en-US" altLang="zh-CN" sz="2800" dirty="0">
              <a:solidFill>
                <a:schemeClr val="tx1"/>
              </a:solidFill>
              <a:latin typeface="微软雅黑" panose="020B0503020204020204" pitchFamily="34" charset="-122"/>
              <a:ea typeface="微软雅黑" panose="020B0503020204020204" pitchFamily="34" charset="-122"/>
            </a:endParaRPr>
          </a:p>
          <a:p>
            <a:pPr>
              <a:lnSpc>
                <a:spcPct val="150000"/>
              </a:lnSpc>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   函数：</a:t>
            </a:r>
            <a:r>
              <a:rPr lang="en-US" altLang="zh-CN" sz="2800" dirty="0">
                <a:latin typeface="微软雅黑" panose="020B0503020204020204" pitchFamily="34" charset="-122"/>
                <a:ea typeface="微软雅黑" panose="020B0503020204020204" pitchFamily="34" charset="-122"/>
              </a:rPr>
              <a:t>int(), float(), complex()</a:t>
            </a:r>
            <a:endParaRPr lang="en-US" altLang="zh-CN" sz="2800" dirty="0">
              <a:latin typeface="微软雅黑" panose="020B0503020204020204" pitchFamily="34" charset="-122"/>
              <a:ea typeface="微软雅黑" panose="020B0503020204020204" pitchFamily="34" charset="-122"/>
            </a:endParaRPr>
          </a:p>
          <a:p>
            <a:pPr lvl="1" indent="457200" algn="just" eaLnBrk="1" fontAlgn="base" hangingPunct="1">
              <a:lnSpc>
                <a:spcPct val="150000"/>
              </a:lnSpc>
              <a:spcBef>
                <a:spcPct val="0"/>
              </a:spcBef>
              <a:spcAft>
                <a:spcPct val="0"/>
              </a:spcAft>
              <a:buClr>
                <a:srgbClr val="0066FF"/>
              </a:buClr>
              <a:buFont typeface="Wingdings" panose="05000000000000000000" pitchFamily="2" charset="2"/>
              <a:buChar char="n"/>
            </a:pPr>
            <a:r>
              <a:rPr lang="zh-CN" altLang="en-US" sz="2800" dirty="0">
                <a:solidFill>
                  <a:schemeClr val="tx1"/>
                </a:solidFill>
                <a:latin typeface="微软雅黑" panose="020B0503020204020204" pitchFamily="34" charset="-122"/>
                <a:ea typeface="微软雅黑" panose="020B0503020204020204" pitchFamily="34" charset="-122"/>
              </a:rPr>
              <a:t>示例：</a:t>
            </a:r>
            <a:endParaRPr lang="en-US" altLang="zh-CN" sz="2800" dirty="0">
              <a:solidFill>
                <a:schemeClr val="tx1"/>
              </a:solidFill>
              <a:latin typeface="微软雅黑" panose="020B0503020204020204" pitchFamily="34" charset="-122"/>
              <a:ea typeface="微软雅黑" panose="020B0503020204020204" pitchFamily="34" charset="-122"/>
            </a:endParaRPr>
          </a:p>
          <a:p>
            <a:pPr marL="1143000" lvl="2" indent="-228600" algn="just" eaLnBrk="1" fontAlgn="base" hangingPunct="1">
              <a:lnSpc>
                <a:spcPct val="150000"/>
              </a:lnSpc>
              <a:spcBef>
                <a:spcPct val="0"/>
              </a:spcBef>
              <a:spcAft>
                <a:spcPct val="0"/>
              </a:spcAft>
              <a:buClr>
                <a:srgbClr val="0066FF"/>
              </a:buClr>
              <a:buFont typeface="Wingdings" panose="05000000000000000000" pitchFamily="2" charset="2"/>
              <a:buChar char="n"/>
            </a:pPr>
            <a:r>
              <a:rPr lang="en-US" altLang="zh-CN" sz="2800" dirty="0">
                <a:solidFill>
                  <a:schemeClr val="tx1"/>
                </a:solidFill>
                <a:latin typeface="微软雅黑" panose="020B0503020204020204" pitchFamily="34" charset="-122"/>
                <a:ea typeface="微软雅黑" panose="020B0503020204020204" pitchFamily="34" charset="-122"/>
              </a:rPr>
              <a:t> int(4.5) = 4 </a:t>
            </a:r>
            <a:r>
              <a:rPr lang="zh-CN" altLang="en-US" sz="2800" dirty="0">
                <a:solidFill>
                  <a:schemeClr val="tx1"/>
                </a:solidFill>
                <a:latin typeface="微软雅黑" panose="020B0503020204020204" pitchFamily="34" charset="-122"/>
                <a:ea typeface="微软雅黑" panose="020B0503020204020204" pitchFamily="34" charset="-122"/>
              </a:rPr>
              <a:t>（直接去掉小数部分）</a:t>
            </a:r>
            <a:endParaRPr lang="en-US" altLang="zh-CN" sz="2800" dirty="0">
              <a:solidFill>
                <a:schemeClr val="tx1"/>
              </a:solidFill>
              <a:latin typeface="微软雅黑" panose="020B0503020204020204" pitchFamily="34" charset="-122"/>
              <a:ea typeface="微软雅黑" panose="020B0503020204020204" pitchFamily="34" charset="-122"/>
            </a:endParaRPr>
          </a:p>
          <a:p>
            <a:pPr marL="1143000" lvl="2" indent="-228600" algn="just" eaLnBrk="1" fontAlgn="base" hangingPunct="1">
              <a:lnSpc>
                <a:spcPct val="150000"/>
              </a:lnSpc>
              <a:spcBef>
                <a:spcPct val="0"/>
              </a:spcBef>
              <a:spcAft>
                <a:spcPct val="0"/>
              </a:spcAft>
              <a:buClr>
                <a:srgbClr val="0066FF"/>
              </a:buClr>
              <a:buFont typeface="Wingdings" panose="05000000000000000000" pitchFamily="2" charset="2"/>
              <a:buChar char="n"/>
            </a:pPr>
            <a:r>
              <a:rPr lang="en-US" altLang="zh-CN" sz="2800" dirty="0">
                <a:solidFill>
                  <a:schemeClr val="tx1"/>
                </a:solidFill>
                <a:latin typeface="微软雅黑" panose="020B0503020204020204" pitchFamily="34" charset="-122"/>
                <a:ea typeface="微软雅黑" panose="020B0503020204020204" pitchFamily="34" charset="-122"/>
              </a:rPr>
              <a:t> float(4) = 4.0 </a:t>
            </a:r>
            <a:r>
              <a:rPr lang="zh-CN" altLang="en-US" sz="2800" dirty="0">
                <a:solidFill>
                  <a:schemeClr val="tx1"/>
                </a:solidFill>
                <a:latin typeface="微软雅黑" panose="020B0503020204020204" pitchFamily="34" charset="-122"/>
                <a:ea typeface="微软雅黑" panose="020B0503020204020204" pitchFamily="34" charset="-122"/>
              </a:rPr>
              <a:t>（增加小数部分）</a:t>
            </a:r>
            <a:endParaRPr lang="en-US" altLang="zh-CN" sz="2800" dirty="0">
              <a:solidFill>
                <a:schemeClr val="tx1"/>
              </a:solidFill>
              <a:latin typeface="微软雅黑" panose="020B0503020204020204" pitchFamily="34" charset="-122"/>
              <a:ea typeface="微软雅黑" panose="020B0503020204020204" pitchFamily="34" charset="-122"/>
            </a:endParaRPr>
          </a:p>
          <a:p>
            <a:pPr marL="1143000" lvl="2" indent="-228600" algn="just" eaLnBrk="1" fontAlgn="base" hangingPunct="1">
              <a:lnSpc>
                <a:spcPct val="150000"/>
              </a:lnSpc>
              <a:spcBef>
                <a:spcPct val="0"/>
              </a:spcBef>
              <a:spcAft>
                <a:spcPct val="0"/>
              </a:spcAft>
              <a:buClr>
                <a:srgbClr val="0066FF"/>
              </a:buClr>
              <a:buFont typeface="Wingdings" panose="05000000000000000000" pitchFamily="2" charset="2"/>
              <a:buChar char="n"/>
            </a:pPr>
            <a:r>
              <a:rPr lang="en-US" altLang="zh-CN" sz="2800" dirty="0">
                <a:solidFill>
                  <a:schemeClr val="tx1"/>
                </a:solidFill>
                <a:latin typeface="微软雅黑" panose="020B0503020204020204" pitchFamily="34" charset="-122"/>
                <a:ea typeface="微软雅黑" panose="020B0503020204020204" pitchFamily="34" charset="-122"/>
              </a:rPr>
              <a:t> complex(4) = 4 + 0J</a:t>
            </a:r>
            <a:endParaRPr lang="en-US" altLang="zh-CN" sz="28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3775075"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数字类型的转换</a:t>
            </a:r>
            <a:endPar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sp>
        <p:nvSpPr>
          <p:cNvPr id="3077" name="TextBox 2"/>
          <p:cNvSpPr txBox="1">
            <a:spLocks noChangeArrowheads="1"/>
          </p:cNvSpPr>
          <p:nvPr/>
        </p:nvSpPr>
        <p:spPr bwMode="auto">
          <a:xfrm>
            <a:off x="430213" y="1692275"/>
            <a:ext cx="860583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indent="45720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marR="0" lvl="1" indent="457200" algn="just" defTabSz="914400" rtl="0" eaLnBrk="1" fontAlgn="base" latinLnBrk="0" hangingPunct="1">
              <a:lnSpc>
                <a:spcPct val="150000"/>
              </a:lnSpc>
              <a:spcBef>
                <a:spcPct val="0"/>
              </a:spcBef>
              <a:spcAft>
                <a:spcPct val="0"/>
              </a:spcAft>
              <a:buClr>
                <a:srgbClr val="0066FF"/>
              </a:buClr>
              <a:buSzTx/>
              <a:buFont typeface="Wingdings" panose="05000000000000000000" pitchFamily="2" charset="2"/>
              <a:buChar char="n"/>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示例：</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complex(4.5) = 4.5 + </a:t>
            </a:r>
            <a:r>
              <a:rPr kumimoji="0" lang="en-US" altLang="zh-CN"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0j</a:t>
            </a:r>
            <a:endPar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457200" marR="0" lvl="1" indent="0" algn="just" defTabSz="914400" rtl="0" eaLnBrk="1" fontAlgn="base" latinLnBrk="0" hangingPunct="1">
              <a:lnSpc>
                <a:spcPct val="150000"/>
              </a:lnSpc>
              <a:spcBef>
                <a:spcPct val="0"/>
              </a:spcBef>
              <a:spcAft>
                <a:spcPct val="0"/>
              </a:spcAft>
              <a:buClr>
                <a:srgbClr val="0066FF"/>
              </a:buClr>
              <a:buSzTx/>
              <a:buFontTx/>
              <a:buNone/>
              <a:defRPr/>
            </a:pPr>
            <a:endPar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pic>
        <p:nvPicPr>
          <p:cNvPr id="26628" name="图片 1"/>
          <p:cNvPicPr>
            <a:picLocks noChangeAspect="1"/>
          </p:cNvPicPr>
          <p:nvPr/>
        </p:nvPicPr>
        <p:blipFill>
          <a:blip r:embed="rId3"/>
          <a:stretch>
            <a:fillRect/>
          </a:stretch>
        </p:blipFill>
        <p:spPr>
          <a:xfrm>
            <a:off x="1187450" y="2909888"/>
            <a:ext cx="7019925" cy="1914525"/>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3775075"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数字类型的判断</a:t>
            </a:r>
            <a:endPar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sp>
        <p:nvSpPr>
          <p:cNvPr id="27651" name="TextBox 2"/>
          <p:cNvSpPr txBox="1"/>
          <p:nvPr/>
        </p:nvSpPr>
        <p:spPr>
          <a:xfrm>
            <a:off x="430213" y="1692275"/>
            <a:ext cx="8605837" cy="2030413"/>
          </a:xfrm>
          <a:prstGeom prst="rect">
            <a:avLst/>
          </a:prstGeom>
          <a:noFill/>
          <a:ln w="9525">
            <a:noFill/>
          </a:ln>
        </p:spPr>
        <p:txBody>
          <a:bodyPr anchor="t" anchorCtr="0">
            <a:spAutoFit/>
          </a:bodyPr>
          <a:p>
            <a:pPr lvl="1" indent="457200" algn="just" eaLnBrk="1" fontAlgn="base" hangingPunct="1">
              <a:lnSpc>
                <a:spcPct val="150000"/>
              </a:lnSpc>
              <a:spcBef>
                <a:spcPct val="0"/>
              </a:spcBef>
              <a:spcAft>
                <a:spcPct val="0"/>
              </a:spcAft>
              <a:buClr>
                <a:srgbClr val="0066FF"/>
              </a:buClr>
              <a:buFont typeface="Wingdings" panose="05000000000000000000" pitchFamily="2" charset="2"/>
              <a:buChar char="n"/>
            </a:pPr>
            <a:r>
              <a:rPr lang="zh-CN" altLang="en-US" sz="2800" dirty="0">
                <a:solidFill>
                  <a:schemeClr val="tx1"/>
                </a:solidFill>
                <a:latin typeface="微软雅黑" panose="020B0503020204020204" pitchFamily="34" charset="-122"/>
                <a:ea typeface="微软雅黑" panose="020B0503020204020204" pitchFamily="34" charset="-122"/>
              </a:rPr>
              <a:t>函数：</a:t>
            </a:r>
            <a:r>
              <a:rPr lang="en-US" altLang="zh-CN" sz="2800" dirty="0">
                <a:solidFill>
                  <a:schemeClr val="tx1"/>
                </a:solidFill>
                <a:latin typeface="微软雅黑" panose="020B0503020204020204" pitchFamily="34" charset="-122"/>
                <a:ea typeface="微软雅黑" panose="020B0503020204020204" pitchFamily="34" charset="-122"/>
              </a:rPr>
              <a:t>type(x)</a:t>
            </a:r>
            <a:r>
              <a:rPr lang="zh-CN" altLang="en-US" sz="2800" dirty="0">
                <a:solidFill>
                  <a:schemeClr val="tx1"/>
                </a:solidFill>
                <a:latin typeface="微软雅黑" panose="020B0503020204020204" pitchFamily="34" charset="-122"/>
                <a:ea typeface="微软雅黑" panose="020B0503020204020204" pitchFamily="34" charset="-122"/>
              </a:rPr>
              <a:t>，返回</a:t>
            </a:r>
            <a:r>
              <a:rPr lang="en-US" altLang="zh-CN" sz="2800" dirty="0">
                <a:solidFill>
                  <a:schemeClr val="tx1"/>
                </a:solidFill>
                <a:latin typeface="微软雅黑" panose="020B0503020204020204" pitchFamily="34" charset="-122"/>
                <a:ea typeface="微软雅黑" panose="020B0503020204020204" pitchFamily="34" charset="-122"/>
              </a:rPr>
              <a:t>x</a:t>
            </a:r>
            <a:r>
              <a:rPr lang="zh-CN" altLang="en-US" sz="2800" dirty="0">
                <a:solidFill>
                  <a:schemeClr val="tx1"/>
                </a:solidFill>
                <a:latin typeface="微软雅黑" panose="020B0503020204020204" pitchFamily="34" charset="-122"/>
                <a:ea typeface="微软雅黑" panose="020B0503020204020204" pitchFamily="34" charset="-122"/>
              </a:rPr>
              <a:t>的类型，适用于所有类型的判断</a:t>
            </a:r>
            <a:endParaRPr lang="en-US" altLang="zh-CN" sz="2800" dirty="0">
              <a:solidFill>
                <a:schemeClr val="tx1"/>
              </a:solidFill>
              <a:latin typeface="微软雅黑" panose="020B0503020204020204" pitchFamily="34" charset="-122"/>
              <a:ea typeface="微软雅黑" panose="020B0503020204020204" pitchFamily="34" charset="-122"/>
            </a:endParaRPr>
          </a:p>
          <a:p>
            <a:pPr lvl="1" indent="457200" algn="just" eaLnBrk="1" fontAlgn="base" hangingPunct="1">
              <a:lnSpc>
                <a:spcPct val="150000"/>
              </a:lnSpc>
              <a:spcBef>
                <a:spcPct val="0"/>
              </a:spcBef>
              <a:spcAft>
                <a:spcPct val="0"/>
              </a:spcAft>
              <a:buClr>
                <a:srgbClr val="0066FF"/>
              </a:buClr>
              <a:buFont typeface="Wingdings" panose="05000000000000000000" pitchFamily="2" charset="2"/>
              <a:buChar char="n"/>
            </a:pPr>
            <a:r>
              <a:rPr lang="zh-CN" altLang="en-US" sz="2800" dirty="0">
                <a:solidFill>
                  <a:schemeClr val="tx1"/>
                </a:solidFill>
                <a:latin typeface="微软雅黑" panose="020B0503020204020204" pitchFamily="34" charset="-122"/>
                <a:ea typeface="微软雅黑" panose="020B0503020204020204" pitchFamily="34" charset="-122"/>
              </a:rPr>
              <a:t>示例：</a:t>
            </a:r>
            <a:endParaRPr lang="en-US" altLang="zh-CN" sz="2800" dirty="0">
              <a:solidFill>
                <a:schemeClr val="tx1"/>
              </a:solidFill>
              <a:latin typeface="微软雅黑" panose="020B0503020204020204" pitchFamily="34" charset="-122"/>
              <a:ea typeface="微软雅黑" panose="020B0503020204020204" pitchFamily="34" charset="-122"/>
            </a:endParaRPr>
          </a:p>
        </p:txBody>
      </p:sp>
      <p:pic>
        <p:nvPicPr>
          <p:cNvPr id="27652" name="图片 1"/>
          <p:cNvPicPr>
            <a:picLocks noChangeAspect="1"/>
          </p:cNvPicPr>
          <p:nvPr/>
        </p:nvPicPr>
        <p:blipFill>
          <a:blip r:embed="rId3"/>
          <a:stretch>
            <a:fillRect/>
          </a:stretch>
        </p:blipFill>
        <p:spPr>
          <a:xfrm>
            <a:off x="2484438" y="3817938"/>
            <a:ext cx="2990850" cy="1558925"/>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8673" name="图片 1"/>
          <p:cNvPicPr>
            <a:picLocks noChangeAspect="1"/>
          </p:cNvPicPr>
          <p:nvPr/>
        </p:nvPicPr>
        <p:blipFill>
          <a:blip r:embed="rId2"/>
          <a:stretch>
            <a:fillRect/>
          </a:stretch>
        </p:blipFill>
        <p:spPr>
          <a:xfrm>
            <a:off x="1116013" y="1311275"/>
            <a:ext cx="6526212" cy="3917950"/>
          </a:xfrm>
          <a:prstGeom prst="rect">
            <a:avLst/>
          </a:prstGeom>
          <a:noFill/>
          <a:ln w="9525">
            <a:noFill/>
          </a:ln>
        </p:spPr>
      </p:pic>
      <p:sp>
        <p:nvSpPr>
          <p:cNvPr id="28674" name="TextBox 2"/>
          <p:cNvSpPr txBox="1"/>
          <p:nvPr/>
        </p:nvSpPr>
        <p:spPr>
          <a:xfrm>
            <a:off x="2195513" y="2849563"/>
            <a:ext cx="5176837" cy="923925"/>
          </a:xfrm>
          <a:prstGeom prst="rect">
            <a:avLst/>
          </a:prstGeom>
          <a:noFill/>
          <a:ln w="9525">
            <a:noFill/>
          </a:ln>
        </p:spPr>
        <p:txBody>
          <a:bodyPr anchor="t" anchorCtr="0">
            <a:spAutoFit/>
          </a:bodyPr>
          <a:p>
            <a:r>
              <a:rPr lang="en-US" altLang="zh-CN" sz="5400" dirty="0">
                <a:latin typeface="微软雅黑" panose="020B0503020204020204" pitchFamily="34" charset="-122"/>
                <a:ea typeface="微软雅黑" panose="020B0503020204020204" pitchFamily="34" charset="-122"/>
              </a:rPr>
              <a:t>math</a:t>
            </a:r>
            <a:r>
              <a:rPr lang="zh-CN" altLang="en-US" sz="5400" dirty="0">
                <a:latin typeface="微软雅黑" panose="020B0503020204020204" pitchFamily="34" charset="-122"/>
                <a:ea typeface="微软雅黑" panose="020B0503020204020204" pitchFamily="34" charset="-122"/>
              </a:rPr>
              <a:t>库的使用</a:t>
            </a:r>
            <a:endParaRPr lang="zh-CN" altLang="en-US" sz="5400"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2994025"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math</a:t>
            </a:r>
            <a:r>
              <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库概述</a:t>
            </a:r>
            <a:endPar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sp>
        <p:nvSpPr>
          <p:cNvPr id="29699" name="TextBox 2"/>
          <p:cNvSpPr txBox="1"/>
          <p:nvPr/>
        </p:nvSpPr>
        <p:spPr>
          <a:xfrm>
            <a:off x="179388" y="2133600"/>
            <a:ext cx="8712200" cy="3138488"/>
          </a:xfrm>
          <a:prstGeom prst="rect">
            <a:avLst/>
          </a:prstGeom>
          <a:noFill/>
          <a:ln w="9525">
            <a:noFill/>
          </a:ln>
        </p:spPr>
        <p:txBody>
          <a:bodyPr anchor="t" anchorCtr="0">
            <a:spAutoFit/>
          </a:bodyPr>
          <a:p>
            <a:pPr lvl="1" indent="457200" algn="just" eaLnBrk="1" fontAlgn="base" hangingPunct="1">
              <a:lnSpc>
                <a:spcPct val="150000"/>
              </a:lnSpc>
              <a:spcBef>
                <a:spcPct val="0"/>
              </a:spcBef>
              <a:spcAft>
                <a:spcPct val="0"/>
              </a:spcAft>
              <a:buClr>
                <a:srgbClr val="0066FF"/>
              </a:buClr>
              <a:buFont typeface="Wingdings" panose="05000000000000000000" pitchFamily="2" charset="2"/>
              <a:buChar char="n"/>
            </a:pPr>
            <a:r>
              <a:rPr lang="en-US" altLang="zh-CN" sz="2800" dirty="0">
                <a:solidFill>
                  <a:schemeClr val="tx1"/>
                </a:solidFill>
                <a:latin typeface="微软雅黑" panose="020B0503020204020204" pitchFamily="34" charset="-122"/>
                <a:ea typeface="微软雅黑" panose="020B0503020204020204" pitchFamily="34" charset="-122"/>
              </a:rPr>
              <a:t>math</a:t>
            </a:r>
            <a:r>
              <a:rPr lang="zh-CN" altLang="zh-CN" sz="2800" dirty="0">
                <a:solidFill>
                  <a:schemeClr val="tx1"/>
                </a:solidFill>
                <a:latin typeface="微软雅黑" panose="020B0503020204020204" pitchFamily="34" charset="-122"/>
                <a:ea typeface="微软雅黑" panose="020B0503020204020204" pitchFamily="34" charset="-122"/>
              </a:rPr>
              <a:t>库是</a:t>
            </a:r>
            <a:r>
              <a:rPr lang="en-US" altLang="zh-CN" sz="2800" dirty="0">
                <a:solidFill>
                  <a:schemeClr val="tx1"/>
                </a:solidFill>
                <a:latin typeface="微软雅黑" panose="020B0503020204020204" pitchFamily="34" charset="-122"/>
                <a:ea typeface="微软雅黑" panose="020B0503020204020204" pitchFamily="34" charset="-122"/>
              </a:rPr>
              <a:t>Python</a:t>
            </a:r>
            <a:r>
              <a:rPr lang="zh-CN" altLang="zh-CN" sz="2800" dirty="0">
                <a:solidFill>
                  <a:schemeClr val="tx1"/>
                </a:solidFill>
                <a:latin typeface="微软雅黑" panose="020B0503020204020204" pitchFamily="34" charset="-122"/>
                <a:ea typeface="微软雅黑" panose="020B0503020204020204" pitchFamily="34" charset="-122"/>
              </a:rPr>
              <a:t>提供的内置数学类函数库</a:t>
            </a:r>
            <a:endParaRPr lang="zh-CN" altLang="en-US" sz="2800" dirty="0">
              <a:solidFill>
                <a:schemeClr val="tx1"/>
              </a:solidFill>
              <a:latin typeface="微软雅黑" panose="020B0503020204020204" pitchFamily="34" charset="-122"/>
              <a:ea typeface="微软雅黑" panose="020B0503020204020204" pitchFamily="34" charset="-122"/>
            </a:endParaRPr>
          </a:p>
          <a:p>
            <a:pPr lvl="1" indent="457200" algn="just" eaLnBrk="1" fontAlgn="base" hangingPunct="1">
              <a:lnSpc>
                <a:spcPct val="150000"/>
              </a:lnSpc>
              <a:spcBef>
                <a:spcPct val="0"/>
              </a:spcBef>
              <a:spcAft>
                <a:spcPct val="0"/>
              </a:spcAft>
              <a:buClr>
                <a:srgbClr val="0066FF"/>
              </a:buClr>
              <a:buFont typeface="Wingdings" panose="05000000000000000000" pitchFamily="2" charset="2"/>
              <a:buChar char="n"/>
            </a:pPr>
            <a:r>
              <a:rPr lang="en-US" altLang="zh-CN" sz="2800" dirty="0">
                <a:solidFill>
                  <a:schemeClr val="tx1"/>
                </a:solidFill>
                <a:latin typeface="微软雅黑" panose="020B0503020204020204" pitchFamily="34" charset="-122"/>
                <a:ea typeface="微软雅黑" panose="020B0503020204020204" pitchFamily="34" charset="-122"/>
              </a:rPr>
              <a:t>math</a:t>
            </a:r>
            <a:r>
              <a:rPr lang="zh-CN" altLang="zh-CN" sz="2800" dirty="0">
                <a:solidFill>
                  <a:schemeClr val="tx1"/>
                </a:solidFill>
                <a:latin typeface="微软雅黑" panose="020B0503020204020204" pitchFamily="34" charset="-122"/>
                <a:ea typeface="微软雅黑" panose="020B0503020204020204" pitchFamily="34" charset="-122"/>
              </a:rPr>
              <a:t>库不支持复数类型</a:t>
            </a:r>
            <a:endParaRPr lang="zh-CN" altLang="en-US" sz="2800" dirty="0">
              <a:solidFill>
                <a:schemeClr val="tx1"/>
              </a:solidFill>
              <a:latin typeface="微软雅黑" panose="020B0503020204020204" pitchFamily="34" charset="-122"/>
              <a:ea typeface="微软雅黑" panose="020B0503020204020204" pitchFamily="34" charset="-122"/>
            </a:endParaRPr>
          </a:p>
          <a:p>
            <a:pPr lvl="1" indent="457200" algn="just" eaLnBrk="1" fontAlgn="base" hangingPunct="1">
              <a:lnSpc>
                <a:spcPct val="150000"/>
              </a:lnSpc>
              <a:spcBef>
                <a:spcPct val="0"/>
              </a:spcBef>
              <a:spcAft>
                <a:spcPct val="0"/>
              </a:spcAft>
              <a:buClr>
                <a:srgbClr val="0066FF"/>
              </a:buClr>
              <a:buFont typeface="Wingdings" panose="05000000000000000000" pitchFamily="2" charset="2"/>
              <a:buChar char="n"/>
            </a:pPr>
            <a:r>
              <a:rPr lang="en-US" altLang="zh-CN" sz="2800" dirty="0">
                <a:solidFill>
                  <a:schemeClr val="tx1"/>
                </a:solidFill>
                <a:latin typeface="微软雅黑" panose="020B0503020204020204" pitchFamily="34" charset="-122"/>
                <a:ea typeface="微软雅黑" panose="020B0503020204020204" pitchFamily="34" charset="-122"/>
              </a:rPr>
              <a:t>math</a:t>
            </a:r>
            <a:r>
              <a:rPr lang="zh-CN" altLang="zh-CN" sz="2800" dirty="0">
                <a:solidFill>
                  <a:schemeClr val="tx1"/>
                </a:solidFill>
                <a:latin typeface="微软雅黑" panose="020B0503020204020204" pitchFamily="34" charset="-122"/>
                <a:ea typeface="微软雅黑" panose="020B0503020204020204" pitchFamily="34" charset="-122"/>
              </a:rPr>
              <a:t>库一共提供了</a:t>
            </a:r>
            <a:r>
              <a:rPr lang="en-US" altLang="zh-CN" sz="2800" dirty="0">
                <a:solidFill>
                  <a:schemeClr val="tx1"/>
                </a:solidFill>
                <a:latin typeface="微软雅黑" panose="020B0503020204020204" pitchFamily="34" charset="-122"/>
                <a:ea typeface="微软雅黑" panose="020B0503020204020204" pitchFamily="34" charset="-122"/>
              </a:rPr>
              <a:t>4</a:t>
            </a:r>
            <a:r>
              <a:rPr lang="zh-CN" altLang="zh-CN" sz="2800" dirty="0">
                <a:solidFill>
                  <a:schemeClr val="tx1"/>
                </a:solidFill>
                <a:latin typeface="微软雅黑" panose="020B0503020204020204" pitchFamily="34" charset="-122"/>
                <a:ea typeface="微软雅黑" panose="020B0503020204020204" pitchFamily="34" charset="-122"/>
              </a:rPr>
              <a:t>个数学常数和</a:t>
            </a:r>
            <a:r>
              <a:rPr lang="en-US" altLang="zh-CN" sz="2800" dirty="0">
                <a:solidFill>
                  <a:schemeClr val="tx1"/>
                </a:solidFill>
                <a:latin typeface="微软雅黑" panose="020B0503020204020204" pitchFamily="34" charset="-122"/>
                <a:ea typeface="微软雅黑" panose="020B0503020204020204" pitchFamily="34" charset="-122"/>
              </a:rPr>
              <a:t>44</a:t>
            </a:r>
            <a:r>
              <a:rPr lang="zh-CN" altLang="zh-CN" sz="2800" dirty="0">
                <a:solidFill>
                  <a:schemeClr val="tx1"/>
                </a:solidFill>
                <a:latin typeface="微软雅黑" panose="020B0503020204020204" pitchFamily="34" charset="-122"/>
                <a:ea typeface="微软雅黑" panose="020B0503020204020204" pitchFamily="34" charset="-122"/>
              </a:rPr>
              <a:t>个函数。</a:t>
            </a:r>
            <a:endParaRPr lang="en-US" altLang="zh-CN" sz="2800" dirty="0">
              <a:solidFill>
                <a:schemeClr val="tx1"/>
              </a:solidFill>
              <a:latin typeface="微软雅黑" panose="020B0503020204020204" pitchFamily="34" charset="-122"/>
              <a:ea typeface="微软雅黑" panose="020B0503020204020204" pitchFamily="34" charset="-122"/>
            </a:endParaRPr>
          </a:p>
          <a:p>
            <a:pPr marL="1143000" lvl="2" indent="-228600" algn="just" eaLnBrk="1" fontAlgn="base" hangingPunct="1">
              <a:lnSpc>
                <a:spcPct val="150000"/>
              </a:lnSpc>
              <a:spcBef>
                <a:spcPct val="0"/>
              </a:spcBef>
              <a:spcAft>
                <a:spcPct val="0"/>
              </a:spcAft>
              <a:buClr>
                <a:srgbClr val="0066FF"/>
              </a:buClr>
              <a:buFont typeface="Wingdings" panose="05000000000000000000" pitchFamily="2" charset="2"/>
              <a:buChar char="n"/>
            </a:pPr>
            <a:r>
              <a:rPr lang="en-US" altLang="zh-CN" sz="2400" dirty="0">
                <a:solidFill>
                  <a:schemeClr val="tx1"/>
                </a:solidFill>
                <a:latin typeface="微软雅黑" panose="020B0503020204020204" pitchFamily="34" charset="-122"/>
                <a:ea typeface="微软雅黑" panose="020B0503020204020204" pitchFamily="34" charset="-122"/>
              </a:rPr>
              <a:t>44</a:t>
            </a:r>
            <a:r>
              <a:rPr lang="zh-CN" altLang="zh-CN" sz="2400" dirty="0">
                <a:solidFill>
                  <a:schemeClr val="tx1"/>
                </a:solidFill>
                <a:latin typeface="微软雅黑" panose="020B0503020204020204" pitchFamily="34" charset="-122"/>
                <a:ea typeface="微软雅黑" panose="020B0503020204020204" pitchFamily="34" charset="-122"/>
              </a:rPr>
              <a:t>个函数共分为</a:t>
            </a:r>
            <a:r>
              <a:rPr lang="en-US" altLang="zh-CN" sz="2400" dirty="0">
                <a:solidFill>
                  <a:schemeClr val="tx1"/>
                </a:solidFill>
                <a:latin typeface="微软雅黑" panose="020B0503020204020204" pitchFamily="34" charset="-122"/>
                <a:ea typeface="微软雅黑" panose="020B0503020204020204" pitchFamily="34" charset="-122"/>
              </a:rPr>
              <a:t>4</a:t>
            </a:r>
            <a:r>
              <a:rPr lang="zh-CN" altLang="zh-CN" sz="2400" dirty="0">
                <a:solidFill>
                  <a:schemeClr val="tx1"/>
                </a:solidFill>
                <a:latin typeface="微软雅黑" panose="020B0503020204020204" pitchFamily="34" charset="-122"/>
                <a:ea typeface="微软雅黑" panose="020B0503020204020204" pitchFamily="34" charset="-122"/>
              </a:rPr>
              <a:t>类，包括：</a:t>
            </a:r>
            <a:r>
              <a:rPr lang="en-US" altLang="zh-CN" sz="2400" dirty="0">
                <a:solidFill>
                  <a:schemeClr val="tx1"/>
                </a:solidFill>
                <a:latin typeface="微软雅黑" panose="020B0503020204020204" pitchFamily="34" charset="-122"/>
                <a:ea typeface="微软雅黑" panose="020B0503020204020204" pitchFamily="34" charset="-122"/>
              </a:rPr>
              <a:t>16</a:t>
            </a:r>
            <a:r>
              <a:rPr lang="zh-CN" altLang="zh-CN" sz="2400" dirty="0">
                <a:solidFill>
                  <a:schemeClr val="tx1"/>
                </a:solidFill>
                <a:latin typeface="微软雅黑" panose="020B0503020204020204" pitchFamily="34" charset="-122"/>
                <a:ea typeface="微软雅黑" panose="020B0503020204020204" pitchFamily="34" charset="-122"/>
              </a:rPr>
              <a:t>个数值表示函数、</a:t>
            </a:r>
            <a:r>
              <a:rPr lang="en-US" altLang="zh-CN" sz="2400" dirty="0">
                <a:solidFill>
                  <a:schemeClr val="tx1"/>
                </a:solidFill>
                <a:latin typeface="微软雅黑" panose="020B0503020204020204" pitchFamily="34" charset="-122"/>
                <a:ea typeface="微软雅黑" panose="020B0503020204020204" pitchFamily="34" charset="-122"/>
              </a:rPr>
              <a:t>8</a:t>
            </a:r>
            <a:r>
              <a:rPr lang="zh-CN" altLang="zh-CN" sz="2400" dirty="0">
                <a:solidFill>
                  <a:schemeClr val="tx1"/>
                </a:solidFill>
                <a:latin typeface="微软雅黑" panose="020B0503020204020204" pitchFamily="34" charset="-122"/>
                <a:ea typeface="微软雅黑" panose="020B0503020204020204" pitchFamily="34" charset="-122"/>
              </a:rPr>
              <a:t>个幂对数函数、</a:t>
            </a:r>
            <a:r>
              <a:rPr lang="en-US" altLang="zh-CN" sz="2400" dirty="0">
                <a:solidFill>
                  <a:schemeClr val="tx1"/>
                </a:solidFill>
                <a:latin typeface="微软雅黑" panose="020B0503020204020204" pitchFamily="34" charset="-122"/>
                <a:ea typeface="微软雅黑" panose="020B0503020204020204" pitchFamily="34" charset="-122"/>
              </a:rPr>
              <a:t>16</a:t>
            </a:r>
            <a:r>
              <a:rPr lang="zh-CN" altLang="zh-CN" sz="2400" dirty="0">
                <a:solidFill>
                  <a:schemeClr val="tx1"/>
                </a:solidFill>
                <a:latin typeface="微软雅黑" panose="020B0503020204020204" pitchFamily="34" charset="-122"/>
                <a:ea typeface="微软雅黑" panose="020B0503020204020204" pitchFamily="34" charset="-122"/>
              </a:rPr>
              <a:t>个三角对数函数和</a:t>
            </a:r>
            <a:r>
              <a:rPr lang="en-US" altLang="zh-CN" sz="2400" dirty="0">
                <a:solidFill>
                  <a:schemeClr val="tx1"/>
                </a:solidFill>
                <a:latin typeface="微软雅黑" panose="020B0503020204020204" pitchFamily="34" charset="-122"/>
                <a:ea typeface="微软雅黑" panose="020B0503020204020204" pitchFamily="34" charset="-122"/>
              </a:rPr>
              <a:t>4</a:t>
            </a:r>
            <a:r>
              <a:rPr lang="zh-CN" altLang="zh-CN" sz="2400" dirty="0">
                <a:solidFill>
                  <a:schemeClr val="tx1"/>
                </a:solidFill>
                <a:latin typeface="微软雅黑" panose="020B0503020204020204" pitchFamily="34" charset="-122"/>
                <a:ea typeface="微软雅黑" panose="020B0503020204020204" pitchFamily="34" charset="-122"/>
              </a:rPr>
              <a:t>个高等特殊函数</a:t>
            </a:r>
            <a:endParaRPr lang="en-US" altLang="zh-CN" sz="24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2994025"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math</a:t>
            </a:r>
            <a:r>
              <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库概述</a:t>
            </a:r>
            <a:endPar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sp>
        <p:nvSpPr>
          <p:cNvPr id="30723" name="TextBox 2"/>
          <p:cNvSpPr txBox="1"/>
          <p:nvPr/>
        </p:nvSpPr>
        <p:spPr>
          <a:xfrm>
            <a:off x="611188" y="1604963"/>
            <a:ext cx="8532812" cy="3065462"/>
          </a:xfrm>
          <a:prstGeom prst="rect">
            <a:avLst/>
          </a:prstGeom>
          <a:noFill/>
          <a:ln w="9525">
            <a:noFill/>
          </a:ln>
        </p:spPr>
        <p:txBody>
          <a:bodyPr anchor="t" anchorCtr="0">
            <a:spAutoFit/>
          </a:bodyPr>
          <a:p>
            <a:pPr lvl="1" indent="0" algn="just" eaLnBrk="1" fontAlgn="base" hangingPunct="1">
              <a:lnSpc>
                <a:spcPct val="150000"/>
              </a:lnSpc>
              <a:spcBef>
                <a:spcPct val="0"/>
              </a:spcBef>
              <a:spcAft>
                <a:spcPct val="0"/>
              </a:spcAft>
              <a:buClr>
                <a:srgbClr val="0066FF"/>
              </a:buClr>
              <a:buNone/>
            </a:pPr>
            <a:r>
              <a:rPr lang="zh-CN" altLang="zh-CN" sz="2800" dirty="0">
                <a:solidFill>
                  <a:schemeClr val="tx1"/>
                </a:solidFill>
                <a:latin typeface="微软雅黑" panose="020B0503020204020204" pitchFamily="34" charset="-122"/>
                <a:ea typeface="微软雅黑" panose="020B0503020204020204" pitchFamily="34" charset="-122"/>
              </a:rPr>
              <a:t>首先使用保留字</a:t>
            </a:r>
            <a:r>
              <a:rPr lang="en-US" altLang="zh-CN" sz="2800" dirty="0">
                <a:solidFill>
                  <a:schemeClr val="tx1"/>
                </a:solidFill>
                <a:latin typeface="微软雅黑" panose="020B0503020204020204" pitchFamily="34" charset="-122"/>
                <a:ea typeface="微软雅黑" panose="020B0503020204020204" pitchFamily="34" charset="-122"/>
              </a:rPr>
              <a:t>import</a:t>
            </a:r>
            <a:r>
              <a:rPr lang="zh-CN" altLang="zh-CN" sz="2800" dirty="0">
                <a:solidFill>
                  <a:schemeClr val="tx1"/>
                </a:solidFill>
                <a:latin typeface="微软雅黑" panose="020B0503020204020204" pitchFamily="34" charset="-122"/>
                <a:ea typeface="微软雅黑" panose="020B0503020204020204" pitchFamily="34" charset="-122"/>
              </a:rPr>
              <a:t>引用该库</a:t>
            </a:r>
            <a:endParaRPr lang="zh-CN" altLang="en-US" sz="2800" dirty="0">
              <a:solidFill>
                <a:schemeClr val="tx1"/>
              </a:solidFill>
              <a:latin typeface="微软雅黑" panose="020B0503020204020204" pitchFamily="34" charset="-122"/>
              <a:ea typeface="微软雅黑" panose="020B0503020204020204" pitchFamily="34" charset="-122"/>
            </a:endParaRPr>
          </a:p>
          <a:p>
            <a:pPr marL="342900" indent="-342900" eaLnBrk="0" hangingPunct="0">
              <a:spcBef>
                <a:spcPct val="20000"/>
              </a:spcBef>
              <a:buChar char="•"/>
            </a:pPr>
            <a:r>
              <a:rPr lang="zh-CN" altLang="zh-CN" sz="2800" dirty="0">
                <a:latin typeface="微软雅黑" panose="020B0503020204020204" pitchFamily="34" charset="-122"/>
                <a:ea typeface="微软雅黑" panose="020B0503020204020204" pitchFamily="34" charset="-122"/>
              </a:rPr>
              <a:t>第一种：</a:t>
            </a:r>
            <a:r>
              <a:rPr lang="en-US" altLang="zh-CN" sz="2800" dirty="0">
                <a:solidFill>
                  <a:srgbClr val="FF0000"/>
                </a:solidFill>
                <a:latin typeface="微软雅黑" panose="020B0503020204020204" pitchFamily="34" charset="-122"/>
                <a:ea typeface="微软雅黑" panose="020B0503020204020204" pitchFamily="34" charset="-122"/>
              </a:rPr>
              <a:t>import math</a:t>
            </a:r>
            <a:r>
              <a:rPr lang="en-US" altLang="zh-CN" sz="2800" dirty="0">
                <a:latin typeface="微软雅黑" panose="020B0503020204020204" pitchFamily="34" charset="-122"/>
                <a:ea typeface="微软雅黑" panose="020B0503020204020204" pitchFamily="34" charset="-122"/>
              </a:rPr>
              <a:t> </a:t>
            </a:r>
            <a:endParaRPr lang="zh-CN" altLang="zh-CN" sz="2800" dirty="0">
              <a:latin typeface="微软雅黑" panose="020B0503020204020204" pitchFamily="34" charset="-122"/>
              <a:ea typeface="微软雅黑" panose="020B0503020204020204" pitchFamily="34" charset="-122"/>
            </a:endParaRPr>
          </a:p>
          <a:p>
            <a:pPr marL="342900" indent="-342900" eaLnBrk="0" hangingPunct="0">
              <a:spcBef>
                <a:spcPct val="20000"/>
              </a:spcBef>
            </a:pPr>
            <a:r>
              <a:rPr lang="zh-CN" altLang="zh-CN" sz="2800" dirty="0">
                <a:latin typeface="微软雅黑" panose="020B0503020204020204" pitchFamily="34" charset="-122"/>
                <a:ea typeface="微软雅黑" panose="020B0503020204020204" pitchFamily="34" charset="-122"/>
              </a:rPr>
              <a:t>对</a:t>
            </a:r>
            <a:r>
              <a:rPr lang="en-US" altLang="zh-CN" sz="2800" dirty="0">
                <a:latin typeface="微软雅黑" panose="020B0503020204020204" pitchFamily="34" charset="-122"/>
                <a:ea typeface="微软雅黑" panose="020B0503020204020204" pitchFamily="34" charset="-122"/>
              </a:rPr>
              <a:t>math</a:t>
            </a:r>
            <a:r>
              <a:rPr lang="zh-CN" altLang="zh-CN" sz="2800" dirty="0">
                <a:latin typeface="微软雅黑" panose="020B0503020204020204" pitchFamily="34" charset="-122"/>
                <a:ea typeface="微软雅黑" panose="020B0503020204020204" pitchFamily="34" charset="-122"/>
              </a:rPr>
              <a:t>库中函数采用</a:t>
            </a:r>
            <a:r>
              <a:rPr lang="en-US" altLang="zh-CN" sz="2800" dirty="0">
                <a:solidFill>
                  <a:srgbClr val="FF0000"/>
                </a:solidFill>
                <a:latin typeface="微软雅黑" panose="020B0503020204020204" pitchFamily="34" charset="-122"/>
                <a:ea typeface="微软雅黑" panose="020B0503020204020204" pitchFamily="34" charset="-122"/>
              </a:rPr>
              <a:t>math.&lt;b&gt;()</a:t>
            </a:r>
            <a:r>
              <a:rPr lang="zh-CN" altLang="zh-CN" sz="2800" dirty="0">
                <a:latin typeface="微软雅黑" panose="020B0503020204020204" pitchFamily="34" charset="-122"/>
                <a:ea typeface="微软雅黑" panose="020B0503020204020204" pitchFamily="34" charset="-122"/>
              </a:rPr>
              <a:t>形式使用 </a:t>
            </a:r>
            <a:endParaRPr lang="zh-CN" altLang="en-US" sz="2800" dirty="0">
              <a:latin typeface="微软雅黑" panose="020B0503020204020204" pitchFamily="34" charset="-122"/>
              <a:ea typeface="微软雅黑" panose="020B0503020204020204" pitchFamily="34" charset="-122"/>
            </a:endParaRPr>
          </a:p>
          <a:p>
            <a:pPr lvl="1" indent="0" algn="just" eaLnBrk="1" fontAlgn="base" hangingPunct="1">
              <a:lnSpc>
                <a:spcPct val="150000"/>
              </a:lnSpc>
              <a:spcBef>
                <a:spcPct val="0"/>
              </a:spcBef>
              <a:spcAft>
                <a:spcPct val="0"/>
              </a:spcAft>
              <a:buClr>
                <a:srgbClr val="0066FF"/>
              </a:buClr>
              <a:buNone/>
            </a:pPr>
            <a:endParaRPr lang="zh-CN" altLang="en-US" sz="2800" dirty="0">
              <a:solidFill>
                <a:schemeClr val="tx1"/>
              </a:solidFill>
              <a:latin typeface="微软雅黑" panose="020B0503020204020204" pitchFamily="34" charset="-122"/>
              <a:ea typeface="微软雅黑" panose="020B0503020204020204" pitchFamily="34" charset="-122"/>
            </a:endParaRPr>
          </a:p>
          <a:p>
            <a:pPr lvl="1" indent="0" algn="just" eaLnBrk="1" fontAlgn="base" hangingPunct="1">
              <a:lnSpc>
                <a:spcPct val="150000"/>
              </a:lnSpc>
              <a:spcBef>
                <a:spcPct val="0"/>
              </a:spcBef>
              <a:spcAft>
                <a:spcPct val="0"/>
              </a:spcAft>
              <a:buClr>
                <a:srgbClr val="0066FF"/>
              </a:buClr>
              <a:buNone/>
            </a:pPr>
            <a:endParaRPr lang="zh-CN" altLang="en-US" sz="2800" dirty="0">
              <a:solidFill>
                <a:schemeClr val="tx1"/>
              </a:solidFill>
              <a:latin typeface="微软雅黑" panose="020B0503020204020204" pitchFamily="34" charset="-122"/>
              <a:ea typeface="微软雅黑" panose="020B0503020204020204" pitchFamily="34" charset="-122"/>
            </a:endParaRPr>
          </a:p>
        </p:txBody>
      </p:sp>
      <p:graphicFrame>
        <p:nvGraphicFramePr>
          <p:cNvPr id="30724" name="表格 30723"/>
          <p:cNvGraphicFramePr/>
          <p:nvPr/>
        </p:nvGraphicFramePr>
        <p:xfrm>
          <a:off x="1495425" y="3573463"/>
          <a:ext cx="5372100" cy="1371600"/>
        </p:xfrm>
        <a:graphic>
          <a:graphicData uri="http://schemas.openxmlformats.org/drawingml/2006/table">
            <a:tbl>
              <a:tblPr/>
              <a:tblGrid>
                <a:gridCol w="5372100"/>
              </a:tblGrid>
              <a:tr h="1371600">
                <a:tc>
                  <a:txBody>
                    <a:bodyPr/>
                    <a:p>
                      <a:pPr indent="0" eaLnBrk="0" fontAlgn="base" hangingPunct="0">
                        <a:lnSpc>
                          <a:spcPct val="150000"/>
                        </a:lnSpc>
                        <a:spcAft>
                          <a:spcPct val="0"/>
                        </a:spcAft>
                        <a:buNone/>
                      </a:pPr>
                      <a:r>
                        <a:rPr lang="en-US" altLang="en-US" sz="2000" b="1" dirty="0">
                          <a:latin typeface="Courier New" panose="02070309020205020404" pitchFamily="49" charset="0"/>
                          <a:ea typeface="宋体" panose="02010600030101010101" pitchFamily="2" charset="-122"/>
                        </a:rPr>
                        <a:t>&gt;&gt;&gt;import math</a:t>
                      </a:r>
                      <a:endParaRPr lang="zh-CN" altLang="en-US" sz="2000" dirty="0">
                        <a:latin typeface="Calibri" panose="020F0502020204030204" charset="0"/>
                        <a:ea typeface="宋体" panose="02010600030101010101" pitchFamily="2" charset="-122"/>
                      </a:endParaRPr>
                    </a:p>
                    <a:p>
                      <a:pPr indent="0" eaLnBrk="0" fontAlgn="base" hangingPunct="0">
                        <a:lnSpc>
                          <a:spcPct val="150000"/>
                        </a:lnSpc>
                        <a:spcAft>
                          <a:spcPct val="0"/>
                        </a:spcAft>
                        <a:buNone/>
                      </a:pPr>
                      <a:r>
                        <a:rPr lang="en-US" altLang="en-US" sz="2000" b="1" dirty="0">
                          <a:latin typeface="Courier New" panose="02070309020205020404" pitchFamily="49" charset="0"/>
                          <a:ea typeface="宋体" panose="02010600030101010101" pitchFamily="2" charset="-122"/>
                        </a:rPr>
                        <a:t>&gt;&gt;&gt;</a:t>
                      </a:r>
                      <a:r>
                        <a:rPr lang="en-US" altLang="en-US" sz="2000" b="1" dirty="0" err="1">
                          <a:latin typeface="Courier New" panose="02070309020205020404" pitchFamily="49" charset="0"/>
                          <a:ea typeface="宋体" panose="02010600030101010101" pitchFamily="2" charset="-122"/>
                        </a:rPr>
                        <a:t>math.ceil</a:t>
                      </a:r>
                      <a:r>
                        <a:rPr lang="en-US" altLang="en-US" sz="2000" b="1" dirty="0">
                          <a:latin typeface="Courier New" panose="02070309020205020404" pitchFamily="49" charset="0"/>
                          <a:ea typeface="宋体" panose="02010600030101010101" pitchFamily="2" charset="-122"/>
                        </a:rPr>
                        <a:t>(10.2)</a:t>
                      </a:r>
                      <a:endParaRPr lang="zh-CN" altLang="en-US" sz="2000" dirty="0">
                        <a:latin typeface="Calibri" panose="020F0502020204030204" charset="0"/>
                        <a:ea typeface="宋体" panose="02010600030101010101" pitchFamily="2" charset="-122"/>
                      </a:endParaRPr>
                    </a:p>
                    <a:p>
                      <a:pPr indent="0" eaLnBrk="0" fontAlgn="base" hangingPunct="0">
                        <a:lnSpc>
                          <a:spcPct val="150000"/>
                        </a:lnSpc>
                        <a:spcAft>
                          <a:spcPct val="0"/>
                        </a:spcAft>
                        <a:buNone/>
                      </a:pPr>
                      <a:r>
                        <a:rPr lang="en-US" altLang="en-US" sz="2000" dirty="0">
                          <a:latin typeface="Courier New" panose="02070309020205020404" pitchFamily="49" charset="0"/>
                          <a:ea typeface="宋体" panose="02010600030101010101" pitchFamily="2" charset="-122"/>
                        </a:rPr>
                        <a:t>11</a:t>
                      </a:r>
                      <a:endParaRPr lang="zh-CN" altLang="en-US" sz="2000" dirty="0">
                        <a:latin typeface="Calibri" panose="020F0502020204030204" charset="0"/>
                        <a:ea typeface="宋体" panose="02010600030101010101" pitchFamily="2" charset="-122"/>
                      </a:endParaRPr>
                    </a:p>
                  </a:txBody>
                  <a:tcPr marL="68581" marR="68581" marT="0" marB="0" anchor="t" anchorCtr="0">
                    <a:lnL w="12700" cap="flat" cmpd="sng">
                      <a:solidFill>
                        <a:srgbClr val="00B050"/>
                      </a:solidFill>
                      <a:prstDash val="solid"/>
                      <a:round/>
                      <a:headEnd type="none" w="med" len="med"/>
                      <a:tailEnd type="none" w="med" len="med"/>
                    </a:lnL>
                    <a:lnR w="12700" cap="flat" cmpd="sng">
                      <a:solidFill>
                        <a:srgbClr val="00B050"/>
                      </a:solidFill>
                      <a:prstDash val="solid"/>
                      <a:round/>
                      <a:headEnd type="none" w="med" len="med"/>
                      <a:tailEnd type="none" w="med" len="med"/>
                    </a:lnR>
                    <a:lnT w="12700" cap="flat" cmpd="sng">
                      <a:solidFill>
                        <a:srgbClr val="00B050"/>
                      </a:solidFill>
                      <a:prstDash val="solid"/>
                      <a:round/>
                      <a:headEnd type="none" w="med" len="med"/>
                      <a:tailEnd type="none" w="med" len="med"/>
                    </a:lnT>
                    <a:lnB w="12700" cap="flat" cmpd="sng">
                      <a:solidFill>
                        <a:srgbClr val="00B050"/>
                      </a:solidFill>
                      <a:prstDash val="solid"/>
                      <a:round/>
                      <a:headEnd type="none" w="med" len="med"/>
                      <a:tailEnd type="none" w="med" len="med"/>
                    </a:lnB>
                    <a:lnTlToBr>
                      <a:noFill/>
                    </a:lnTlToBr>
                    <a:lnBlToTr>
                      <a:noFill/>
                    </a:lnBlToTr>
                    <a:pattFill prst="pct10">
                      <a:fgClr>
                        <a:srgbClr val="FFFFFF"/>
                      </a:fgClr>
                      <a:bgClr>
                        <a:srgbClr val="E5E5E5"/>
                      </a:bgClr>
                    </a:patt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2994025"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math</a:t>
            </a:r>
            <a:r>
              <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库概述</a:t>
            </a:r>
            <a:endPar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sp>
        <p:nvSpPr>
          <p:cNvPr id="31747" name="TextBox 2"/>
          <p:cNvSpPr txBox="1"/>
          <p:nvPr/>
        </p:nvSpPr>
        <p:spPr>
          <a:xfrm>
            <a:off x="611188" y="1628775"/>
            <a:ext cx="8532812" cy="1039813"/>
          </a:xfrm>
          <a:prstGeom prst="rect">
            <a:avLst/>
          </a:prstGeom>
          <a:noFill/>
          <a:ln w="9525">
            <a:noFill/>
          </a:ln>
        </p:spPr>
        <p:txBody>
          <a:bodyPr anchor="t" anchorCtr="0">
            <a:spAutoFit/>
          </a:bodyPr>
          <a:p>
            <a:pPr marL="342900" indent="-342900" eaLnBrk="0" hangingPunct="0">
              <a:spcBef>
                <a:spcPct val="20000"/>
              </a:spcBef>
              <a:buChar char="•"/>
            </a:pPr>
            <a:r>
              <a:rPr lang="zh-CN" altLang="zh-CN" sz="2800" dirty="0">
                <a:latin typeface="微软雅黑" panose="020B0503020204020204" pitchFamily="34" charset="-122"/>
                <a:ea typeface="微软雅黑" panose="020B0503020204020204" pitchFamily="34" charset="-122"/>
              </a:rPr>
              <a:t>第二种，</a:t>
            </a:r>
            <a:r>
              <a:rPr lang="en-US" altLang="zh-CN" sz="2800" dirty="0">
                <a:solidFill>
                  <a:srgbClr val="FF0000"/>
                </a:solidFill>
                <a:latin typeface="微软雅黑" panose="020B0503020204020204" pitchFamily="34" charset="-122"/>
                <a:ea typeface="微软雅黑" panose="020B0503020204020204" pitchFamily="34" charset="-122"/>
              </a:rPr>
              <a:t>from math import &lt;</a:t>
            </a:r>
            <a:r>
              <a:rPr lang="zh-CN" altLang="zh-CN" sz="2800" dirty="0">
                <a:solidFill>
                  <a:srgbClr val="FF0000"/>
                </a:solidFill>
                <a:latin typeface="微软雅黑" panose="020B0503020204020204" pitchFamily="34" charset="-122"/>
                <a:ea typeface="微软雅黑" panose="020B0503020204020204" pitchFamily="34" charset="-122"/>
              </a:rPr>
              <a:t>函数名</a:t>
            </a:r>
            <a:r>
              <a:rPr lang="en-US" altLang="zh-CN" sz="2800" dirty="0">
                <a:solidFill>
                  <a:srgbClr val="FF0000"/>
                </a:solidFill>
                <a:latin typeface="微软雅黑" panose="020B0503020204020204" pitchFamily="34" charset="-122"/>
                <a:ea typeface="微软雅黑" panose="020B0503020204020204" pitchFamily="34" charset="-122"/>
              </a:rPr>
              <a:t>&gt;</a:t>
            </a:r>
            <a:endParaRPr lang="zh-CN" altLang="zh-CN" sz="2800" dirty="0">
              <a:latin typeface="微软雅黑" panose="020B0503020204020204" pitchFamily="34" charset="-122"/>
              <a:ea typeface="微软雅黑" panose="020B0503020204020204" pitchFamily="34" charset="-122"/>
            </a:endParaRPr>
          </a:p>
          <a:p>
            <a:pPr marL="342900" indent="-342900" eaLnBrk="0" hangingPunct="0">
              <a:spcBef>
                <a:spcPct val="20000"/>
              </a:spcBef>
            </a:pPr>
            <a:r>
              <a:rPr lang="zh-CN" altLang="zh-CN" sz="2800" dirty="0">
                <a:latin typeface="微软雅黑" panose="020B0503020204020204" pitchFamily="34" charset="-122"/>
                <a:ea typeface="微软雅黑" panose="020B0503020204020204" pitchFamily="34" charset="-122"/>
              </a:rPr>
              <a:t>对</a:t>
            </a:r>
            <a:r>
              <a:rPr lang="en-US" altLang="zh-CN" sz="2800" dirty="0">
                <a:latin typeface="微软雅黑" panose="020B0503020204020204" pitchFamily="34" charset="-122"/>
                <a:ea typeface="微软雅黑" panose="020B0503020204020204" pitchFamily="34" charset="-122"/>
              </a:rPr>
              <a:t>math</a:t>
            </a:r>
            <a:r>
              <a:rPr lang="zh-CN" altLang="zh-CN" sz="2800" dirty="0">
                <a:latin typeface="微软雅黑" panose="020B0503020204020204" pitchFamily="34" charset="-122"/>
                <a:ea typeface="微软雅黑" panose="020B0503020204020204" pitchFamily="34" charset="-122"/>
              </a:rPr>
              <a:t>库中函数可以直接采用</a:t>
            </a:r>
            <a:r>
              <a:rPr lang="en-US" altLang="zh-CN" sz="2800" dirty="0">
                <a:solidFill>
                  <a:srgbClr val="FF0000"/>
                </a:solidFill>
                <a:latin typeface="微软雅黑" panose="020B0503020204020204" pitchFamily="34" charset="-122"/>
                <a:ea typeface="微软雅黑" panose="020B0503020204020204" pitchFamily="34" charset="-122"/>
              </a:rPr>
              <a:t>&lt;</a:t>
            </a:r>
            <a:r>
              <a:rPr lang="zh-CN" altLang="zh-CN" sz="2800" dirty="0">
                <a:solidFill>
                  <a:srgbClr val="FF0000"/>
                </a:solidFill>
                <a:latin typeface="微软雅黑" panose="020B0503020204020204" pitchFamily="34" charset="-122"/>
                <a:ea typeface="微软雅黑" panose="020B0503020204020204" pitchFamily="34" charset="-122"/>
              </a:rPr>
              <a:t>函数名</a:t>
            </a:r>
            <a:r>
              <a:rPr lang="en-US" altLang="zh-CN" sz="2800" dirty="0">
                <a:solidFill>
                  <a:srgbClr val="FF0000"/>
                </a:solidFill>
                <a:latin typeface="微软雅黑" panose="020B0503020204020204" pitchFamily="34" charset="-122"/>
                <a:ea typeface="微软雅黑" panose="020B0503020204020204" pitchFamily="34" charset="-122"/>
              </a:rPr>
              <a:t>&gt;()</a:t>
            </a:r>
            <a:r>
              <a:rPr lang="zh-CN" altLang="zh-CN" sz="2800" dirty="0">
                <a:latin typeface="微软雅黑" panose="020B0503020204020204" pitchFamily="34" charset="-122"/>
                <a:ea typeface="微软雅黑" panose="020B0503020204020204" pitchFamily="34" charset="-122"/>
              </a:rPr>
              <a:t>形式使用</a:t>
            </a:r>
            <a:endParaRPr lang="zh-CN" altLang="zh-CN" sz="2800" dirty="0">
              <a:latin typeface="微软雅黑" panose="020B0503020204020204" pitchFamily="34" charset="-122"/>
              <a:ea typeface="微软雅黑" panose="020B0503020204020204" pitchFamily="34" charset="-122"/>
            </a:endParaRPr>
          </a:p>
        </p:txBody>
      </p:sp>
      <p:graphicFrame>
        <p:nvGraphicFramePr>
          <p:cNvPr id="31748" name="表格 31747"/>
          <p:cNvGraphicFramePr/>
          <p:nvPr/>
        </p:nvGraphicFramePr>
        <p:xfrm>
          <a:off x="1208088" y="3284538"/>
          <a:ext cx="5341938" cy="1371600"/>
        </p:xfrm>
        <a:graphic>
          <a:graphicData uri="http://schemas.openxmlformats.org/drawingml/2006/table">
            <a:tbl>
              <a:tblPr/>
              <a:tblGrid>
                <a:gridCol w="5341938"/>
              </a:tblGrid>
              <a:tr h="1371600">
                <a:tc>
                  <a:txBody>
                    <a:bodyPr/>
                    <a:p>
                      <a:pPr indent="0" eaLnBrk="0" fontAlgn="base" hangingPunct="0">
                        <a:lnSpc>
                          <a:spcPct val="150000"/>
                        </a:lnSpc>
                        <a:spcAft>
                          <a:spcPct val="0"/>
                        </a:spcAft>
                        <a:buNone/>
                      </a:pPr>
                      <a:r>
                        <a:rPr lang="en-US" altLang="en-US" sz="2000" b="1" dirty="0">
                          <a:latin typeface="Courier New" panose="02070309020205020404" pitchFamily="49" charset="0"/>
                          <a:ea typeface="宋体" panose="02010600030101010101" pitchFamily="2" charset="-122"/>
                        </a:rPr>
                        <a:t>&gt;&gt;&gt;from math import floor</a:t>
                      </a:r>
                      <a:endParaRPr lang="zh-CN" altLang="en-US" sz="2000" dirty="0">
                        <a:latin typeface="Calibri" panose="020F0502020204030204" charset="0"/>
                        <a:ea typeface="宋体" panose="02010600030101010101" pitchFamily="2" charset="-122"/>
                      </a:endParaRPr>
                    </a:p>
                    <a:p>
                      <a:pPr indent="0" eaLnBrk="0" fontAlgn="base" hangingPunct="0">
                        <a:lnSpc>
                          <a:spcPct val="150000"/>
                        </a:lnSpc>
                        <a:spcAft>
                          <a:spcPct val="0"/>
                        </a:spcAft>
                        <a:buNone/>
                      </a:pPr>
                      <a:r>
                        <a:rPr lang="en-US" altLang="en-US" sz="2000" b="1" dirty="0">
                          <a:latin typeface="Courier New" panose="02070309020205020404" pitchFamily="49" charset="0"/>
                          <a:ea typeface="宋体" panose="02010600030101010101" pitchFamily="2" charset="-122"/>
                        </a:rPr>
                        <a:t>&gt;&gt;&gt;floor(10.2)</a:t>
                      </a:r>
                      <a:endParaRPr lang="zh-CN" altLang="en-US" sz="2000" dirty="0">
                        <a:latin typeface="Calibri" panose="020F0502020204030204" charset="0"/>
                        <a:ea typeface="宋体" panose="02010600030101010101" pitchFamily="2" charset="-122"/>
                      </a:endParaRPr>
                    </a:p>
                    <a:p>
                      <a:pPr indent="0" eaLnBrk="0" fontAlgn="base" hangingPunct="0">
                        <a:lnSpc>
                          <a:spcPct val="150000"/>
                        </a:lnSpc>
                        <a:spcAft>
                          <a:spcPct val="0"/>
                        </a:spcAft>
                        <a:buNone/>
                      </a:pPr>
                      <a:r>
                        <a:rPr lang="en-US" altLang="en-US" sz="2000" dirty="0">
                          <a:latin typeface="Courier New" panose="02070309020205020404" pitchFamily="49" charset="0"/>
                          <a:ea typeface="宋体" panose="02010600030101010101" pitchFamily="2" charset="-122"/>
                        </a:rPr>
                        <a:t>10</a:t>
                      </a:r>
                      <a:endParaRPr lang="zh-CN" altLang="en-US" sz="2000" dirty="0">
                        <a:latin typeface="Calibri" panose="020F0502020204030204" charset="0"/>
                        <a:ea typeface="宋体" panose="02010600030101010101" pitchFamily="2" charset="-122"/>
                      </a:endParaRPr>
                    </a:p>
                  </a:txBody>
                  <a:tcPr marL="68568" marR="68568" marT="0" marB="0" anchor="t" anchorCtr="0">
                    <a:lnL w="12700" cap="flat" cmpd="sng">
                      <a:solidFill>
                        <a:srgbClr val="00B050"/>
                      </a:solidFill>
                      <a:prstDash val="solid"/>
                      <a:round/>
                      <a:headEnd type="none" w="med" len="med"/>
                      <a:tailEnd type="none" w="med" len="med"/>
                    </a:lnL>
                    <a:lnR w="12700" cap="flat" cmpd="sng">
                      <a:solidFill>
                        <a:srgbClr val="00B050"/>
                      </a:solidFill>
                      <a:prstDash val="solid"/>
                      <a:round/>
                      <a:headEnd type="none" w="med" len="med"/>
                      <a:tailEnd type="none" w="med" len="med"/>
                    </a:lnR>
                    <a:lnT w="12700" cap="flat" cmpd="sng">
                      <a:solidFill>
                        <a:srgbClr val="00B050"/>
                      </a:solidFill>
                      <a:prstDash val="solid"/>
                      <a:round/>
                      <a:headEnd type="none" w="med" len="med"/>
                      <a:tailEnd type="none" w="med" len="med"/>
                    </a:lnT>
                    <a:lnB w="12700" cap="flat" cmpd="sng">
                      <a:solidFill>
                        <a:srgbClr val="00B050"/>
                      </a:solidFill>
                      <a:prstDash val="solid"/>
                      <a:round/>
                      <a:headEnd type="none" w="med" len="med"/>
                      <a:tailEnd type="none" w="med" len="med"/>
                    </a:lnB>
                    <a:lnTlToBr>
                      <a:noFill/>
                    </a:lnTlToBr>
                    <a:lnBlToTr>
                      <a:noFill/>
                    </a:lnBlToTr>
                    <a:pattFill prst="pct10">
                      <a:fgClr>
                        <a:srgbClr val="FFFFFF"/>
                      </a:fgClr>
                      <a:bgClr>
                        <a:srgbClr val="E5E5E5"/>
                      </a:bgClr>
                    </a:pattFill>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5121" name="图片 1"/>
          <p:cNvPicPr>
            <a:picLocks noChangeAspect="1"/>
          </p:cNvPicPr>
          <p:nvPr/>
        </p:nvPicPr>
        <p:blipFill>
          <a:blip r:embed="rId2"/>
          <a:stretch>
            <a:fillRect/>
          </a:stretch>
        </p:blipFill>
        <p:spPr>
          <a:xfrm>
            <a:off x="1116013" y="1311275"/>
            <a:ext cx="6526212" cy="3917950"/>
          </a:xfrm>
          <a:prstGeom prst="rect">
            <a:avLst/>
          </a:prstGeom>
          <a:noFill/>
          <a:ln w="9525">
            <a:noFill/>
          </a:ln>
        </p:spPr>
      </p:pic>
      <p:sp>
        <p:nvSpPr>
          <p:cNvPr id="5122" name="TextBox 2"/>
          <p:cNvSpPr txBox="1"/>
          <p:nvPr/>
        </p:nvSpPr>
        <p:spPr>
          <a:xfrm>
            <a:off x="3057525" y="2849563"/>
            <a:ext cx="2954338" cy="923925"/>
          </a:xfrm>
          <a:prstGeom prst="rect">
            <a:avLst/>
          </a:prstGeom>
          <a:noFill/>
          <a:ln w="9525">
            <a:noFill/>
          </a:ln>
        </p:spPr>
        <p:txBody>
          <a:bodyPr wrap="none" anchor="t" anchorCtr="0">
            <a:spAutoFit/>
          </a:bodyPr>
          <a:p>
            <a:r>
              <a:rPr lang="zh-CN" altLang="en-US" sz="5400" dirty="0">
                <a:latin typeface="微软雅黑" panose="020B0503020204020204" pitchFamily="34" charset="-122"/>
                <a:ea typeface="微软雅黑" panose="020B0503020204020204" pitchFamily="34" charset="-122"/>
              </a:rPr>
              <a:t>数字类型</a:t>
            </a:r>
            <a:endParaRPr lang="zh-CN" altLang="en-US" sz="5400"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3032125"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math</a:t>
            </a:r>
            <a:r>
              <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库解析</a:t>
            </a:r>
            <a:endPar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sp>
        <p:nvSpPr>
          <p:cNvPr id="32771" name="TextBox 2"/>
          <p:cNvSpPr txBox="1"/>
          <p:nvPr/>
        </p:nvSpPr>
        <p:spPr>
          <a:xfrm>
            <a:off x="395288" y="1700530"/>
            <a:ext cx="8640762" cy="738188"/>
          </a:xfrm>
          <a:prstGeom prst="rect">
            <a:avLst/>
          </a:prstGeom>
          <a:noFill/>
          <a:ln w="9525">
            <a:noFill/>
          </a:ln>
        </p:spPr>
        <p:txBody>
          <a:bodyPr anchor="t" anchorCtr="0">
            <a:spAutoFit/>
          </a:bodyPr>
          <a:p>
            <a:pPr lvl="1" indent="457200" algn="just" eaLnBrk="1" fontAlgn="base" hangingPunct="1">
              <a:lnSpc>
                <a:spcPct val="150000"/>
              </a:lnSpc>
              <a:spcBef>
                <a:spcPct val="0"/>
              </a:spcBef>
              <a:spcAft>
                <a:spcPct val="0"/>
              </a:spcAft>
              <a:buClr>
                <a:srgbClr val="0066FF"/>
              </a:buClr>
              <a:buFont typeface="Wingdings" panose="05000000000000000000" pitchFamily="2" charset="2"/>
              <a:buChar char="n"/>
            </a:pPr>
            <a:r>
              <a:rPr lang="en-US" altLang="zh-CN" sz="2800" dirty="0">
                <a:solidFill>
                  <a:schemeClr val="tx1"/>
                </a:solidFill>
                <a:latin typeface="微软雅黑" panose="020B0503020204020204" pitchFamily="34" charset="-122"/>
                <a:ea typeface="微软雅黑" panose="020B0503020204020204" pitchFamily="34" charset="-122"/>
              </a:rPr>
              <a:t>math</a:t>
            </a:r>
            <a:r>
              <a:rPr lang="zh-CN" altLang="zh-CN" sz="2800" dirty="0">
                <a:solidFill>
                  <a:schemeClr val="tx1"/>
                </a:solidFill>
                <a:latin typeface="微软雅黑" panose="020B0503020204020204" pitchFamily="34" charset="-122"/>
                <a:ea typeface="微软雅黑" panose="020B0503020204020204" pitchFamily="34" charset="-122"/>
              </a:rPr>
              <a:t>库包括</a:t>
            </a:r>
            <a:r>
              <a:rPr lang="en-US" altLang="zh-CN" sz="2800" dirty="0">
                <a:solidFill>
                  <a:schemeClr val="tx1"/>
                </a:solidFill>
                <a:latin typeface="微软雅黑" panose="020B0503020204020204" pitchFamily="34" charset="-122"/>
                <a:ea typeface="微软雅黑" panose="020B0503020204020204" pitchFamily="34" charset="-122"/>
              </a:rPr>
              <a:t>4</a:t>
            </a:r>
            <a:r>
              <a:rPr lang="zh-CN" altLang="zh-CN" sz="2800" dirty="0">
                <a:solidFill>
                  <a:schemeClr val="tx1"/>
                </a:solidFill>
                <a:latin typeface="微软雅黑" panose="020B0503020204020204" pitchFamily="34" charset="-122"/>
                <a:ea typeface="微软雅黑" panose="020B0503020204020204" pitchFamily="34" charset="-122"/>
              </a:rPr>
              <a:t>个数学常数</a:t>
            </a:r>
            <a:endParaRPr lang="en-US" altLang="zh-CN" sz="2800" dirty="0">
              <a:solidFill>
                <a:schemeClr val="tx1"/>
              </a:solidFill>
              <a:latin typeface="微软雅黑" panose="020B0503020204020204" pitchFamily="34" charset="-122"/>
              <a:ea typeface="微软雅黑" panose="020B0503020204020204" pitchFamily="34" charset="-122"/>
            </a:endParaRPr>
          </a:p>
        </p:txBody>
      </p:sp>
      <p:graphicFrame>
        <p:nvGraphicFramePr>
          <p:cNvPr id="32772" name="表格 32771"/>
          <p:cNvGraphicFramePr/>
          <p:nvPr>
            <p:custDataLst>
              <p:tags r:id="rId3"/>
            </p:custDataLst>
          </p:nvPr>
        </p:nvGraphicFramePr>
        <p:xfrm>
          <a:off x="611188" y="2708275"/>
          <a:ext cx="6877050" cy="2743200"/>
        </p:xfrm>
        <a:graphic>
          <a:graphicData uri="http://schemas.openxmlformats.org/drawingml/2006/table">
            <a:tbl>
              <a:tblPr/>
              <a:tblGrid>
                <a:gridCol w="1359106"/>
                <a:gridCol w="1359106"/>
                <a:gridCol w="4158838"/>
              </a:tblGrid>
              <a:tr h="457200">
                <a:tc>
                  <a:txBody>
                    <a:bodyPr/>
                    <a:p>
                      <a:pPr indent="0" algn="ctr" eaLnBrk="0" hangingPunct="0">
                        <a:lnSpc>
                          <a:spcPct val="150000"/>
                        </a:lnSpc>
                        <a:spcAft>
                          <a:spcPct val="0"/>
                        </a:spcAft>
                        <a:buNone/>
                      </a:pPr>
                      <a:r>
                        <a:rPr lang="zh-CN" altLang="en-US" sz="2000" dirty="0">
                          <a:latin typeface="Times New Roman" panose="02020603050405020304" pitchFamily="18" charset="0"/>
                          <a:ea typeface="宋体" panose="02010600030101010101" pitchFamily="2" charset="-122"/>
                        </a:rPr>
                        <a:t>常数</a:t>
                      </a:r>
                      <a:endParaRPr lang="zh-CN" altLang="en-US" sz="2000" dirty="0">
                        <a:latin typeface="Calibri" panose="020F0502020204030204"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D9D9D9"/>
                    </a:solidFill>
                  </a:tcPr>
                </a:tc>
                <a:tc>
                  <a:txBody>
                    <a:bodyPr/>
                    <a:p>
                      <a:pPr indent="0" algn="ctr" eaLnBrk="0" hangingPunct="0">
                        <a:lnSpc>
                          <a:spcPct val="150000"/>
                        </a:lnSpc>
                        <a:spcAft>
                          <a:spcPct val="0"/>
                        </a:spcAft>
                        <a:buNone/>
                      </a:pPr>
                      <a:r>
                        <a:rPr lang="zh-CN" altLang="en-US" sz="2000" dirty="0">
                          <a:latin typeface="Calibri" panose="020F0502020204030204" charset="0"/>
                          <a:ea typeface="宋体" panose="02010600030101010101" pitchFamily="2" charset="-122"/>
                        </a:rPr>
                        <a:t>数学表示</a:t>
                      </a:r>
                      <a:endParaRPr lang="zh-CN" altLang="en-US" sz="2000" dirty="0">
                        <a:latin typeface="Calibri" panose="020F0502020204030204"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D9D9D9"/>
                    </a:solidFill>
                  </a:tcPr>
                </a:tc>
                <a:tc>
                  <a:txBody>
                    <a:bodyPr/>
                    <a:p>
                      <a:pPr indent="0" algn="ctr" eaLnBrk="0" hangingPunct="0">
                        <a:lnSpc>
                          <a:spcPct val="150000"/>
                        </a:lnSpc>
                        <a:spcAft>
                          <a:spcPct val="0"/>
                        </a:spcAft>
                        <a:buNone/>
                      </a:pPr>
                      <a:r>
                        <a:rPr lang="zh-CN" altLang="en-US" sz="2000">
                          <a:latin typeface="Times New Roman" panose="02020603050405020304" pitchFamily="18" charset="0"/>
                          <a:ea typeface="宋体" panose="02010600030101010101" pitchFamily="2" charset="-122"/>
                        </a:rPr>
                        <a:t>描述</a:t>
                      </a:r>
                      <a:endParaRPr lang="zh-CN" altLang="en-US" sz="2000">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D9D9D9"/>
                    </a:solidFill>
                  </a:tcPr>
                </a:tc>
              </a:tr>
              <a:tr h="457200">
                <a:tc>
                  <a:txBody>
                    <a:bodyPr/>
                    <a:p>
                      <a:pPr indent="0" algn="ctr" eaLnBrk="0" hangingPunct="0">
                        <a:lnSpc>
                          <a:spcPct val="150000"/>
                        </a:lnSpc>
                        <a:spcAft>
                          <a:spcPct val="0"/>
                        </a:spcAft>
                        <a:buNone/>
                      </a:pPr>
                      <a:r>
                        <a:rPr lang="en-US" altLang="en-US" sz="2000">
                          <a:latin typeface="Times New Roman" panose="02020603050405020304" pitchFamily="18" charset="0"/>
                          <a:ea typeface="宋体" panose="02010600030101010101" pitchFamily="2" charset="-122"/>
                        </a:rPr>
                        <a:t>math.pi</a:t>
                      </a:r>
                      <a:endParaRPr lang="zh-CN" altLang="en-US" sz="2000">
                        <a:latin typeface="Calibri" panose="020F0502020204030204"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ctr" eaLnBrk="0" hangingPunct="0">
                        <a:lnSpc>
                          <a:spcPct val="150000"/>
                        </a:lnSpc>
                        <a:spcAft>
                          <a:spcPct val="0"/>
                        </a:spcAft>
                        <a:buNone/>
                      </a:pPr>
                      <a:r>
                        <a:rPr lang="en-US" altLang="zh-CN" sz="2000">
                          <a:latin typeface="Calibri" panose="020F0502020204030204" charset="0"/>
                          <a:ea typeface="宋体" panose="02010600030101010101" pitchFamily="2" charset="-122"/>
                        </a:rPr>
                        <a:t>π</a:t>
                      </a:r>
                      <a:endParaRPr lang="en-US" altLang="zh-CN" sz="2000">
                        <a:latin typeface="Calibri" panose="020F0502020204030204"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just" eaLnBrk="0" hangingPunct="0">
                        <a:lnSpc>
                          <a:spcPct val="150000"/>
                        </a:lnSpc>
                        <a:spcAft>
                          <a:spcPct val="0"/>
                        </a:spcAft>
                        <a:buNone/>
                      </a:pPr>
                      <a:r>
                        <a:rPr lang="zh-CN" altLang="en-US" sz="2000">
                          <a:latin typeface="Times New Roman" panose="02020603050405020304" pitchFamily="18" charset="0"/>
                          <a:ea typeface="宋体" panose="02010600030101010101" pitchFamily="2" charset="-122"/>
                        </a:rPr>
                        <a:t>圆周率，值为</a:t>
                      </a:r>
                      <a:r>
                        <a:rPr lang="en-US" altLang="en-US" sz="2000">
                          <a:latin typeface="Times New Roman" panose="02020603050405020304" pitchFamily="18" charset="0"/>
                          <a:ea typeface="宋体" panose="02010600030101010101" pitchFamily="2" charset="-122"/>
                        </a:rPr>
                        <a:t>3.141592653589793</a:t>
                      </a:r>
                      <a:endParaRPr lang="zh-CN" altLang="en-US" sz="2000">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r h="457200">
                <a:tc>
                  <a:txBody>
                    <a:bodyPr/>
                    <a:p>
                      <a:pPr indent="0" algn="ctr" eaLnBrk="0" hangingPunct="0">
                        <a:lnSpc>
                          <a:spcPct val="150000"/>
                        </a:lnSpc>
                        <a:spcAft>
                          <a:spcPct val="0"/>
                        </a:spcAft>
                        <a:buNone/>
                      </a:pPr>
                      <a:r>
                        <a:rPr lang="en-US" altLang="en-US" sz="2000">
                          <a:latin typeface="Times New Roman" panose="02020603050405020304" pitchFamily="18" charset="0"/>
                          <a:ea typeface="宋体" panose="02010600030101010101" pitchFamily="2" charset="-122"/>
                        </a:rPr>
                        <a:t>math.e</a:t>
                      </a:r>
                      <a:endParaRPr lang="zh-CN" altLang="en-US" sz="2000">
                        <a:latin typeface="Calibri" panose="020F0502020204030204"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ctr" eaLnBrk="0" hangingPunct="0">
                        <a:lnSpc>
                          <a:spcPct val="150000"/>
                        </a:lnSpc>
                        <a:spcAft>
                          <a:spcPct val="0"/>
                        </a:spcAft>
                        <a:buNone/>
                      </a:pPr>
                      <a:r>
                        <a:rPr lang="en-US" altLang="zh-CN" sz="2000">
                          <a:latin typeface="Calibri" panose="020F0502020204030204" charset="0"/>
                          <a:ea typeface="宋体" panose="02010600030101010101" pitchFamily="2" charset="-122"/>
                        </a:rPr>
                        <a:t>e</a:t>
                      </a:r>
                      <a:endParaRPr lang="en-US" altLang="zh-CN" sz="2000">
                        <a:latin typeface="Calibri" panose="020F0502020204030204"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just" eaLnBrk="0" hangingPunct="0">
                        <a:lnSpc>
                          <a:spcPct val="150000"/>
                        </a:lnSpc>
                        <a:spcAft>
                          <a:spcPct val="0"/>
                        </a:spcAft>
                        <a:buNone/>
                      </a:pPr>
                      <a:r>
                        <a:rPr lang="zh-CN" altLang="en-US" sz="2000">
                          <a:latin typeface="Times New Roman" panose="02020603050405020304" pitchFamily="18" charset="0"/>
                          <a:ea typeface="宋体" panose="02010600030101010101" pitchFamily="2" charset="-122"/>
                        </a:rPr>
                        <a:t>自然对数，值为</a:t>
                      </a:r>
                      <a:r>
                        <a:rPr lang="en-US" altLang="en-US" sz="2000">
                          <a:latin typeface="Times New Roman" panose="02020603050405020304" pitchFamily="18" charset="0"/>
                          <a:ea typeface="宋体" panose="02010600030101010101" pitchFamily="2" charset="-122"/>
                        </a:rPr>
                        <a:t>2.718281828459045</a:t>
                      </a:r>
                      <a:endParaRPr lang="zh-CN" altLang="en-US" sz="2000">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r h="457200">
                <a:tc>
                  <a:txBody>
                    <a:bodyPr/>
                    <a:p>
                      <a:pPr indent="0" algn="ctr" eaLnBrk="0" hangingPunct="0">
                        <a:lnSpc>
                          <a:spcPct val="150000"/>
                        </a:lnSpc>
                        <a:spcAft>
                          <a:spcPct val="0"/>
                        </a:spcAft>
                        <a:buNone/>
                      </a:pPr>
                      <a:r>
                        <a:rPr lang="en-US" altLang="en-US" sz="2000">
                          <a:latin typeface="Times New Roman" panose="02020603050405020304" pitchFamily="18" charset="0"/>
                          <a:ea typeface="宋体" panose="02010600030101010101" pitchFamily="2" charset="-122"/>
                        </a:rPr>
                        <a:t>math.inf</a:t>
                      </a:r>
                      <a:endParaRPr lang="zh-CN" altLang="en-US" sz="2000">
                        <a:latin typeface="Calibri" panose="020F0502020204030204"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ctr" eaLnBrk="0" hangingPunct="0">
                        <a:lnSpc>
                          <a:spcPct val="150000"/>
                        </a:lnSpc>
                        <a:spcAft>
                          <a:spcPct val="0"/>
                        </a:spcAft>
                        <a:buNone/>
                      </a:pPr>
                      <a:r>
                        <a:rPr lang="en-US" altLang="zh-CN" sz="2000">
                          <a:latin typeface="Calibri" panose="020F0502020204030204" charset="0"/>
                          <a:ea typeface="宋体" panose="02010600030101010101" pitchFamily="2" charset="-122"/>
                        </a:rPr>
                        <a:t>∞</a:t>
                      </a:r>
                      <a:endParaRPr lang="en-US" altLang="zh-CN" sz="2000">
                        <a:latin typeface="Calibri" panose="020F0502020204030204"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just" eaLnBrk="0" hangingPunct="0">
                        <a:lnSpc>
                          <a:spcPct val="150000"/>
                        </a:lnSpc>
                        <a:spcAft>
                          <a:spcPct val="0"/>
                        </a:spcAft>
                        <a:buNone/>
                      </a:pPr>
                      <a:r>
                        <a:rPr lang="zh-CN" altLang="en-US" sz="2000">
                          <a:latin typeface="Times New Roman" panose="02020603050405020304" pitchFamily="18" charset="0"/>
                          <a:ea typeface="宋体" panose="02010600030101010101" pitchFamily="2" charset="-122"/>
                        </a:rPr>
                        <a:t>正无穷大，负无穷大为</a:t>
                      </a:r>
                      <a:r>
                        <a:rPr lang="en-US" altLang="en-US" sz="2000">
                          <a:latin typeface="Times New Roman" panose="02020603050405020304" pitchFamily="18" charset="0"/>
                          <a:ea typeface="宋体" panose="02010600030101010101" pitchFamily="2" charset="-122"/>
                        </a:rPr>
                        <a:t>-math.inf</a:t>
                      </a:r>
                      <a:endParaRPr lang="zh-CN" altLang="en-US" sz="2000">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r h="457200">
                <a:tc>
                  <a:txBody>
                    <a:bodyPr/>
                    <a:p>
                      <a:pPr indent="0" algn="ctr" eaLnBrk="0" hangingPunct="0">
                        <a:lnSpc>
                          <a:spcPct val="150000"/>
                        </a:lnSpc>
                        <a:spcAft>
                          <a:spcPct val="0"/>
                        </a:spcAft>
                        <a:buNone/>
                      </a:pPr>
                      <a:r>
                        <a:rPr lang="en-US" altLang="en-US" sz="2000">
                          <a:latin typeface="Times New Roman" panose="02020603050405020304" pitchFamily="18" charset="0"/>
                          <a:ea typeface="宋体" panose="02010600030101010101" pitchFamily="2" charset="-122"/>
                        </a:rPr>
                        <a:t>math.nan</a:t>
                      </a:r>
                      <a:endParaRPr lang="zh-CN" altLang="en-US" sz="2000">
                        <a:latin typeface="Calibri" panose="020F0502020204030204"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ctr" eaLnBrk="0" hangingPunct="0">
                        <a:lnSpc>
                          <a:spcPct val="150000"/>
                        </a:lnSpc>
                        <a:spcAft>
                          <a:spcPct val="0"/>
                        </a:spcAft>
                        <a:buNone/>
                      </a:pPr>
                      <a:endParaRPr lang="zh-CN" altLang="en-US" sz="2000">
                        <a:latin typeface="Calibri" panose="020F0502020204030204"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just" eaLnBrk="0" hangingPunct="0">
                        <a:lnSpc>
                          <a:spcPct val="150000"/>
                        </a:lnSpc>
                        <a:spcAft>
                          <a:spcPct val="0"/>
                        </a:spcAft>
                        <a:buNone/>
                      </a:pPr>
                      <a:r>
                        <a:rPr lang="zh-CN" altLang="en-US" sz="2000" dirty="0">
                          <a:latin typeface="Calibri" panose="020F0502020204030204" charset="0"/>
                          <a:ea typeface="宋体" panose="02010600030101010101" pitchFamily="2" charset="-122"/>
                        </a:rPr>
                        <a:t>非浮点数标记，</a:t>
                      </a:r>
                      <a:r>
                        <a:rPr lang="en-US" altLang="en-US" sz="2000" dirty="0" err="1">
                          <a:latin typeface="Calibri" panose="020F0502020204030204" charset="0"/>
                          <a:ea typeface="宋体" panose="02010600030101010101" pitchFamily="2" charset="-122"/>
                        </a:rPr>
                        <a:t>NaN</a:t>
                      </a:r>
                      <a:r>
                        <a:rPr lang="zh-CN" altLang="en-US" sz="2000" dirty="0">
                          <a:latin typeface="Calibri" panose="020F0502020204030204" charset="0"/>
                          <a:ea typeface="宋体" panose="02010600030101010101" pitchFamily="2" charset="-122"/>
                        </a:rPr>
                        <a:t>（</a:t>
                      </a:r>
                      <a:r>
                        <a:rPr lang="en-US" altLang="en-US" sz="2000" dirty="0">
                          <a:latin typeface="Calibri" panose="020F0502020204030204" charset="0"/>
                          <a:ea typeface="宋体" panose="02010600030101010101" pitchFamily="2" charset="-122"/>
                        </a:rPr>
                        <a:t>Not a Number</a:t>
                      </a:r>
                      <a:r>
                        <a:rPr lang="zh-CN" altLang="en-US" sz="2000" dirty="0">
                          <a:latin typeface="Calibri" panose="020F0502020204030204" charset="0"/>
                          <a:ea typeface="宋体" panose="02010600030101010101" pitchFamily="2" charset="-122"/>
                        </a:rPr>
                        <a:t>）</a:t>
                      </a:r>
                      <a:endParaRPr lang="zh-CN" altLang="en-US" sz="2000" dirty="0">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3032125"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math</a:t>
            </a:r>
            <a:r>
              <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库解析</a:t>
            </a:r>
            <a:endPar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sp>
        <p:nvSpPr>
          <p:cNvPr id="33795" name="TextBox 2"/>
          <p:cNvSpPr txBox="1"/>
          <p:nvPr/>
        </p:nvSpPr>
        <p:spPr>
          <a:xfrm>
            <a:off x="107950" y="1582738"/>
            <a:ext cx="8928100" cy="738187"/>
          </a:xfrm>
          <a:prstGeom prst="rect">
            <a:avLst/>
          </a:prstGeom>
          <a:noFill/>
          <a:ln w="9525">
            <a:noFill/>
          </a:ln>
        </p:spPr>
        <p:txBody>
          <a:bodyPr anchor="t" anchorCtr="0">
            <a:spAutoFit/>
          </a:bodyPr>
          <a:p>
            <a:pPr lvl="1" indent="457200" algn="just" eaLnBrk="1" fontAlgn="base" hangingPunct="1">
              <a:lnSpc>
                <a:spcPct val="150000"/>
              </a:lnSpc>
              <a:spcBef>
                <a:spcPct val="0"/>
              </a:spcBef>
              <a:spcAft>
                <a:spcPct val="0"/>
              </a:spcAft>
              <a:buClr>
                <a:srgbClr val="0066FF"/>
              </a:buClr>
              <a:buFont typeface="Wingdings" panose="05000000000000000000" pitchFamily="2" charset="2"/>
              <a:buChar char="n"/>
            </a:pPr>
            <a:r>
              <a:rPr lang="en-US" altLang="zh-CN" sz="2800" dirty="0">
                <a:solidFill>
                  <a:schemeClr val="tx1"/>
                </a:solidFill>
                <a:latin typeface="微软雅黑" panose="020B0503020204020204" pitchFamily="34" charset="-122"/>
                <a:ea typeface="微软雅黑" panose="020B0503020204020204" pitchFamily="34" charset="-122"/>
              </a:rPr>
              <a:t>math</a:t>
            </a:r>
            <a:r>
              <a:rPr lang="zh-CN" altLang="zh-CN" sz="2800" dirty="0">
                <a:solidFill>
                  <a:schemeClr val="tx1"/>
                </a:solidFill>
                <a:latin typeface="微软雅黑" panose="020B0503020204020204" pitchFamily="34" charset="-122"/>
                <a:ea typeface="微软雅黑" panose="020B0503020204020204" pitchFamily="34" charset="-122"/>
              </a:rPr>
              <a:t>库包括</a:t>
            </a:r>
            <a:r>
              <a:rPr lang="en-US" altLang="zh-CN" sz="2800" dirty="0">
                <a:solidFill>
                  <a:schemeClr val="tx1"/>
                </a:solidFill>
                <a:latin typeface="微软雅黑" panose="020B0503020204020204" pitchFamily="34" charset="-122"/>
                <a:ea typeface="微软雅黑" panose="020B0503020204020204" pitchFamily="34" charset="-122"/>
              </a:rPr>
              <a:t>16</a:t>
            </a:r>
            <a:r>
              <a:rPr lang="zh-CN" altLang="zh-CN" sz="2800" dirty="0">
                <a:solidFill>
                  <a:schemeClr val="tx1"/>
                </a:solidFill>
                <a:latin typeface="微软雅黑" panose="020B0503020204020204" pitchFamily="34" charset="-122"/>
                <a:ea typeface="微软雅黑" panose="020B0503020204020204" pitchFamily="34" charset="-122"/>
              </a:rPr>
              <a:t>个数值表示函数</a:t>
            </a:r>
            <a:endParaRPr lang="en-US" altLang="zh-CN" sz="2800" dirty="0">
              <a:solidFill>
                <a:schemeClr val="tx1"/>
              </a:solidFill>
              <a:latin typeface="微软雅黑" panose="020B0503020204020204" pitchFamily="34" charset="-122"/>
              <a:ea typeface="微软雅黑" panose="020B0503020204020204" pitchFamily="34" charset="-122"/>
            </a:endParaRPr>
          </a:p>
        </p:txBody>
      </p:sp>
      <p:graphicFrame>
        <p:nvGraphicFramePr>
          <p:cNvPr id="33796" name="表格 33795"/>
          <p:cNvGraphicFramePr/>
          <p:nvPr>
            <p:custDataLst>
              <p:tags r:id="rId3"/>
            </p:custDataLst>
          </p:nvPr>
        </p:nvGraphicFramePr>
        <p:xfrm>
          <a:off x="-36512" y="0"/>
          <a:ext cx="9145905" cy="6642100"/>
        </p:xfrm>
        <a:graphic>
          <a:graphicData uri="http://schemas.openxmlformats.org/drawingml/2006/table">
            <a:tbl>
              <a:tblPr/>
              <a:tblGrid>
                <a:gridCol w="2481580"/>
                <a:gridCol w="1289050"/>
                <a:gridCol w="5374958"/>
              </a:tblGrid>
              <a:tr h="246380">
                <a:tc>
                  <a:txBody>
                    <a:bodyPr/>
                    <a:p>
                      <a:pPr indent="0" algn="ctr" eaLnBrk="0" hangingPunct="0">
                        <a:lnSpc>
                          <a:spcPct val="150000"/>
                        </a:lnSpc>
                        <a:spcAft>
                          <a:spcPct val="0"/>
                        </a:spcAft>
                        <a:buNone/>
                      </a:pPr>
                      <a:r>
                        <a:rPr lang="zh-CN" altLang="en-US" dirty="0">
                          <a:latin typeface="Times New Roman" panose="02020603050405020304" pitchFamily="18" charset="0"/>
                          <a:ea typeface="宋体" panose="02010600030101010101" pitchFamily="2" charset="-122"/>
                        </a:rPr>
                        <a:t>函数</a:t>
                      </a:r>
                      <a:endParaRPr lang="zh-CN" altLang="en-US" dirty="0">
                        <a:latin typeface="Calibri" panose="020F0502020204030204"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D9D9D9"/>
                    </a:solidFill>
                  </a:tcPr>
                </a:tc>
                <a:tc>
                  <a:txBody>
                    <a:bodyPr/>
                    <a:p>
                      <a:pPr indent="0" algn="ctr" eaLnBrk="0" hangingPunct="0">
                        <a:lnSpc>
                          <a:spcPct val="150000"/>
                        </a:lnSpc>
                        <a:spcAft>
                          <a:spcPct val="0"/>
                        </a:spcAft>
                        <a:buNone/>
                      </a:pPr>
                      <a:r>
                        <a:rPr lang="zh-CN" altLang="en-US">
                          <a:latin typeface="Times New Roman" panose="02020603050405020304" pitchFamily="18" charset="0"/>
                          <a:ea typeface="宋体" panose="02010600030101010101" pitchFamily="2" charset="-122"/>
                        </a:rPr>
                        <a:t>数学表示</a:t>
                      </a:r>
                      <a:endParaRPr lang="zh-CN" altLang="en-US">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D9D9D9"/>
                    </a:solidFill>
                  </a:tcPr>
                </a:tc>
                <a:tc>
                  <a:txBody>
                    <a:bodyPr/>
                    <a:p>
                      <a:pPr indent="0" algn="ctr" eaLnBrk="0" hangingPunct="0">
                        <a:lnSpc>
                          <a:spcPct val="150000"/>
                        </a:lnSpc>
                        <a:spcAft>
                          <a:spcPct val="0"/>
                        </a:spcAft>
                        <a:buNone/>
                      </a:pPr>
                      <a:r>
                        <a:rPr lang="zh-CN" altLang="en-US">
                          <a:latin typeface="Times New Roman" panose="02020603050405020304" pitchFamily="18" charset="0"/>
                          <a:ea typeface="宋体" panose="02010600030101010101" pitchFamily="2" charset="-122"/>
                        </a:rPr>
                        <a:t>描述</a:t>
                      </a:r>
                      <a:endParaRPr lang="zh-CN" altLang="en-US">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D9D9D9"/>
                    </a:solidFill>
                  </a:tcPr>
                </a:tc>
              </a:tr>
              <a:tr h="412750">
                <a:tc>
                  <a:txBody>
                    <a:bodyPr/>
                    <a:p>
                      <a:pPr indent="0" algn="ctr" eaLnBrk="0" hangingPunct="0">
                        <a:lnSpc>
                          <a:spcPct val="150000"/>
                        </a:lnSpc>
                        <a:spcAft>
                          <a:spcPct val="0"/>
                        </a:spcAft>
                        <a:buNone/>
                      </a:pPr>
                      <a:r>
                        <a:rPr lang="en-US" altLang="zh-CN" sz="1600">
                          <a:latin typeface="Calibri" panose="020F0502020204030204" charset="0"/>
                          <a:ea typeface="宋体" panose="02010600030101010101" pitchFamily="2" charset="-122"/>
                        </a:rPr>
                        <a:t>math.fabs(x)</a:t>
                      </a:r>
                      <a:endParaRPr lang="en-US" altLang="zh-CN" sz="1600">
                        <a:latin typeface="Calibri" panose="020F0502020204030204"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ctr" eaLnBrk="0" hangingPunct="0">
                        <a:lnSpc>
                          <a:spcPct val="150000"/>
                        </a:lnSpc>
                        <a:spcAft>
                          <a:spcPct val="0"/>
                        </a:spcAft>
                        <a:buNone/>
                      </a:pPr>
                      <a:r>
                        <a:rPr lang="en-US" altLang="zh-CN" sz="1600" dirty="0">
                          <a:latin typeface="Calibri" panose="020F0502020204030204" charset="0"/>
                          <a:ea typeface="宋体" panose="02010600030101010101" pitchFamily="2" charset="-122"/>
                        </a:rPr>
                        <a:t>|x|</a:t>
                      </a:r>
                      <a:endParaRPr lang="en-US" altLang="zh-CN" sz="1600" dirty="0">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just" eaLnBrk="0" hangingPunct="0">
                        <a:lnSpc>
                          <a:spcPct val="150000"/>
                        </a:lnSpc>
                        <a:spcAft>
                          <a:spcPct val="0"/>
                        </a:spcAft>
                        <a:buNone/>
                      </a:pPr>
                      <a:r>
                        <a:rPr lang="zh-CN" altLang="en-US" sz="1600">
                          <a:latin typeface="Calibri" panose="020F0502020204030204" charset="0"/>
                          <a:ea typeface="宋体" panose="02010600030101010101" pitchFamily="2" charset="-122"/>
                        </a:rPr>
                        <a:t>返回</a:t>
                      </a:r>
                      <a:r>
                        <a:rPr lang="en-US" altLang="zh-CN" sz="1600">
                          <a:latin typeface="Calibri" panose="020F0502020204030204" charset="0"/>
                          <a:ea typeface="宋体" panose="02010600030101010101" pitchFamily="2" charset="-122"/>
                        </a:rPr>
                        <a:t>x</a:t>
                      </a:r>
                      <a:r>
                        <a:rPr lang="zh-CN" altLang="en-US" sz="1600">
                          <a:latin typeface="Calibri" panose="020F0502020204030204" charset="0"/>
                          <a:ea typeface="宋体" panose="02010600030101010101" pitchFamily="2" charset="-122"/>
                        </a:rPr>
                        <a:t>的绝对值</a:t>
                      </a:r>
                      <a:endParaRPr lang="zh-CN" altLang="en-US" sz="1600">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r h="412750">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math.fmod(x, y)</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ctr" eaLnBrk="0" hangingPunct="0">
                        <a:lnSpc>
                          <a:spcPct val="150000"/>
                        </a:lnSpc>
                        <a:spcAft>
                          <a:spcPct val="0"/>
                        </a:spcAft>
                        <a:buNone/>
                      </a:pPr>
                      <a:r>
                        <a:rPr lang="en-US" altLang="en-US" sz="1600" dirty="0">
                          <a:latin typeface="Times New Roman" panose="02020603050405020304" pitchFamily="18" charset="0"/>
                          <a:ea typeface="宋体" panose="02010600030101010101" pitchFamily="2" charset="-122"/>
                        </a:rPr>
                        <a:t>x % y</a:t>
                      </a:r>
                      <a:endParaRPr lang="en-US" altLang="en-US" sz="1600" dirty="0">
                        <a:latin typeface="Times New Roman" panose="02020603050405020304" pitchFamily="18"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just" eaLnBrk="0" hangingPunct="0">
                        <a:lnSpc>
                          <a:spcPct val="150000"/>
                        </a:lnSpc>
                        <a:spcAft>
                          <a:spcPct val="0"/>
                        </a:spcAft>
                        <a:buNone/>
                      </a:pPr>
                      <a:r>
                        <a:rPr lang="zh-CN" altLang="en-US" sz="1600">
                          <a:latin typeface="Times New Roman" panose="02020603050405020304" pitchFamily="18" charset="0"/>
                          <a:ea typeface="宋体" panose="02010600030101010101" pitchFamily="2" charset="-122"/>
                        </a:rPr>
                        <a:t>返回</a:t>
                      </a:r>
                      <a:r>
                        <a:rPr lang="en-US" altLang="en-US" sz="1600">
                          <a:latin typeface="Times New Roman" panose="02020603050405020304" pitchFamily="18" charset="0"/>
                          <a:ea typeface="宋体" panose="02010600030101010101" pitchFamily="2" charset="-122"/>
                        </a:rPr>
                        <a:t>x</a:t>
                      </a:r>
                      <a:r>
                        <a:rPr lang="zh-CN" altLang="en-US" sz="1600">
                          <a:latin typeface="Times New Roman" panose="02020603050405020304" pitchFamily="18" charset="0"/>
                          <a:ea typeface="宋体" panose="02010600030101010101" pitchFamily="2" charset="-122"/>
                        </a:rPr>
                        <a:t>与</a:t>
                      </a:r>
                      <a:r>
                        <a:rPr lang="en-US" altLang="en-US" sz="1600">
                          <a:latin typeface="Times New Roman" panose="02020603050405020304" pitchFamily="18" charset="0"/>
                          <a:ea typeface="宋体" panose="02010600030101010101" pitchFamily="2" charset="-122"/>
                        </a:rPr>
                        <a:t>y</a:t>
                      </a:r>
                      <a:r>
                        <a:rPr lang="zh-CN" altLang="en-US" sz="1600">
                          <a:latin typeface="Times New Roman" panose="02020603050405020304" pitchFamily="18" charset="0"/>
                          <a:ea typeface="宋体" panose="02010600030101010101" pitchFamily="2" charset="-122"/>
                        </a:rPr>
                        <a:t>的模</a:t>
                      </a:r>
                      <a:endParaRPr lang="zh-CN" altLang="en-US" sz="1600">
                        <a:latin typeface="Times New Roman" panose="02020603050405020304" pitchFamily="18"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r h="411163">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math.fsum([x,y,…])</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x+y+…</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just" eaLnBrk="0" hangingPunct="0">
                        <a:lnSpc>
                          <a:spcPct val="150000"/>
                        </a:lnSpc>
                        <a:spcAft>
                          <a:spcPct val="0"/>
                        </a:spcAft>
                        <a:buNone/>
                      </a:pPr>
                      <a:r>
                        <a:rPr lang="zh-CN" altLang="en-US" sz="1600">
                          <a:latin typeface="Times New Roman" panose="02020603050405020304" pitchFamily="18" charset="0"/>
                          <a:ea typeface="宋体" panose="02010600030101010101" pitchFamily="2" charset="-122"/>
                        </a:rPr>
                        <a:t>浮点数精确求和</a:t>
                      </a:r>
                      <a:endParaRPr lang="zh-CN" altLang="en-US" sz="1600">
                        <a:latin typeface="Times New Roman" panose="02020603050405020304" pitchFamily="18"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r h="411163">
                <a:tc>
                  <a:txBody>
                    <a:bodyPr/>
                    <a:p>
                      <a:pPr indent="0" algn="ctr" eaLnBrk="0" hangingPunct="0">
                        <a:lnSpc>
                          <a:spcPct val="150000"/>
                        </a:lnSpc>
                        <a:spcAft>
                          <a:spcPct val="0"/>
                        </a:spcAft>
                        <a:buNone/>
                      </a:pPr>
                      <a:r>
                        <a:rPr lang="en-US" altLang="zh-CN" sz="1600">
                          <a:latin typeface="Calibri" panose="020F0502020204030204" charset="0"/>
                          <a:ea typeface="宋体" panose="02010600030101010101" pitchFamily="2" charset="-122"/>
                        </a:rPr>
                        <a:t>math.ceil(x)</a:t>
                      </a:r>
                      <a:endParaRPr lang="en-US" altLang="zh-CN" sz="1600">
                        <a:latin typeface="Calibri" panose="020F0502020204030204"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ctr" eaLnBrk="0" hangingPunct="0">
                        <a:lnSpc>
                          <a:spcPct val="150000"/>
                        </a:lnSpc>
                        <a:spcAft>
                          <a:spcPct val="0"/>
                        </a:spcAft>
                        <a:buNone/>
                      </a:pPr>
                      <a:r>
                        <a:rPr lang="zh-CN" altLang="en-US" sz="1600">
                          <a:latin typeface="Calibri" panose="020F0502020204030204" charset="0"/>
                          <a:ea typeface="宋体" panose="02010600030101010101" pitchFamily="2" charset="-122"/>
                        </a:rPr>
                        <a:t>⌈x⌉</a:t>
                      </a:r>
                      <a:endParaRPr lang="zh-CN" altLang="en-US" sz="1600">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just" eaLnBrk="0" hangingPunct="0">
                        <a:lnSpc>
                          <a:spcPct val="150000"/>
                        </a:lnSpc>
                        <a:spcAft>
                          <a:spcPct val="0"/>
                        </a:spcAft>
                        <a:buNone/>
                      </a:pPr>
                      <a:r>
                        <a:rPr lang="zh-CN" altLang="en-US" sz="1600">
                          <a:latin typeface="Calibri" panose="020F0502020204030204" charset="0"/>
                          <a:ea typeface="宋体" panose="02010600030101010101" pitchFamily="2" charset="-122"/>
                        </a:rPr>
                        <a:t>向上取整，返回不小于</a:t>
                      </a:r>
                      <a:r>
                        <a:rPr lang="en-US" altLang="zh-CN" sz="1600">
                          <a:latin typeface="Calibri" panose="020F0502020204030204" charset="0"/>
                          <a:ea typeface="宋体" panose="02010600030101010101" pitchFamily="2" charset="-122"/>
                        </a:rPr>
                        <a:t>x</a:t>
                      </a:r>
                      <a:r>
                        <a:rPr lang="zh-CN" altLang="en-US" sz="1600">
                          <a:latin typeface="Calibri" panose="020F0502020204030204" charset="0"/>
                          <a:ea typeface="宋体" panose="02010600030101010101" pitchFamily="2" charset="-122"/>
                        </a:rPr>
                        <a:t>的最小整数</a:t>
                      </a:r>
                      <a:endParaRPr lang="zh-CN" altLang="en-US" sz="1600">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r h="359410">
                <a:tc>
                  <a:txBody>
                    <a:bodyPr/>
                    <a:p>
                      <a:pPr indent="0" algn="ctr" eaLnBrk="0" hangingPunct="0">
                        <a:lnSpc>
                          <a:spcPct val="150000"/>
                        </a:lnSpc>
                        <a:spcAft>
                          <a:spcPct val="0"/>
                        </a:spcAft>
                        <a:buNone/>
                      </a:pPr>
                      <a:r>
                        <a:rPr lang="en-US" altLang="zh-CN" sz="1600">
                          <a:latin typeface="Calibri" panose="020F0502020204030204" charset="0"/>
                          <a:ea typeface="宋体" panose="02010600030101010101" pitchFamily="2" charset="-122"/>
                        </a:rPr>
                        <a:t>math.floor(x)</a:t>
                      </a:r>
                      <a:endParaRPr lang="en-US" altLang="zh-CN" sz="1600">
                        <a:latin typeface="Calibri" panose="020F0502020204030204"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ctr" eaLnBrk="0" hangingPunct="0">
                        <a:lnSpc>
                          <a:spcPct val="150000"/>
                        </a:lnSpc>
                        <a:spcAft>
                          <a:spcPct val="0"/>
                        </a:spcAft>
                        <a:buNone/>
                      </a:pPr>
                      <a:r>
                        <a:rPr lang="zh-CN" altLang="en-US" sz="1600">
                          <a:latin typeface="Calibri" panose="020F0502020204030204" charset="0"/>
                          <a:ea typeface="宋体" panose="02010600030101010101" pitchFamily="2" charset="-122"/>
                        </a:rPr>
                        <a:t>⌊x⌋</a:t>
                      </a:r>
                      <a:endParaRPr lang="zh-CN" altLang="en-US" sz="1600">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just" eaLnBrk="0" hangingPunct="0">
                        <a:lnSpc>
                          <a:spcPct val="150000"/>
                        </a:lnSpc>
                        <a:spcAft>
                          <a:spcPct val="0"/>
                        </a:spcAft>
                        <a:buNone/>
                      </a:pPr>
                      <a:r>
                        <a:rPr lang="zh-CN" altLang="en-US" sz="1600">
                          <a:latin typeface="Calibri" panose="020F0502020204030204" charset="0"/>
                          <a:ea typeface="宋体" panose="02010600030101010101" pitchFamily="2" charset="-122"/>
                        </a:rPr>
                        <a:t>向下取整，返回不小于</a:t>
                      </a:r>
                      <a:r>
                        <a:rPr lang="en-US" altLang="zh-CN" sz="1600">
                          <a:latin typeface="Calibri" panose="020F0502020204030204" charset="0"/>
                          <a:ea typeface="宋体" panose="02010600030101010101" pitchFamily="2" charset="-122"/>
                        </a:rPr>
                        <a:t>x</a:t>
                      </a:r>
                      <a:r>
                        <a:rPr lang="zh-CN" altLang="en-US" sz="1600">
                          <a:latin typeface="Calibri" panose="020F0502020204030204" charset="0"/>
                          <a:ea typeface="宋体" panose="02010600030101010101" pitchFamily="2" charset="-122"/>
                        </a:rPr>
                        <a:t>的最大整数</a:t>
                      </a:r>
                      <a:endParaRPr lang="zh-CN" altLang="en-US" sz="1600">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r h="381635">
                <a:tc>
                  <a:txBody>
                    <a:bodyPr/>
                    <a:p>
                      <a:pPr indent="0" algn="ctr" eaLnBrk="0" hangingPunct="0">
                        <a:lnSpc>
                          <a:spcPct val="150000"/>
                        </a:lnSpc>
                        <a:spcAft>
                          <a:spcPct val="0"/>
                        </a:spcAft>
                        <a:buNone/>
                      </a:pPr>
                      <a:r>
                        <a:rPr lang="en-US" altLang="en-US" sz="1600" dirty="0" err="1">
                          <a:latin typeface="Times New Roman" panose="02020603050405020304" pitchFamily="18" charset="0"/>
                          <a:ea typeface="宋体" panose="02010600030101010101" pitchFamily="2" charset="-122"/>
                        </a:rPr>
                        <a:t>math.factorial</a:t>
                      </a:r>
                      <a:r>
                        <a:rPr lang="en-US" altLang="en-US" sz="1600" dirty="0">
                          <a:latin typeface="Times New Roman" panose="02020603050405020304" pitchFamily="18" charset="0"/>
                          <a:ea typeface="宋体" panose="02010600030101010101" pitchFamily="2" charset="-122"/>
                        </a:rPr>
                        <a:t>(x)</a:t>
                      </a:r>
                      <a:endParaRPr lang="en-US" altLang="en-US" sz="1600" dirty="0">
                        <a:latin typeface="Times New Roman" panose="02020603050405020304" pitchFamily="18"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x!</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just" eaLnBrk="0" hangingPunct="0">
                        <a:lnSpc>
                          <a:spcPct val="150000"/>
                        </a:lnSpc>
                        <a:spcAft>
                          <a:spcPct val="0"/>
                        </a:spcAft>
                        <a:buNone/>
                      </a:pPr>
                      <a:r>
                        <a:rPr lang="zh-CN" altLang="en-US" sz="1600">
                          <a:latin typeface="Times New Roman" panose="02020603050405020304" pitchFamily="18" charset="0"/>
                          <a:ea typeface="宋体" panose="02010600030101010101" pitchFamily="2" charset="-122"/>
                        </a:rPr>
                        <a:t>返回</a:t>
                      </a:r>
                      <a:r>
                        <a:rPr lang="en-US" altLang="en-US" sz="1600">
                          <a:latin typeface="Times New Roman" panose="02020603050405020304" pitchFamily="18" charset="0"/>
                          <a:ea typeface="宋体" panose="02010600030101010101" pitchFamily="2" charset="-122"/>
                        </a:rPr>
                        <a:t>x</a:t>
                      </a:r>
                      <a:r>
                        <a:rPr lang="zh-CN" altLang="en-US" sz="1600">
                          <a:latin typeface="Times New Roman" panose="02020603050405020304" pitchFamily="18" charset="0"/>
                          <a:ea typeface="宋体" panose="02010600030101010101" pitchFamily="2" charset="-122"/>
                        </a:rPr>
                        <a:t>的阶乘，如果</a:t>
                      </a:r>
                      <a:r>
                        <a:rPr lang="en-US" altLang="en-US" sz="1600">
                          <a:latin typeface="Times New Roman" panose="02020603050405020304" pitchFamily="18" charset="0"/>
                          <a:ea typeface="宋体" panose="02010600030101010101" pitchFamily="2" charset="-122"/>
                        </a:rPr>
                        <a:t>x</a:t>
                      </a:r>
                      <a:r>
                        <a:rPr lang="zh-CN" altLang="en-US" sz="1600">
                          <a:latin typeface="Times New Roman" panose="02020603050405020304" pitchFamily="18" charset="0"/>
                          <a:ea typeface="宋体" panose="02010600030101010101" pitchFamily="2" charset="-122"/>
                        </a:rPr>
                        <a:t>是小数或负数，返回</a:t>
                      </a:r>
                      <a:r>
                        <a:rPr lang="en-US" altLang="en-US" sz="1600">
                          <a:latin typeface="Times New Roman" panose="02020603050405020304" pitchFamily="18" charset="0"/>
                          <a:ea typeface="宋体" panose="02010600030101010101" pitchFamily="2" charset="-122"/>
                        </a:rPr>
                        <a:t>ValueError</a:t>
                      </a:r>
                      <a:endParaRPr lang="zh-CN" altLang="en-US" sz="1600">
                        <a:latin typeface="Times New Roman" panose="02020603050405020304" pitchFamily="18"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r h="384810">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math.gcd(a, b)</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 </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just" eaLnBrk="0" hangingPunct="0">
                        <a:lnSpc>
                          <a:spcPct val="150000"/>
                        </a:lnSpc>
                        <a:spcAft>
                          <a:spcPct val="0"/>
                        </a:spcAft>
                        <a:buNone/>
                      </a:pPr>
                      <a:r>
                        <a:rPr lang="zh-CN" altLang="en-US" sz="1600">
                          <a:latin typeface="Times New Roman" panose="02020603050405020304" pitchFamily="18" charset="0"/>
                          <a:ea typeface="宋体" panose="02010600030101010101" pitchFamily="2" charset="-122"/>
                        </a:rPr>
                        <a:t>返回</a:t>
                      </a:r>
                      <a:r>
                        <a:rPr lang="en-US" altLang="en-US" sz="1600">
                          <a:latin typeface="Times New Roman" panose="02020603050405020304" pitchFamily="18" charset="0"/>
                          <a:ea typeface="宋体" panose="02010600030101010101" pitchFamily="2" charset="-122"/>
                        </a:rPr>
                        <a:t>a</a:t>
                      </a:r>
                      <a:r>
                        <a:rPr lang="zh-CN" altLang="en-US" sz="1600">
                          <a:latin typeface="Times New Roman" panose="02020603050405020304" pitchFamily="18" charset="0"/>
                          <a:ea typeface="宋体" panose="02010600030101010101" pitchFamily="2" charset="-122"/>
                        </a:rPr>
                        <a:t>与</a:t>
                      </a:r>
                      <a:r>
                        <a:rPr lang="en-US" altLang="en-US" sz="1600">
                          <a:latin typeface="Times New Roman" panose="02020603050405020304" pitchFamily="18" charset="0"/>
                          <a:ea typeface="宋体" panose="02010600030101010101" pitchFamily="2" charset="-122"/>
                        </a:rPr>
                        <a:t>b</a:t>
                      </a:r>
                      <a:r>
                        <a:rPr lang="zh-CN" altLang="en-US" sz="1600">
                          <a:latin typeface="Times New Roman" panose="02020603050405020304" pitchFamily="18" charset="0"/>
                          <a:ea typeface="宋体" panose="02010600030101010101" pitchFamily="2" charset="-122"/>
                        </a:rPr>
                        <a:t>的最大公约数</a:t>
                      </a:r>
                      <a:endParaRPr lang="zh-CN" altLang="en-US" sz="1600">
                        <a:latin typeface="Times New Roman" panose="02020603050405020304" pitchFamily="18"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r h="411162">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math.frepx(x)</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x = m * 2</a:t>
                      </a:r>
                      <a:r>
                        <a:rPr lang="en-US" altLang="en-US" sz="1600" baseline="30000">
                          <a:latin typeface="Times New Roman" panose="02020603050405020304" pitchFamily="18" charset="0"/>
                          <a:ea typeface="宋体" panose="02010600030101010101" pitchFamily="2" charset="-122"/>
                        </a:rPr>
                        <a:t>e</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just" eaLnBrk="0" hangingPunct="0">
                        <a:lnSpc>
                          <a:spcPct val="150000"/>
                        </a:lnSpc>
                        <a:spcAft>
                          <a:spcPct val="0"/>
                        </a:spcAft>
                        <a:buNone/>
                      </a:pPr>
                      <a:r>
                        <a:rPr lang="zh-CN" altLang="en-US" sz="1600">
                          <a:latin typeface="Times New Roman" panose="02020603050405020304" pitchFamily="18" charset="0"/>
                          <a:ea typeface="宋体" panose="02010600030101010101" pitchFamily="2" charset="-122"/>
                        </a:rPr>
                        <a:t>以 (m, e) 的形式返回 x 的尾数和指数。当</a:t>
                      </a:r>
                      <a:r>
                        <a:rPr lang="en-US" altLang="en-US" sz="1600">
                          <a:latin typeface="Times New Roman" panose="02020603050405020304" pitchFamily="18" charset="0"/>
                          <a:ea typeface="宋体" panose="02010600030101010101" pitchFamily="2" charset="-122"/>
                        </a:rPr>
                        <a:t>x=0</a:t>
                      </a:r>
                      <a:r>
                        <a:rPr lang="zh-CN" altLang="en-US" sz="1600">
                          <a:latin typeface="Times New Roman" panose="02020603050405020304" pitchFamily="18" charset="0"/>
                          <a:ea typeface="宋体" panose="02010600030101010101" pitchFamily="2" charset="-122"/>
                        </a:rPr>
                        <a:t>，返回</a:t>
                      </a:r>
                      <a:r>
                        <a:rPr lang="en-US" altLang="en-US" sz="1600">
                          <a:latin typeface="Times New Roman" panose="02020603050405020304" pitchFamily="18" charset="0"/>
                          <a:ea typeface="宋体" panose="02010600030101010101" pitchFamily="2" charset="-122"/>
                        </a:rPr>
                        <a:t>(0.0, 0)</a:t>
                      </a:r>
                      <a:endParaRPr lang="zh-CN" altLang="en-US" sz="1600">
                        <a:latin typeface="Times New Roman" panose="02020603050405020304" pitchFamily="18"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r h="393700">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math.ldexp(x, i)</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x * 2</a:t>
                      </a:r>
                      <a:r>
                        <a:rPr lang="en-US" altLang="en-US" sz="1600" baseline="30000">
                          <a:latin typeface="Times New Roman" panose="02020603050405020304" pitchFamily="18" charset="0"/>
                          <a:ea typeface="宋体" panose="02010600030101010101" pitchFamily="2" charset="-122"/>
                        </a:rPr>
                        <a:t>i</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just" eaLnBrk="0" hangingPunct="0">
                        <a:lnSpc>
                          <a:spcPct val="150000"/>
                        </a:lnSpc>
                        <a:spcAft>
                          <a:spcPct val="0"/>
                        </a:spcAft>
                        <a:buNone/>
                      </a:pPr>
                      <a:r>
                        <a:rPr lang="zh-CN" altLang="en-US" sz="1600">
                          <a:latin typeface="Times New Roman" panose="02020603050405020304" pitchFamily="18" charset="0"/>
                          <a:ea typeface="宋体" panose="02010600030101010101" pitchFamily="2" charset="-122"/>
                        </a:rPr>
                        <a:t>返回</a:t>
                      </a:r>
                      <a:r>
                        <a:rPr lang="en-US" altLang="en-US" sz="1600">
                          <a:latin typeface="Times New Roman" panose="02020603050405020304" pitchFamily="18" charset="0"/>
                          <a:ea typeface="宋体" panose="02010600030101010101" pitchFamily="2" charset="-122"/>
                        </a:rPr>
                        <a:t>x * 2</a:t>
                      </a:r>
                      <a:r>
                        <a:rPr lang="en-US" altLang="en-US" sz="1600" baseline="30000">
                          <a:latin typeface="Times New Roman" panose="02020603050405020304" pitchFamily="18" charset="0"/>
                          <a:ea typeface="宋体" panose="02010600030101010101" pitchFamily="2" charset="-122"/>
                        </a:rPr>
                        <a:t>i</a:t>
                      </a:r>
                      <a:r>
                        <a:rPr lang="zh-CN" altLang="en-US" sz="1600">
                          <a:latin typeface="Times New Roman" panose="02020603050405020304" pitchFamily="18" charset="0"/>
                          <a:ea typeface="宋体" panose="02010600030101010101" pitchFamily="2" charset="-122"/>
                        </a:rPr>
                        <a:t>运算值，</a:t>
                      </a:r>
                      <a:r>
                        <a:rPr lang="en-US" altLang="en-US" sz="1600">
                          <a:latin typeface="Times New Roman" panose="02020603050405020304" pitchFamily="18" charset="0"/>
                          <a:ea typeface="宋体" panose="02010600030101010101" pitchFamily="2" charset="-122"/>
                        </a:rPr>
                        <a:t>math.frepx(x)</a:t>
                      </a:r>
                      <a:r>
                        <a:rPr lang="zh-CN" altLang="en-US" sz="1600">
                          <a:latin typeface="Times New Roman" panose="02020603050405020304" pitchFamily="18" charset="0"/>
                          <a:ea typeface="宋体" panose="02010600030101010101" pitchFamily="2" charset="-122"/>
                        </a:rPr>
                        <a:t>函数的反运算</a:t>
                      </a:r>
                      <a:endParaRPr lang="zh-CN" altLang="en-US" sz="1600">
                        <a:latin typeface="Times New Roman" panose="02020603050405020304" pitchFamily="18"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r h="368300">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math.modf(x)</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 </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just" eaLnBrk="0" hangingPunct="0">
                        <a:lnSpc>
                          <a:spcPct val="150000"/>
                        </a:lnSpc>
                        <a:spcAft>
                          <a:spcPct val="0"/>
                        </a:spcAft>
                        <a:buNone/>
                      </a:pPr>
                      <a:r>
                        <a:rPr lang="zh-CN" altLang="en-US" sz="1600">
                          <a:latin typeface="Times New Roman" panose="02020603050405020304" pitchFamily="18" charset="0"/>
                          <a:ea typeface="宋体" panose="02010600030101010101" pitchFamily="2" charset="-122"/>
                        </a:rPr>
                        <a:t>返回</a:t>
                      </a:r>
                      <a:r>
                        <a:rPr lang="en-US" altLang="en-US" sz="1600">
                          <a:latin typeface="Times New Roman" panose="02020603050405020304" pitchFamily="18" charset="0"/>
                          <a:ea typeface="宋体" panose="02010600030101010101" pitchFamily="2" charset="-122"/>
                        </a:rPr>
                        <a:t>x</a:t>
                      </a:r>
                      <a:r>
                        <a:rPr lang="zh-CN" altLang="en-US" sz="1600">
                          <a:latin typeface="Times New Roman" panose="02020603050405020304" pitchFamily="18" charset="0"/>
                          <a:ea typeface="宋体" panose="02010600030101010101" pitchFamily="2" charset="-122"/>
                        </a:rPr>
                        <a:t>的小数和整数部分</a:t>
                      </a:r>
                      <a:endParaRPr lang="zh-CN" altLang="en-US" sz="1600">
                        <a:latin typeface="Times New Roman" panose="02020603050405020304" pitchFamily="18"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r h="360680">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math.trunc(x)</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 </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just" eaLnBrk="0" hangingPunct="0">
                        <a:lnSpc>
                          <a:spcPct val="150000"/>
                        </a:lnSpc>
                        <a:spcAft>
                          <a:spcPct val="0"/>
                        </a:spcAft>
                        <a:buNone/>
                      </a:pPr>
                      <a:r>
                        <a:rPr lang="zh-CN" altLang="en-US" sz="1600">
                          <a:latin typeface="Times New Roman" panose="02020603050405020304" pitchFamily="18" charset="0"/>
                          <a:ea typeface="宋体" panose="02010600030101010101" pitchFamily="2" charset="-122"/>
                        </a:rPr>
                        <a:t>返回</a:t>
                      </a:r>
                      <a:r>
                        <a:rPr lang="en-US" altLang="en-US" sz="1600">
                          <a:latin typeface="Times New Roman" panose="02020603050405020304" pitchFamily="18" charset="0"/>
                          <a:ea typeface="宋体" panose="02010600030101010101" pitchFamily="2" charset="-122"/>
                        </a:rPr>
                        <a:t>x</a:t>
                      </a:r>
                      <a:r>
                        <a:rPr lang="zh-CN" altLang="en-US" sz="1600">
                          <a:latin typeface="Times New Roman" panose="02020603050405020304" pitchFamily="18" charset="0"/>
                          <a:ea typeface="宋体" panose="02010600030101010101" pitchFamily="2" charset="-122"/>
                        </a:rPr>
                        <a:t>的整数部分</a:t>
                      </a:r>
                      <a:endParaRPr lang="zh-CN" altLang="en-US" sz="1600">
                        <a:latin typeface="Times New Roman" panose="02020603050405020304" pitchFamily="18"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r h="412750">
                <a:tc>
                  <a:txBody>
                    <a:bodyPr/>
                    <a:p>
                      <a:pPr indent="0" algn="ctr" eaLnBrk="0" hangingPunct="0">
                        <a:lnSpc>
                          <a:spcPct val="150000"/>
                        </a:lnSpc>
                        <a:spcAft>
                          <a:spcPct val="0"/>
                        </a:spcAft>
                        <a:buNone/>
                      </a:pPr>
                      <a:r>
                        <a:rPr lang="en-US" altLang="zh-CN" sz="1600">
                          <a:latin typeface="Calibri" panose="020F0502020204030204" charset="0"/>
                          <a:ea typeface="宋体" panose="02010600030101010101" pitchFamily="2" charset="-122"/>
                        </a:rPr>
                        <a:t>math.copysign()</a:t>
                      </a:r>
                      <a:endParaRPr lang="en-US" altLang="zh-CN" sz="1600">
                        <a:latin typeface="Calibri" panose="020F0502020204030204"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ctr" eaLnBrk="0" hangingPunct="0">
                        <a:lnSpc>
                          <a:spcPct val="150000"/>
                        </a:lnSpc>
                        <a:spcAft>
                          <a:spcPct val="0"/>
                        </a:spcAft>
                        <a:buNone/>
                      </a:pPr>
                      <a:r>
                        <a:rPr lang="en-US" altLang="zh-CN" sz="1600">
                          <a:latin typeface="Calibri" panose="020F0502020204030204" charset="0"/>
                          <a:ea typeface="宋体" panose="02010600030101010101" pitchFamily="2" charset="-122"/>
                        </a:rPr>
                        <a:t>|x|*|y|/y</a:t>
                      </a:r>
                      <a:endParaRPr lang="en-US" altLang="zh-CN" sz="1600">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just" eaLnBrk="0" hangingPunct="0">
                        <a:lnSpc>
                          <a:spcPct val="150000"/>
                        </a:lnSpc>
                        <a:spcAft>
                          <a:spcPct val="0"/>
                        </a:spcAft>
                        <a:buNone/>
                      </a:pPr>
                      <a:r>
                        <a:rPr lang="zh-CN" altLang="en-US" sz="1600">
                          <a:latin typeface="Calibri" panose="020F0502020204030204" charset="0"/>
                          <a:ea typeface="宋体" panose="02010600030101010101" pitchFamily="2" charset="-122"/>
                        </a:rPr>
                        <a:t>用数值</a:t>
                      </a:r>
                      <a:r>
                        <a:rPr lang="en-US" altLang="zh-CN" sz="1600">
                          <a:latin typeface="Calibri" panose="020F0502020204030204" charset="0"/>
                          <a:ea typeface="宋体" panose="02010600030101010101" pitchFamily="2" charset="-122"/>
                        </a:rPr>
                        <a:t>y</a:t>
                      </a:r>
                      <a:r>
                        <a:rPr lang="zh-CN" altLang="en-US" sz="1600">
                          <a:latin typeface="Calibri" panose="020F0502020204030204" charset="0"/>
                          <a:ea typeface="宋体" panose="02010600030101010101" pitchFamily="2" charset="-122"/>
                        </a:rPr>
                        <a:t>的正负号替换数值</a:t>
                      </a:r>
                      <a:r>
                        <a:rPr lang="en-US" altLang="zh-CN" sz="1600">
                          <a:latin typeface="Calibri" panose="020F0502020204030204" charset="0"/>
                          <a:ea typeface="宋体" panose="02010600030101010101" pitchFamily="2" charset="-122"/>
                        </a:rPr>
                        <a:t>x</a:t>
                      </a:r>
                      <a:r>
                        <a:rPr lang="zh-CN" altLang="en-US" sz="1600">
                          <a:latin typeface="Calibri" panose="020F0502020204030204" charset="0"/>
                          <a:ea typeface="宋体" panose="02010600030101010101" pitchFamily="2" charset="-122"/>
                        </a:rPr>
                        <a:t>的正负号</a:t>
                      </a:r>
                      <a:endParaRPr lang="zh-CN" altLang="en-US" sz="1600">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r h="358775">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math.isclose(a,b)</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ctr" eaLnBrk="0" hangingPunct="0">
                        <a:lnSpc>
                          <a:spcPct val="150000"/>
                        </a:lnSpc>
                        <a:spcAft>
                          <a:spcPct val="0"/>
                        </a:spcAft>
                        <a:buNone/>
                      </a:pPr>
                      <a:endParaRPr lang="zh-CN" altLang="en-US" sz="1600">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just" eaLnBrk="0" hangingPunct="0">
                        <a:lnSpc>
                          <a:spcPct val="150000"/>
                        </a:lnSpc>
                        <a:spcAft>
                          <a:spcPct val="0"/>
                        </a:spcAft>
                        <a:buNone/>
                      </a:pPr>
                      <a:r>
                        <a:rPr lang="zh-CN" altLang="en-US" sz="1600">
                          <a:latin typeface="Times New Roman" panose="02020603050405020304" pitchFamily="18" charset="0"/>
                          <a:ea typeface="宋体" panose="02010600030101010101" pitchFamily="2" charset="-122"/>
                        </a:rPr>
                        <a:t>比较</a:t>
                      </a:r>
                      <a:r>
                        <a:rPr lang="en-US" altLang="en-US" sz="1600">
                          <a:latin typeface="Times New Roman" panose="02020603050405020304" pitchFamily="18" charset="0"/>
                          <a:ea typeface="宋体" panose="02010600030101010101" pitchFamily="2" charset="-122"/>
                        </a:rPr>
                        <a:t>a</a:t>
                      </a:r>
                      <a:r>
                        <a:rPr lang="zh-CN" altLang="en-US" sz="1600">
                          <a:latin typeface="Times New Roman" panose="02020603050405020304" pitchFamily="18" charset="0"/>
                          <a:ea typeface="宋体" panose="02010600030101010101" pitchFamily="2" charset="-122"/>
                        </a:rPr>
                        <a:t>和</a:t>
                      </a:r>
                      <a:r>
                        <a:rPr lang="en-US" altLang="en-US" sz="1600">
                          <a:latin typeface="Times New Roman" panose="02020603050405020304" pitchFamily="18" charset="0"/>
                          <a:ea typeface="宋体" panose="02010600030101010101" pitchFamily="2" charset="-122"/>
                        </a:rPr>
                        <a:t>b</a:t>
                      </a:r>
                      <a:r>
                        <a:rPr lang="zh-CN" altLang="en-US" sz="1600">
                          <a:latin typeface="Times New Roman" panose="02020603050405020304" pitchFamily="18" charset="0"/>
                          <a:ea typeface="宋体" panose="02010600030101010101" pitchFamily="2" charset="-122"/>
                        </a:rPr>
                        <a:t>的相似性，返回</a:t>
                      </a:r>
                      <a:r>
                        <a:rPr lang="en-US" altLang="en-US" sz="1600">
                          <a:latin typeface="Times New Roman" panose="02020603050405020304" pitchFamily="18" charset="0"/>
                          <a:ea typeface="宋体" panose="02010600030101010101" pitchFamily="2" charset="-122"/>
                        </a:rPr>
                        <a:t>True</a:t>
                      </a:r>
                      <a:r>
                        <a:rPr lang="zh-CN" altLang="en-US" sz="1600">
                          <a:latin typeface="Times New Roman" panose="02020603050405020304" pitchFamily="18" charset="0"/>
                          <a:ea typeface="宋体" panose="02010600030101010101" pitchFamily="2" charset="-122"/>
                        </a:rPr>
                        <a:t>或</a:t>
                      </a:r>
                      <a:r>
                        <a:rPr lang="en-US" altLang="en-US" sz="1600">
                          <a:latin typeface="Times New Roman" panose="02020603050405020304" pitchFamily="18" charset="0"/>
                          <a:ea typeface="宋体" panose="02010600030101010101" pitchFamily="2" charset="-122"/>
                        </a:rPr>
                        <a:t>False</a:t>
                      </a:r>
                      <a:endParaRPr lang="zh-CN" altLang="en-US" sz="1600">
                        <a:latin typeface="Times New Roman" panose="02020603050405020304" pitchFamily="18"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r h="368300">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math.isfinite(x)</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ctr" eaLnBrk="0" hangingPunct="0">
                        <a:lnSpc>
                          <a:spcPct val="150000"/>
                        </a:lnSpc>
                        <a:spcAft>
                          <a:spcPct val="0"/>
                        </a:spcAft>
                        <a:buNone/>
                      </a:pPr>
                      <a:endParaRPr lang="zh-CN" altLang="en-US" sz="1600">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just" eaLnBrk="0" hangingPunct="0">
                        <a:lnSpc>
                          <a:spcPct val="150000"/>
                        </a:lnSpc>
                        <a:spcAft>
                          <a:spcPct val="0"/>
                        </a:spcAft>
                        <a:buNone/>
                      </a:pPr>
                      <a:r>
                        <a:rPr lang="zh-CN" altLang="en-US" sz="1600">
                          <a:latin typeface="Times New Roman" panose="02020603050405020304" pitchFamily="18" charset="0"/>
                          <a:ea typeface="宋体" panose="02010600030101010101" pitchFamily="2" charset="-122"/>
                        </a:rPr>
                        <a:t>当</a:t>
                      </a:r>
                      <a:r>
                        <a:rPr lang="en-US" altLang="en-US" sz="1600">
                          <a:latin typeface="Times New Roman" panose="02020603050405020304" pitchFamily="18" charset="0"/>
                          <a:ea typeface="宋体" panose="02010600030101010101" pitchFamily="2" charset="-122"/>
                        </a:rPr>
                        <a:t>x</a:t>
                      </a:r>
                      <a:r>
                        <a:rPr lang="zh-CN" altLang="en-US" sz="1600">
                          <a:latin typeface="Times New Roman" panose="02020603050405020304" pitchFamily="18" charset="0"/>
                          <a:ea typeface="宋体" panose="02010600030101010101" pitchFamily="2" charset="-122"/>
                        </a:rPr>
                        <a:t>为不是无穷大或</a:t>
                      </a:r>
                      <a:r>
                        <a:rPr lang="en-US" altLang="zh-CN" sz="1600">
                          <a:latin typeface="Times New Roman" panose="02020603050405020304" pitchFamily="18" charset="0"/>
                          <a:ea typeface="宋体" panose="02010600030101010101" pitchFamily="2" charset="-122"/>
                        </a:rPr>
                        <a:t>NaN</a:t>
                      </a:r>
                      <a:r>
                        <a:rPr lang="zh-CN" altLang="en-US" sz="1600">
                          <a:latin typeface="Times New Roman" panose="02020603050405020304" pitchFamily="18" charset="0"/>
                          <a:ea typeface="宋体" panose="02010600030101010101" pitchFamily="2" charset="-122"/>
                        </a:rPr>
                        <a:t>，返回</a:t>
                      </a:r>
                      <a:r>
                        <a:rPr lang="en-US" altLang="en-US" sz="1600">
                          <a:latin typeface="Times New Roman" panose="02020603050405020304" pitchFamily="18" charset="0"/>
                          <a:ea typeface="宋体" panose="02010600030101010101" pitchFamily="2" charset="-122"/>
                        </a:rPr>
                        <a:t>True</a:t>
                      </a:r>
                      <a:r>
                        <a:rPr lang="zh-CN" altLang="en-US" sz="1600">
                          <a:latin typeface="Times New Roman" panose="02020603050405020304" pitchFamily="18" charset="0"/>
                          <a:ea typeface="宋体" panose="02010600030101010101" pitchFamily="2" charset="-122"/>
                        </a:rPr>
                        <a:t>；否则，返回</a:t>
                      </a:r>
                      <a:r>
                        <a:rPr lang="en-US" altLang="en-US" sz="1600">
                          <a:latin typeface="Times New Roman" panose="02020603050405020304" pitchFamily="18" charset="0"/>
                          <a:ea typeface="宋体" panose="02010600030101010101" pitchFamily="2" charset="-122"/>
                        </a:rPr>
                        <a:t>False </a:t>
                      </a:r>
                      <a:endParaRPr lang="zh-CN" altLang="en-US" sz="1600">
                        <a:latin typeface="Times New Roman" panose="02020603050405020304" pitchFamily="18"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r h="398780">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math.isinf(x)</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 </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just" eaLnBrk="0" hangingPunct="0">
                        <a:lnSpc>
                          <a:spcPct val="150000"/>
                        </a:lnSpc>
                        <a:spcAft>
                          <a:spcPct val="0"/>
                        </a:spcAft>
                        <a:buNone/>
                      </a:pPr>
                      <a:r>
                        <a:rPr lang="zh-CN" altLang="en-US" sz="1600">
                          <a:latin typeface="Times New Roman" panose="02020603050405020304" pitchFamily="18" charset="0"/>
                          <a:ea typeface="宋体" panose="02010600030101010101" pitchFamily="2" charset="-122"/>
                        </a:rPr>
                        <a:t>当</a:t>
                      </a:r>
                      <a:r>
                        <a:rPr lang="en-US" altLang="en-US" sz="1600">
                          <a:latin typeface="Times New Roman" panose="02020603050405020304" pitchFamily="18" charset="0"/>
                          <a:ea typeface="宋体" panose="02010600030101010101" pitchFamily="2" charset="-122"/>
                        </a:rPr>
                        <a:t>x</a:t>
                      </a:r>
                      <a:r>
                        <a:rPr lang="zh-CN" altLang="en-US" sz="1600">
                          <a:latin typeface="Times New Roman" panose="02020603050405020304" pitchFamily="18" charset="0"/>
                          <a:ea typeface="宋体" panose="02010600030101010101" pitchFamily="2" charset="-122"/>
                        </a:rPr>
                        <a:t>为正数或负数无穷大，返回</a:t>
                      </a:r>
                      <a:r>
                        <a:rPr lang="en-US" altLang="en-US" sz="1600">
                          <a:latin typeface="Times New Roman" panose="02020603050405020304" pitchFamily="18" charset="0"/>
                          <a:ea typeface="宋体" panose="02010600030101010101" pitchFamily="2" charset="-122"/>
                        </a:rPr>
                        <a:t>True</a:t>
                      </a:r>
                      <a:r>
                        <a:rPr lang="zh-CN" altLang="en-US" sz="1600">
                          <a:latin typeface="Times New Roman" panose="02020603050405020304" pitchFamily="18" charset="0"/>
                          <a:ea typeface="宋体" panose="02010600030101010101" pitchFamily="2" charset="-122"/>
                        </a:rPr>
                        <a:t>；否则返回</a:t>
                      </a:r>
                      <a:r>
                        <a:rPr lang="en-US" altLang="en-US" sz="1600">
                          <a:latin typeface="Times New Roman" panose="02020603050405020304" pitchFamily="18" charset="0"/>
                          <a:ea typeface="宋体" panose="02010600030101010101" pitchFamily="2" charset="-122"/>
                        </a:rPr>
                        <a:t>False</a:t>
                      </a:r>
                      <a:endParaRPr lang="zh-CN" altLang="en-US" sz="1600">
                        <a:latin typeface="Times New Roman" panose="02020603050405020304" pitchFamily="18"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r h="295910">
                <a:tc>
                  <a:txBody>
                    <a:bodyPr/>
                    <a:p>
                      <a:pPr indent="0" algn="ctr" eaLnBrk="0" hangingPunct="0">
                        <a:lnSpc>
                          <a:spcPct val="150000"/>
                        </a:lnSpc>
                        <a:spcAft>
                          <a:spcPct val="0"/>
                        </a:spcAft>
                        <a:buNone/>
                      </a:pPr>
                      <a:r>
                        <a:rPr lang="en-US" altLang="en-US" sz="1600" dirty="0" err="1">
                          <a:latin typeface="Times New Roman" panose="02020603050405020304" pitchFamily="18" charset="0"/>
                          <a:ea typeface="宋体" panose="02010600030101010101" pitchFamily="2" charset="-122"/>
                        </a:rPr>
                        <a:t>math.isnan</a:t>
                      </a:r>
                      <a:r>
                        <a:rPr lang="en-US" altLang="en-US" sz="1600" dirty="0">
                          <a:latin typeface="Times New Roman" panose="02020603050405020304" pitchFamily="18" charset="0"/>
                          <a:ea typeface="宋体" panose="02010600030101010101" pitchFamily="2" charset="-122"/>
                        </a:rPr>
                        <a:t>(x)</a:t>
                      </a:r>
                      <a:endParaRPr lang="en-US" altLang="en-US" sz="1600" dirty="0">
                        <a:latin typeface="Times New Roman" panose="02020603050405020304" pitchFamily="18"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 </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just" eaLnBrk="0" hangingPunct="0">
                        <a:lnSpc>
                          <a:spcPct val="150000"/>
                        </a:lnSpc>
                        <a:spcAft>
                          <a:spcPct val="0"/>
                        </a:spcAft>
                        <a:buNone/>
                      </a:pPr>
                      <a:r>
                        <a:rPr lang="zh-CN" altLang="en-US" sz="1600" dirty="0">
                          <a:latin typeface="Times New Roman" panose="02020603050405020304" pitchFamily="18" charset="0"/>
                          <a:ea typeface="宋体" panose="02010600030101010101" pitchFamily="2" charset="-122"/>
                        </a:rPr>
                        <a:t>当</a:t>
                      </a:r>
                      <a:r>
                        <a:rPr lang="en-US" altLang="en-US" sz="1600" dirty="0">
                          <a:latin typeface="Times New Roman" panose="02020603050405020304" pitchFamily="18" charset="0"/>
                          <a:ea typeface="宋体" panose="02010600030101010101" pitchFamily="2" charset="-122"/>
                        </a:rPr>
                        <a:t>x</a:t>
                      </a:r>
                      <a:r>
                        <a:rPr lang="zh-CN" altLang="en-US" sz="1600" dirty="0">
                          <a:latin typeface="Times New Roman" panose="02020603050405020304" pitchFamily="18" charset="0"/>
                          <a:ea typeface="宋体" panose="02010600030101010101" pitchFamily="2" charset="-122"/>
                        </a:rPr>
                        <a:t>是</a:t>
                      </a:r>
                      <a:r>
                        <a:rPr lang="en-US" altLang="en-US" sz="1600" dirty="0" err="1">
                          <a:latin typeface="Times New Roman" panose="02020603050405020304" pitchFamily="18" charset="0"/>
                          <a:ea typeface="宋体" panose="02010600030101010101" pitchFamily="2" charset="-122"/>
                        </a:rPr>
                        <a:t>NaN</a:t>
                      </a:r>
                      <a:r>
                        <a:rPr lang="zh-CN" altLang="en-US" sz="1600" dirty="0">
                          <a:latin typeface="Times New Roman" panose="02020603050405020304" pitchFamily="18" charset="0"/>
                          <a:ea typeface="宋体" panose="02010600030101010101" pitchFamily="2" charset="-122"/>
                        </a:rPr>
                        <a:t>，返回</a:t>
                      </a:r>
                      <a:r>
                        <a:rPr lang="en-US" altLang="en-US" sz="1600" dirty="0">
                          <a:latin typeface="Times New Roman" panose="02020603050405020304" pitchFamily="18" charset="0"/>
                          <a:ea typeface="宋体" panose="02010600030101010101" pitchFamily="2" charset="-122"/>
                        </a:rPr>
                        <a:t>True</a:t>
                      </a:r>
                      <a:r>
                        <a:rPr lang="zh-CN" altLang="en-US" sz="1600" dirty="0">
                          <a:latin typeface="Times New Roman" panose="02020603050405020304" pitchFamily="18" charset="0"/>
                          <a:ea typeface="宋体" panose="02010600030101010101" pitchFamily="2" charset="-122"/>
                        </a:rPr>
                        <a:t>；否则，返回</a:t>
                      </a:r>
                      <a:r>
                        <a:rPr lang="en-US" altLang="en-US" sz="1600" dirty="0">
                          <a:latin typeface="Times New Roman" panose="02020603050405020304" pitchFamily="18" charset="0"/>
                          <a:ea typeface="宋体" panose="02010600030101010101" pitchFamily="2" charset="-122"/>
                        </a:rPr>
                        <a:t>False</a:t>
                      </a:r>
                      <a:endParaRPr lang="zh-CN" altLang="en-US" sz="1600" dirty="0">
                        <a:latin typeface="Times New Roman" panose="02020603050405020304" pitchFamily="18"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796"/>
                                        </p:tgtEl>
                                        <p:attrNameLst>
                                          <p:attrName>style.visibility</p:attrName>
                                        </p:attrNameLst>
                                      </p:cBhvr>
                                      <p:to>
                                        <p:strVal val="visible"/>
                                      </p:to>
                                    </p:set>
                                    <p:anim calcmode="lin" valueType="num">
                                      <p:cBhvr additive="base">
                                        <p:cTn id="7" dur="500" fill="hold"/>
                                        <p:tgtEl>
                                          <p:spTgt spid="33796"/>
                                        </p:tgtEl>
                                        <p:attrNameLst>
                                          <p:attrName>ppt_x</p:attrName>
                                        </p:attrNameLst>
                                      </p:cBhvr>
                                      <p:tavLst>
                                        <p:tav tm="0">
                                          <p:val>
                                            <p:strVal val="#ppt_x"/>
                                          </p:val>
                                        </p:tav>
                                        <p:tav tm="100000">
                                          <p:val>
                                            <p:strVal val="#ppt_x"/>
                                          </p:val>
                                        </p:tav>
                                      </p:tavLst>
                                    </p:anim>
                                    <p:anim calcmode="lin" valueType="num">
                                      <p:cBhvr additive="base">
                                        <p:cTn id="8" dur="500" fill="hold"/>
                                        <p:tgtEl>
                                          <p:spTgt spid="337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3032125"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math</a:t>
            </a:r>
            <a:r>
              <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库解析</a:t>
            </a:r>
            <a:endPar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sp>
        <p:nvSpPr>
          <p:cNvPr id="34819" name="TextBox 2"/>
          <p:cNvSpPr txBox="1"/>
          <p:nvPr/>
        </p:nvSpPr>
        <p:spPr>
          <a:xfrm>
            <a:off x="395288" y="1578293"/>
            <a:ext cx="8640762" cy="738187"/>
          </a:xfrm>
          <a:prstGeom prst="rect">
            <a:avLst/>
          </a:prstGeom>
          <a:noFill/>
          <a:ln w="9525">
            <a:noFill/>
          </a:ln>
        </p:spPr>
        <p:txBody>
          <a:bodyPr anchor="t" anchorCtr="0">
            <a:spAutoFit/>
          </a:bodyPr>
          <a:p>
            <a:pPr lvl="1" indent="457200" algn="just" eaLnBrk="1" fontAlgn="base" hangingPunct="1">
              <a:lnSpc>
                <a:spcPct val="150000"/>
              </a:lnSpc>
              <a:spcBef>
                <a:spcPct val="0"/>
              </a:spcBef>
              <a:spcAft>
                <a:spcPct val="0"/>
              </a:spcAft>
              <a:buClr>
                <a:srgbClr val="0066FF"/>
              </a:buClr>
              <a:buFont typeface="Wingdings" panose="05000000000000000000" pitchFamily="2" charset="2"/>
              <a:buChar char="n"/>
            </a:pPr>
            <a:r>
              <a:rPr lang="en-US" altLang="zh-CN" sz="2800" dirty="0">
                <a:solidFill>
                  <a:schemeClr val="tx1"/>
                </a:solidFill>
                <a:latin typeface="微软雅黑" panose="020B0503020204020204" pitchFamily="34" charset="-122"/>
                <a:ea typeface="微软雅黑" panose="020B0503020204020204" pitchFamily="34" charset="-122"/>
              </a:rPr>
              <a:t>math</a:t>
            </a:r>
            <a:r>
              <a:rPr lang="zh-CN" altLang="zh-CN" sz="2800" dirty="0">
                <a:solidFill>
                  <a:schemeClr val="tx1"/>
                </a:solidFill>
                <a:latin typeface="微软雅黑" panose="020B0503020204020204" pitchFamily="34" charset="-122"/>
                <a:ea typeface="微软雅黑" panose="020B0503020204020204" pitchFamily="34" charset="-122"/>
              </a:rPr>
              <a:t>库中包括</a:t>
            </a:r>
            <a:r>
              <a:rPr lang="en-US" altLang="zh-CN" sz="2800" dirty="0">
                <a:solidFill>
                  <a:schemeClr val="tx1"/>
                </a:solidFill>
                <a:latin typeface="微软雅黑" panose="020B0503020204020204" pitchFamily="34" charset="-122"/>
                <a:ea typeface="微软雅黑" panose="020B0503020204020204" pitchFamily="34" charset="-122"/>
              </a:rPr>
              <a:t>8</a:t>
            </a:r>
            <a:r>
              <a:rPr lang="zh-CN" altLang="zh-CN" sz="2800" dirty="0">
                <a:solidFill>
                  <a:schemeClr val="tx1"/>
                </a:solidFill>
                <a:latin typeface="微软雅黑" panose="020B0503020204020204" pitchFamily="34" charset="-122"/>
                <a:ea typeface="微软雅黑" panose="020B0503020204020204" pitchFamily="34" charset="-122"/>
              </a:rPr>
              <a:t>个幂对数函数</a:t>
            </a:r>
            <a:endParaRPr lang="en-US" altLang="zh-CN" sz="2800" dirty="0">
              <a:solidFill>
                <a:schemeClr val="tx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graphicFrame>
            <p:nvGraphicFramePr>
              <p:cNvPr id="34820" name="表格 34819"/>
              <p:cNvGraphicFramePr/>
              <p:nvPr>
                <p:custDataLst>
                  <p:tags r:id="rId3"/>
                </p:custDataLst>
              </p:nvPr>
            </p:nvGraphicFramePr>
            <p:xfrm>
              <a:off x="536258" y="2348548"/>
              <a:ext cx="8356600" cy="3704590"/>
            </p:xfrm>
            <a:graphic>
              <a:graphicData uri="http://schemas.openxmlformats.org/drawingml/2006/table">
                <a:tbl>
                  <a:tblPr/>
                  <a:tblGrid>
                    <a:gridCol w="1892935"/>
                    <a:gridCol w="1099820"/>
                    <a:gridCol w="5363845"/>
                  </a:tblGrid>
                  <a:tr h="411163">
                    <a:tc>
                      <a:txBody>
                        <a:bodyPr/>
                        <a:p>
                          <a:pPr indent="0" algn="ctr" eaLnBrk="0" hangingPunct="0">
                            <a:lnSpc>
                              <a:spcPct val="150000"/>
                            </a:lnSpc>
                            <a:spcAft>
                              <a:spcPct val="0"/>
                            </a:spcAft>
                            <a:buNone/>
                          </a:pPr>
                          <a:r>
                            <a:rPr lang="zh-CN" altLang="en-US">
                              <a:latin typeface="Times New Roman" panose="02020603050405020304" pitchFamily="18" charset="0"/>
                              <a:ea typeface="宋体" panose="02010600030101010101" pitchFamily="2" charset="-122"/>
                            </a:rPr>
                            <a:t>函数</a:t>
                          </a:r>
                          <a:endParaRPr lang="zh-CN" altLang="en-US">
                            <a:latin typeface="Calibri" panose="020F0502020204030204"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D9D9D9"/>
                        </a:solidFill>
                      </a:tcPr>
                    </a:tc>
                    <a:tc>
                      <a:txBody>
                        <a:bodyPr/>
                        <a:p>
                          <a:pPr indent="0" algn="ctr" eaLnBrk="0" hangingPunct="0">
                            <a:lnSpc>
                              <a:spcPct val="150000"/>
                            </a:lnSpc>
                            <a:spcAft>
                              <a:spcPct val="0"/>
                            </a:spcAft>
                            <a:buNone/>
                          </a:pPr>
                          <a:r>
                            <a:rPr lang="zh-CN" altLang="en-US">
                              <a:latin typeface="Times New Roman" panose="02020603050405020304" pitchFamily="18" charset="0"/>
                              <a:ea typeface="宋体" panose="02010600030101010101" pitchFamily="2" charset="-122"/>
                            </a:rPr>
                            <a:t>数学表示</a:t>
                          </a:r>
                          <a:endParaRPr lang="zh-CN" altLang="en-US">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D9D9D9"/>
                        </a:solidFill>
                      </a:tcPr>
                    </a:tc>
                    <a:tc>
                      <a:txBody>
                        <a:bodyPr/>
                        <a:p>
                          <a:pPr indent="0" algn="ctr" eaLnBrk="0" hangingPunct="0">
                            <a:lnSpc>
                              <a:spcPct val="150000"/>
                            </a:lnSpc>
                            <a:spcAft>
                              <a:spcPct val="0"/>
                            </a:spcAft>
                            <a:buNone/>
                          </a:pPr>
                          <a:r>
                            <a:rPr lang="zh-CN" altLang="en-US">
                              <a:latin typeface="Times New Roman" panose="02020603050405020304" pitchFamily="18" charset="0"/>
                              <a:ea typeface="宋体" panose="02010600030101010101" pitchFamily="2" charset="-122"/>
                            </a:rPr>
                            <a:t>描述</a:t>
                          </a:r>
                          <a:endParaRPr lang="zh-CN" altLang="en-US">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D9D9D9"/>
                        </a:solidFill>
                      </a:tcPr>
                    </a:tc>
                  </a:tr>
                  <a:tr h="411162">
                    <a:tc>
                      <a:txBody>
                        <a:bodyPr/>
                        <a:p>
                          <a:pPr indent="0" algn="ctr" eaLnBrk="0" hangingPunct="0">
                            <a:lnSpc>
                              <a:spcPct val="150000"/>
                            </a:lnSpc>
                            <a:spcAft>
                              <a:spcPct val="0"/>
                            </a:spcAft>
                            <a:buNone/>
                          </a:pPr>
                          <a:r>
                            <a:rPr lang="en-US" altLang="en-US">
                              <a:latin typeface="Times New Roman" panose="02020603050405020304" pitchFamily="18" charset="0"/>
                              <a:ea typeface="宋体" panose="02010600030101010101" pitchFamily="2" charset="-122"/>
                            </a:rPr>
                            <a:t>math.pow(x,y)</a:t>
                          </a:r>
                          <a:endParaRPr lang="zh-CN" altLang="en-US">
                            <a:latin typeface="Calibri" panose="020F0502020204030204"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ctr" eaLnBrk="0" hangingPunct="0">
                            <a:lnSpc>
                              <a:spcPct val="150000"/>
                            </a:lnSpc>
                            <a:spcAft>
                              <a:spcPct val="0"/>
                            </a:spcAft>
                            <a:buNone/>
                          </a:pPr>
                          <a:r>
                            <a:rPr lang="en-US" altLang="en-US">
                              <a:latin typeface="Times New Roman" panose="02020603050405020304" pitchFamily="18" charset="0"/>
                              <a:ea typeface="宋体" panose="02010600030101010101" pitchFamily="2" charset="-122"/>
                            </a:rPr>
                            <a:t>x</a:t>
                          </a:r>
                          <a:r>
                            <a:rPr lang="en-US" altLang="en-US" baseline="30000">
                              <a:latin typeface="Times New Roman" panose="02020603050405020304" pitchFamily="18" charset="0"/>
                              <a:ea typeface="宋体" panose="02010600030101010101" pitchFamily="2" charset="-122"/>
                            </a:rPr>
                            <a:t>y</a:t>
                          </a:r>
                          <a:endParaRPr lang="zh-CN" altLang="en-US">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just" eaLnBrk="0" hangingPunct="0">
                            <a:lnSpc>
                              <a:spcPct val="150000"/>
                            </a:lnSpc>
                            <a:spcAft>
                              <a:spcPct val="0"/>
                            </a:spcAft>
                            <a:buNone/>
                          </a:pPr>
                          <a:r>
                            <a:rPr lang="zh-CN" altLang="en-US">
                              <a:latin typeface="Times New Roman" panose="02020603050405020304" pitchFamily="18" charset="0"/>
                              <a:ea typeface="宋体" panose="02010600030101010101" pitchFamily="2" charset="-122"/>
                            </a:rPr>
                            <a:t>返回</a:t>
                          </a:r>
                          <a:r>
                            <a:rPr lang="en-US" altLang="en-US">
                              <a:latin typeface="Times New Roman" panose="02020603050405020304" pitchFamily="18" charset="0"/>
                              <a:ea typeface="宋体" panose="02010600030101010101" pitchFamily="2" charset="-122"/>
                            </a:rPr>
                            <a:t>x</a:t>
                          </a:r>
                          <a:r>
                            <a:rPr lang="zh-CN" altLang="en-US">
                              <a:latin typeface="Times New Roman" panose="02020603050405020304" pitchFamily="18" charset="0"/>
                              <a:ea typeface="宋体" panose="02010600030101010101" pitchFamily="2" charset="-122"/>
                            </a:rPr>
                            <a:t>的</a:t>
                          </a:r>
                          <a:r>
                            <a:rPr lang="en-US" altLang="en-US">
                              <a:latin typeface="Times New Roman" panose="02020603050405020304" pitchFamily="18" charset="0"/>
                              <a:ea typeface="宋体" panose="02010600030101010101" pitchFamily="2" charset="-122"/>
                            </a:rPr>
                            <a:t>y</a:t>
                          </a:r>
                          <a:r>
                            <a:rPr lang="zh-CN" altLang="en-US">
                              <a:latin typeface="Times New Roman" panose="02020603050405020304" pitchFamily="18" charset="0"/>
                              <a:ea typeface="宋体" panose="02010600030101010101" pitchFamily="2" charset="-122"/>
                            </a:rPr>
                            <a:t>次幂</a:t>
                          </a:r>
                          <a:endParaRPr lang="zh-CN" altLang="en-US">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r h="412750">
                    <a:tc>
                      <a:txBody>
                        <a:bodyPr/>
                        <a:p>
                          <a:pPr indent="0" algn="ctr" eaLnBrk="0" hangingPunct="0">
                            <a:lnSpc>
                              <a:spcPct val="150000"/>
                            </a:lnSpc>
                            <a:spcAft>
                              <a:spcPct val="0"/>
                            </a:spcAft>
                            <a:buNone/>
                          </a:pPr>
                          <a:r>
                            <a:rPr lang="en-US" altLang="en-US">
                              <a:latin typeface="Times New Roman" panose="02020603050405020304" pitchFamily="18" charset="0"/>
                              <a:ea typeface="宋体" panose="02010600030101010101" pitchFamily="2" charset="-122"/>
                            </a:rPr>
                            <a:t>math.exp(x)</a:t>
                          </a:r>
                          <a:endParaRPr lang="zh-CN" altLang="en-US">
                            <a:latin typeface="Calibri" panose="020F0502020204030204"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ctr" eaLnBrk="0" hangingPunct="0">
                            <a:lnSpc>
                              <a:spcPct val="150000"/>
                            </a:lnSpc>
                            <a:spcAft>
                              <a:spcPct val="0"/>
                            </a:spcAft>
                            <a:buNone/>
                          </a:pPr>
                          <a:r>
                            <a:rPr lang="en-US" altLang="en-US">
                              <a:latin typeface="Times New Roman" panose="02020603050405020304" pitchFamily="18" charset="0"/>
                              <a:ea typeface="宋体" panose="02010600030101010101" pitchFamily="2" charset="-122"/>
                            </a:rPr>
                            <a:t>e</a:t>
                          </a:r>
                          <a:r>
                            <a:rPr lang="en-US" altLang="en-US" baseline="30000">
                              <a:latin typeface="Times New Roman" panose="02020603050405020304" pitchFamily="18" charset="0"/>
                              <a:ea typeface="宋体" panose="02010600030101010101" pitchFamily="2" charset="-122"/>
                            </a:rPr>
                            <a:t>x</a:t>
                          </a:r>
                          <a:endParaRPr lang="zh-CN" altLang="en-US">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just" eaLnBrk="0" hangingPunct="0">
                            <a:lnSpc>
                              <a:spcPct val="150000"/>
                            </a:lnSpc>
                            <a:spcAft>
                              <a:spcPct val="0"/>
                            </a:spcAft>
                            <a:buNone/>
                          </a:pPr>
                          <a:r>
                            <a:rPr lang="zh-CN" altLang="en-US">
                              <a:latin typeface="Calibri" panose="020F0502020204030204" charset="0"/>
                              <a:ea typeface="宋体" panose="02010600030101010101" pitchFamily="2" charset="-122"/>
                            </a:rPr>
                            <a:t>返回</a:t>
                          </a:r>
                          <a:r>
                            <a:rPr lang="en-US" altLang="en-US">
                              <a:latin typeface="Calibri" panose="020F0502020204030204" charset="0"/>
                              <a:ea typeface="宋体" panose="02010600030101010101" pitchFamily="2" charset="-122"/>
                            </a:rPr>
                            <a:t>e</a:t>
                          </a:r>
                          <a:r>
                            <a:rPr lang="zh-CN" altLang="en-US">
                              <a:latin typeface="Calibri" panose="020F0502020204030204" charset="0"/>
                              <a:ea typeface="宋体" panose="02010600030101010101" pitchFamily="2" charset="-122"/>
                            </a:rPr>
                            <a:t>的</a:t>
                          </a:r>
                          <a:r>
                            <a:rPr lang="en-US" altLang="en-US">
                              <a:latin typeface="Calibri" panose="020F0502020204030204" charset="0"/>
                              <a:ea typeface="宋体" panose="02010600030101010101" pitchFamily="2" charset="-122"/>
                            </a:rPr>
                            <a:t>x</a:t>
                          </a:r>
                          <a:r>
                            <a:rPr lang="zh-CN" altLang="en-US">
                              <a:latin typeface="Calibri" panose="020F0502020204030204" charset="0"/>
                              <a:ea typeface="宋体" panose="02010600030101010101" pitchFamily="2" charset="-122"/>
                            </a:rPr>
                            <a:t>次幂，</a:t>
                          </a:r>
                          <a:r>
                            <a:rPr lang="en-US" altLang="en-US">
                              <a:latin typeface="Calibri" panose="020F0502020204030204" charset="0"/>
                              <a:ea typeface="宋体" panose="02010600030101010101" pitchFamily="2" charset="-122"/>
                            </a:rPr>
                            <a:t>e</a:t>
                          </a:r>
                          <a:r>
                            <a:rPr lang="zh-CN" altLang="en-US">
                              <a:latin typeface="Calibri" panose="020F0502020204030204" charset="0"/>
                              <a:ea typeface="宋体" panose="02010600030101010101" pitchFamily="2" charset="-122"/>
                            </a:rPr>
                            <a:t>是自然对数</a:t>
                          </a:r>
                          <a:r>
                            <a:rPr lang="zh-CN" altLang="en-US">
                              <a:latin typeface="Calibri" panose="020F0502020204030204" charset="0"/>
                              <a:ea typeface="宋体" panose="02010600030101010101" pitchFamily="2" charset="-122"/>
                              <a:cs typeface="Times New Roman" panose="02020603050405020304" pitchFamily="18" charset="0"/>
                            </a:rPr>
                            <a:t> </a:t>
                          </a:r>
                          <a:endParaRPr lang="zh-CN" altLang="en-US">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r h="411163">
                    <a:tc>
                      <a:txBody>
                        <a:bodyPr/>
                        <a:p>
                          <a:pPr indent="0" algn="ctr" eaLnBrk="0" hangingPunct="0">
                            <a:lnSpc>
                              <a:spcPct val="150000"/>
                            </a:lnSpc>
                            <a:spcAft>
                              <a:spcPct val="0"/>
                            </a:spcAft>
                            <a:buNone/>
                          </a:pPr>
                          <a:r>
                            <a:rPr lang="en-US" altLang="en-US">
                              <a:latin typeface="Times New Roman" panose="02020603050405020304" pitchFamily="18" charset="0"/>
                              <a:ea typeface="宋体" panose="02010600030101010101" pitchFamily="2" charset="-122"/>
                            </a:rPr>
                            <a:t>math.expml(x)</a:t>
                          </a:r>
                          <a:endParaRPr lang="zh-CN" altLang="en-US">
                            <a:latin typeface="Calibri" panose="020F0502020204030204"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ctr" eaLnBrk="0" hangingPunct="0">
                            <a:lnSpc>
                              <a:spcPct val="150000"/>
                            </a:lnSpc>
                            <a:spcAft>
                              <a:spcPct val="0"/>
                            </a:spcAft>
                            <a:buNone/>
                          </a:pPr>
                          <a:r>
                            <a:rPr lang="en-US" altLang="en-US">
                              <a:latin typeface="Times New Roman" panose="02020603050405020304" pitchFamily="18" charset="0"/>
                              <a:ea typeface="宋体" panose="02010600030101010101" pitchFamily="2" charset="-122"/>
                            </a:rPr>
                            <a:t>e</a:t>
                          </a:r>
                          <a:r>
                            <a:rPr lang="en-US" altLang="en-US" baseline="30000">
                              <a:latin typeface="Times New Roman" panose="02020603050405020304" pitchFamily="18" charset="0"/>
                              <a:ea typeface="宋体" panose="02010600030101010101" pitchFamily="2" charset="-122"/>
                            </a:rPr>
                            <a:t>x</a:t>
                          </a:r>
                          <a:r>
                            <a:rPr lang="en-US" altLang="en-US">
                              <a:latin typeface="Times New Roman" panose="02020603050405020304" pitchFamily="18" charset="0"/>
                              <a:ea typeface="宋体" panose="02010600030101010101" pitchFamily="2" charset="-122"/>
                            </a:rPr>
                            <a:t>-1</a:t>
                          </a:r>
                          <a:endParaRPr lang="zh-CN" altLang="en-US">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just" eaLnBrk="0" hangingPunct="0">
                            <a:lnSpc>
                              <a:spcPct val="150000"/>
                            </a:lnSpc>
                            <a:spcAft>
                              <a:spcPct val="0"/>
                            </a:spcAft>
                            <a:buNone/>
                          </a:pPr>
                          <a:r>
                            <a:rPr lang="zh-CN" altLang="en-US">
                              <a:latin typeface="Times New Roman" panose="02020603050405020304" pitchFamily="18" charset="0"/>
                              <a:ea typeface="宋体" panose="02010600030101010101" pitchFamily="2" charset="-122"/>
                            </a:rPr>
                            <a:t>返回</a:t>
                          </a:r>
                          <a:r>
                            <a:rPr lang="en-US" altLang="en-US">
                              <a:latin typeface="宋体" panose="02010600030101010101" pitchFamily="2" charset="-122"/>
                              <a:ea typeface="宋体" panose="02010600030101010101" pitchFamily="2" charset="-122"/>
                            </a:rPr>
                            <a:t>e</a:t>
                          </a:r>
                          <a:r>
                            <a:rPr lang="zh-CN" altLang="en-US">
                              <a:latin typeface="Calibri" panose="020F0502020204030204" charset="0"/>
                              <a:ea typeface="宋体" panose="02010600030101010101" pitchFamily="2" charset="-122"/>
                            </a:rPr>
                            <a:t>的</a:t>
                          </a:r>
                          <a:r>
                            <a:rPr lang="en-US" altLang="en-US">
                              <a:latin typeface="Calibri" panose="020F0502020204030204" charset="0"/>
                              <a:ea typeface="宋体" panose="02010600030101010101" pitchFamily="2" charset="-122"/>
                            </a:rPr>
                            <a:t>x</a:t>
                          </a:r>
                          <a:r>
                            <a:rPr lang="zh-CN" altLang="en-US">
                              <a:latin typeface="Calibri" panose="020F0502020204030204" charset="0"/>
                              <a:ea typeface="宋体" panose="02010600030101010101" pitchFamily="2" charset="-122"/>
                            </a:rPr>
                            <a:t>次幂减</a:t>
                          </a:r>
                          <a:r>
                            <a:rPr lang="en-US" altLang="en-US">
                              <a:latin typeface="Calibri" panose="020F0502020204030204" charset="0"/>
                              <a:ea typeface="宋体" panose="02010600030101010101" pitchFamily="2" charset="-122"/>
                            </a:rPr>
                            <a:t>1</a:t>
                          </a:r>
                          <a:endParaRPr lang="zh-CN" altLang="en-US">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r h="411163">
                    <a:tc>
                      <a:txBody>
                        <a:bodyPr/>
                        <a:p>
                          <a:pPr indent="0" algn="ctr" eaLnBrk="0" hangingPunct="0">
                            <a:lnSpc>
                              <a:spcPct val="150000"/>
                            </a:lnSpc>
                            <a:spcAft>
                              <a:spcPct val="0"/>
                            </a:spcAft>
                            <a:buNone/>
                          </a:pPr>
                          <a:r>
                            <a:rPr lang="en-US" altLang="zh-CN">
                              <a:latin typeface="Calibri" panose="020F0502020204030204" charset="0"/>
                              <a:ea typeface="宋体" panose="02010600030101010101" pitchFamily="2" charset="-122"/>
                            </a:rPr>
                            <a:t>math.sqrt(x)</a:t>
                          </a:r>
                          <a:endParaRPr lang="en-US" altLang="zh-CN">
                            <a:latin typeface="Calibri" panose="020F0502020204030204"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ctr" eaLnBrk="0" hangingPunct="0">
                            <a:lnSpc>
                              <a:spcPct val="150000"/>
                            </a:lnSpc>
                            <a:spcAft>
                              <a:spcPct val="0"/>
                            </a:spcAft>
                            <a:buNone/>
                          </a:pPr>
                          <a14:m>
                            <m:oMathPara xmlns:m="http://schemas.openxmlformats.org/officeDocument/2006/math">
                              <m:oMathParaPr>
                                <m:jc m:val="centerGroup"/>
                              </m:oMathParaPr>
                              <m:oMath xmlns:m="http://schemas.openxmlformats.org/officeDocument/2006/math">
                                <m:rad>
                                  <m:radPr>
                                    <m:degHide m:val="on"/>
                                    <m:ctrlPr>
                                      <a:rPr lang="en-US" altLang="zh-CN" i="1">
                                        <a:latin typeface="Cambria Math" panose="02040503050406030204" charset="0"/>
                                        <a:ea typeface="宋体" panose="02010600030101010101" pitchFamily="2" charset="-122"/>
                                        <a:cs typeface="Cambria Math" panose="02040503050406030204" charset="0"/>
                                      </a:rPr>
                                    </m:ctrlPr>
                                  </m:radPr>
                                  <m:deg/>
                                  <m:e>
                                    <m:r>
                                      <a:rPr lang="en-US" altLang="zh-CN" i="1">
                                        <a:latin typeface="Cambria Math" panose="02040503050406030204" charset="0"/>
                                        <a:ea typeface="宋体" panose="02010600030101010101" pitchFamily="2" charset="-122"/>
                                        <a:cs typeface="Cambria Math" panose="02040503050406030204" charset="0"/>
                                      </a:rPr>
                                      <m:t>𝑥</m:t>
                                    </m:r>
                                  </m:e>
                                </m:rad>
                              </m:oMath>
                            </m:oMathPara>
                          </a14:m>
                          <a:endParaRPr lang="en-US" altLang="zh-CN">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just" eaLnBrk="0" hangingPunct="0">
                            <a:lnSpc>
                              <a:spcPct val="150000"/>
                            </a:lnSpc>
                            <a:spcAft>
                              <a:spcPct val="0"/>
                            </a:spcAft>
                            <a:buNone/>
                          </a:pPr>
                          <a:r>
                            <a:rPr lang="zh-CN" altLang="en-US">
                              <a:latin typeface="Calibri" panose="020F0502020204030204" charset="0"/>
                              <a:ea typeface="宋体" panose="02010600030101010101" pitchFamily="2" charset="-122"/>
                            </a:rPr>
                            <a:t>返回</a:t>
                          </a:r>
                          <a:r>
                            <a:rPr lang="en-US" altLang="zh-CN">
                              <a:latin typeface="Calibri" panose="020F0502020204030204" charset="0"/>
                              <a:ea typeface="宋体" panose="02010600030101010101" pitchFamily="2" charset="-122"/>
                            </a:rPr>
                            <a:t>x</a:t>
                          </a:r>
                          <a:r>
                            <a:rPr lang="zh-CN" altLang="en-US">
                              <a:latin typeface="Calibri" panose="020F0502020204030204" charset="0"/>
                              <a:ea typeface="宋体" panose="02010600030101010101" pitchFamily="2" charset="-122"/>
                            </a:rPr>
                            <a:t>的</a:t>
                          </a:r>
                          <a:r>
                            <a:rPr lang="zh-CN" altLang="en-US">
                              <a:latin typeface="Calibri" panose="020F0502020204030204" charset="0"/>
                              <a:ea typeface="宋体" panose="02010600030101010101" pitchFamily="2" charset="-122"/>
                            </a:rPr>
                            <a:t>平方根</a:t>
                          </a:r>
                          <a:endParaRPr lang="zh-CN" altLang="en-US">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r h="411163">
                    <a:tc>
                      <a:txBody>
                        <a:bodyPr/>
                        <a:p>
                          <a:pPr indent="0" algn="ctr" eaLnBrk="0" hangingPunct="0">
                            <a:lnSpc>
                              <a:spcPct val="150000"/>
                            </a:lnSpc>
                            <a:spcAft>
                              <a:spcPct val="0"/>
                            </a:spcAft>
                            <a:buNone/>
                          </a:pPr>
                          <a:r>
                            <a:rPr lang="en-US" altLang="zh-CN">
                              <a:latin typeface="Calibri" panose="020F0502020204030204" charset="0"/>
                              <a:ea typeface="宋体" panose="02010600030101010101" pitchFamily="2" charset="-122"/>
                            </a:rPr>
                            <a:t>math.log(x[,base])</a:t>
                          </a:r>
                          <a:endParaRPr lang="en-US" altLang="zh-CN">
                            <a:latin typeface="Calibri" panose="020F0502020204030204"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ctr" eaLnBrk="0" hangingPunct="0">
                            <a:lnSpc>
                              <a:spcPct val="150000"/>
                            </a:lnSpc>
                            <a:spcAft>
                              <a:spcPct val="0"/>
                            </a:spcAft>
                            <a:buNone/>
                          </a:pPr>
                          <a14:m>
                            <m:oMathPara xmlns:m="http://schemas.openxmlformats.org/officeDocument/2006/math">
                              <m:oMathParaPr>
                                <m:jc m:val="centerGroup"/>
                              </m:oMathParaPr>
                              <m:oMath xmlns:m="http://schemas.openxmlformats.org/officeDocument/2006/math">
                                <m:func>
                                  <m:funcPr>
                                    <m:ctrlPr>
                                      <a:rPr lang="en-US" altLang="zh-CN" i="1">
                                        <a:latin typeface="Cambria Math" panose="02040503050406030204" charset="0"/>
                                        <a:ea typeface="宋体" panose="02010600030101010101" pitchFamily="2" charset="-122"/>
                                        <a:cs typeface="Cambria Math" panose="02040503050406030204" charset="0"/>
                                      </a:rPr>
                                    </m:ctrlPr>
                                  </m:funcPr>
                                  <m:fName>
                                    <m:sSub>
                                      <m:sSubPr>
                                        <m:ctrlPr>
                                          <a:rPr lang="en-US" altLang="zh-CN">
                                            <a:latin typeface="Cambria Math" panose="02040503050406030204" charset="0"/>
                                            <a:ea typeface="宋体" panose="02010600030101010101" pitchFamily="2" charset="-122"/>
                                            <a:cs typeface="Cambria Math" panose="02040503050406030204" charset="0"/>
                                          </a:rPr>
                                        </m:ctrlPr>
                                      </m:sSubPr>
                                      <m:e>
                                        <m:r>
                                          <m:rPr>
                                            <m:sty m:val="p"/>
                                          </m:rPr>
                                          <a:rPr lang="en-US" altLang="zh-CN">
                                            <a:latin typeface="Cambria Math" panose="02040503050406030204" charset="0"/>
                                            <a:ea typeface="宋体" panose="02010600030101010101" pitchFamily="2" charset="-122"/>
                                            <a:cs typeface="Cambria Math" panose="02040503050406030204" charset="0"/>
                                          </a:rPr>
                                          <m:t>log</m:t>
                                        </m:r>
                                      </m:e>
                                      <m:sub>
                                        <m:r>
                                          <a:rPr lang="en-US" altLang="zh-CN" i="1">
                                            <a:latin typeface="Cambria Math" panose="02040503050406030204" charset="0"/>
                                            <a:ea typeface="宋体" panose="02010600030101010101" pitchFamily="2" charset="-122"/>
                                            <a:cs typeface="Cambria Math" panose="02040503050406030204" charset="0"/>
                                          </a:rPr>
                                          <m:t>𝑏𝑎𝑠𝑒</m:t>
                                        </m:r>
                                      </m:sub>
                                    </m:sSub>
                                  </m:fName>
                                  <m:e>
                                    <m:r>
                                      <a:rPr lang="en-US" altLang="zh-CN" i="1">
                                        <a:latin typeface="Cambria Math" panose="02040503050406030204" charset="0"/>
                                        <a:ea typeface="宋体" panose="02010600030101010101" pitchFamily="2" charset="-122"/>
                                        <a:cs typeface="Cambria Math" panose="02040503050406030204" charset="0"/>
                                      </a:rPr>
                                      <m:t>𝑥</m:t>
                                    </m:r>
                                  </m:e>
                                </m:func>
                              </m:oMath>
                            </m:oMathPara>
                          </a14:m>
                          <a:endParaRPr lang="zh-CN" altLang="en-US">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just" eaLnBrk="0" hangingPunct="0">
                            <a:lnSpc>
                              <a:spcPct val="150000"/>
                            </a:lnSpc>
                            <a:spcAft>
                              <a:spcPct val="0"/>
                            </a:spcAft>
                            <a:buNone/>
                          </a:pPr>
                          <a:r>
                            <a:rPr lang="zh-CN" altLang="en-US">
                              <a:latin typeface="Calibri" panose="020F0502020204030204" charset="0"/>
                              <a:ea typeface="宋体" panose="02010600030101010101" pitchFamily="2" charset="-122"/>
                            </a:rPr>
                            <a:t>返回</a:t>
                          </a:r>
                          <a:r>
                            <a:rPr lang="en-US" altLang="zh-CN">
                              <a:latin typeface="Calibri" panose="020F0502020204030204" charset="0"/>
                              <a:ea typeface="宋体" panose="02010600030101010101" pitchFamily="2" charset="-122"/>
                            </a:rPr>
                            <a:t>x</a:t>
                          </a:r>
                          <a:r>
                            <a:rPr lang="zh-CN" altLang="en-US">
                              <a:latin typeface="Calibri" panose="020F0502020204030204" charset="0"/>
                              <a:ea typeface="宋体" panose="02010600030101010101" pitchFamily="2" charset="-122"/>
                            </a:rPr>
                            <a:t>的对数值</a:t>
                          </a:r>
                          <a:r>
                            <a:rPr lang="en-US" altLang="zh-CN">
                              <a:latin typeface="Calibri" panose="020F0502020204030204" charset="0"/>
                              <a:ea typeface="宋体" panose="02010600030101010101" pitchFamily="2" charset="-122"/>
                            </a:rPr>
                            <a:t>,</a:t>
                          </a:r>
                          <a:r>
                            <a:rPr lang="zh-CN" altLang="en-US">
                              <a:latin typeface="Calibri" panose="020F0502020204030204" charset="0"/>
                              <a:ea typeface="宋体" panose="02010600030101010101" pitchFamily="2" charset="-122"/>
                            </a:rPr>
                            <a:t>只输入</a:t>
                          </a:r>
                          <a:r>
                            <a:rPr lang="en-US" altLang="zh-CN">
                              <a:latin typeface="Calibri" panose="020F0502020204030204" charset="0"/>
                              <a:ea typeface="宋体" panose="02010600030101010101" pitchFamily="2" charset="-122"/>
                            </a:rPr>
                            <a:t>x</a:t>
                          </a:r>
                          <a:r>
                            <a:rPr lang="zh-CN" altLang="en-US">
                              <a:latin typeface="Calibri" panose="020F0502020204030204" charset="0"/>
                              <a:ea typeface="宋体" panose="02010600030101010101" pitchFamily="2" charset="-122"/>
                            </a:rPr>
                            <a:t>时，返回自然对数，即</a:t>
                          </a:r>
                          <a14:m>
                            <m:oMath xmlns:m="http://schemas.openxmlformats.org/officeDocument/2006/math">
                              <m:func>
                                <m:funcPr>
                                  <m:ctrlPr>
                                    <a:rPr lang="en-US" altLang="zh-CN">
                                      <a:latin typeface="Cambria Math" panose="02040503050406030204" charset="0"/>
                                      <a:ea typeface="宋体" panose="02010600030101010101" pitchFamily="2" charset="-122"/>
                                      <a:cs typeface="Cambria Math" panose="02040503050406030204" charset="0"/>
                                    </a:rPr>
                                  </m:ctrlPr>
                                </m:funcPr>
                                <m:fName>
                                  <m:r>
                                    <m:rPr>
                                      <m:sty m:val="p"/>
                                    </m:rPr>
                                    <a:rPr lang="en-US" altLang="zh-CN">
                                      <a:latin typeface="Cambria Math" panose="02040503050406030204" charset="0"/>
                                      <a:ea typeface="宋体" panose="02010600030101010101" pitchFamily="2" charset="-122"/>
                                      <a:cs typeface="Cambria Math" panose="02040503050406030204" charset="0"/>
                                    </a:rPr>
                                    <m:t>ln</m:t>
                                  </m:r>
                                </m:fName>
                                <m:e>
                                  <m:r>
                                    <a:rPr lang="en-US" altLang="zh-CN" i="1">
                                      <a:latin typeface="Cambria Math" panose="02040503050406030204" charset="0"/>
                                      <a:ea typeface="宋体" panose="02010600030101010101" pitchFamily="2" charset="-122"/>
                                      <a:cs typeface="Cambria Math" panose="02040503050406030204" charset="0"/>
                                    </a:rPr>
                                    <m:t>𝑥</m:t>
                                  </m:r>
                                </m:e>
                              </m:func>
                            </m:oMath>
                          </a14:m>
                          <a:endParaRPr lang="en-US" altLang="zh-CN">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r h="411163">
                    <a:tc>
                      <a:txBody>
                        <a:bodyPr/>
                        <a:p>
                          <a:pPr indent="0" algn="ctr" eaLnBrk="0" hangingPunct="0">
                            <a:lnSpc>
                              <a:spcPct val="150000"/>
                            </a:lnSpc>
                            <a:spcAft>
                              <a:spcPct val="0"/>
                            </a:spcAft>
                            <a:buNone/>
                          </a:pPr>
                          <a:r>
                            <a:rPr lang="en-US" altLang="zh-CN">
                              <a:latin typeface="Calibri" panose="020F0502020204030204" charset="0"/>
                              <a:ea typeface="宋体" panose="02010600030101010101" pitchFamily="2" charset="-122"/>
                            </a:rPr>
                            <a:t>math.log1p(x)</a:t>
                          </a:r>
                          <a:endParaRPr lang="en-US" altLang="zh-CN">
                            <a:latin typeface="Calibri" panose="020F0502020204030204"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ctr" eaLnBrk="0" hangingPunct="0">
                            <a:lnSpc>
                              <a:spcPct val="150000"/>
                            </a:lnSpc>
                            <a:spcAft>
                              <a:spcPct val="0"/>
                            </a:spcAft>
                            <a:buNone/>
                          </a:pPr>
                          <a14:m>
                            <m:oMathPara xmlns:m="http://schemas.openxmlformats.org/officeDocument/2006/math">
                              <m:oMathParaPr>
                                <m:jc m:val="centerGroup"/>
                              </m:oMathParaPr>
                              <m:oMath xmlns:m="http://schemas.openxmlformats.org/officeDocument/2006/math">
                                <m:func>
                                  <m:funcPr>
                                    <m:ctrlPr>
                                      <a:rPr lang="en-US" altLang="zh-CN">
                                        <a:latin typeface="Cambria Math" panose="02040503050406030204" charset="0"/>
                                        <a:ea typeface="宋体" panose="02010600030101010101" pitchFamily="2" charset="-122"/>
                                        <a:cs typeface="Cambria Math" panose="02040503050406030204" charset="0"/>
                                      </a:rPr>
                                    </m:ctrlPr>
                                  </m:funcPr>
                                  <m:fName>
                                    <m:r>
                                      <m:rPr>
                                        <m:sty m:val="p"/>
                                      </m:rPr>
                                      <a:rPr lang="en-US" altLang="zh-CN">
                                        <a:latin typeface="Cambria Math" panose="02040503050406030204" charset="0"/>
                                        <a:ea typeface="宋体" panose="02010600030101010101" pitchFamily="2" charset="-122"/>
                                        <a:cs typeface="Cambria Math" panose="02040503050406030204" charset="0"/>
                                      </a:rPr>
                                      <m:t>ln</m:t>
                                    </m:r>
                                  </m:fName>
                                  <m:e>
                                    <m:r>
                                      <a:rPr lang="en-US" altLang="zh-CN" i="1">
                                        <a:latin typeface="Cambria Math" panose="02040503050406030204" charset="0"/>
                                        <a:ea typeface="宋体" panose="02010600030101010101" pitchFamily="2" charset="-122"/>
                                        <a:cs typeface="Cambria Math" panose="02040503050406030204" charset="0"/>
                                      </a:rPr>
                                      <m:t>(</m:t>
                                    </m:r>
                                    <m:r>
                                      <a:rPr lang="en-US" altLang="zh-CN" i="1">
                                        <a:latin typeface="Cambria Math" panose="02040503050406030204" charset="0"/>
                                        <a:ea typeface="宋体" panose="02010600030101010101" pitchFamily="2" charset="-122"/>
                                        <a:cs typeface="Cambria Math" panose="02040503050406030204" charset="0"/>
                                      </a:rPr>
                                      <m:t>1</m:t>
                                    </m:r>
                                    <m:r>
                                      <a:rPr lang="en-US" altLang="zh-CN" i="1">
                                        <a:latin typeface="Cambria Math" panose="02040503050406030204" charset="0"/>
                                        <a:ea typeface="宋体" panose="02010600030101010101" pitchFamily="2" charset="-122"/>
                                        <a:cs typeface="Cambria Math" panose="02040503050406030204" charset="0"/>
                                      </a:rPr>
                                      <m:t>+</m:t>
                                    </m:r>
                                    <m:r>
                                      <a:rPr lang="en-US" altLang="zh-CN" i="1">
                                        <a:latin typeface="Cambria Math" panose="02040503050406030204" charset="0"/>
                                        <a:ea typeface="宋体" panose="02010600030101010101" pitchFamily="2" charset="-122"/>
                                        <a:cs typeface="Cambria Math" panose="02040503050406030204" charset="0"/>
                                      </a:rPr>
                                      <m:t>𝑥</m:t>
                                    </m:r>
                                    <m:r>
                                      <a:rPr lang="en-US" altLang="zh-CN" i="1">
                                        <a:latin typeface="Cambria Math" panose="02040503050406030204" charset="0"/>
                                        <a:ea typeface="宋体" panose="02010600030101010101" pitchFamily="2" charset="-122"/>
                                        <a:cs typeface="Cambria Math" panose="02040503050406030204" charset="0"/>
                                      </a:rPr>
                                      <m:t>)</m:t>
                                    </m:r>
                                  </m:e>
                                </m:func>
                              </m:oMath>
                            </m:oMathPara>
                          </a14:m>
                          <a:endParaRPr lang="zh-CN" altLang="en-US">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just" eaLnBrk="0" hangingPunct="0">
                            <a:lnSpc>
                              <a:spcPct val="150000"/>
                            </a:lnSpc>
                            <a:spcAft>
                              <a:spcPct val="0"/>
                            </a:spcAft>
                            <a:buNone/>
                          </a:pPr>
                          <a:r>
                            <a:rPr lang="zh-CN" altLang="en-US">
                              <a:latin typeface="Calibri" panose="020F0502020204030204" charset="0"/>
                              <a:ea typeface="宋体" panose="02010600030101010101" pitchFamily="2" charset="-122"/>
                            </a:rPr>
                            <a:t>返回</a:t>
                          </a:r>
                          <a:r>
                            <a:rPr lang="en-US" altLang="zh-CN">
                              <a:latin typeface="Calibri" panose="020F0502020204030204" charset="0"/>
                              <a:ea typeface="宋体" panose="02010600030101010101" pitchFamily="2" charset="-122"/>
                            </a:rPr>
                            <a:t>1+x</a:t>
                          </a:r>
                          <a:r>
                            <a:rPr lang="zh-CN" altLang="en-US">
                              <a:latin typeface="Calibri" panose="020F0502020204030204" charset="0"/>
                              <a:ea typeface="宋体" panose="02010600030101010101" pitchFamily="2" charset="-122"/>
                            </a:rPr>
                            <a:t>的自然对数</a:t>
                          </a:r>
                          <a:r>
                            <a:rPr lang="zh-CN" altLang="en-US">
                              <a:latin typeface="Calibri" panose="020F0502020204030204" charset="0"/>
                              <a:ea typeface="宋体" panose="02010600030101010101" pitchFamily="2" charset="-122"/>
                            </a:rPr>
                            <a:t>值</a:t>
                          </a:r>
                          <a:endParaRPr lang="zh-CN" altLang="en-US">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r h="411163">
                    <a:tc>
                      <a:txBody>
                        <a:bodyPr/>
                        <a:p>
                          <a:pPr indent="0" algn="ctr" eaLnBrk="0" hangingPunct="0">
                            <a:lnSpc>
                              <a:spcPct val="150000"/>
                            </a:lnSpc>
                            <a:spcAft>
                              <a:spcPct val="0"/>
                            </a:spcAft>
                            <a:buNone/>
                          </a:pPr>
                          <a:r>
                            <a:rPr lang="en-US" altLang="zh-CN">
                              <a:latin typeface="Calibri" panose="020F0502020204030204" charset="0"/>
                              <a:ea typeface="宋体" panose="02010600030101010101" pitchFamily="2" charset="-122"/>
                            </a:rPr>
                            <a:t>math.log2(x)</a:t>
                          </a:r>
                          <a:endParaRPr lang="en-US" altLang="zh-CN">
                            <a:latin typeface="Calibri" panose="020F0502020204030204"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ctr" eaLnBrk="0" hangingPunct="0">
                            <a:lnSpc>
                              <a:spcPct val="150000"/>
                            </a:lnSpc>
                            <a:spcAft>
                              <a:spcPct val="0"/>
                            </a:spcAft>
                            <a:buNone/>
                          </a:pPr>
                          <a14:m>
                            <m:oMathPara xmlns:m="http://schemas.openxmlformats.org/officeDocument/2006/math">
                              <m:oMathParaPr>
                                <m:jc m:val="centerGroup"/>
                              </m:oMathParaPr>
                              <m:oMath xmlns:m="http://schemas.openxmlformats.org/officeDocument/2006/math">
                                <m:func>
                                  <m:funcPr>
                                    <m:ctrlPr>
                                      <a:rPr lang="en-US" altLang="zh-CN" i="1">
                                        <a:latin typeface="Cambria Math" panose="02040503050406030204" charset="0"/>
                                        <a:ea typeface="宋体" panose="02010600030101010101" pitchFamily="2" charset="-122"/>
                                        <a:cs typeface="Cambria Math" panose="02040503050406030204" charset="0"/>
                                      </a:rPr>
                                    </m:ctrlPr>
                                  </m:funcPr>
                                  <m:fName>
                                    <m:sSub>
                                      <m:sSubPr>
                                        <m:ctrlPr>
                                          <a:rPr lang="en-US" altLang="zh-CN">
                                            <a:latin typeface="Cambria Math" panose="02040503050406030204" charset="0"/>
                                            <a:ea typeface="宋体" panose="02010600030101010101" pitchFamily="2" charset="-122"/>
                                            <a:cs typeface="Cambria Math" panose="02040503050406030204" charset="0"/>
                                          </a:rPr>
                                        </m:ctrlPr>
                                      </m:sSubPr>
                                      <m:e>
                                        <m:r>
                                          <m:rPr>
                                            <m:sty m:val="p"/>
                                          </m:rPr>
                                          <a:rPr lang="en-US" altLang="zh-CN">
                                            <a:latin typeface="Cambria Math" panose="02040503050406030204" charset="0"/>
                                            <a:ea typeface="宋体" panose="02010600030101010101" pitchFamily="2" charset="-122"/>
                                            <a:cs typeface="Cambria Math" panose="02040503050406030204" charset="0"/>
                                          </a:rPr>
                                          <m:t>log</m:t>
                                        </m:r>
                                      </m:e>
                                      <m:sub>
                                        <m:r>
                                          <a:rPr lang="en-US" altLang="zh-CN" i="1">
                                            <a:latin typeface="Cambria Math" panose="02040503050406030204" charset="0"/>
                                            <a:ea typeface="宋体" panose="02010600030101010101" pitchFamily="2" charset="-122"/>
                                            <a:cs typeface="Cambria Math" panose="02040503050406030204" charset="0"/>
                                          </a:rPr>
                                          <m:t>2</m:t>
                                        </m:r>
                                      </m:sub>
                                    </m:sSub>
                                  </m:fName>
                                  <m:e>
                                    <m:r>
                                      <a:rPr lang="en-US" altLang="zh-CN" i="1">
                                        <a:latin typeface="Cambria Math" panose="02040503050406030204" charset="0"/>
                                        <a:ea typeface="宋体" panose="02010600030101010101" pitchFamily="2" charset="-122"/>
                                        <a:cs typeface="Cambria Math" panose="02040503050406030204" charset="0"/>
                                      </a:rPr>
                                      <m:t>𝑥</m:t>
                                    </m:r>
                                  </m:e>
                                </m:func>
                              </m:oMath>
                            </m:oMathPara>
                          </a14:m>
                          <a:endParaRPr lang="zh-CN" altLang="en-US">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just" eaLnBrk="0" hangingPunct="0">
                            <a:lnSpc>
                              <a:spcPct val="150000"/>
                            </a:lnSpc>
                            <a:spcAft>
                              <a:spcPct val="0"/>
                            </a:spcAft>
                            <a:buNone/>
                          </a:pPr>
                          <a:r>
                            <a:rPr lang="zh-CN" altLang="en-US">
                              <a:latin typeface="Calibri" panose="020F0502020204030204" charset="0"/>
                              <a:ea typeface="宋体" panose="02010600030101010101" pitchFamily="2" charset="-122"/>
                            </a:rPr>
                            <a:t>返回</a:t>
                          </a:r>
                          <a:r>
                            <a:rPr lang="en-US" altLang="zh-CN">
                              <a:latin typeface="Calibri" panose="020F0502020204030204" charset="0"/>
                              <a:ea typeface="宋体" panose="02010600030101010101" pitchFamily="2" charset="-122"/>
                            </a:rPr>
                            <a:t>x</a:t>
                          </a:r>
                          <a:r>
                            <a:rPr lang="zh-CN" altLang="en-US">
                              <a:latin typeface="Calibri" panose="020F0502020204030204" charset="0"/>
                              <a:ea typeface="宋体" panose="02010600030101010101" pitchFamily="2" charset="-122"/>
                            </a:rPr>
                            <a:t>的</a:t>
                          </a:r>
                          <a:r>
                            <a:rPr lang="en-US" altLang="zh-CN">
                              <a:latin typeface="Calibri" panose="020F0502020204030204" charset="0"/>
                              <a:ea typeface="宋体" panose="02010600030101010101" pitchFamily="2" charset="-122"/>
                            </a:rPr>
                            <a:t>2</a:t>
                          </a:r>
                          <a:r>
                            <a:rPr lang="zh-CN" altLang="en-US">
                              <a:latin typeface="Calibri" panose="020F0502020204030204" charset="0"/>
                              <a:ea typeface="宋体" panose="02010600030101010101" pitchFamily="2" charset="-122"/>
                            </a:rPr>
                            <a:t>对数值</a:t>
                          </a:r>
                          <a:endParaRPr lang="zh-CN" altLang="en-US">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r h="411163">
                    <a:tc>
                      <a:txBody>
                        <a:bodyPr/>
                        <a:p>
                          <a:pPr indent="0" algn="ctr" eaLnBrk="0" hangingPunct="0">
                            <a:lnSpc>
                              <a:spcPct val="150000"/>
                            </a:lnSpc>
                            <a:spcAft>
                              <a:spcPct val="0"/>
                            </a:spcAft>
                            <a:buNone/>
                          </a:pPr>
                          <a:r>
                            <a:rPr lang="en-US" altLang="zh-CN">
                              <a:latin typeface="Calibri" panose="020F0502020204030204" charset="0"/>
                              <a:ea typeface="宋体" panose="02010600030101010101" pitchFamily="2" charset="-122"/>
                            </a:rPr>
                            <a:t>math.log10(x)</a:t>
                          </a:r>
                          <a:endParaRPr lang="en-US" altLang="zh-CN">
                            <a:latin typeface="Calibri" panose="020F0502020204030204"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ctr" eaLnBrk="0" hangingPunct="0">
                            <a:lnSpc>
                              <a:spcPct val="150000"/>
                            </a:lnSpc>
                            <a:spcAft>
                              <a:spcPct val="0"/>
                            </a:spcAft>
                            <a:buNone/>
                          </a:pPr>
                          <a14:m>
                            <m:oMathPara xmlns:m="http://schemas.openxmlformats.org/officeDocument/2006/math">
                              <m:oMathParaPr>
                                <m:jc m:val="centerGroup"/>
                              </m:oMathParaPr>
                              <m:oMath xmlns:m="http://schemas.openxmlformats.org/officeDocument/2006/math">
                                <m:func>
                                  <m:funcPr>
                                    <m:ctrlPr>
                                      <a:rPr lang="en-US" altLang="zh-CN" i="1">
                                        <a:latin typeface="Cambria Math" panose="02040503050406030204" charset="0"/>
                                        <a:ea typeface="宋体" panose="02010600030101010101" pitchFamily="2" charset="-122"/>
                                        <a:cs typeface="Cambria Math" panose="02040503050406030204" charset="0"/>
                                      </a:rPr>
                                    </m:ctrlPr>
                                  </m:funcPr>
                                  <m:fName>
                                    <m:sSub>
                                      <m:sSubPr>
                                        <m:ctrlPr>
                                          <a:rPr lang="en-US" altLang="zh-CN">
                                            <a:latin typeface="Cambria Math" panose="02040503050406030204" charset="0"/>
                                            <a:ea typeface="宋体" panose="02010600030101010101" pitchFamily="2" charset="-122"/>
                                            <a:cs typeface="Cambria Math" panose="02040503050406030204" charset="0"/>
                                          </a:rPr>
                                        </m:ctrlPr>
                                      </m:sSubPr>
                                      <m:e>
                                        <m:r>
                                          <m:rPr>
                                            <m:sty m:val="p"/>
                                          </m:rPr>
                                          <a:rPr lang="en-US" altLang="zh-CN">
                                            <a:latin typeface="Cambria Math" panose="02040503050406030204" charset="0"/>
                                            <a:ea typeface="宋体" panose="02010600030101010101" pitchFamily="2" charset="-122"/>
                                            <a:cs typeface="Cambria Math" panose="02040503050406030204" charset="0"/>
                                          </a:rPr>
                                          <m:t>log</m:t>
                                        </m:r>
                                      </m:e>
                                      <m:sub>
                                        <m:r>
                                          <a:rPr lang="en-US" altLang="zh-CN" i="1">
                                            <a:latin typeface="Cambria Math" panose="02040503050406030204" charset="0"/>
                                            <a:ea typeface="宋体" panose="02010600030101010101" pitchFamily="2" charset="-122"/>
                                            <a:cs typeface="Cambria Math" panose="02040503050406030204" charset="0"/>
                                          </a:rPr>
                                          <m:t>10</m:t>
                                        </m:r>
                                      </m:sub>
                                    </m:sSub>
                                  </m:fName>
                                  <m:e>
                                    <m:r>
                                      <a:rPr lang="en-US" altLang="zh-CN" i="1">
                                        <a:latin typeface="Cambria Math" panose="02040503050406030204" charset="0"/>
                                        <a:ea typeface="宋体" panose="02010600030101010101" pitchFamily="2" charset="-122"/>
                                        <a:cs typeface="Cambria Math" panose="02040503050406030204" charset="0"/>
                                      </a:rPr>
                                      <m:t>𝑥</m:t>
                                    </m:r>
                                  </m:e>
                                </m:func>
                              </m:oMath>
                            </m:oMathPara>
                          </a14:m>
                          <a:endParaRPr lang="zh-CN" altLang="en-US">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just" eaLnBrk="0" hangingPunct="0">
                            <a:lnSpc>
                              <a:spcPct val="150000"/>
                            </a:lnSpc>
                            <a:spcAft>
                              <a:spcPct val="0"/>
                            </a:spcAft>
                            <a:buNone/>
                          </a:pPr>
                          <a:r>
                            <a:rPr lang="zh-CN" altLang="en-US">
                              <a:latin typeface="Calibri" panose="020F0502020204030204" charset="0"/>
                              <a:ea typeface="宋体" panose="02010600030101010101" pitchFamily="2" charset="-122"/>
                            </a:rPr>
                            <a:t>返回</a:t>
                          </a:r>
                          <a:r>
                            <a:rPr lang="en-US" altLang="zh-CN">
                              <a:latin typeface="Calibri" panose="020F0502020204030204" charset="0"/>
                              <a:ea typeface="宋体" panose="02010600030101010101" pitchFamily="2" charset="-122"/>
                            </a:rPr>
                            <a:t>x</a:t>
                          </a:r>
                          <a:r>
                            <a:rPr lang="zh-CN" altLang="en-US">
                              <a:latin typeface="Calibri" panose="020F0502020204030204" charset="0"/>
                              <a:ea typeface="宋体" panose="02010600030101010101" pitchFamily="2" charset="-122"/>
                            </a:rPr>
                            <a:t>的</a:t>
                          </a:r>
                          <a:r>
                            <a:rPr lang="en-US" altLang="zh-CN">
                              <a:latin typeface="Calibri" panose="020F0502020204030204" charset="0"/>
                              <a:ea typeface="宋体" panose="02010600030101010101" pitchFamily="2" charset="-122"/>
                            </a:rPr>
                            <a:t>10</a:t>
                          </a:r>
                          <a:r>
                            <a:rPr lang="zh-CN" altLang="en-US">
                              <a:latin typeface="Calibri" panose="020F0502020204030204" charset="0"/>
                              <a:ea typeface="宋体" panose="02010600030101010101" pitchFamily="2" charset="-122"/>
                            </a:rPr>
                            <a:t>对</a:t>
                          </a:r>
                          <a:r>
                            <a:rPr lang="zh-CN" altLang="en-US">
                              <a:latin typeface="Calibri" panose="020F0502020204030204" charset="0"/>
                              <a:ea typeface="宋体" panose="02010600030101010101" pitchFamily="2" charset="-122"/>
                            </a:rPr>
                            <a:t>数值</a:t>
                          </a:r>
                          <a:endParaRPr lang="zh-CN" altLang="en-US">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mc:Choice>
        <mc:Fallback xmlns="">
          <p:graphicFrame>
            <p:nvGraphicFramePr>
              <p:cNvPr id="34820" name="表格 34819"/>
              <p:cNvGraphicFramePr/>
              <p:nvPr>
                <p:custDataLst>
                  <p:tags r:id="rId4"/>
                </p:custDataLst>
              </p:nvPr>
            </p:nvGraphicFramePr>
            <p:xfrm>
              <a:off x="536258" y="2348548"/>
              <a:ext cx="8356600" cy="3704590"/>
            </p:xfrm>
            <a:graphic>
              <a:graphicData uri="http://schemas.openxmlformats.org/drawingml/2006/table">
                <a:tbl>
                  <a:tblPr/>
                  <a:tblGrid>
                    <a:gridCol w="1892935"/>
                    <a:gridCol w="1099820"/>
                    <a:gridCol w="5363845"/>
                  </a:tblGrid>
                  <a:tr h="411163">
                    <a:tc>
                      <a:txBody>
                        <a:bodyPr/>
                        <a:p>
                          <a:pPr indent="0" algn="ctr" eaLnBrk="0" hangingPunct="0">
                            <a:lnSpc>
                              <a:spcPct val="150000"/>
                            </a:lnSpc>
                            <a:spcAft>
                              <a:spcPct val="0"/>
                            </a:spcAft>
                            <a:buNone/>
                          </a:pPr>
                          <a:r>
                            <a:rPr lang="zh-CN" altLang="en-US">
                              <a:latin typeface="Times New Roman" panose="02020603050405020304" pitchFamily="18" charset="0"/>
                              <a:ea typeface="宋体" panose="02010600030101010101" pitchFamily="2" charset="-122"/>
                            </a:rPr>
                            <a:t>函数</a:t>
                          </a:r>
                          <a:endParaRPr lang="zh-CN" altLang="en-US">
                            <a:latin typeface="Calibri" panose="020F0502020204030204"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D9D9D9"/>
                        </a:solidFill>
                      </a:tcPr>
                    </a:tc>
                    <a:tc>
                      <a:txBody>
                        <a:bodyPr/>
                        <a:p>
                          <a:pPr indent="0" algn="ctr" eaLnBrk="0" hangingPunct="0">
                            <a:lnSpc>
                              <a:spcPct val="150000"/>
                            </a:lnSpc>
                            <a:spcAft>
                              <a:spcPct val="0"/>
                            </a:spcAft>
                            <a:buNone/>
                          </a:pPr>
                          <a:r>
                            <a:rPr lang="zh-CN" altLang="en-US">
                              <a:latin typeface="Times New Roman" panose="02020603050405020304" pitchFamily="18" charset="0"/>
                              <a:ea typeface="宋体" panose="02010600030101010101" pitchFamily="2" charset="-122"/>
                            </a:rPr>
                            <a:t>数学表示</a:t>
                          </a:r>
                          <a:endParaRPr lang="zh-CN" altLang="en-US">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D9D9D9"/>
                        </a:solidFill>
                      </a:tcPr>
                    </a:tc>
                    <a:tc>
                      <a:txBody>
                        <a:bodyPr/>
                        <a:p>
                          <a:pPr indent="0" algn="ctr" eaLnBrk="0" hangingPunct="0">
                            <a:lnSpc>
                              <a:spcPct val="150000"/>
                            </a:lnSpc>
                            <a:spcAft>
                              <a:spcPct val="0"/>
                            </a:spcAft>
                            <a:buNone/>
                          </a:pPr>
                          <a:r>
                            <a:rPr lang="zh-CN" altLang="en-US">
                              <a:latin typeface="Times New Roman" panose="02020603050405020304" pitchFamily="18" charset="0"/>
                              <a:ea typeface="宋体" panose="02010600030101010101" pitchFamily="2" charset="-122"/>
                            </a:rPr>
                            <a:t>描述</a:t>
                          </a:r>
                          <a:endParaRPr lang="zh-CN" altLang="en-US">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D9D9D9"/>
                        </a:solidFill>
                      </a:tcPr>
                    </a:tc>
                  </a:tr>
                  <a:tr h="411162">
                    <a:tc>
                      <a:txBody>
                        <a:bodyPr/>
                        <a:p>
                          <a:pPr indent="0" algn="ctr" eaLnBrk="0" hangingPunct="0">
                            <a:lnSpc>
                              <a:spcPct val="150000"/>
                            </a:lnSpc>
                            <a:spcAft>
                              <a:spcPct val="0"/>
                            </a:spcAft>
                            <a:buNone/>
                          </a:pPr>
                          <a:r>
                            <a:rPr lang="en-US" altLang="en-US">
                              <a:latin typeface="Times New Roman" panose="02020603050405020304" pitchFamily="18" charset="0"/>
                              <a:ea typeface="宋体" panose="02010600030101010101" pitchFamily="2" charset="-122"/>
                            </a:rPr>
                            <a:t>math.pow(x,y)</a:t>
                          </a:r>
                          <a:endParaRPr lang="zh-CN" altLang="en-US">
                            <a:latin typeface="Calibri" panose="020F0502020204030204"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ctr" eaLnBrk="0" hangingPunct="0">
                            <a:lnSpc>
                              <a:spcPct val="150000"/>
                            </a:lnSpc>
                            <a:spcAft>
                              <a:spcPct val="0"/>
                            </a:spcAft>
                            <a:buNone/>
                          </a:pPr>
                          <a:r>
                            <a:rPr lang="en-US" altLang="en-US">
                              <a:latin typeface="Times New Roman" panose="02020603050405020304" pitchFamily="18" charset="0"/>
                              <a:ea typeface="宋体" panose="02010600030101010101" pitchFamily="2" charset="-122"/>
                            </a:rPr>
                            <a:t>x</a:t>
                          </a:r>
                          <a:r>
                            <a:rPr lang="en-US" altLang="en-US" baseline="30000">
                              <a:latin typeface="Times New Roman" panose="02020603050405020304" pitchFamily="18" charset="0"/>
                              <a:ea typeface="宋体" panose="02010600030101010101" pitchFamily="2" charset="-122"/>
                            </a:rPr>
                            <a:t>y</a:t>
                          </a:r>
                          <a:endParaRPr lang="zh-CN" altLang="en-US">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just" eaLnBrk="0" hangingPunct="0">
                            <a:lnSpc>
                              <a:spcPct val="150000"/>
                            </a:lnSpc>
                            <a:spcAft>
                              <a:spcPct val="0"/>
                            </a:spcAft>
                            <a:buNone/>
                          </a:pPr>
                          <a:r>
                            <a:rPr lang="zh-CN" altLang="en-US">
                              <a:latin typeface="Times New Roman" panose="02020603050405020304" pitchFamily="18" charset="0"/>
                              <a:ea typeface="宋体" panose="02010600030101010101" pitchFamily="2" charset="-122"/>
                            </a:rPr>
                            <a:t>返回</a:t>
                          </a:r>
                          <a:r>
                            <a:rPr lang="en-US" altLang="en-US">
                              <a:latin typeface="Times New Roman" panose="02020603050405020304" pitchFamily="18" charset="0"/>
                              <a:ea typeface="宋体" panose="02010600030101010101" pitchFamily="2" charset="-122"/>
                            </a:rPr>
                            <a:t>x</a:t>
                          </a:r>
                          <a:r>
                            <a:rPr lang="zh-CN" altLang="en-US">
                              <a:latin typeface="Times New Roman" panose="02020603050405020304" pitchFamily="18" charset="0"/>
                              <a:ea typeface="宋体" panose="02010600030101010101" pitchFamily="2" charset="-122"/>
                            </a:rPr>
                            <a:t>的</a:t>
                          </a:r>
                          <a:r>
                            <a:rPr lang="en-US" altLang="en-US">
                              <a:latin typeface="Times New Roman" panose="02020603050405020304" pitchFamily="18" charset="0"/>
                              <a:ea typeface="宋体" panose="02010600030101010101" pitchFamily="2" charset="-122"/>
                            </a:rPr>
                            <a:t>y</a:t>
                          </a:r>
                          <a:r>
                            <a:rPr lang="zh-CN" altLang="en-US">
                              <a:latin typeface="Times New Roman" panose="02020603050405020304" pitchFamily="18" charset="0"/>
                              <a:ea typeface="宋体" panose="02010600030101010101" pitchFamily="2" charset="-122"/>
                            </a:rPr>
                            <a:t>次幂</a:t>
                          </a:r>
                          <a:endParaRPr lang="zh-CN" altLang="en-US">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r h="412750">
                    <a:tc>
                      <a:txBody>
                        <a:bodyPr/>
                        <a:p>
                          <a:pPr indent="0" algn="ctr" eaLnBrk="0" hangingPunct="0">
                            <a:lnSpc>
                              <a:spcPct val="150000"/>
                            </a:lnSpc>
                            <a:spcAft>
                              <a:spcPct val="0"/>
                            </a:spcAft>
                            <a:buNone/>
                          </a:pPr>
                          <a:r>
                            <a:rPr lang="en-US" altLang="en-US">
                              <a:latin typeface="Times New Roman" panose="02020603050405020304" pitchFamily="18" charset="0"/>
                              <a:ea typeface="宋体" panose="02010600030101010101" pitchFamily="2" charset="-122"/>
                            </a:rPr>
                            <a:t>math.exp(x)</a:t>
                          </a:r>
                          <a:endParaRPr lang="zh-CN" altLang="en-US">
                            <a:latin typeface="Calibri" panose="020F0502020204030204"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ctr" eaLnBrk="0" hangingPunct="0">
                            <a:lnSpc>
                              <a:spcPct val="150000"/>
                            </a:lnSpc>
                            <a:spcAft>
                              <a:spcPct val="0"/>
                            </a:spcAft>
                            <a:buNone/>
                          </a:pPr>
                          <a:r>
                            <a:rPr lang="en-US" altLang="en-US">
                              <a:latin typeface="Times New Roman" panose="02020603050405020304" pitchFamily="18" charset="0"/>
                              <a:ea typeface="宋体" panose="02010600030101010101" pitchFamily="2" charset="-122"/>
                            </a:rPr>
                            <a:t>e</a:t>
                          </a:r>
                          <a:r>
                            <a:rPr lang="en-US" altLang="en-US" baseline="30000">
                              <a:latin typeface="Times New Roman" panose="02020603050405020304" pitchFamily="18" charset="0"/>
                              <a:ea typeface="宋体" panose="02010600030101010101" pitchFamily="2" charset="-122"/>
                            </a:rPr>
                            <a:t>x</a:t>
                          </a:r>
                          <a:endParaRPr lang="zh-CN" altLang="en-US">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just" eaLnBrk="0" hangingPunct="0">
                            <a:lnSpc>
                              <a:spcPct val="150000"/>
                            </a:lnSpc>
                            <a:spcAft>
                              <a:spcPct val="0"/>
                            </a:spcAft>
                            <a:buNone/>
                          </a:pPr>
                          <a:r>
                            <a:rPr lang="zh-CN" altLang="en-US">
                              <a:latin typeface="Calibri" panose="020F0502020204030204" charset="0"/>
                              <a:ea typeface="宋体" panose="02010600030101010101" pitchFamily="2" charset="-122"/>
                            </a:rPr>
                            <a:t>返回</a:t>
                          </a:r>
                          <a:r>
                            <a:rPr lang="en-US" altLang="en-US">
                              <a:latin typeface="Calibri" panose="020F0502020204030204" charset="0"/>
                              <a:ea typeface="宋体" panose="02010600030101010101" pitchFamily="2" charset="-122"/>
                            </a:rPr>
                            <a:t>e</a:t>
                          </a:r>
                          <a:r>
                            <a:rPr lang="zh-CN" altLang="en-US">
                              <a:latin typeface="Calibri" panose="020F0502020204030204" charset="0"/>
                              <a:ea typeface="宋体" panose="02010600030101010101" pitchFamily="2" charset="-122"/>
                            </a:rPr>
                            <a:t>的</a:t>
                          </a:r>
                          <a:r>
                            <a:rPr lang="en-US" altLang="en-US">
                              <a:latin typeface="Calibri" panose="020F0502020204030204" charset="0"/>
                              <a:ea typeface="宋体" panose="02010600030101010101" pitchFamily="2" charset="-122"/>
                            </a:rPr>
                            <a:t>x</a:t>
                          </a:r>
                          <a:r>
                            <a:rPr lang="zh-CN" altLang="en-US">
                              <a:latin typeface="Calibri" panose="020F0502020204030204" charset="0"/>
                              <a:ea typeface="宋体" panose="02010600030101010101" pitchFamily="2" charset="-122"/>
                            </a:rPr>
                            <a:t>次幂，</a:t>
                          </a:r>
                          <a:r>
                            <a:rPr lang="en-US" altLang="en-US">
                              <a:latin typeface="Calibri" panose="020F0502020204030204" charset="0"/>
                              <a:ea typeface="宋体" panose="02010600030101010101" pitchFamily="2" charset="-122"/>
                            </a:rPr>
                            <a:t>e</a:t>
                          </a:r>
                          <a:r>
                            <a:rPr lang="zh-CN" altLang="en-US">
                              <a:latin typeface="Calibri" panose="020F0502020204030204" charset="0"/>
                              <a:ea typeface="宋体" panose="02010600030101010101" pitchFamily="2" charset="-122"/>
                            </a:rPr>
                            <a:t>是自然对数</a:t>
                          </a:r>
                          <a:r>
                            <a:rPr lang="zh-CN" altLang="en-US">
                              <a:latin typeface="Calibri" panose="020F0502020204030204" charset="0"/>
                              <a:ea typeface="宋体" panose="02010600030101010101" pitchFamily="2" charset="-122"/>
                              <a:cs typeface="Times New Roman" panose="02020603050405020304" pitchFamily="18" charset="0"/>
                            </a:rPr>
                            <a:t> </a:t>
                          </a:r>
                          <a:endParaRPr lang="zh-CN" altLang="en-US">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r h="411163">
                    <a:tc>
                      <a:txBody>
                        <a:bodyPr/>
                        <a:p>
                          <a:pPr indent="0" algn="ctr" eaLnBrk="0" hangingPunct="0">
                            <a:lnSpc>
                              <a:spcPct val="150000"/>
                            </a:lnSpc>
                            <a:spcAft>
                              <a:spcPct val="0"/>
                            </a:spcAft>
                            <a:buNone/>
                          </a:pPr>
                          <a:r>
                            <a:rPr lang="en-US" altLang="en-US">
                              <a:latin typeface="Times New Roman" panose="02020603050405020304" pitchFamily="18" charset="0"/>
                              <a:ea typeface="宋体" panose="02010600030101010101" pitchFamily="2" charset="-122"/>
                            </a:rPr>
                            <a:t>math.expml(x)</a:t>
                          </a:r>
                          <a:endParaRPr lang="zh-CN" altLang="en-US">
                            <a:latin typeface="Calibri" panose="020F0502020204030204"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ctr" eaLnBrk="0" hangingPunct="0">
                            <a:lnSpc>
                              <a:spcPct val="150000"/>
                            </a:lnSpc>
                            <a:spcAft>
                              <a:spcPct val="0"/>
                            </a:spcAft>
                            <a:buNone/>
                          </a:pPr>
                          <a:r>
                            <a:rPr lang="en-US" altLang="en-US">
                              <a:latin typeface="Times New Roman" panose="02020603050405020304" pitchFamily="18" charset="0"/>
                              <a:ea typeface="宋体" panose="02010600030101010101" pitchFamily="2" charset="-122"/>
                            </a:rPr>
                            <a:t>e</a:t>
                          </a:r>
                          <a:r>
                            <a:rPr lang="en-US" altLang="en-US" baseline="30000">
                              <a:latin typeface="Times New Roman" panose="02020603050405020304" pitchFamily="18" charset="0"/>
                              <a:ea typeface="宋体" panose="02010600030101010101" pitchFamily="2" charset="-122"/>
                            </a:rPr>
                            <a:t>x</a:t>
                          </a:r>
                          <a:r>
                            <a:rPr lang="en-US" altLang="en-US">
                              <a:latin typeface="Times New Roman" panose="02020603050405020304" pitchFamily="18" charset="0"/>
                              <a:ea typeface="宋体" panose="02010600030101010101" pitchFamily="2" charset="-122"/>
                            </a:rPr>
                            <a:t>-1</a:t>
                          </a:r>
                          <a:endParaRPr lang="zh-CN" altLang="en-US">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just" eaLnBrk="0" hangingPunct="0">
                            <a:lnSpc>
                              <a:spcPct val="150000"/>
                            </a:lnSpc>
                            <a:spcAft>
                              <a:spcPct val="0"/>
                            </a:spcAft>
                            <a:buNone/>
                          </a:pPr>
                          <a:r>
                            <a:rPr lang="zh-CN" altLang="en-US">
                              <a:latin typeface="Times New Roman" panose="02020603050405020304" pitchFamily="18" charset="0"/>
                              <a:ea typeface="宋体" panose="02010600030101010101" pitchFamily="2" charset="-122"/>
                            </a:rPr>
                            <a:t>返回</a:t>
                          </a:r>
                          <a:r>
                            <a:rPr lang="en-US" altLang="en-US">
                              <a:latin typeface="宋体" panose="02010600030101010101" pitchFamily="2" charset="-122"/>
                              <a:ea typeface="宋体" panose="02010600030101010101" pitchFamily="2" charset="-122"/>
                            </a:rPr>
                            <a:t>e</a:t>
                          </a:r>
                          <a:r>
                            <a:rPr lang="zh-CN" altLang="en-US">
                              <a:latin typeface="Calibri" panose="020F0502020204030204" charset="0"/>
                              <a:ea typeface="宋体" panose="02010600030101010101" pitchFamily="2" charset="-122"/>
                            </a:rPr>
                            <a:t>的</a:t>
                          </a:r>
                          <a:r>
                            <a:rPr lang="en-US" altLang="en-US">
                              <a:latin typeface="Calibri" panose="020F0502020204030204" charset="0"/>
                              <a:ea typeface="宋体" panose="02010600030101010101" pitchFamily="2" charset="-122"/>
                            </a:rPr>
                            <a:t>x</a:t>
                          </a:r>
                          <a:r>
                            <a:rPr lang="zh-CN" altLang="en-US">
                              <a:latin typeface="Calibri" panose="020F0502020204030204" charset="0"/>
                              <a:ea typeface="宋体" panose="02010600030101010101" pitchFamily="2" charset="-122"/>
                            </a:rPr>
                            <a:t>次幂减</a:t>
                          </a:r>
                          <a:r>
                            <a:rPr lang="en-US" altLang="en-US">
                              <a:latin typeface="Calibri" panose="020F0502020204030204" charset="0"/>
                              <a:ea typeface="宋体" panose="02010600030101010101" pitchFamily="2" charset="-122"/>
                            </a:rPr>
                            <a:t>1</a:t>
                          </a:r>
                          <a:endParaRPr lang="zh-CN" altLang="en-US">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r h="411480">
                    <a:tc>
                      <a:txBody>
                        <a:bodyPr/>
                        <a:p>
                          <a:pPr indent="0" algn="ctr" eaLnBrk="0" hangingPunct="0">
                            <a:lnSpc>
                              <a:spcPct val="150000"/>
                            </a:lnSpc>
                            <a:spcAft>
                              <a:spcPct val="0"/>
                            </a:spcAft>
                            <a:buNone/>
                          </a:pPr>
                          <a:r>
                            <a:rPr lang="en-US" altLang="zh-CN">
                              <a:latin typeface="Calibri" panose="020F0502020204030204" charset="0"/>
                              <a:ea typeface="宋体" panose="02010600030101010101" pitchFamily="2" charset="-122"/>
                            </a:rPr>
                            <a:t>math.sqrt(x)</a:t>
                          </a:r>
                          <a:endParaRPr lang="en-US" altLang="zh-CN">
                            <a:latin typeface="Calibri" panose="020F0502020204030204"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lstStyle/>
                        <a:p>
                          <a:endParaRPr lang="zh-CN"/>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blipFill>
                          <a:blip r:embed="rId5"/>
                        </a:blipFill>
                      </a:tcPr>
                    </a:tc>
                    <a:tc>
                      <a:txBody>
                        <a:bodyPr/>
                        <a:p>
                          <a:pPr indent="0" algn="just" eaLnBrk="0" hangingPunct="0">
                            <a:lnSpc>
                              <a:spcPct val="150000"/>
                            </a:lnSpc>
                            <a:spcAft>
                              <a:spcPct val="0"/>
                            </a:spcAft>
                            <a:buNone/>
                          </a:pPr>
                          <a:r>
                            <a:rPr lang="zh-CN" altLang="en-US">
                              <a:latin typeface="Calibri" panose="020F0502020204030204" charset="0"/>
                              <a:ea typeface="宋体" panose="02010600030101010101" pitchFamily="2" charset="-122"/>
                            </a:rPr>
                            <a:t>返回</a:t>
                          </a:r>
                          <a:r>
                            <a:rPr lang="en-US" altLang="zh-CN">
                              <a:latin typeface="Calibri" panose="020F0502020204030204" charset="0"/>
                              <a:ea typeface="宋体" panose="02010600030101010101" pitchFamily="2" charset="-122"/>
                            </a:rPr>
                            <a:t>x</a:t>
                          </a:r>
                          <a:r>
                            <a:rPr lang="zh-CN" altLang="en-US">
                              <a:latin typeface="Calibri" panose="020F0502020204030204" charset="0"/>
                              <a:ea typeface="宋体" panose="02010600030101010101" pitchFamily="2" charset="-122"/>
                            </a:rPr>
                            <a:t>的</a:t>
                          </a:r>
                          <a:r>
                            <a:rPr lang="zh-CN" altLang="en-US">
                              <a:latin typeface="Calibri" panose="020F0502020204030204" charset="0"/>
                              <a:ea typeface="宋体" panose="02010600030101010101" pitchFamily="2" charset="-122"/>
                            </a:rPr>
                            <a:t>平方根</a:t>
                          </a:r>
                          <a:endParaRPr lang="zh-CN" altLang="en-US">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r h="411480">
                    <a:tc>
                      <a:txBody>
                        <a:bodyPr/>
                        <a:p>
                          <a:pPr indent="0" algn="ctr" eaLnBrk="0" hangingPunct="0">
                            <a:lnSpc>
                              <a:spcPct val="150000"/>
                            </a:lnSpc>
                            <a:spcAft>
                              <a:spcPct val="0"/>
                            </a:spcAft>
                            <a:buNone/>
                          </a:pPr>
                          <a:r>
                            <a:rPr lang="en-US" altLang="zh-CN">
                              <a:latin typeface="Calibri" panose="020F0502020204030204" charset="0"/>
                              <a:ea typeface="宋体" panose="02010600030101010101" pitchFamily="2" charset="-122"/>
                            </a:rPr>
                            <a:t>math.log(x[,base])</a:t>
                          </a:r>
                          <a:endParaRPr lang="en-US" altLang="zh-CN">
                            <a:latin typeface="Calibri" panose="020F0502020204030204"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lstStyle/>
                        <a:p>
                          <a:endParaRPr lang="zh-CN"/>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blipFill>
                          <a:blip r:embed="rId5"/>
                        </a:blipFill>
                      </a:tcPr>
                    </a:tc>
                    <a:tc>
                      <a:txBody>
                        <a:bodyPr/>
                        <a:lstStyle/>
                        <a:p>
                          <a:endParaRPr lang="zh-CN"/>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blipFill>
                          <a:blip r:embed="rId5"/>
                        </a:blipFill>
                      </a:tcPr>
                    </a:tc>
                  </a:tr>
                  <a:tr h="411480">
                    <a:tc>
                      <a:txBody>
                        <a:bodyPr/>
                        <a:p>
                          <a:pPr indent="0" algn="ctr" eaLnBrk="0" hangingPunct="0">
                            <a:lnSpc>
                              <a:spcPct val="150000"/>
                            </a:lnSpc>
                            <a:spcAft>
                              <a:spcPct val="0"/>
                            </a:spcAft>
                            <a:buNone/>
                          </a:pPr>
                          <a:r>
                            <a:rPr lang="en-US" altLang="zh-CN">
                              <a:latin typeface="Calibri" panose="020F0502020204030204" charset="0"/>
                              <a:ea typeface="宋体" panose="02010600030101010101" pitchFamily="2" charset="-122"/>
                            </a:rPr>
                            <a:t>math.log1p(x)</a:t>
                          </a:r>
                          <a:endParaRPr lang="en-US" altLang="zh-CN">
                            <a:latin typeface="Calibri" panose="020F0502020204030204"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lstStyle/>
                        <a:p>
                          <a:endParaRPr lang="zh-CN"/>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blipFill>
                          <a:blip r:embed="rId5"/>
                        </a:blipFill>
                      </a:tcPr>
                    </a:tc>
                    <a:tc>
                      <a:txBody>
                        <a:bodyPr/>
                        <a:p>
                          <a:pPr indent="0" algn="just" eaLnBrk="0" hangingPunct="0">
                            <a:lnSpc>
                              <a:spcPct val="150000"/>
                            </a:lnSpc>
                            <a:spcAft>
                              <a:spcPct val="0"/>
                            </a:spcAft>
                            <a:buNone/>
                          </a:pPr>
                          <a:r>
                            <a:rPr lang="zh-CN" altLang="en-US">
                              <a:latin typeface="Calibri" panose="020F0502020204030204" charset="0"/>
                              <a:ea typeface="宋体" panose="02010600030101010101" pitchFamily="2" charset="-122"/>
                            </a:rPr>
                            <a:t>返回</a:t>
                          </a:r>
                          <a:r>
                            <a:rPr lang="en-US" altLang="zh-CN">
                              <a:latin typeface="Calibri" panose="020F0502020204030204" charset="0"/>
                              <a:ea typeface="宋体" panose="02010600030101010101" pitchFamily="2" charset="-122"/>
                            </a:rPr>
                            <a:t>1+x</a:t>
                          </a:r>
                          <a:r>
                            <a:rPr lang="zh-CN" altLang="en-US">
                              <a:latin typeface="Calibri" panose="020F0502020204030204" charset="0"/>
                              <a:ea typeface="宋体" panose="02010600030101010101" pitchFamily="2" charset="-122"/>
                            </a:rPr>
                            <a:t>的自然对数</a:t>
                          </a:r>
                          <a:r>
                            <a:rPr lang="zh-CN" altLang="en-US">
                              <a:latin typeface="Calibri" panose="020F0502020204030204" charset="0"/>
                              <a:ea typeface="宋体" panose="02010600030101010101" pitchFamily="2" charset="-122"/>
                            </a:rPr>
                            <a:t>值</a:t>
                          </a:r>
                          <a:endParaRPr lang="zh-CN" altLang="en-US">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r h="411480">
                    <a:tc>
                      <a:txBody>
                        <a:bodyPr/>
                        <a:p>
                          <a:pPr indent="0" algn="ctr" eaLnBrk="0" hangingPunct="0">
                            <a:lnSpc>
                              <a:spcPct val="150000"/>
                            </a:lnSpc>
                            <a:spcAft>
                              <a:spcPct val="0"/>
                            </a:spcAft>
                            <a:buNone/>
                          </a:pPr>
                          <a:r>
                            <a:rPr lang="en-US" altLang="zh-CN">
                              <a:latin typeface="Calibri" panose="020F0502020204030204" charset="0"/>
                              <a:ea typeface="宋体" panose="02010600030101010101" pitchFamily="2" charset="-122"/>
                            </a:rPr>
                            <a:t>math.log2(x)</a:t>
                          </a:r>
                          <a:endParaRPr lang="en-US" altLang="zh-CN">
                            <a:latin typeface="Calibri" panose="020F0502020204030204"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lstStyle/>
                        <a:p>
                          <a:endParaRPr lang="zh-CN"/>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blipFill>
                          <a:blip r:embed="rId5"/>
                        </a:blipFill>
                      </a:tcPr>
                    </a:tc>
                    <a:tc>
                      <a:txBody>
                        <a:bodyPr/>
                        <a:p>
                          <a:pPr indent="0" algn="just" eaLnBrk="0" hangingPunct="0">
                            <a:lnSpc>
                              <a:spcPct val="150000"/>
                            </a:lnSpc>
                            <a:spcAft>
                              <a:spcPct val="0"/>
                            </a:spcAft>
                            <a:buNone/>
                          </a:pPr>
                          <a:r>
                            <a:rPr lang="zh-CN" altLang="en-US">
                              <a:latin typeface="Calibri" panose="020F0502020204030204" charset="0"/>
                              <a:ea typeface="宋体" panose="02010600030101010101" pitchFamily="2" charset="-122"/>
                            </a:rPr>
                            <a:t>返回</a:t>
                          </a:r>
                          <a:r>
                            <a:rPr lang="en-US" altLang="zh-CN">
                              <a:latin typeface="Calibri" panose="020F0502020204030204" charset="0"/>
                              <a:ea typeface="宋体" panose="02010600030101010101" pitchFamily="2" charset="-122"/>
                            </a:rPr>
                            <a:t>x</a:t>
                          </a:r>
                          <a:r>
                            <a:rPr lang="zh-CN" altLang="en-US">
                              <a:latin typeface="Calibri" panose="020F0502020204030204" charset="0"/>
                              <a:ea typeface="宋体" panose="02010600030101010101" pitchFamily="2" charset="-122"/>
                            </a:rPr>
                            <a:t>的</a:t>
                          </a:r>
                          <a:r>
                            <a:rPr lang="en-US" altLang="zh-CN">
                              <a:latin typeface="Calibri" panose="020F0502020204030204" charset="0"/>
                              <a:ea typeface="宋体" panose="02010600030101010101" pitchFamily="2" charset="-122"/>
                            </a:rPr>
                            <a:t>2</a:t>
                          </a:r>
                          <a:r>
                            <a:rPr lang="zh-CN" altLang="en-US">
                              <a:latin typeface="Calibri" panose="020F0502020204030204" charset="0"/>
                              <a:ea typeface="宋体" panose="02010600030101010101" pitchFamily="2" charset="-122"/>
                            </a:rPr>
                            <a:t>对数值</a:t>
                          </a:r>
                          <a:endParaRPr lang="zh-CN" altLang="en-US">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r h="411480">
                    <a:tc>
                      <a:txBody>
                        <a:bodyPr/>
                        <a:p>
                          <a:pPr indent="0" algn="ctr" eaLnBrk="0" hangingPunct="0">
                            <a:lnSpc>
                              <a:spcPct val="150000"/>
                            </a:lnSpc>
                            <a:spcAft>
                              <a:spcPct val="0"/>
                            </a:spcAft>
                            <a:buNone/>
                          </a:pPr>
                          <a:r>
                            <a:rPr lang="en-US" altLang="zh-CN">
                              <a:latin typeface="Calibri" panose="020F0502020204030204" charset="0"/>
                              <a:ea typeface="宋体" panose="02010600030101010101" pitchFamily="2" charset="-122"/>
                            </a:rPr>
                            <a:t>math.log10(x)</a:t>
                          </a:r>
                          <a:endParaRPr lang="en-US" altLang="zh-CN">
                            <a:latin typeface="Calibri" panose="020F0502020204030204"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lstStyle/>
                        <a:p>
                          <a:endParaRPr lang="zh-CN"/>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blipFill>
                          <a:blip r:embed="rId5"/>
                        </a:blipFill>
                      </a:tcPr>
                    </a:tc>
                    <a:tc>
                      <a:txBody>
                        <a:bodyPr/>
                        <a:p>
                          <a:pPr indent="0" algn="just" eaLnBrk="0" hangingPunct="0">
                            <a:lnSpc>
                              <a:spcPct val="150000"/>
                            </a:lnSpc>
                            <a:spcAft>
                              <a:spcPct val="0"/>
                            </a:spcAft>
                            <a:buNone/>
                          </a:pPr>
                          <a:r>
                            <a:rPr lang="zh-CN" altLang="en-US">
                              <a:latin typeface="Calibri" panose="020F0502020204030204" charset="0"/>
                              <a:ea typeface="宋体" panose="02010600030101010101" pitchFamily="2" charset="-122"/>
                            </a:rPr>
                            <a:t>返回</a:t>
                          </a:r>
                          <a:r>
                            <a:rPr lang="en-US" altLang="zh-CN">
                              <a:latin typeface="Calibri" panose="020F0502020204030204" charset="0"/>
                              <a:ea typeface="宋体" panose="02010600030101010101" pitchFamily="2" charset="-122"/>
                            </a:rPr>
                            <a:t>x</a:t>
                          </a:r>
                          <a:r>
                            <a:rPr lang="zh-CN" altLang="en-US">
                              <a:latin typeface="Calibri" panose="020F0502020204030204" charset="0"/>
                              <a:ea typeface="宋体" panose="02010600030101010101" pitchFamily="2" charset="-122"/>
                            </a:rPr>
                            <a:t>的</a:t>
                          </a:r>
                          <a:r>
                            <a:rPr lang="en-US" altLang="zh-CN">
                              <a:latin typeface="Calibri" panose="020F0502020204030204" charset="0"/>
                              <a:ea typeface="宋体" panose="02010600030101010101" pitchFamily="2" charset="-122"/>
                            </a:rPr>
                            <a:t>10</a:t>
                          </a:r>
                          <a:r>
                            <a:rPr lang="zh-CN" altLang="en-US">
                              <a:latin typeface="Calibri" panose="020F0502020204030204" charset="0"/>
                              <a:ea typeface="宋体" panose="02010600030101010101" pitchFamily="2" charset="-122"/>
                            </a:rPr>
                            <a:t>对</a:t>
                          </a:r>
                          <a:r>
                            <a:rPr lang="zh-CN" altLang="en-US">
                              <a:latin typeface="Calibri" panose="020F0502020204030204" charset="0"/>
                              <a:ea typeface="宋体" panose="02010600030101010101" pitchFamily="2" charset="-122"/>
                            </a:rPr>
                            <a:t>数值</a:t>
                          </a:r>
                          <a:endParaRPr lang="zh-CN" altLang="en-US">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mc:Fallback>
      </mc:AlternateContent>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3032125"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math</a:t>
            </a:r>
            <a:r>
              <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库解析</a:t>
            </a:r>
            <a:endPar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sp>
        <p:nvSpPr>
          <p:cNvPr id="35843" name="TextBox 2"/>
          <p:cNvSpPr txBox="1"/>
          <p:nvPr/>
        </p:nvSpPr>
        <p:spPr>
          <a:xfrm>
            <a:off x="539750" y="1582738"/>
            <a:ext cx="8496300" cy="738187"/>
          </a:xfrm>
          <a:prstGeom prst="rect">
            <a:avLst/>
          </a:prstGeom>
          <a:noFill/>
          <a:ln w="9525">
            <a:noFill/>
          </a:ln>
        </p:spPr>
        <p:txBody>
          <a:bodyPr anchor="t" anchorCtr="0">
            <a:spAutoFit/>
          </a:bodyPr>
          <a:p>
            <a:pPr lvl="1" indent="457200" algn="just" eaLnBrk="1" fontAlgn="base" hangingPunct="1">
              <a:lnSpc>
                <a:spcPct val="150000"/>
              </a:lnSpc>
              <a:spcBef>
                <a:spcPct val="0"/>
              </a:spcBef>
              <a:spcAft>
                <a:spcPct val="0"/>
              </a:spcAft>
              <a:buClr>
                <a:srgbClr val="0066FF"/>
              </a:buClr>
              <a:buFont typeface="Wingdings" panose="05000000000000000000" pitchFamily="2" charset="2"/>
              <a:buChar char="n"/>
            </a:pPr>
            <a:r>
              <a:rPr lang="en-US" altLang="zh-CN" sz="2800" dirty="0">
                <a:solidFill>
                  <a:schemeClr val="tx1"/>
                </a:solidFill>
                <a:latin typeface="微软雅黑" panose="020B0503020204020204" pitchFamily="34" charset="-122"/>
                <a:ea typeface="微软雅黑" panose="020B0503020204020204" pitchFamily="34" charset="-122"/>
              </a:rPr>
              <a:t>math</a:t>
            </a:r>
            <a:r>
              <a:rPr lang="zh-CN" altLang="zh-CN" sz="2800" dirty="0">
                <a:solidFill>
                  <a:schemeClr val="tx1"/>
                </a:solidFill>
                <a:latin typeface="微软雅黑" panose="020B0503020204020204" pitchFamily="34" charset="-122"/>
                <a:ea typeface="微软雅黑" panose="020B0503020204020204" pitchFamily="34" charset="-122"/>
              </a:rPr>
              <a:t>库包括六个</a:t>
            </a:r>
            <a:r>
              <a:rPr lang="en-US" altLang="zh-CN" sz="2800" dirty="0">
                <a:solidFill>
                  <a:schemeClr val="tx1"/>
                </a:solidFill>
                <a:latin typeface="微软雅黑" panose="020B0503020204020204" pitchFamily="34" charset="-122"/>
                <a:ea typeface="微软雅黑" panose="020B0503020204020204" pitchFamily="34" charset="-122"/>
              </a:rPr>
              <a:t>“</a:t>
            </a:r>
            <a:r>
              <a:rPr lang="zh-CN" altLang="zh-CN" sz="2800" dirty="0">
                <a:solidFill>
                  <a:schemeClr val="tx1"/>
                </a:solidFill>
                <a:latin typeface="微软雅黑" panose="020B0503020204020204" pitchFamily="34" charset="-122"/>
                <a:ea typeface="微软雅黑" panose="020B0503020204020204" pitchFamily="34" charset="-122"/>
              </a:rPr>
              <a:t>三角双曲函数</a:t>
            </a:r>
            <a:endParaRPr lang="en-US" altLang="zh-CN" sz="2800" dirty="0">
              <a:solidFill>
                <a:schemeClr val="tx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graphicFrame>
            <p:nvGraphicFramePr>
              <p:cNvPr id="35844" name="表格 35843"/>
              <p:cNvGraphicFramePr/>
              <p:nvPr>
                <p:custDataLst>
                  <p:tags r:id="rId3"/>
                </p:custDataLst>
              </p:nvPr>
            </p:nvGraphicFramePr>
            <p:xfrm>
              <a:off x="359410" y="-27305"/>
              <a:ext cx="8260080" cy="7075805"/>
            </p:xfrm>
            <a:graphic>
              <a:graphicData uri="http://schemas.openxmlformats.org/drawingml/2006/table">
                <a:tbl>
                  <a:tblPr/>
                  <a:tblGrid>
                    <a:gridCol w="1822450"/>
                    <a:gridCol w="1301750"/>
                    <a:gridCol w="5135880"/>
                  </a:tblGrid>
                  <a:tr h="411480">
                    <a:tc>
                      <a:txBody>
                        <a:bodyPr/>
                        <a:p>
                          <a:pPr indent="0" algn="ctr" eaLnBrk="0" hangingPunct="0">
                            <a:lnSpc>
                              <a:spcPct val="150000"/>
                            </a:lnSpc>
                            <a:spcAft>
                              <a:spcPct val="0"/>
                            </a:spcAft>
                            <a:buNone/>
                          </a:pPr>
                          <a:r>
                            <a:rPr lang="zh-CN" altLang="en-US" sz="1600" dirty="0">
                              <a:latin typeface="Times New Roman" panose="02020603050405020304" pitchFamily="18" charset="0"/>
                              <a:ea typeface="宋体" panose="02010600030101010101" pitchFamily="2" charset="-122"/>
                            </a:rPr>
                            <a:t>函数</a:t>
                          </a:r>
                          <a:endParaRPr lang="zh-CN" altLang="en-US" sz="1600" dirty="0">
                            <a:latin typeface="Times New Roman" panose="02020603050405020304" pitchFamily="18"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D9D9D9"/>
                        </a:solidFill>
                      </a:tcPr>
                    </a:tc>
                    <a:tc>
                      <a:txBody>
                        <a:bodyPr/>
                        <a:p>
                          <a:pPr indent="0" algn="ctr" eaLnBrk="0" hangingPunct="0">
                            <a:lnSpc>
                              <a:spcPct val="150000"/>
                            </a:lnSpc>
                            <a:spcAft>
                              <a:spcPct val="0"/>
                            </a:spcAft>
                            <a:buNone/>
                          </a:pPr>
                          <a:r>
                            <a:rPr lang="zh-CN" altLang="en-US" sz="1600">
                              <a:latin typeface="Times New Roman" panose="02020603050405020304" pitchFamily="18" charset="0"/>
                              <a:ea typeface="宋体" panose="02010600030101010101" pitchFamily="2" charset="-122"/>
                            </a:rPr>
                            <a:t>数学表示</a:t>
                          </a:r>
                          <a:endParaRPr lang="zh-CN" altLang="en-US" sz="1600">
                            <a:latin typeface="Times New Roman" panose="02020603050405020304" pitchFamily="18"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D9D9D9"/>
                        </a:solidFill>
                      </a:tcPr>
                    </a:tc>
                    <a:tc>
                      <a:txBody>
                        <a:bodyPr/>
                        <a:p>
                          <a:pPr indent="0" algn="ctr" eaLnBrk="0" hangingPunct="0">
                            <a:lnSpc>
                              <a:spcPct val="150000"/>
                            </a:lnSpc>
                            <a:spcAft>
                              <a:spcPct val="0"/>
                            </a:spcAft>
                            <a:buNone/>
                          </a:pPr>
                          <a:r>
                            <a:rPr lang="zh-CN" altLang="en-US" sz="1600">
                              <a:latin typeface="Times New Roman" panose="02020603050405020304" pitchFamily="18" charset="0"/>
                              <a:ea typeface="宋体" panose="02010600030101010101" pitchFamily="2" charset="-122"/>
                            </a:rPr>
                            <a:t>描述</a:t>
                          </a:r>
                          <a:endParaRPr lang="zh-CN" altLang="en-US" sz="1600">
                            <a:latin typeface="Times New Roman" panose="02020603050405020304" pitchFamily="18"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D9D9D9"/>
                        </a:solidFill>
                      </a:tcPr>
                    </a:tc>
                  </a:tr>
                  <a:tr h="411480">
                    <a:tc>
                      <a:txBody>
                        <a:bodyPr/>
                        <a:p>
                          <a:pPr indent="0" algn="ctr" eaLnBrk="0" hangingPunct="0">
                            <a:lnSpc>
                              <a:spcPct val="150000"/>
                            </a:lnSpc>
                            <a:spcAft>
                              <a:spcPct val="0"/>
                            </a:spcAft>
                            <a:buNone/>
                          </a:pPr>
                          <a:r>
                            <a:rPr lang="en-US" altLang="en-US" sz="1600" dirty="0" err="1">
                              <a:latin typeface="Times New Roman" panose="02020603050405020304" pitchFamily="18" charset="0"/>
                              <a:ea typeface="宋体" panose="02010600030101010101" pitchFamily="2" charset="-122"/>
                            </a:rPr>
                            <a:t>math.degree</a:t>
                          </a:r>
                          <a:r>
                            <a:rPr lang="en-US" altLang="en-US" sz="1600" dirty="0">
                              <a:latin typeface="Times New Roman" panose="02020603050405020304" pitchFamily="18" charset="0"/>
                              <a:ea typeface="宋体" panose="02010600030101010101" pitchFamily="2" charset="-122"/>
                            </a:rPr>
                            <a:t>(x)</a:t>
                          </a:r>
                          <a:endParaRPr lang="en-US" altLang="en-US" sz="1600" dirty="0">
                            <a:latin typeface="Times New Roman" panose="02020603050405020304" pitchFamily="18"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 </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just" eaLnBrk="0" hangingPunct="0">
                            <a:lnSpc>
                              <a:spcPct val="150000"/>
                            </a:lnSpc>
                            <a:spcAft>
                              <a:spcPct val="0"/>
                            </a:spcAft>
                            <a:buNone/>
                          </a:pPr>
                          <a:r>
                            <a:rPr lang="zh-CN" altLang="en-US" sz="1600">
                              <a:latin typeface="Calibri" panose="020F0502020204030204" charset="0"/>
                              <a:ea typeface="宋体" panose="02010600030101010101" pitchFamily="2" charset="-122"/>
                            </a:rPr>
                            <a:t>角度</a:t>
                          </a:r>
                          <a:r>
                            <a:rPr lang="en-US" altLang="en-US" sz="1600">
                              <a:latin typeface="Calibri" panose="020F0502020204030204" charset="0"/>
                              <a:ea typeface="宋体" panose="02010600030101010101" pitchFamily="2" charset="-122"/>
                            </a:rPr>
                            <a:t>x</a:t>
                          </a:r>
                          <a:r>
                            <a:rPr lang="zh-CN" altLang="en-US" sz="1600">
                              <a:latin typeface="Calibri" panose="020F0502020204030204" charset="0"/>
                              <a:ea typeface="宋体" panose="02010600030101010101" pitchFamily="2" charset="-122"/>
                            </a:rPr>
                            <a:t>的弧度值转角度值</a:t>
                          </a:r>
                          <a:endParaRPr lang="zh-CN" altLang="en-US" sz="1600">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r h="411480">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math.radians(x)</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 </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just" eaLnBrk="0" hangingPunct="0">
                            <a:lnSpc>
                              <a:spcPct val="150000"/>
                            </a:lnSpc>
                            <a:spcAft>
                              <a:spcPct val="0"/>
                            </a:spcAft>
                            <a:buNone/>
                          </a:pPr>
                          <a:r>
                            <a:rPr lang="zh-CN" altLang="en-US" sz="1600">
                              <a:latin typeface="Calibri" panose="020F0502020204030204" charset="0"/>
                              <a:ea typeface="宋体" panose="02010600030101010101" pitchFamily="2" charset="-122"/>
                            </a:rPr>
                            <a:t>角度</a:t>
                          </a:r>
                          <a:r>
                            <a:rPr lang="en-US" altLang="en-US" sz="1600">
                              <a:latin typeface="Calibri" panose="020F0502020204030204" charset="0"/>
                              <a:ea typeface="宋体" panose="02010600030101010101" pitchFamily="2" charset="-122"/>
                            </a:rPr>
                            <a:t>x</a:t>
                          </a:r>
                          <a:r>
                            <a:rPr lang="zh-CN" altLang="en-US" sz="1600">
                              <a:latin typeface="Calibri" panose="020F0502020204030204" charset="0"/>
                              <a:ea typeface="宋体" panose="02010600030101010101" pitchFamily="2" charset="-122"/>
                            </a:rPr>
                            <a:t>的角度值转弧度值</a:t>
                          </a:r>
                          <a:endParaRPr lang="zh-CN" altLang="en-US" sz="1600">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r h="492125">
                    <a:tc>
                      <a:txBody>
                        <a:bodyPr/>
                        <a:p>
                          <a:pPr indent="0" algn="ctr" eaLnBrk="0" hangingPunct="0">
                            <a:lnSpc>
                              <a:spcPct val="150000"/>
                            </a:lnSpc>
                            <a:spcAft>
                              <a:spcPct val="0"/>
                            </a:spcAft>
                            <a:buNone/>
                          </a:pPr>
                          <a:r>
                            <a:rPr lang="en-US" altLang="zh-CN" sz="1600">
                              <a:latin typeface="Calibri" panose="020F0502020204030204" charset="0"/>
                              <a:ea typeface="宋体" panose="02010600030101010101" pitchFamily="2" charset="-122"/>
                            </a:rPr>
                            <a:t>math.hypot(x)</a:t>
                          </a:r>
                          <a:endParaRPr lang="en-US" altLang="zh-CN" sz="1600">
                            <a:latin typeface="Calibri" panose="020F0502020204030204"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ctr" eaLnBrk="0" hangingPunct="0">
                            <a:lnSpc>
                              <a:spcPct val="150000"/>
                            </a:lnSpc>
                            <a:spcAft>
                              <a:spcPct val="0"/>
                            </a:spcAft>
                            <a:buNone/>
                          </a:pPr>
                          <a14:m>
                            <m:oMathPara xmlns:m="http://schemas.openxmlformats.org/officeDocument/2006/math">
                              <m:oMathParaPr>
                                <m:jc m:val="centerGroup"/>
                              </m:oMathParaPr>
                              <m:oMath xmlns:m="http://schemas.openxmlformats.org/officeDocument/2006/math">
                                <m:rad>
                                  <m:radPr>
                                    <m:degHide m:val="on"/>
                                    <m:ctrlPr>
                                      <a:rPr lang="en-US" altLang="zh-CN" sz="1600" i="1">
                                        <a:latin typeface="Cambria Math" panose="02040503050406030204" charset="0"/>
                                        <a:ea typeface="宋体" panose="02010600030101010101" pitchFamily="2" charset="-122"/>
                                        <a:cs typeface="Cambria Math" panose="02040503050406030204" charset="0"/>
                                      </a:rPr>
                                    </m:ctrlPr>
                                  </m:radPr>
                                  <m:deg/>
                                  <m:e>
                                    <m:sSup>
                                      <m:sSupPr>
                                        <m:ctrlPr>
                                          <a:rPr lang="en-US" altLang="zh-CN" sz="1600" i="1">
                                            <a:latin typeface="Cambria Math" panose="02040503050406030204" charset="0"/>
                                            <a:ea typeface="宋体" panose="02010600030101010101" pitchFamily="2" charset="-122"/>
                                            <a:cs typeface="Cambria Math" panose="02040503050406030204" charset="0"/>
                                          </a:rPr>
                                        </m:ctrlPr>
                                      </m:sSupPr>
                                      <m:e>
                                        <m:r>
                                          <a:rPr lang="en-US" altLang="zh-CN" sz="1600" i="1">
                                            <a:latin typeface="Cambria Math" panose="02040503050406030204" charset="0"/>
                                            <a:ea typeface="宋体" panose="02010600030101010101" pitchFamily="2" charset="-122"/>
                                            <a:cs typeface="Cambria Math" panose="02040503050406030204" charset="0"/>
                                          </a:rPr>
                                          <m:t>𝑥</m:t>
                                        </m:r>
                                      </m:e>
                                      <m:sup>
                                        <m:r>
                                          <a:rPr lang="en-US" altLang="zh-CN" sz="1600" i="1">
                                            <a:latin typeface="Cambria Math" panose="02040503050406030204" charset="0"/>
                                            <a:ea typeface="MS Mincho" charset="0"/>
                                            <a:cs typeface="Cambria Math" panose="02040503050406030204" charset="0"/>
                                          </a:rPr>
                                          <m:t>2</m:t>
                                        </m:r>
                                      </m:sup>
                                    </m:sSup>
                                    <m:r>
                                      <a:rPr lang="en-US" altLang="zh-CN" sz="1600" i="1">
                                        <a:latin typeface="Cambria Math" panose="02040503050406030204" charset="0"/>
                                        <a:ea typeface="MS Mincho" charset="0"/>
                                        <a:cs typeface="Cambria Math" panose="02040503050406030204" charset="0"/>
                                      </a:rPr>
                                      <m:t>+</m:t>
                                    </m:r>
                                    <m:sSup>
                                      <m:sSupPr>
                                        <m:ctrlPr>
                                          <a:rPr lang="en-US" altLang="zh-CN" sz="1600" i="1">
                                            <a:latin typeface="Cambria Math" panose="02040503050406030204" charset="0"/>
                                            <a:ea typeface="宋体" panose="02010600030101010101" pitchFamily="2" charset="-122"/>
                                            <a:cs typeface="Cambria Math" panose="02040503050406030204" charset="0"/>
                                          </a:rPr>
                                        </m:ctrlPr>
                                      </m:sSupPr>
                                      <m:e>
                                        <m:r>
                                          <a:rPr lang="en-US" altLang="zh-CN" sz="1600" i="1">
                                            <a:latin typeface="Cambria Math" panose="02040503050406030204" charset="0"/>
                                            <a:ea typeface="宋体" panose="02010600030101010101" pitchFamily="2" charset="-122"/>
                                            <a:cs typeface="Cambria Math" panose="02040503050406030204" charset="0"/>
                                          </a:rPr>
                                          <m:t>𝑦</m:t>
                                        </m:r>
                                      </m:e>
                                      <m:sup>
                                        <m:r>
                                          <a:rPr lang="en-US" altLang="zh-CN" sz="1600" i="1">
                                            <a:latin typeface="Cambria Math" panose="02040503050406030204" charset="0"/>
                                            <a:ea typeface="MS Mincho" charset="0"/>
                                            <a:cs typeface="Cambria Math" panose="02040503050406030204" charset="0"/>
                                          </a:rPr>
                                          <m:t>2</m:t>
                                        </m:r>
                                      </m:sup>
                                    </m:sSup>
                                  </m:e>
                                </m:rad>
                              </m:oMath>
                            </m:oMathPara>
                          </a14:m>
                          <a:endParaRPr lang="en-US" altLang="zh-CN" sz="1600" i="1">
                            <a:latin typeface="Cambria Math" panose="02040503050406030204" charset="0"/>
                            <a:ea typeface="宋体" panose="02010600030101010101" pitchFamily="2" charset="-122"/>
                            <a:cs typeface="Cambria Math" panose="02040503050406030204" charset="0"/>
                          </a:endParaRPr>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just" eaLnBrk="0" hangingPunct="0">
                            <a:lnSpc>
                              <a:spcPct val="150000"/>
                            </a:lnSpc>
                            <a:spcAft>
                              <a:spcPct val="0"/>
                            </a:spcAft>
                            <a:buNone/>
                          </a:pPr>
                          <a:r>
                            <a:rPr lang="zh-CN" altLang="en-US" sz="1600">
                              <a:latin typeface="Calibri" panose="020F0502020204030204" charset="0"/>
                              <a:ea typeface="宋体" panose="02010600030101010101" pitchFamily="2" charset="-122"/>
                            </a:rPr>
                            <a:t>返回</a:t>
                          </a:r>
                          <a:r>
                            <a:rPr lang="en-US" altLang="zh-CN" sz="1600">
                              <a:latin typeface="Calibri" panose="020F0502020204030204" charset="0"/>
                              <a:ea typeface="宋体" panose="02010600030101010101" pitchFamily="2" charset="-122"/>
                            </a:rPr>
                            <a:t>(x,y)</a:t>
                          </a:r>
                          <a:r>
                            <a:rPr lang="zh-CN" altLang="en-US" sz="1600">
                              <a:latin typeface="Calibri" panose="020F0502020204030204" charset="0"/>
                              <a:ea typeface="宋体" panose="02010600030101010101" pitchFamily="2" charset="-122"/>
                            </a:rPr>
                            <a:t>坐标到原点</a:t>
                          </a:r>
                          <a:r>
                            <a:rPr lang="en-US" altLang="zh-CN" sz="1600">
                              <a:latin typeface="Calibri" panose="020F0502020204030204" charset="0"/>
                              <a:ea typeface="宋体" panose="02010600030101010101" pitchFamily="2" charset="-122"/>
                            </a:rPr>
                            <a:t>(0,0)</a:t>
                          </a:r>
                          <a:r>
                            <a:rPr lang="zh-CN" altLang="en-US" sz="1600">
                              <a:latin typeface="Calibri" panose="020F0502020204030204" charset="0"/>
                              <a:ea typeface="宋体" panose="02010600030101010101" pitchFamily="2" charset="-122"/>
                            </a:rPr>
                            <a:t>的距离</a:t>
                          </a:r>
                          <a:endParaRPr lang="zh-CN" altLang="en-US" sz="1600">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r h="411480">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math.sin(x)</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sin x</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just" eaLnBrk="0" hangingPunct="0">
                            <a:lnSpc>
                              <a:spcPct val="150000"/>
                            </a:lnSpc>
                            <a:spcAft>
                              <a:spcPct val="0"/>
                            </a:spcAft>
                            <a:buNone/>
                          </a:pPr>
                          <a:r>
                            <a:rPr lang="zh-CN" altLang="en-US" sz="1600">
                              <a:latin typeface="Calibri" panose="020F0502020204030204" charset="0"/>
                              <a:ea typeface="宋体" panose="02010600030101010101" pitchFamily="2" charset="-122"/>
                            </a:rPr>
                            <a:t>返回</a:t>
                          </a:r>
                          <a:r>
                            <a:rPr lang="en-US" altLang="en-US" sz="1600">
                              <a:latin typeface="Calibri" panose="020F0502020204030204" charset="0"/>
                              <a:ea typeface="宋体" panose="02010600030101010101" pitchFamily="2" charset="-122"/>
                            </a:rPr>
                            <a:t>x</a:t>
                          </a:r>
                          <a:r>
                            <a:rPr lang="zh-CN" altLang="en-US" sz="1600">
                              <a:latin typeface="Calibri" panose="020F0502020204030204" charset="0"/>
                              <a:ea typeface="宋体" panose="02010600030101010101" pitchFamily="2" charset="-122"/>
                            </a:rPr>
                            <a:t>的正弦函数值，</a:t>
                          </a:r>
                          <a:r>
                            <a:rPr lang="en-US" altLang="en-US" sz="1600">
                              <a:latin typeface="Calibri" panose="020F0502020204030204" charset="0"/>
                              <a:ea typeface="宋体" panose="02010600030101010101" pitchFamily="2" charset="-122"/>
                            </a:rPr>
                            <a:t>x</a:t>
                          </a:r>
                          <a:r>
                            <a:rPr lang="zh-CN" altLang="en-US" sz="1600">
                              <a:latin typeface="Calibri" panose="020F0502020204030204" charset="0"/>
                              <a:ea typeface="宋体" panose="02010600030101010101" pitchFamily="2" charset="-122"/>
                            </a:rPr>
                            <a:t>是弧度值</a:t>
                          </a:r>
                          <a:endParaRPr lang="zh-CN" altLang="en-US" sz="1600">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r h="411480">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math.cos(x)</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cos x</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just" eaLnBrk="0" hangingPunct="0">
                            <a:lnSpc>
                              <a:spcPct val="150000"/>
                            </a:lnSpc>
                            <a:spcAft>
                              <a:spcPct val="0"/>
                            </a:spcAft>
                            <a:buNone/>
                          </a:pPr>
                          <a:r>
                            <a:rPr lang="zh-CN" altLang="en-US" sz="1600">
                              <a:latin typeface="Calibri" panose="020F0502020204030204" charset="0"/>
                              <a:ea typeface="宋体" panose="02010600030101010101" pitchFamily="2" charset="-122"/>
                            </a:rPr>
                            <a:t>返回</a:t>
                          </a:r>
                          <a:r>
                            <a:rPr lang="en-US" altLang="en-US" sz="1600">
                              <a:latin typeface="Calibri" panose="020F0502020204030204" charset="0"/>
                              <a:ea typeface="宋体" panose="02010600030101010101" pitchFamily="2" charset="-122"/>
                            </a:rPr>
                            <a:t>x</a:t>
                          </a:r>
                          <a:r>
                            <a:rPr lang="zh-CN" altLang="en-US" sz="1600">
                              <a:latin typeface="Calibri" panose="020F0502020204030204" charset="0"/>
                              <a:ea typeface="宋体" panose="02010600030101010101" pitchFamily="2" charset="-122"/>
                            </a:rPr>
                            <a:t>的余弦函数值，</a:t>
                          </a:r>
                          <a:r>
                            <a:rPr lang="en-US" altLang="en-US" sz="1600">
                              <a:latin typeface="Calibri" panose="020F0502020204030204" charset="0"/>
                              <a:ea typeface="宋体" panose="02010600030101010101" pitchFamily="2" charset="-122"/>
                            </a:rPr>
                            <a:t>x</a:t>
                          </a:r>
                          <a:r>
                            <a:rPr lang="zh-CN" altLang="en-US" sz="1600">
                              <a:latin typeface="Calibri" panose="020F0502020204030204" charset="0"/>
                              <a:ea typeface="宋体" panose="02010600030101010101" pitchFamily="2" charset="-122"/>
                            </a:rPr>
                            <a:t>是弧度值</a:t>
                          </a:r>
                          <a:endParaRPr lang="zh-CN" altLang="en-US" sz="1600">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r h="365760">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math.tan(x)</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tan x</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just" eaLnBrk="0" hangingPunct="0">
                            <a:lnSpc>
                              <a:spcPct val="150000"/>
                            </a:lnSpc>
                            <a:spcAft>
                              <a:spcPct val="0"/>
                            </a:spcAft>
                            <a:buNone/>
                          </a:pPr>
                          <a:r>
                            <a:rPr lang="zh-CN" altLang="en-US" sz="1600">
                              <a:latin typeface="Calibri" panose="020F0502020204030204" charset="0"/>
                              <a:ea typeface="宋体" panose="02010600030101010101" pitchFamily="2" charset="-122"/>
                            </a:rPr>
                            <a:t>返回</a:t>
                          </a:r>
                          <a:r>
                            <a:rPr lang="en-US" altLang="en-US" sz="1600">
                              <a:latin typeface="Calibri" panose="020F0502020204030204" charset="0"/>
                              <a:ea typeface="宋体" panose="02010600030101010101" pitchFamily="2" charset="-122"/>
                            </a:rPr>
                            <a:t>x</a:t>
                          </a:r>
                          <a:r>
                            <a:rPr lang="zh-CN" altLang="en-US" sz="1600">
                              <a:latin typeface="Calibri" panose="020F0502020204030204" charset="0"/>
                              <a:ea typeface="宋体" panose="02010600030101010101" pitchFamily="2" charset="-122"/>
                            </a:rPr>
                            <a:t>的正切函数值，</a:t>
                          </a:r>
                          <a:r>
                            <a:rPr lang="en-US" altLang="en-US" sz="1600">
                              <a:latin typeface="Calibri" panose="020F0502020204030204" charset="0"/>
                              <a:ea typeface="宋体" panose="02010600030101010101" pitchFamily="2" charset="-122"/>
                            </a:rPr>
                            <a:t>x</a:t>
                          </a:r>
                          <a:r>
                            <a:rPr lang="zh-CN" altLang="en-US" sz="1600">
                              <a:latin typeface="Calibri" panose="020F0502020204030204" charset="0"/>
                              <a:ea typeface="宋体" panose="02010600030101010101" pitchFamily="2" charset="-122"/>
                            </a:rPr>
                            <a:t>是弧度值</a:t>
                          </a:r>
                          <a:endParaRPr lang="zh-CN" altLang="en-US" sz="1600">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r h="316230">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math.asin(x)</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arcsin x</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just" eaLnBrk="0" hangingPunct="0">
                            <a:lnSpc>
                              <a:spcPct val="150000"/>
                            </a:lnSpc>
                            <a:spcAft>
                              <a:spcPct val="0"/>
                            </a:spcAft>
                            <a:buNone/>
                          </a:pPr>
                          <a:r>
                            <a:rPr lang="zh-CN" altLang="en-US" sz="1600">
                              <a:latin typeface="Calibri" panose="020F0502020204030204" charset="0"/>
                              <a:ea typeface="宋体" panose="02010600030101010101" pitchFamily="2" charset="-122"/>
                            </a:rPr>
                            <a:t>返回</a:t>
                          </a:r>
                          <a:r>
                            <a:rPr lang="en-US" altLang="en-US" sz="1600">
                              <a:latin typeface="Calibri" panose="020F0502020204030204" charset="0"/>
                              <a:ea typeface="宋体" panose="02010600030101010101" pitchFamily="2" charset="-122"/>
                            </a:rPr>
                            <a:t>x</a:t>
                          </a:r>
                          <a:r>
                            <a:rPr lang="zh-CN" altLang="en-US" sz="1600">
                              <a:latin typeface="Calibri" panose="020F0502020204030204" charset="0"/>
                              <a:ea typeface="宋体" panose="02010600030101010101" pitchFamily="2" charset="-122"/>
                            </a:rPr>
                            <a:t>的反正弦函数值，</a:t>
                          </a:r>
                          <a:r>
                            <a:rPr lang="en-US" altLang="en-US" sz="1600">
                              <a:latin typeface="Calibri" panose="020F0502020204030204" charset="0"/>
                              <a:ea typeface="宋体" panose="02010600030101010101" pitchFamily="2" charset="-122"/>
                            </a:rPr>
                            <a:t>x</a:t>
                          </a:r>
                          <a:r>
                            <a:rPr lang="zh-CN" altLang="en-US" sz="1600">
                              <a:latin typeface="Calibri" panose="020F0502020204030204" charset="0"/>
                              <a:ea typeface="宋体" panose="02010600030101010101" pitchFamily="2" charset="-122"/>
                            </a:rPr>
                            <a:t>是弧度值</a:t>
                          </a:r>
                          <a:endParaRPr lang="zh-CN" altLang="en-US" sz="1600">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r h="307340">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math.acos(x)</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arccos x</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just" eaLnBrk="0" hangingPunct="0">
                            <a:lnSpc>
                              <a:spcPct val="150000"/>
                            </a:lnSpc>
                            <a:spcAft>
                              <a:spcPct val="0"/>
                            </a:spcAft>
                            <a:buNone/>
                          </a:pPr>
                          <a:r>
                            <a:rPr lang="zh-CN" altLang="en-US" sz="1600">
                              <a:latin typeface="Calibri" panose="020F0502020204030204" charset="0"/>
                              <a:ea typeface="宋体" panose="02010600030101010101" pitchFamily="2" charset="-122"/>
                            </a:rPr>
                            <a:t>返回</a:t>
                          </a:r>
                          <a:r>
                            <a:rPr lang="en-US" altLang="en-US" sz="1600">
                              <a:latin typeface="Calibri" panose="020F0502020204030204" charset="0"/>
                              <a:ea typeface="宋体" panose="02010600030101010101" pitchFamily="2" charset="-122"/>
                            </a:rPr>
                            <a:t>x</a:t>
                          </a:r>
                          <a:r>
                            <a:rPr lang="zh-CN" altLang="en-US" sz="1600">
                              <a:latin typeface="Calibri" panose="020F0502020204030204" charset="0"/>
                              <a:ea typeface="宋体" panose="02010600030101010101" pitchFamily="2" charset="-122"/>
                            </a:rPr>
                            <a:t>的反余弦函数值，</a:t>
                          </a:r>
                          <a:r>
                            <a:rPr lang="en-US" altLang="en-US" sz="1600">
                              <a:latin typeface="Calibri" panose="020F0502020204030204" charset="0"/>
                              <a:ea typeface="宋体" panose="02010600030101010101" pitchFamily="2" charset="-122"/>
                            </a:rPr>
                            <a:t>x</a:t>
                          </a:r>
                          <a:r>
                            <a:rPr lang="zh-CN" altLang="en-US" sz="1600">
                              <a:latin typeface="Calibri" panose="020F0502020204030204" charset="0"/>
                              <a:ea typeface="宋体" panose="02010600030101010101" pitchFamily="2" charset="-122"/>
                            </a:rPr>
                            <a:t>是弧度值</a:t>
                          </a:r>
                          <a:r>
                            <a:rPr lang="zh-CN" altLang="en-US" sz="1600">
                              <a:latin typeface="Calibri" panose="020F0502020204030204" charset="0"/>
                              <a:ea typeface="宋体" panose="02010600030101010101" pitchFamily="2" charset="-122"/>
                              <a:cs typeface="Times New Roman" panose="02020603050405020304" pitchFamily="18" charset="0"/>
                            </a:rPr>
                            <a:t> </a:t>
                          </a:r>
                          <a:endParaRPr lang="zh-CN" altLang="en-US" sz="1600">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r h="411480">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math.atan(x)</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arctan x</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just" eaLnBrk="0" hangingPunct="0">
                            <a:lnSpc>
                              <a:spcPct val="150000"/>
                            </a:lnSpc>
                            <a:spcAft>
                              <a:spcPct val="0"/>
                            </a:spcAft>
                            <a:buNone/>
                          </a:pPr>
                          <a:r>
                            <a:rPr lang="zh-CN" altLang="en-US" sz="1600">
                              <a:latin typeface="Times New Roman" panose="02020603050405020304" pitchFamily="18" charset="0"/>
                              <a:ea typeface="宋体" panose="02010600030101010101" pitchFamily="2" charset="-122"/>
                            </a:rPr>
                            <a:t>返回</a:t>
                          </a:r>
                          <a:r>
                            <a:rPr lang="en-US" altLang="en-US" sz="1600">
                              <a:latin typeface="Times New Roman" panose="02020603050405020304" pitchFamily="18" charset="0"/>
                              <a:ea typeface="宋体" panose="02010600030101010101" pitchFamily="2" charset="-122"/>
                            </a:rPr>
                            <a:t>x</a:t>
                          </a:r>
                          <a:r>
                            <a:rPr lang="zh-CN" altLang="en-US" sz="1600">
                              <a:latin typeface="Times New Roman" panose="02020603050405020304" pitchFamily="18" charset="0"/>
                              <a:ea typeface="宋体" panose="02010600030101010101" pitchFamily="2" charset="-122"/>
                            </a:rPr>
                            <a:t>的反正切函</a:t>
                          </a:r>
                          <a:r>
                            <a:rPr lang="zh-CN" altLang="en-US" sz="1600">
                              <a:latin typeface="Calibri" panose="020F0502020204030204" charset="0"/>
                              <a:ea typeface="宋体" panose="02010600030101010101" pitchFamily="2" charset="-122"/>
                            </a:rPr>
                            <a:t>数值，</a:t>
                          </a:r>
                          <a:r>
                            <a:rPr lang="en-US" altLang="en-US" sz="1600">
                              <a:latin typeface="Calibri" panose="020F0502020204030204" charset="0"/>
                              <a:ea typeface="宋体" panose="02010600030101010101" pitchFamily="2" charset="-122"/>
                            </a:rPr>
                            <a:t>x</a:t>
                          </a:r>
                          <a:r>
                            <a:rPr lang="zh-CN" altLang="en-US" sz="1600">
                              <a:latin typeface="Calibri" panose="020F0502020204030204" charset="0"/>
                              <a:ea typeface="宋体" panose="02010600030101010101" pitchFamily="2" charset="-122"/>
                            </a:rPr>
                            <a:t>是弧度值</a:t>
                          </a:r>
                          <a:endParaRPr lang="zh-CN" altLang="en-US" sz="1600">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r h="411480">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math.atan2(y,x)</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arctan y/x</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just" eaLnBrk="0" hangingPunct="0">
                            <a:lnSpc>
                              <a:spcPct val="150000"/>
                            </a:lnSpc>
                            <a:spcAft>
                              <a:spcPct val="0"/>
                            </a:spcAft>
                            <a:buNone/>
                          </a:pPr>
                          <a:r>
                            <a:rPr lang="zh-CN" altLang="en-US" sz="1600">
                              <a:latin typeface="Times New Roman" panose="02020603050405020304" pitchFamily="18" charset="0"/>
                              <a:ea typeface="宋体" panose="02010600030101010101" pitchFamily="2" charset="-122"/>
                            </a:rPr>
                            <a:t>返回</a:t>
                          </a:r>
                          <a:r>
                            <a:rPr lang="en-US" altLang="en-US" sz="1600">
                              <a:latin typeface="Times New Roman" panose="02020603050405020304" pitchFamily="18" charset="0"/>
                              <a:ea typeface="宋体" panose="02010600030101010101" pitchFamily="2" charset="-122"/>
                            </a:rPr>
                            <a:t>y/x</a:t>
                          </a:r>
                          <a:r>
                            <a:rPr lang="zh-CN" altLang="en-US" sz="1600">
                              <a:latin typeface="Times New Roman" panose="02020603050405020304" pitchFamily="18" charset="0"/>
                              <a:ea typeface="宋体" panose="02010600030101010101" pitchFamily="2" charset="-122"/>
                            </a:rPr>
                            <a:t>的反正切函</a:t>
                          </a:r>
                          <a:r>
                            <a:rPr lang="zh-CN" altLang="en-US" sz="1600">
                              <a:latin typeface="Calibri" panose="020F0502020204030204" charset="0"/>
                              <a:ea typeface="宋体" panose="02010600030101010101" pitchFamily="2" charset="-122"/>
                            </a:rPr>
                            <a:t>数值，</a:t>
                          </a:r>
                          <a:r>
                            <a:rPr lang="en-US" altLang="en-US" sz="1600">
                              <a:latin typeface="Calibri" panose="020F0502020204030204" charset="0"/>
                              <a:ea typeface="宋体" panose="02010600030101010101" pitchFamily="2" charset="-122"/>
                            </a:rPr>
                            <a:t>x</a:t>
                          </a:r>
                          <a:r>
                            <a:rPr lang="zh-CN" altLang="en-US" sz="1600">
                              <a:latin typeface="Calibri" panose="020F0502020204030204" charset="0"/>
                              <a:ea typeface="宋体" panose="02010600030101010101" pitchFamily="2" charset="-122"/>
                            </a:rPr>
                            <a:t>是弧度值</a:t>
                          </a:r>
                          <a:endParaRPr lang="zh-CN" altLang="en-US" sz="1600">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r h="411480">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math.sinh(x)</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sinh x</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just" eaLnBrk="0" hangingPunct="0">
                            <a:lnSpc>
                              <a:spcPct val="150000"/>
                            </a:lnSpc>
                            <a:spcAft>
                              <a:spcPct val="0"/>
                            </a:spcAft>
                            <a:buNone/>
                          </a:pPr>
                          <a:r>
                            <a:rPr lang="zh-CN" altLang="en-US" sz="1600">
                              <a:latin typeface="Calibri" panose="020F0502020204030204" charset="0"/>
                              <a:ea typeface="宋体" panose="02010600030101010101" pitchFamily="2" charset="-122"/>
                            </a:rPr>
                            <a:t>返回</a:t>
                          </a:r>
                          <a:r>
                            <a:rPr lang="en-US" altLang="en-US" sz="1600">
                              <a:latin typeface="Calibri" panose="020F0502020204030204" charset="0"/>
                              <a:ea typeface="宋体" panose="02010600030101010101" pitchFamily="2" charset="-122"/>
                            </a:rPr>
                            <a:t>x</a:t>
                          </a:r>
                          <a:r>
                            <a:rPr lang="zh-CN" altLang="en-US" sz="1600">
                              <a:latin typeface="Calibri" panose="020F0502020204030204" charset="0"/>
                              <a:ea typeface="宋体" panose="02010600030101010101" pitchFamily="2" charset="-122"/>
                            </a:rPr>
                            <a:t>的双曲正弦函数值</a:t>
                          </a:r>
                          <a:endParaRPr lang="zh-CN" altLang="en-US" sz="1600">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r h="411480">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math.cosh(x)</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cosh x</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just" eaLnBrk="0" hangingPunct="0">
                            <a:lnSpc>
                              <a:spcPct val="150000"/>
                            </a:lnSpc>
                            <a:spcAft>
                              <a:spcPct val="0"/>
                            </a:spcAft>
                            <a:buNone/>
                          </a:pPr>
                          <a:r>
                            <a:rPr lang="zh-CN" altLang="en-US" sz="1600">
                              <a:latin typeface="Calibri" panose="020F0502020204030204" charset="0"/>
                              <a:ea typeface="宋体" panose="02010600030101010101" pitchFamily="2" charset="-122"/>
                            </a:rPr>
                            <a:t>返回</a:t>
                          </a:r>
                          <a:r>
                            <a:rPr lang="en-US" altLang="en-US" sz="1600">
                              <a:latin typeface="Calibri" panose="020F0502020204030204" charset="0"/>
                              <a:ea typeface="宋体" panose="02010600030101010101" pitchFamily="2" charset="-122"/>
                            </a:rPr>
                            <a:t>x</a:t>
                          </a:r>
                          <a:r>
                            <a:rPr lang="zh-CN" altLang="en-US" sz="1600">
                              <a:latin typeface="Calibri" panose="020F0502020204030204" charset="0"/>
                              <a:ea typeface="宋体" panose="02010600030101010101" pitchFamily="2" charset="-122"/>
                            </a:rPr>
                            <a:t>的双曲余弦函数值</a:t>
                          </a:r>
                          <a:endParaRPr lang="zh-CN" altLang="en-US" sz="1600">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r h="411480">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math.tanh(x)</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tanh x</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just" eaLnBrk="0" hangingPunct="0">
                            <a:lnSpc>
                              <a:spcPct val="150000"/>
                            </a:lnSpc>
                            <a:spcAft>
                              <a:spcPct val="0"/>
                            </a:spcAft>
                            <a:buNone/>
                          </a:pPr>
                          <a:r>
                            <a:rPr lang="zh-CN" altLang="en-US" sz="1600">
                              <a:latin typeface="Calibri" panose="020F0502020204030204" charset="0"/>
                              <a:ea typeface="宋体" panose="02010600030101010101" pitchFamily="2" charset="-122"/>
                            </a:rPr>
                            <a:t>返回</a:t>
                          </a:r>
                          <a:r>
                            <a:rPr lang="en-US" altLang="en-US" sz="1600">
                              <a:latin typeface="Calibri" panose="020F0502020204030204" charset="0"/>
                              <a:ea typeface="宋体" panose="02010600030101010101" pitchFamily="2" charset="-122"/>
                            </a:rPr>
                            <a:t>x</a:t>
                          </a:r>
                          <a:r>
                            <a:rPr lang="zh-CN" altLang="en-US" sz="1600">
                              <a:latin typeface="Calibri" panose="020F0502020204030204" charset="0"/>
                              <a:ea typeface="宋体" panose="02010600030101010101" pitchFamily="2" charset="-122"/>
                            </a:rPr>
                            <a:t>的双曲正切函数值</a:t>
                          </a:r>
                          <a:endParaRPr lang="zh-CN" altLang="en-US" sz="1600">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r h="411480">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math.asinh(x)</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arcsinh x</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just" eaLnBrk="0" hangingPunct="0">
                            <a:lnSpc>
                              <a:spcPct val="150000"/>
                            </a:lnSpc>
                            <a:spcAft>
                              <a:spcPct val="0"/>
                            </a:spcAft>
                            <a:buNone/>
                          </a:pPr>
                          <a:r>
                            <a:rPr lang="zh-CN" altLang="en-US" sz="1600">
                              <a:latin typeface="Calibri" panose="020F0502020204030204" charset="0"/>
                              <a:ea typeface="宋体" panose="02010600030101010101" pitchFamily="2" charset="-122"/>
                            </a:rPr>
                            <a:t>返回</a:t>
                          </a:r>
                          <a:r>
                            <a:rPr lang="en-US" altLang="en-US" sz="1600">
                              <a:latin typeface="Calibri" panose="020F0502020204030204" charset="0"/>
                              <a:ea typeface="宋体" panose="02010600030101010101" pitchFamily="2" charset="-122"/>
                            </a:rPr>
                            <a:t>x</a:t>
                          </a:r>
                          <a:r>
                            <a:rPr lang="zh-CN" altLang="en-US" sz="1600">
                              <a:latin typeface="Calibri" panose="020F0502020204030204" charset="0"/>
                              <a:ea typeface="宋体" panose="02010600030101010101" pitchFamily="2" charset="-122"/>
                            </a:rPr>
                            <a:t>的反双曲正弦函数值</a:t>
                          </a:r>
                          <a:endParaRPr lang="zh-CN" altLang="en-US" sz="1600">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r h="411480">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math.acosh(x)</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arccosh x</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just" eaLnBrk="0" hangingPunct="0">
                            <a:lnSpc>
                              <a:spcPct val="150000"/>
                            </a:lnSpc>
                            <a:spcAft>
                              <a:spcPct val="0"/>
                            </a:spcAft>
                            <a:buNone/>
                          </a:pPr>
                          <a:r>
                            <a:rPr lang="zh-CN" altLang="en-US" sz="1600">
                              <a:latin typeface="Calibri" panose="020F0502020204030204" charset="0"/>
                              <a:ea typeface="宋体" panose="02010600030101010101" pitchFamily="2" charset="-122"/>
                            </a:rPr>
                            <a:t>返回</a:t>
                          </a:r>
                          <a:r>
                            <a:rPr lang="en-US" altLang="en-US" sz="1600">
                              <a:latin typeface="Calibri" panose="020F0502020204030204" charset="0"/>
                              <a:ea typeface="宋体" panose="02010600030101010101" pitchFamily="2" charset="-122"/>
                            </a:rPr>
                            <a:t>x</a:t>
                          </a:r>
                          <a:r>
                            <a:rPr lang="zh-CN" altLang="en-US" sz="1600">
                              <a:latin typeface="Calibri" panose="020F0502020204030204" charset="0"/>
                              <a:ea typeface="宋体" panose="02010600030101010101" pitchFamily="2" charset="-122"/>
                            </a:rPr>
                            <a:t>的反双曲余弦函数值</a:t>
                          </a:r>
                          <a:endParaRPr lang="zh-CN" altLang="en-US" sz="1600">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r h="411480">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math.atanh(x)</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arctanh x</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just" eaLnBrk="0" hangingPunct="0">
                            <a:lnSpc>
                              <a:spcPct val="150000"/>
                            </a:lnSpc>
                            <a:spcAft>
                              <a:spcPct val="0"/>
                            </a:spcAft>
                            <a:buNone/>
                          </a:pPr>
                          <a:r>
                            <a:rPr lang="zh-CN" altLang="en-US" sz="1600" dirty="0">
                              <a:latin typeface="Calibri" panose="020F0502020204030204" charset="0"/>
                              <a:ea typeface="宋体" panose="02010600030101010101" pitchFamily="2" charset="-122"/>
                            </a:rPr>
                            <a:t>返回</a:t>
                          </a:r>
                          <a:r>
                            <a:rPr lang="en-US" altLang="en-US" sz="1600" dirty="0">
                              <a:latin typeface="Calibri" panose="020F0502020204030204" charset="0"/>
                              <a:ea typeface="宋体" panose="02010600030101010101" pitchFamily="2" charset="-122"/>
                            </a:rPr>
                            <a:t>x</a:t>
                          </a:r>
                          <a:r>
                            <a:rPr lang="zh-CN" altLang="en-US" sz="1600" dirty="0">
                              <a:latin typeface="Calibri" panose="020F0502020204030204" charset="0"/>
                              <a:ea typeface="宋体" panose="02010600030101010101" pitchFamily="2" charset="-122"/>
                            </a:rPr>
                            <a:t>的反双曲正切函数值</a:t>
                          </a:r>
                          <a:endParaRPr lang="zh-CN" altLang="en-US" sz="1600" dirty="0">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mc:Choice>
        <mc:Fallback xmlns="">
          <p:graphicFrame>
            <p:nvGraphicFramePr>
              <p:cNvPr id="35844" name="表格 35843"/>
              <p:cNvGraphicFramePr/>
              <p:nvPr>
                <p:custDataLst>
                  <p:tags r:id="rId4"/>
                </p:custDataLst>
              </p:nvPr>
            </p:nvGraphicFramePr>
            <p:xfrm>
              <a:off x="359410" y="-27305"/>
              <a:ext cx="8260080" cy="7075805"/>
            </p:xfrm>
            <a:graphic>
              <a:graphicData uri="http://schemas.openxmlformats.org/drawingml/2006/table">
                <a:tbl>
                  <a:tblPr/>
                  <a:tblGrid>
                    <a:gridCol w="1822450"/>
                    <a:gridCol w="1301750"/>
                    <a:gridCol w="5135880"/>
                  </a:tblGrid>
                  <a:tr h="411480">
                    <a:tc>
                      <a:txBody>
                        <a:bodyPr/>
                        <a:p>
                          <a:pPr indent="0" algn="ctr" eaLnBrk="0" hangingPunct="0">
                            <a:lnSpc>
                              <a:spcPct val="150000"/>
                            </a:lnSpc>
                            <a:spcAft>
                              <a:spcPct val="0"/>
                            </a:spcAft>
                            <a:buNone/>
                          </a:pPr>
                          <a:r>
                            <a:rPr lang="zh-CN" altLang="en-US" sz="1600" dirty="0">
                              <a:latin typeface="Times New Roman" panose="02020603050405020304" pitchFamily="18" charset="0"/>
                              <a:ea typeface="宋体" panose="02010600030101010101" pitchFamily="2" charset="-122"/>
                            </a:rPr>
                            <a:t>函数</a:t>
                          </a:r>
                          <a:endParaRPr lang="zh-CN" altLang="en-US" sz="1600" dirty="0">
                            <a:latin typeface="Times New Roman" panose="02020603050405020304" pitchFamily="18"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D9D9D9"/>
                        </a:solidFill>
                      </a:tcPr>
                    </a:tc>
                    <a:tc>
                      <a:txBody>
                        <a:bodyPr/>
                        <a:p>
                          <a:pPr indent="0" algn="ctr" eaLnBrk="0" hangingPunct="0">
                            <a:lnSpc>
                              <a:spcPct val="150000"/>
                            </a:lnSpc>
                            <a:spcAft>
                              <a:spcPct val="0"/>
                            </a:spcAft>
                            <a:buNone/>
                          </a:pPr>
                          <a:r>
                            <a:rPr lang="zh-CN" altLang="en-US" sz="1600">
                              <a:latin typeface="Times New Roman" panose="02020603050405020304" pitchFamily="18" charset="0"/>
                              <a:ea typeface="宋体" panose="02010600030101010101" pitchFamily="2" charset="-122"/>
                            </a:rPr>
                            <a:t>数学表示</a:t>
                          </a:r>
                          <a:endParaRPr lang="zh-CN" altLang="en-US" sz="1600">
                            <a:latin typeface="Times New Roman" panose="02020603050405020304" pitchFamily="18"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D9D9D9"/>
                        </a:solidFill>
                      </a:tcPr>
                    </a:tc>
                    <a:tc>
                      <a:txBody>
                        <a:bodyPr/>
                        <a:p>
                          <a:pPr indent="0" algn="ctr" eaLnBrk="0" hangingPunct="0">
                            <a:lnSpc>
                              <a:spcPct val="150000"/>
                            </a:lnSpc>
                            <a:spcAft>
                              <a:spcPct val="0"/>
                            </a:spcAft>
                            <a:buNone/>
                          </a:pPr>
                          <a:r>
                            <a:rPr lang="zh-CN" altLang="en-US" sz="1600">
                              <a:latin typeface="Times New Roman" panose="02020603050405020304" pitchFamily="18" charset="0"/>
                              <a:ea typeface="宋体" panose="02010600030101010101" pitchFamily="2" charset="-122"/>
                            </a:rPr>
                            <a:t>描述</a:t>
                          </a:r>
                          <a:endParaRPr lang="zh-CN" altLang="en-US" sz="1600">
                            <a:latin typeface="Times New Roman" panose="02020603050405020304" pitchFamily="18"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D9D9D9"/>
                        </a:solidFill>
                      </a:tcPr>
                    </a:tc>
                  </a:tr>
                  <a:tr h="411480">
                    <a:tc>
                      <a:txBody>
                        <a:bodyPr/>
                        <a:p>
                          <a:pPr indent="0" algn="ctr" eaLnBrk="0" hangingPunct="0">
                            <a:lnSpc>
                              <a:spcPct val="150000"/>
                            </a:lnSpc>
                            <a:spcAft>
                              <a:spcPct val="0"/>
                            </a:spcAft>
                            <a:buNone/>
                          </a:pPr>
                          <a:r>
                            <a:rPr lang="en-US" altLang="en-US" sz="1600" dirty="0" err="1">
                              <a:latin typeface="Times New Roman" panose="02020603050405020304" pitchFamily="18" charset="0"/>
                              <a:ea typeface="宋体" panose="02010600030101010101" pitchFamily="2" charset="-122"/>
                            </a:rPr>
                            <a:t>math.degree</a:t>
                          </a:r>
                          <a:r>
                            <a:rPr lang="en-US" altLang="en-US" sz="1600" dirty="0">
                              <a:latin typeface="Times New Roman" panose="02020603050405020304" pitchFamily="18" charset="0"/>
                              <a:ea typeface="宋体" panose="02010600030101010101" pitchFamily="2" charset="-122"/>
                            </a:rPr>
                            <a:t>(x)</a:t>
                          </a:r>
                          <a:endParaRPr lang="en-US" altLang="en-US" sz="1600" dirty="0">
                            <a:latin typeface="Times New Roman" panose="02020603050405020304" pitchFamily="18"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 </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just" eaLnBrk="0" hangingPunct="0">
                            <a:lnSpc>
                              <a:spcPct val="150000"/>
                            </a:lnSpc>
                            <a:spcAft>
                              <a:spcPct val="0"/>
                            </a:spcAft>
                            <a:buNone/>
                          </a:pPr>
                          <a:r>
                            <a:rPr lang="zh-CN" altLang="en-US" sz="1600">
                              <a:latin typeface="Calibri" panose="020F0502020204030204" charset="0"/>
                              <a:ea typeface="宋体" panose="02010600030101010101" pitchFamily="2" charset="-122"/>
                            </a:rPr>
                            <a:t>角度</a:t>
                          </a:r>
                          <a:r>
                            <a:rPr lang="en-US" altLang="en-US" sz="1600">
                              <a:latin typeface="Calibri" panose="020F0502020204030204" charset="0"/>
                              <a:ea typeface="宋体" panose="02010600030101010101" pitchFamily="2" charset="-122"/>
                            </a:rPr>
                            <a:t>x</a:t>
                          </a:r>
                          <a:r>
                            <a:rPr lang="zh-CN" altLang="en-US" sz="1600">
                              <a:latin typeface="Calibri" panose="020F0502020204030204" charset="0"/>
                              <a:ea typeface="宋体" panose="02010600030101010101" pitchFamily="2" charset="-122"/>
                            </a:rPr>
                            <a:t>的弧度值转角度值</a:t>
                          </a:r>
                          <a:endParaRPr lang="zh-CN" altLang="en-US" sz="1600">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r h="411480">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math.radians(x)</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 </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just" eaLnBrk="0" hangingPunct="0">
                            <a:lnSpc>
                              <a:spcPct val="150000"/>
                            </a:lnSpc>
                            <a:spcAft>
                              <a:spcPct val="0"/>
                            </a:spcAft>
                            <a:buNone/>
                          </a:pPr>
                          <a:r>
                            <a:rPr lang="zh-CN" altLang="en-US" sz="1600">
                              <a:latin typeface="Calibri" panose="020F0502020204030204" charset="0"/>
                              <a:ea typeface="宋体" panose="02010600030101010101" pitchFamily="2" charset="-122"/>
                            </a:rPr>
                            <a:t>角度</a:t>
                          </a:r>
                          <a:r>
                            <a:rPr lang="en-US" altLang="en-US" sz="1600">
                              <a:latin typeface="Calibri" panose="020F0502020204030204" charset="0"/>
                              <a:ea typeface="宋体" panose="02010600030101010101" pitchFamily="2" charset="-122"/>
                            </a:rPr>
                            <a:t>x</a:t>
                          </a:r>
                          <a:r>
                            <a:rPr lang="zh-CN" altLang="en-US" sz="1600">
                              <a:latin typeface="Calibri" panose="020F0502020204030204" charset="0"/>
                              <a:ea typeface="宋体" panose="02010600030101010101" pitchFamily="2" charset="-122"/>
                            </a:rPr>
                            <a:t>的角度值转弧度值</a:t>
                          </a:r>
                          <a:endParaRPr lang="zh-CN" altLang="en-US" sz="1600">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r h="492125">
                    <a:tc>
                      <a:txBody>
                        <a:bodyPr/>
                        <a:p>
                          <a:pPr indent="0" algn="ctr" eaLnBrk="0" hangingPunct="0">
                            <a:lnSpc>
                              <a:spcPct val="150000"/>
                            </a:lnSpc>
                            <a:spcAft>
                              <a:spcPct val="0"/>
                            </a:spcAft>
                            <a:buNone/>
                          </a:pPr>
                          <a:r>
                            <a:rPr lang="en-US" altLang="zh-CN" sz="1600">
                              <a:latin typeface="Calibri" panose="020F0502020204030204" charset="0"/>
                              <a:ea typeface="宋体" panose="02010600030101010101" pitchFamily="2" charset="-122"/>
                            </a:rPr>
                            <a:t>math.hypot(x)</a:t>
                          </a:r>
                          <a:endParaRPr lang="en-US" altLang="zh-CN" sz="1600">
                            <a:latin typeface="Calibri" panose="020F0502020204030204"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lstStyle/>
                        <a:p>
                          <a:endParaRPr lang="zh-CN"/>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blipFill>
                          <a:blip r:embed="rId5"/>
                        </a:blipFill>
                      </a:tcPr>
                    </a:tc>
                    <a:tc>
                      <a:txBody>
                        <a:bodyPr/>
                        <a:p>
                          <a:pPr indent="0" algn="just" eaLnBrk="0" hangingPunct="0">
                            <a:lnSpc>
                              <a:spcPct val="150000"/>
                            </a:lnSpc>
                            <a:spcAft>
                              <a:spcPct val="0"/>
                            </a:spcAft>
                            <a:buNone/>
                          </a:pPr>
                          <a:r>
                            <a:rPr lang="zh-CN" altLang="en-US" sz="1600">
                              <a:latin typeface="Calibri" panose="020F0502020204030204" charset="0"/>
                              <a:ea typeface="宋体" panose="02010600030101010101" pitchFamily="2" charset="-122"/>
                            </a:rPr>
                            <a:t>返回</a:t>
                          </a:r>
                          <a:r>
                            <a:rPr lang="en-US" altLang="zh-CN" sz="1600">
                              <a:latin typeface="Calibri" panose="020F0502020204030204" charset="0"/>
                              <a:ea typeface="宋体" panose="02010600030101010101" pitchFamily="2" charset="-122"/>
                            </a:rPr>
                            <a:t>(x,y)</a:t>
                          </a:r>
                          <a:r>
                            <a:rPr lang="zh-CN" altLang="en-US" sz="1600">
                              <a:latin typeface="Calibri" panose="020F0502020204030204" charset="0"/>
                              <a:ea typeface="宋体" panose="02010600030101010101" pitchFamily="2" charset="-122"/>
                            </a:rPr>
                            <a:t>坐标到原点</a:t>
                          </a:r>
                          <a:r>
                            <a:rPr lang="en-US" altLang="zh-CN" sz="1600">
                              <a:latin typeface="Calibri" panose="020F0502020204030204" charset="0"/>
                              <a:ea typeface="宋体" panose="02010600030101010101" pitchFamily="2" charset="-122"/>
                            </a:rPr>
                            <a:t>(0,0)</a:t>
                          </a:r>
                          <a:r>
                            <a:rPr lang="zh-CN" altLang="en-US" sz="1600">
                              <a:latin typeface="Calibri" panose="020F0502020204030204" charset="0"/>
                              <a:ea typeface="宋体" panose="02010600030101010101" pitchFamily="2" charset="-122"/>
                            </a:rPr>
                            <a:t>的距离</a:t>
                          </a:r>
                          <a:endParaRPr lang="zh-CN" altLang="en-US" sz="1600">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r h="411480">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math.sin(x)</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sin x</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just" eaLnBrk="0" hangingPunct="0">
                            <a:lnSpc>
                              <a:spcPct val="150000"/>
                            </a:lnSpc>
                            <a:spcAft>
                              <a:spcPct val="0"/>
                            </a:spcAft>
                            <a:buNone/>
                          </a:pPr>
                          <a:r>
                            <a:rPr lang="zh-CN" altLang="en-US" sz="1600">
                              <a:latin typeface="Calibri" panose="020F0502020204030204" charset="0"/>
                              <a:ea typeface="宋体" panose="02010600030101010101" pitchFamily="2" charset="-122"/>
                            </a:rPr>
                            <a:t>返回</a:t>
                          </a:r>
                          <a:r>
                            <a:rPr lang="en-US" altLang="en-US" sz="1600">
                              <a:latin typeface="Calibri" panose="020F0502020204030204" charset="0"/>
                              <a:ea typeface="宋体" panose="02010600030101010101" pitchFamily="2" charset="-122"/>
                            </a:rPr>
                            <a:t>x</a:t>
                          </a:r>
                          <a:r>
                            <a:rPr lang="zh-CN" altLang="en-US" sz="1600">
                              <a:latin typeface="Calibri" panose="020F0502020204030204" charset="0"/>
                              <a:ea typeface="宋体" panose="02010600030101010101" pitchFamily="2" charset="-122"/>
                            </a:rPr>
                            <a:t>的正弦函数值，</a:t>
                          </a:r>
                          <a:r>
                            <a:rPr lang="en-US" altLang="en-US" sz="1600">
                              <a:latin typeface="Calibri" panose="020F0502020204030204" charset="0"/>
                              <a:ea typeface="宋体" panose="02010600030101010101" pitchFamily="2" charset="-122"/>
                            </a:rPr>
                            <a:t>x</a:t>
                          </a:r>
                          <a:r>
                            <a:rPr lang="zh-CN" altLang="en-US" sz="1600">
                              <a:latin typeface="Calibri" panose="020F0502020204030204" charset="0"/>
                              <a:ea typeface="宋体" panose="02010600030101010101" pitchFamily="2" charset="-122"/>
                            </a:rPr>
                            <a:t>是弧度值</a:t>
                          </a:r>
                          <a:endParaRPr lang="zh-CN" altLang="en-US" sz="1600">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r h="411480">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math.cos(x)</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cos x</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just" eaLnBrk="0" hangingPunct="0">
                            <a:lnSpc>
                              <a:spcPct val="150000"/>
                            </a:lnSpc>
                            <a:spcAft>
                              <a:spcPct val="0"/>
                            </a:spcAft>
                            <a:buNone/>
                          </a:pPr>
                          <a:r>
                            <a:rPr lang="zh-CN" altLang="en-US" sz="1600">
                              <a:latin typeface="Calibri" panose="020F0502020204030204" charset="0"/>
                              <a:ea typeface="宋体" panose="02010600030101010101" pitchFamily="2" charset="-122"/>
                            </a:rPr>
                            <a:t>返回</a:t>
                          </a:r>
                          <a:r>
                            <a:rPr lang="en-US" altLang="en-US" sz="1600">
                              <a:latin typeface="Calibri" panose="020F0502020204030204" charset="0"/>
                              <a:ea typeface="宋体" panose="02010600030101010101" pitchFamily="2" charset="-122"/>
                            </a:rPr>
                            <a:t>x</a:t>
                          </a:r>
                          <a:r>
                            <a:rPr lang="zh-CN" altLang="en-US" sz="1600">
                              <a:latin typeface="Calibri" panose="020F0502020204030204" charset="0"/>
                              <a:ea typeface="宋体" panose="02010600030101010101" pitchFamily="2" charset="-122"/>
                            </a:rPr>
                            <a:t>的余弦函数值，</a:t>
                          </a:r>
                          <a:r>
                            <a:rPr lang="en-US" altLang="en-US" sz="1600">
                              <a:latin typeface="Calibri" panose="020F0502020204030204" charset="0"/>
                              <a:ea typeface="宋体" panose="02010600030101010101" pitchFamily="2" charset="-122"/>
                            </a:rPr>
                            <a:t>x</a:t>
                          </a:r>
                          <a:r>
                            <a:rPr lang="zh-CN" altLang="en-US" sz="1600">
                              <a:latin typeface="Calibri" panose="020F0502020204030204" charset="0"/>
                              <a:ea typeface="宋体" panose="02010600030101010101" pitchFamily="2" charset="-122"/>
                            </a:rPr>
                            <a:t>是弧度值</a:t>
                          </a:r>
                          <a:endParaRPr lang="zh-CN" altLang="en-US" sz="1600">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r h="365760">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math.tan(x)</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tan x</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just" eaLnBrk="0" hangingPunct="0">
                            <a:lnSpc>
                              <a:spcPct val="150000"/>
                            </a:lnSpc>
                            <a:spcAft>
                              <a:spcPct val="0"/>
                            </a:spcAft>
                            <a:buNone/>
                          </a:pPr>
                          <a:r>
                            <a:rPr lang="zh-CN" altLang="en-US" sz="1600">
                              <a:latin typeface="Calibri" panose="020F0502020204030204" charset="0"/>
                              <a:ea typeface="宋体" panose="02010600030101010101" pitchFamily="2" charset="-122"/>
                            </a:rPr>
                            <a:t>返回</a:t>
                          </a:r>
                          <a:r>
                            <a:rPr lang="en-US" altLang="en-US" sz="1600">
                              <a:latin typeface="Calibri" panose="020F0502020204030204" charset="0"/>
                              <a:ea typeface="宋体" panose="02010600030101010101" pitchFamily="2" charset="-122"/>
                            </a:rPr>
                            <a:t>x</a:t>
                          </a:r>
                          <a:r>
                            <a:rPr lang="zh-CN" altLang="en-US" sz="1600">
                              <a:latin typeface="Calibri" panose="020F0502020204030204" charset="0"/>
                              <a:ea typeface="宋体" panose="02010600030101010101" pitchFamily="2" charset="-122"/>
                            </a:rPr>
                            <a:t>的正切函数值，</a:t>
                          </a:r>
                          <a:r>
                            <a:rPr lang="en-US" altLang="en-US" sz="1600">
                              <a:latin typeface="Calibri" panose="020F0502020204030204" charset="0"/>
                              <a:ea typeface="宋体" panose="02010600030101010101" pitchFamily="2" charset="-122"/>
                            </a:rPr>
                            <a:t>x</a:t>
                          </a:r>
                          <a:r>
                            <a:rPr lang="zh-CN" altLang="en-US" sz="1600">
                              <a:latin typeface="Calibri" panose="020F0502020204030204" charset="0"/>
                              <a:ea typeface="宋体" panose="02010600030101010101" pitchFamily="2" charset="-122"/>
                            </a:rPr>
                            <a:t>是弧度值</a:t>
                          </a:r>
                          <a:endParaRPr lang="zh-CN" altLang="en-US" sz="1600">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r h="316230">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math.asin(x)</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arcsin x</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just" eaLnBrk="0" hangingPunct="0">
                            <a:lnSpc>
                              <a:spcPct val="150000"/>
                            </a:lnSpc>
                            <a:spcAft>
                              <a:spcPct val="0"/>
                            </a:spcAft>
                            <a:buNone/>
                          </a:pPr>
                          <a:r>
                            <a:rPr lang="zh-CN" altLang="en-US" sz="1600">
                              <a:latin typeface="Calibri" panose="020F0502020204030204" charset="0"/>
                              <a:ea typeface="宋体" panose="02010600030101010101" pitchFamily="2" charset="-122"/>
                            </a:rPr>
                            <a:t>返回</a:t>
                          </a:r>
                          <a:r>
                            <a:rPr lang="en-US" altLang="en-US" sz="1600">
                              <a:latin typeface="Calibri" panose="020F0502020204030204" charset="0"/>
                              <a:ea typeface="宋体" panose="02010600030101010101" pitchFamily="2" charset="-122"/>
                            </a:rPr>
                            <a:t>x</a:t>
                          </a:r>
                          <a:r>
                            <a:rPr lang="zh-CN" altLang="en-US" sz="1600">
                              <a:latin typeface="Calibri" panose="020F0502020204030204" charset="0"/>
                              <a:ea typeface="宋体" panose="02010600030101010101" pitchFamily="2" charset="-122"/>
                            </a:rPr>
                            <a:t>的反正弦函数值，</a:t>
                          </a:r>
                          <a:r>
                            <a:rPr lang="en-US" altLang="en-US" sz="1600">
                              <a:latin typeface="Calibri" panose="020F0502020204030204" charset="0"/>
                              <a:ea typeface="宋体" panose="02010600030101010101" pitchFamily="2" charset="-122"/>
                            </a:rPr>
                            <a:t>x</a:t>
                          </a:r>
                          <a:r>
                            <a:rPr lang="zh-CN" altLang="en-US" sz="1600">
                              <a:latin typeface="Calibri" panose="020F0502020204030204" charset="0"/>
                              <a:ea typeface="宋体" panose="02010600030101010101" pitchFamily="2" charset="-122"/>
                            </a:rPr>
                            <a:t>是弧度值</a:t>
                          </a:r>
                          <a:endParaRPr lang="zh-CN" altLang="en-US" sz="1600">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r h="307340">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math.acos(x)</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arccos x</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just" eaLnBrk="0" hangingPunct="0">
                            <a:lnSpc>
                              <a:spcPct val="150000"/>
                            </a:lnSpc>
                            <a:spcAft>
                              <a:spcPct val="0"/>
                            </a:spcAft>
                            <a:buNone/>
                          </a:pPr>
                          <a:r>
                            <a:rPr lang="zh-CN" altLang="en-US" sz="1600">
                              <a:latin typeface="Calibri" panose="020F0502020204030204" charset="0"/>
                              <a:ea typeface="宋体" panose="02010600030101010101" pitchFamily="2" charset="-122"/>
                            </a:rPr>
                            <a:t>返回</a:t>
                          </a:r>
                          <a:r>
                            <a:rPr lang="en-US" altLang="en-US" sz="1600">
                              <a:latin typeface="Calibri" panose="020F0502020204030204" charset="0"/>
                              <a:ea typeface="宋体" panose="02010600030101010101" pitchFamily="2" charset="-122"/>
                            </a:rPr>
                            <a:t>x</a:t>
                          </a:r>
                          <a:r>
                            <a:rPr lang="zh-CN" altLang="en-US" sz="1600">
                              <a:latin typeface="Calibri" panose="020F0502020204030204" charset="0"/>
                              <a:ea typeface="宋体" panose="02010600030101010101" pitchFamily="2" charset="-122"/>
                            </a:rPr>
                            <a:t>的反余弦函数值，</a:t>
                          </a:r>
                          <a:r>
                            <a:rPr lang="en-US" altLang="en-US" sz="1600">
                              <a:latin typeface="Calibri" panose="020F0502020204030204" charset="0"/>
                              <a:ea typeface="宋体" panose="02010600030101010101" pitchFamily="2" charset="-122"/>
                            </a:rPr>
                            <a:t>x</a:t>
                          </a:r>
                          <a:r>
                            <a:rPr lang="zh-CN" altLang="en-US" sz="1600">
                              <a:latin typeface="Calibri" panose="020F0502020204030204" charset="0"/>
                              <a:ea typeface="宋体" panose="02010600030101010101" pitchFamily="2" charset="-122"/>
                            </a:rPr>
                            <a:t>是弧度值</a:t>
                          </a:r>
                          <a:r>
                            <a:rPr lang="zh-CN" altLang="en-US" sz="1600">
                              <a:latin typeface="Calibri" panose="020F0502020204030204" charset="0"/>
                              <a:ea typeface="宋体" panose="02010600030101010101" pitchFamily="2" charset="-122"/>
                              <a:cs typeface="Times New Roman" panose="02020603050405020304" pitchFamily="18" charset="0"/>
                            </a:rPr>
                            <a:t> </a:t>
                          </a:r>
                          <a:endParaRPr lang="zh-CN" altLang="en-US" sz="1600">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r h="411480">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math.atan(x)</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arctan x</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just" eaLnBrk="0" hangingPunct="0">
                            <a:lnSpc>
                              <a:spcPct val="150000"/>
                            </a:lnSpc>
                            <a:spcAft>
                              <a:spcPct val="0"/>
                            </a:spcAft>
                            <a:buNone/>
                          </a:pPr>
                          <a:r>
                            <a:rPr lang="zh-CN" altLang="en-US" sz="1600">
                              <a:latin typeface="Times New Roman" panose="02020603050405020304" pitchFamily="18" charset="0"/>
                              <a:ea typeface="宋体" panose="02010600030101010101" pitchFamily="2" charset="-122"/>
                            </a:rPr>
                            <a:t>返回</a:t>
                          </a:r>
                          <a:r>
                            <a:rPr lang="en-US" altLang="en-US" sz="1600">
                              <a:latin typeface="Times New Roman" panose="02020603050405020304" pitchFamily="18" charset="0"/>
                              <a:ea typeface="宋体" panose="02010600030101010101" pitchFamily="2" charset="-122"/>
                            </a:rPr>
                            <a:t>x</a:t>
                          </a:r>
                          <a:r>
                            <a:rPr lang="zh-CN" altLang="en-US" sz="1600">
                              <a:latin typeface="Times New Roman" panose="02020603050405020304" pitchFamily="18" charset="0"/>
                              <a:ea typeface="宋体" panose="02010600030101010101" pitchFamily="2" charset="-122"/>
                            </a:rPr>
                            <a:t>的反正切函</a:t>
                          </a:r>
                          <a:r>
                            <a:rPr lang="zh-CN" altLang="en-US" sz="1600">
                              <a:latin typeface="Calibri" panose="020F0502020204030204" charset="0"/>
                              <a:ea typeface="宋体" panose="02010600030101010101" pitchFamily="2" charset="-122"/>
                            </a:rPr>
                            <a:t>数值，</a:t>
                          </a:r>
                          <a:r>
                            <a:rPr lang="en-US" altLang="en-US" sz="1600">
                              <a:latin typeface="Calibri" panose="020F0502020204030204" charset="0"/>
                              <a:ea typeface="宋体" panose="02010600030101010101" pitchFamily="2" charset="-122"/>
                            </a:rPr>
                            <a:t>x</a:t>
                          </a:r>
                          <a:r>
                            <a:rPr lang="zh-CN" altLang="en-US" sz="1600">
                              <a:latin typeface="Calibri" panose="020F0502020204030204" charset="0"/>
                              <a:ea typeface="宋体" panose="02010600030101010101" pitchFamily="2" charset="-122"/>
                            </a:rPr>
                            <a:t>是弧度值</a:t>
                          </a:r>
                          <a:endParaRPr lang="zh-CN" altLang="en-US" sz="1600">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r h="411480">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math.atan2(y,x)</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arctan y/x</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just" eaLnBrk="0" hangingPunct="0">
                            <a:lnSpc>
                              <a:spcPct val="150000"/>
                            </a:lnSpc>
                            <a:spcAft>
                              <a:spcPct val="0"/>
                            </a:spcAft>
                            <a:buNone/>
                          </a:pPr>
                          <a:r>
                            <a:rPr lang="zh-CN" altLang="en-US" sz="1600">
                              <a:latin typeface="Times New Roman" panose="02020603050405020304" pitchFamily="18" charset="0"/>
                              <a:ea typeface="宋体" panose="02010600030101010101" pitchFamily="2" charset="-122"/>
                            </a:rPr>
                            <a:t>返回</a:t>
                          </a:r>
                          <a:r>
                            <a:rPr lang="en-US" altLang="en-US" sz="1600">
                              <a:latin typeface="Times New Roman" panose="02020603050405020304" pitchFamily="18" charset="0"/>
                              <a:ea typeface="宋体" panose="02010600030101010101" pitchFamily="2" charset="-122"/>
                            </a:rPr>
                            <a:t>y/x</a:t>
                          </a:r>
                          <a:r>
                            <a:rPr lang="zh-CN" altLang="en-US" sz="1600">
                              <a:latin typeface="Times New Roman" panose="02020603050405020304" pitchFamily="18" charset="0"/>
                              <a:ea typeface="宋体" panose="02010600030101010101" pitchFamily="2" charset="-122"/>
                            </a:rPr>
                            <a:t>的反正切函</a:t>
                          </a:r>
                          <a:r>
                            <a:rPr lang="zh-CN" altLang="en-US" sz="1600">
                              <a:latin typeface="Calibri" panose="020F0502020204030204" charset="0"/>
                              <a:ea typeface="宋体" panose="02010600030101010101" pitchFamily="2" charset="-122"/>
                            </a:rPr>
                            <a:t>数值，</a:t>
                          </a:r>
                          <a:r>
                            <a:rPr lang="en-US" altLang="en-US" sz="1600">
                              <a:latin typeface="Calibri" panose="020F0502020204030204" charset="0"/>
                              <a:ea typeface="宋体" panose="02010600030101010101" pitchFamily="2" charset="-122"/>
                            </a:rPr>
                            <a:t>x</a:t>
                          </a:r>
                          <a:r>
                            <a:rPr lang="zh-CN" altLang="en-US" sz="1600">
                              <a:latin typeface="Calibri" panose="020F0502020204030204" charset="0"/>
                              <a:ea typeface="宋体" panose="02010600030101010101" pitchFamily="2" charset="-122"/>
                            </a:rPr>
                            <a:t>是弧度值</a:t>
                          </a:r>
                          <a:endParaRPr lang="zh-CN" altLang="en-US" sz="1600">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r h="411480">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math.sinh(x)</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sinh x</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just" eaLnBrk="0" hangingPunct="0">
                            <a:lnSpc>
                              <a:spcPct val="150000"/>
                            </a:lnSpc>
                            <a:spcAft>
                              <a:spcPct val="0"/>
                            </a:spcAft>
                            <a:buNone/>
                          </a:pPr>
                          <a:r>
                            <a:rPr lang="zh-CN" altLang="en-US" sz="1600">
                              <a:latin typeface="Calibri" panose="020F0502020204030204" charset="0"/>
                              <a:ea typeface="宋体" panose="02010600030101010101" pitchFamily="2" charset="-122"/>
                            </a:rPr>
                            <a:t>返回</a:t>
                          </a:r>
                          <a:r>
                            <a:rPr lang="en-US" altLang="en-US" sz="1600">
                              <a:latin typeface="Calibri" panose="020F0502020204030204" charset="0"/>
                              <a:ea typeface="宋体" panose="02010600030101010101" pitchFamily="2" charset="-122"/>
                            </a:rPr>
                            <a:t>x</a:t>
                          </a:r>
                          <a:r>
                            <a:rPr lang="zh-CN" altLang="en-US" sz="1600">
                              <a:latin typeface="Calibri" panose="020F0502020204030204" charset="0"/>
                              <a:ea typeface="宋体" panose="02010600030101010101" pitchFamily="2" charset="-122"/>
                            </a:rPr>
                            <a:t>的双曲正弦函数值</a:t>
                          </a:r>
                          <a:endParaRPr lang="zh-CN" altLang="en-US" sz="1600">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r h="411480">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math.cosh(x)</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cosh x</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just" eaLnBrk="0" hangingPunct="0">
                            <a:lnSpc>
                              <a:spcPct val="150000"/>
                            </a:lnSpc>
                            <a:spcAft>
                              <a:spcPct val="0"/>
                            </a:spcAft>
                            <a:buNone/>
                          </a:pPr>
                          <a:r>
                            <a:rPr lang="zh-CN" altLang="en-US" sz="1600">
                              <a:latin typeface="Calibri" panose="020F0502020204030204" charset="0"/>
                              <a:ea typeface="宋体" panose="02010600030101010101" pitchFamily="2" charset="-122"/>
                            </a:rPr>
                            <a:t>返回</a:t>
                          </a:r>
                          <a:r>
                            <a:rPr lang="en-US" altLang="en-US" sz="1600">
                              <a:latin typeface="Calibri" panose="020F0502020204030204" charset="0"/>
                              <a:ea typeface="宋体" panose="02010600030101010101" pitchFamily="2" charset="-122"/>
                            </a:rPr>
                            <a:t>x</a:t>
                          </a:r>
                          <a:r>
                            <a:rPr lang="zh-CN" altLang="en-US" sz="1600">
                              <a:latin typeface="Calibri" panose="020F0502020204030204" charset="0"/>
                              <a:ea typeface="宋体" panose="02010600030101010101" pitchFamily="2" charset="-122"/>
                            </a:rPr>
                            <a:t>的双曲余弦函数值</a:t>
                          </a:r>
                          <a:endParaRPr lang="zh-CN" altLang="en-US" sz="1600">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r h="411480">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math.tanh(x)</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tanh x</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just" eaLnBrk="0" hangingPunct="0">
                            <a:lnSpc>
                              <a:spcPct val="150000"/>
                            </a:lnSpc>
                            <a:spcAft>
                              <a:spcPct val="0"/>
                            </a:spcAft>
                            <a:buNone/>
                          </a:pPr>
                          <a:r>
                            <a:rPr lang="zh-CN" altLang="en-US" sz="1600">
                              <a:latin typeface="Calibri" panose="020F0502020204030204" charset="0"/>
                              <a:ea typeface="宋体" panose="02010600030101010101" pitchFamily="2" charset="-122"/>
                            </a:rPr>
                            <a:t>返回</a:t>
                          </a:r>
                          <a:r>
                            <a:rPr lang="en-US" altLang="en-US" sz="1600">
                              <a:latin typeface="Calibri" panose="020F0502020204030204" charset="0"/>
                              <a:ea typeface="宋体" panose="02010600030101010101" pitchFamily="2" charset="-122"/>
                            </a:rPr>
                            <a:t>x</a:t>
                          </a:r>
                          <a:r>
                            <a:rPr lang="zh-CN" altLang="en-US" sz="1600">
                              <a:latin typeface="Calibri" panose="020F0502020204030204" charset="0"/>
                              <a:ea typeface="宋体" panose="02010600030101010101" pitchFamily="2" charset="-122"/>
                            </a:rPr>
                            <a:t>的双曲正切函数值</a:t>
                          </a:r>
                          <a:endParaRPr lang="zh-CN" altLang="en-US" sz="1600">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r h="411480">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math.asinh(x)</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arcsinh x</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just" eaLnBrk="0" hangingPunct="0">
                            <a:lnSpc>
                              <a:spcPct val="150000"/>
                            </a:lnSpc>
                            <a:spcAft>
                              <a:spcPct val="0"/>
                            </a:spcAft>
                            <a:buNone/>
                          </a:pPr>
                          <a:r>
                            <a:rPr lang="zh-CN" altLang="en-US" sz="1600">
                              <a:latin typeface="Calibri" panose="020F0502020204030204" charset="0"/>
                              <a:ea typeface="宋体" panose="02010600030101010101" pitchFamily="2" charset="-122"/>
                            </a:rPr>
                            <a:t>返回</a:t>
                          </a:r>
                          <a:r>
                            <a:rPr lang="en-US" altLang="en-US" sz="1600">
                              <a:latin typeface="Calibri" panose="020F0502020204030204" charset="0"/>
                              <a:ea typeface="宋体" panose="02010600030101010101" pitchFamily="2" charset="-122"/>
                            </a:rPr>
                            <a:t>x</a:t>
                          </a:r>
                          <a:r>
                            <a:rPr lang="zh-CN" altLang="en-US" sz="1600">
                              <a:latin typeface="Calibri" panose="020F0502020204030204" charset="0"/>
                              <a:ea typeface="宋体" panose="02010600030101010101" pitchFamily="2" charset="-122"/>
                            </a:rPr>
                            <a:t>的反双曲正弦函数值</a:t>
                          </a:r>
                          <a:endParaRPr lang="zh-CN" altLang="en-US" sz="1600">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r h="411480">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math.acosh(x)</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arccosh x</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just" eaLnBrk="0" hangingPunct="0">
                            <a:lnSpc>
                              <a:spcPct val="150000"/>
                            </a:lnSpc>
                            <a:spcAft>
                              <a:spcPct val="0"/>
                            </a:spcAft>
                            <a:buNone/>
                          </a:pPr>
                          <a:r>
                            <a:rPr lang="zh-CN" altLang="en-US" sz="1600">
                              <a:latin typeface="Calibri" panose="020F0502020204030204" charset="0"/>
                              <a:ea typeface="宋体" panose="02010600030101010101" pitchFamily="2" charset="-122"/>
                            </a:rPr>
                            <a:t>返回</a:t>
                          </a:r>
                          <a:r>
                            <a:rPr lang="en-US" altLang="en-US" sz="1600">
                              <a:latin typeface="Calibri" panose="020F0502020204030204" charset="0"/>
                              <a:ea typeface="宋体" panose="02010600030101010101" pitchFamily="2" charset="-122"/>
                            </a:rPr>
                            <a:t>x</a:t>
                          </a:r>
                          <a:r>
                            <a:rPr lang="zh-CN" altLang="en-US" sz="1600">
                              <a:latin typeface="Calibri" panose="020F0502020204030204" charset="0"/>
                              <a:ea typeface="宋体" panose="02010600030101010101" pitchFamily="2" charset="-122"/>
                            </a:rPr>
                            <a:t>的反双曲余弦函数值</a:t>
                          </a:r>
                          <a:endParaRPr lang="zh-CN" altLang="en-US" sz="1600">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r h="411480">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math.atanh(x)</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ctr" eaLnBrk="0" hangingPunct="0">
                            <a:lnSpc>
                              <a:spcPct val="150000"/>
                            </a:lnSpc>
                            <a:spcAft>
                              <a:spcPct val="0"/>
                            </a:spcAft>
                            <a:buNone/>
                          </a:pPr>
                          <a:r>
                            <a:rPr lang="en-US" altLang="en-US" sz="1600">
                              <a:latin typeface="Times New Roman" panose="02020603050405020304" pitchFamily="18" charset="0"/>
                              <a:ea typeface="宋体" panose="02010600030101010101" pitchFamily="2" charset="-122"/>
                            </a:rPr>
                            <a:t>arctanh x</a:t>
                          </a:r>
                          <a:endParaRPr lang="en-US" altLang="en-US" sz="1600">
                            <a:latin typeface="Times New Roman" panose="02020603050405020304" pitchFamily="18"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just" eaLnBrk="0" hangingPunct="0">
                            <a:lnSpc>
                              <a:spcPct val="150000"/>
                            </a:lnSpc>
                            <a:spcAft>
                              <a:spcPct val="0"/>
                            </a:spcAft>
                            <a:buNone/>
                          </a:pPr>
                          <a:r>
                            <a:rPr lang="zh-CN" altLang="en-US" sz="1600" dirty="0">
                              <a:latin typeface="Calibri" panose="020F0502020204030204" charset="0"/>
                              <a:ea typeface="宋体" panose="02010600030101010101" pitchFamily="2" charset="-122"/>
                            </a:rPr>
                            <a:t>返回</a:t>
                          </a:r>
                          <a:r>
                            <a:rPr lang="en-US" altLang="en-US" sz="1600" dirty="0">
                              <a:latin typeface="Calibri" panose="020F0502020204030204" charset="0"/>
                              <a:ea typeface="宋体" panose="02010600030101010101" pitchFamily="2" charset="-122"/>
                            </a:rPr>
                            <a:t>x</a:t>
                          </a:r>
                          <a:r>
                            <a:rPr lang="zh-CN" altLang="en-US" sz="1600" dirty="0">
                              <a:latin typeface="Calibri" panose="020F0502020204030204" charset="0"/>
                              <a:ea typeface="宋体" panose="02010600030101010101" pitchFamily="2" charset="-122"/>
                            </a:rPr>
                            <a:t>的反双曲正切函数值</a:t>
                          </a:r>
                          <a:endParaRPr lang="zh-CN" altLang="en-US" sz="1600" dirty="0">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5844"/>
                                        </p:tgtEl>
                                        <p:attrNameLst>
                                          <p:attrName>style.visibility</p:attrName>
                                        </p:attrNameLst>
                                      </p:cBhvr>
                                      <p:to>
                                        <p:strVal val="visible"/>
                                      </p:to>
                                    </p:set>
                                    <p:animEffect transition="in" filter="fade">
                                      <p:cBhvr>
                                        <p:cTn id="7" dur="1000"/>
                                        <p:tgtEl>
                                          <p:spTgt spid="35844"/>
                                        </p:tgtEl>
                                      </p:cBhvr>
                                    </p:animEffect>
                                    <p:anim calcmode="lin" valueType="num">
                                      <p:cBhvr>
                                        <p:cTn id="8" dur="1000" fill="hold"/>
                                        <p:tgtEl>
                                          <p:spTgt spid="35844"/>
                                        </p:tgtEl>
                                        <p:attrNameLst>
                                          <p:attrName>ppt_x</p:attrName>
                                        </p:attrNameLst>
                                      </p:cBhvr>
                                      <p:tavLst>
                                        <p:tav tm="0">
                                          <p:val>
                                            <p:strVal val="#ppt_x"/>
                                          </p:val>
                                        </p:tav>
                                        <p:tav tm="100000">
                                          <p:val>
                                            <p:strVal val="#ppt_x"/>
                                          </p:val>
                                        </p:tav>
                                      </p:tavLst>
                                    </p:anim>
                                    <p:anim calcmode="lin" valueType="num">
                                      <p:cBhvr>
                                        <p:cTn id="9" dur="1000" fill="hold"/>
                                        <p:tgtEl>
                                          <p:spTgt spid="358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3032125"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math</a:t>
            </a:r>
            <a:r>
              <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库解析</a:t>
            </a:r>
            <a:endPar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sp>
        <p:nvSpPr>
          <p:cNvPr id="36867" name="TextBox 2"/>
          <p:cNvSpPr txBox="1"/>
          <p:nvPr/>
        </p:nvSpPr>
        <p:spPr>
          <a:xfrm>
            <a:off x="681038" y="1582738"/>
            <a:ext cx="8355012" cy="738187"/>
          </a:xfrm>
          <a:prstGeom prst="rect">
            <a:avLst/>
          </a:prstGeom>
          <a:noFill/>
          <a:ln w="9525">
            <a:noFill/>
          </a:ln>
        </p:spPr>
        <p:txBody>
          <a:bodyPr anchor="t" anchorCtr="0">
            <a:spAutoFit/>
          </a:bodyPr>
          <a:p>
            <a:pPr lvl="1" indent="457200" algn="just" eaLnBrk="1" fontAlgn="base" hangingPunct="1">
              <a:lnSpc>
                <a:spcPct val="150000"/>
              </a:lnSpc>
              <a:spcBef>
                <a:spcPct val="0"/>
              </a:spcBef>
              <a:spcAft>
                <a:spcPct val="0"/>
              </a:spcAft>
              <a:buClr>
                <a:srgbClr val="0066FF"/>
              </a:buClr>
              <a:buFont typeface="Wingdings" panose="05000000000000000000" pitchFamily="2" charset="2"/>
              <a:buChar char="n"/>
            </a:pPr>
            <a:r>
              <a:rPr lang="en-US" altLang="zh-CN" sz="2800" dirty="0">
                <a:solidFill>
                  <a:schemeClr val="tx1"/>
                </a:solidFill>
                <a:latin typeface="微软雅黑" panose="020B0503020204020204" pitchFamily="34" charset="-122"/>
                <a:ea typeface="微软雅黑" panose="020B0503020204020204" pitchFamily="34" charset="-122"/>
              </a:rPr>
              <a:t>math</a:t>
            </a:r>
            <a:r>
              <a:rPr lang="zh-CN" altLang="zh-CN" sz="2800" dirty="0">
                <a:solidFill>
                  <a:schemeClr val="tx1"/>
                </a:solidFill>
                <a:latin typeface="微软雅黑" panose="020B0503020204020204" pitchFamily="34" charset="-122"/>
                <a:ea typeface="微软雅黑" panose="020B0503020204020204" pitchFamily="34" charset="-122"/>
              </a:rPr>
              <a:t>库包括</a:t>
            </a:r>
            <a:r>
              <a:rPr lang="en-US" altLang="zh-CN" sz="2800" dirty="0">
                <a:solidFill>
                  <a:schemeClr val="tx1"/>
                </a:solidFill>
                <a:latin typeface="微软雅黑" panose="020B0503020204020204" pitchFamily="34" charset="-122"/>
                <a:ea typeface="微软雅黑" panose="020B0503020204020204" pitchFamily="34" charset="-122"/>
              </a:rPr>
              <a:t>4</a:t>
            </a:r>
            <a:r>
              <a:rPr lang="zh-CN" altLang="zh-CN" sz="2800" dirty="0">
                <a:solidFill>
                  <a:schemeClr val="tx1"/>
                </a:solidFill>
                <a:latin typeface="微软雅黑" panose="020B0503020204020204" pitchFamily="34" charset="-122"/>
                <a:ea typeface="微软雅黑" panose="020B0503020204020204" pitchFamily="34" charset="-122"/>
              </a:rPr>
              <a:t>个高等特殊函数</a:t>
            </a:r>
            <a:endParaRPr lang="en-US" altLang="zh-CN" sz="2800" dirty="0">
              <a:solidFill>
                <a:schemeClr val="tx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graphicFrame>
            <p:nvGraphicFramePr>
              <p:cNvPr id="36868" name="表格 36867"/>
              <p:cNvGraphicFramePr/>
              <p:nvPr>
                <p:custDataLst>
                  <p:tags r:id="rId3"/>
                </p:custDataLst>
              </p:nvPr>
            </p:nvGraphicFramePr>
            <p:xfrm>
              <a:off x="107950" y="2349500"/>
              <a:ext cx="8970010" cy="3848100"/>
            </p:xfrm>
            <a:graphic>
              <a:graphicData uri="http://schemas.openxmlformats.org/drawingml/2006/table">
                <a:tbl>
                  <a:tblPr/>
                  <a:tblGrid>
                    <a:gridCol w="1871663"/>
                    <a:gridCol w="1651635"/>
                    <a:gridCol w="5446395"/>
                  </a:tblGrid>
                  <a:tr h="457200">
                    <a:tc>
                      <a:txBody>
                        <a:bodyPr/>
                        <a:p>
                          <a:pPr indent="0" algn="ctr" eaLnBrk="0" hangingPunct="0">
                            <a:lnSpc>
                              <a:spcPct val="150000"/>
                            </a:lnSpc>
                            <a:spcAft>
                              <a:spcPct val="0"/>
                            </a:spcAft>
                            <a:buNone/>
                          </a:pPr>
                          <a:r>
                            <a:rPr lang="zh-CN" altLang="en-US" sz="2000" dirty="0">
                              <a:latin typeface="Times New Roman" panose="02020603050405020304" pitchFamily="18" charset="0"/>
                              <a:ea typeface="宋体" panose="02010600030101010101" pitchFamily="2" charset="-122"/>
                            </a:rPr>
                            <a:t>函数</a:t>
                          </a:r>
                          <a:endParaRPr lang="zh-CN" altLang="en-US" sz="2000" dirty="0">
                            <a:latin typeface="Calibri" panose="020F0502020204030204"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D9D9D9"/>
                        </a:solidFill>
                      </a:tcPr>
                    </a:tc>
                    <a:tc>
                      <a:txBody>
                        <a:bodyPr/>
                        <a:p>
                          <a:pPr indent="0" algn="ctr" eaLnBrk="0" hangingPunct="0">
                            <a:lnSpc>
                              <a:spcPct val="150000"/>
                            </a:lnSpc>
                            <a:spcAft>
                              <a:spcPct val="0"/>
                            </a:spcAft>
                            <a:buNone/>
                          </a:pPr>
                          <a:r>
                            <a:rPr lang="zh-CN" altLang="en-US" sz="2000">
                              <a:latin typeface="Times New Roman" panose="02020603050405020304" pitchFamily="18" charset="0"/>
                              <a:ea typeface="宋体" panose="02010600030101010101" pitchFamily="2" charset="-122"/>
                            </a:rPr>
                            <a:t>数学表示</a:t>
                          </a:r>
                          <a:endParaRPr lang="zh-CN" altLang="en-US" sz="2000">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D9D9D9"/>
                        </a:solidFill>
                      </a:tcPr>
                    </a:tc>
                    <a:tc>
                      <a:txBody>
                        <a:bodyPr/>
                        <a:p>
                          <a:pPr indent="0" algn="ctr" eaLnBrk="0" hangingPunct="0">
                            <a:lnSpc>
                              <a:spcPct val="150000"/>
                            </a:lnSpc>
                            <a:spcAft>
                              <a:spcPct val="0"/>
                            </a:spcAft>
                            <a:buNone/>
                          </a:pPr>
                          <a:r>
                            <a:rPr lang="zh-CN" altLang="en-US" sz="2000" dirty="0">
                              <a:latin typeface="Times New Roman" panose="02020603050405020304" pitchFamily="18" charset="0"/>
                              <a:ea typeface="宋体" panose="02010600030101010101" pitchFamily="2" charset="-122"/>
                            </a:rPr>
                            <a:t>描述</a:t>
                          </a:r>
                          <a:endParaRPr lang="zh-CN" altLang="en-US" sz="2000" dirty="0">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D9D9D9"/>
                        </a:solidFill>
                      </a:tcPr>
                    </a:tc>
                  </a:tr>
                  <a:tr h="457200">
                    <a:tc>
                      <a:txBody>
                        <a:bodyPr/>
                        <a:p>
                          <a:pPr indent="0" algn="ctr" eaLnBrk="0" hangingPunct="0">
                            <a:lnSpc>
                              <a:spcPct val="150000"/>
                            </a:lnSpc>
                            <a:spcAft>
                              <a:spcPct val="0"/>
                            </a:spcAft>
                            <a:buNone/>
                          </a:pPr>
                          <a:r>
                            <a:rPr lang="en-US" altLang="en-US" sz="2000">
                              <a:latin typeface="Times New Roman" panose="02020603050405020304" pitchFamily="18" charset="0"/>
                              <a:ea typeface="宋体" panose="02010600030101010101" pitchFamily="2" charset="-122"/>
                            </a:rPr>
                            <a:t>math.lgamma(x)</a:t>
                          </a:r>
                          <a:endParaRPr lang="zh-CN" altLang="en-US" sz="2000">
                            <a:latin typeface="Calibri" panose="020F0502020204030204"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ctr" eaLnBrk="0" hangingPunct="0">
                            <a:lnSpc>
                              <a:spcPct val="150000"/>
                            </a:lnSpc>
                            <a:spcAft>
                              <a:spcPct val="0"/>
                            </a:spcAft>
                            <a:buNone/>
                          </a:pPr>
                          <a:r>
                            <a:rPr lang="en-US" altLang="en-US" sz="2000">
                              <a:latin typeface="Times New Roman" panose="02020603050405020304" pitchFamily="18" charset="0"/>
                              <a:ea typeface="宋体" panose="02010600030101010101" pitchFamily="2" charset="-122"/>
                            </a:rPr>
                            <a:t>ln(gamma(x))</a:t>
                          </a:r>
                          <a:endParaRPr lang="zh-CN" altLang="en-US" sz="2000">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just" eaLnBrk="0" hangingPunct="0">
                            <a:lnSpc>
                              <a:spcPct val="150000"/>
                            </a:lnSpc>
                            <a:spcAft>
                              <a:spcPct val="0"/>
                            </a:spcAft>
                            <a:buNone/>
                          </a:pPr>
                          <a:r>
                            <a:rPr lang="zh-CN" altLang="en-US" sz="2000" dirty="0">
                              <a:latin typeface="Calibri" panose="020F0502020204030204" charset="0"/>
                              <a:ea typeface="宋体" panose="02010600030101010101" pitchFamily="2" charset="-122"/>
                            </a:rPr>
                            <a:t>伽玛函数的自然对数</a:t>
                          </a:r>
                          <a:endParaRPr lang="zh-CN" altLang="en-US" sz="2000" dirty="0">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r h="977900">
                    <a:tc>
                      <a:txBody>
                        <a:bodyPr/>
                        <a:p>
                          <a:pPr indent="0" algn="ctr" eaLnBrk="0" hangingPunct="0">
                            <a:lnSpc>
                              <a:spcPct val="150000"/>
                            </a:lnSpc>
                            <a:spcAft>
                              <a:spcPct val="0"/>
                            </a:spcAft>
                            <a:buNone/>
                          </a:pPr>
                          <a:r>
                            <a:rPr lang="en-US" altLang="zh-CN" sz="2000">
                              <a:latin typeface="Calibri" panose="020F0502020204030204" charset="0"/>
                              <a:ea typeface="宋体" panose="02010600030101010101" pitchFamily="2" charset="-122"/>
                            </a:rPr>
                            <a:t>math.erf(x)</a:t>
                          </a:r>
                          <a:endParaRPr lang="en-US" altLang="zh-CN" sz="2000">
                            <a:latin typeface="Calibri" panose="020F0502020204030204"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ctr" eaLnBrk="0" hangingPunct="0">
                            <a:lnSpc>
                              <a:spcPct val="150000"/>
                            </a:lnSpc>
                            <a:spcAft>
                              <a:spcPct val="0"/>
                            </a:spcAft>
                            <a:buNone/>
                          </a:pPr>
                          <a14:m>
                            <m:oMathPara xmlns:m="http://schemas.openxmlformats.org/officeDocument/2006/math">
                              <m:oMathParaPr>
                                <m:jc m:val="centerGroup"/>
                              </m:oMathParaPr>
                              <m:oMath xmlns:m="http://schemas.openxmlformats.org/officeDocument/2006/math">
                                <m:f>
                                  <m:fPr>
                                    <m:ctrlPr>
                                      <a:rPr lang="en-US" altLang="zh-CN" sz="2000" i="1">
                                        <a:latin typeface="Cambria Math" panose="02040503050406030204" charset="0"/>
                                        <a:ea typeface="宋体" panose="02010600030101010101" pitchFamily="2" charset="-122"/>
                                        <a:cs typeface="Cambria Math" panose="02040503050406030204" charset="0"/>
                                      </a:rPr>
                                    </m:ctrlPr>
                                  </m:fPr>
                                  <m:num>
                                    <m:r>
                                      <a:rPr lang="en-US" altLang="zh-CN" sz="2000" i="1">
                                        <a:latin typeface="Cambria Math" panose="02040503050406030204" charset="0"/>
                                        <a:ea typeface="宋体" panose="02010600030101010101" pitchFamily="2" charset="-122"/>
                                        <a:cs typeface="Cambria Math" panose="02040503050406030204" charset="0"/>
                                      </a:rPr>
                                      <m:t>2</m:t>
                                    </m:r>
                                  </m:num>
                                  <m:den>
                                    <m:rad>
                                      <m:radPr>
                                        <m:degHide m:val="on"/>
                                        <m:ctrlPr>
                                          <a:rPr lang="en-US" altLang="zh-CN" sz="2000" i="1">
                                            <a:latin typeface="Cambria Math" panose="02040503050406030204" charset="0"/>
                                            <a:ea typeface="宋体" panose="02010600030101010101" pitchFamily="2" charset="-122"/>
                                            <a:cs typeface="Cambria Math" panose="02040503050406030204" charset="0"/>
                                          </a:rPr>
                                        </m:ctrlPr>
                                      </m:radPr>
                                      <m:deg/>
                                      <m:e>
                                        <m:r>
                                          <a:rPr lang="en-US" altLang="zh-CN" sz="2000" i="1">
                                            <a:latin typeface="Cambria Math" panose="02040503050406030204" charset="0"/>
                                            <a:ea typeface="宋体" panose="02010600030101010101" pitchFamily="2" charset="-122"/>
                                            <a:cs typeface="Cambria Math" panose="02040503050406030204" charset="0"/>
                                          </a:rPr>
                                          <m:t>𝜋</m:t>
                                        </m:r>
                                      </m:e>
                                    </m:rad>
                                  </m:den>
                                </m:f>
                                <m:nary>
                                  <m:naryPr>
                                    <m:limLoc m:val="subSup"/>
                                    <m:ctrlPr>
                                      <a:rPr lang="en-US" altLang="zh-CN" sz="2000" i="1">
                                        <a:latin typeface="Cambria Math" panose="02040503050406030204" charset="0"/>
                                        <a:ea typeface="宋体" panose="02010600030101010101" pitchFamily="2" charset="-122"/>
                                        <a:cs typeface="Cambria Math" panose="02040503050406030204" charset="0"/>
                                      </a:rPr>
                                    </m:ctrlPr>
                                  </m:naryPr>
                                  <m:sub>
                                    <m:r>
                                      <a:rPr lang="en-US" altLang="zh-CN" sz="2000" i="1">
                                        <a:latin typeface="Cambria Math" panose="02040503050406030204" charset="0"/>
                                        <a:ea typeface="宋体" panose="02010600030101010101" pitchFamily="2" charset="-122"/>
                                        <a:cs typeface="Cambria Math" panose="02040503050406030204" charset="0"/>
                                      </a:rPr>
                                      <m:t>0</m:t>
                                    </m:r>
                                  </m:sub>
                                  <m:sup>
                                    <m:r>
                                      <a:rPr lang="en-US" altLang="zh-CN" sz="2000" i="1">
                                        <a:latin typeface="Cambria Math" panose="02040503050406030204" charset="0"/>
                                        <a:ea typeface="宋体" panose="02010600030101010101" pitchFamily="2" charset="-122"/>
                                        <a:cs typeface="Cambria Math" panose="02040503050406030204" charset="0"/>
                                      </a:rPr>
                                      <m:t>𝑥</m:t>
                                    </m:r>
                                  </m:sup>
                                  <m:e>
                                    <m:sSup>
                                      <m:sSupPr>
                                        <m:ctrlPr>
                                          <a:rPr lang="en-US" altLang="zh-CN" sz="2000" i="1">
                                            <a:latin typeface="Cambria Math" panose="02040503050406030204" charset="0"/>
                                            <a:ea typeface="宋体" panose="02010600030101010101" pitchFamily="2" charset="-122"/>
                                            <a:cs typeface="Cambria Math" panose="02040503050406030204" charset="0"/>
                                          </a:rPr>
                                        </m:ctrlPr>
                                      </m:sSupPr>
                                      <m:e>
                                        <m:r>
                                          <a:rPr lang="en-US" altLang="zh-CN" sz="2000" i="1">
                                            <a:latin typeface="Cambria Math" panose="02040503050406030204" charset="0"/>
                                            <a:ea typeface="宋体" panose="02010600030101010101" pitchFamily="2" charset="-122"/>
                                            <a:cs typeface="Cambria Math" panose="02040503050406030204" charset="0"/>
                                          </a:rPr>
                                          <m:t>𝑒</m:t>
                                        </m:r>
                                      </m:e>
                                      <m:sup>
                                        <m:sSup>
                                          <m:sSupPr>
                                            <m:ctrlPr>
                                              <a:rPr lang="en-US" altLang="zh-CN" sz="2000" i="1">
                                                <a:latin typeface="Cambria Math" panose="02040503050406030204" charset="0"/>
                                                <a:ea typeface="宋体" panose="02010600030101010101" pitchFamily="2" charset="-122"/>
                                                <a:cs typeface="Cambria Math" panose="02040503050406030204" charset="0"/>
                                              </a:rPr>
                                            </m:ctrlPr>
                                          </m:sSupPr>
                                          <m:e>
                                            <m:r>
                                              <a:rPr lang="en-US" altLang="zh-CN" sz="2000" i="1">
                                                <a:latin typeface="Cambria Math" panose="02040503050406030204" charset="0"/>
                                                <a:ea typeface="宋体" panose="02010600030101010101" pitchFamily="2" charset="-122"/>
                                                <a:cs typeface="Cambria Math" panose="02040503050406030204" charset="0"/>
                                              </a:rPr>
                                              <m:t>−</m:t>
                                            </m:r>
                                            <m:r>
                                              <a:rPr lang="en-US" altLang="zh-CN" sz="2000" i="1">
                                                <a:latin typeface="Cambria Math" panose="02040503050406030204" charset="0"/>
                                                <a:ea typeface="宋体" panose="02010600030101010101" pitchFamily="2" charset="-122"/>
                                                <a:cs typeface="Cambria Math" panose="02040503050406030204" charset="0"/>
                                              </a:rPr>
                                              <m:t>𝑡</m:t>
                                            </m:r>
                                          </m:e>
                                          <m:sup>
                                            <m:r>
                                              <a:rPr lang="en-US" altLang="zh-CN" sz="2000" i="1">
                                                <a:latin typeface="Cambria Math" panose="02040503050406030204" charset="0"/>
                                                <a:ea typeface="宋体" panose="02010600030101010101" pitchFamily="2" charset="-122"/>
                                                <a:cs typeface="Cambria Math" panose="02040503050406030204" charset="0"/>
                                              </a:rPr>
                                              <m:t>2</m:t>
                                            </m:r>
                                          </m:sup>
                                        </m:sSup>
                                      </m:sup>
                                    </m:sSup>
                                    <m:r>
                                      <a:rPr lang="en-US" altLang="zh-CN" sz="2000" i="1">
                                        <a:latin typeface="Cambria Math" panose="02040503050406030204" charset="0"/>
                                        <a:ea typeface="宋体" panose="02010600030101010101" pitchFamily="2" charset="-122"/>
                                        <a:cs typeface="Cambria Math" panose="02040503050406030204" charset="0"/>
                                      </a:rPr>
                                      <m:t>𝑑𝑡</m:t>
                                    </m:r>
                                  </m:e>
                                </m:nary>
                              </m:oMath>
                            </m:oMathPara>
                          </a14:m>
                          <a:endParaRPr lang="zh-CN" altLang="en-US" sz="2000">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just" eaLnBrk="0" hangingPunct="0">
                            <a:lnSpc>
                              <a:spcPct val="150000"/>
                            </a:lnSpc>
                            <a:spcAft>
                              <a:spcPct val="0"/>
                            </a:spcAft>
                            <a:buNone/>
                          </a:pPr>
                          <a:r>
                            <a:rPr lang="zh-CN" altLang="en-US" sz="2000" dirty="0">
                              <a:latin typeface="Calibri" panose="020F0502020204030204" charset="0"/>
                              <a:ea typeface="宋体" panose="02010600030101010101" pitchFamily="2" charset="-122"/>
                            </a:rPr>
                            <a:t>高斯误差函数，应用于概率论、统计学</a:t>
                          </a:r>
                          <a:r>
                            <a:rPr lang="zh-CN" altLang="en-US" sz="2000" dirty="0">
                              <a:latin typeface="Calibri" panose="020F0502020204030204" charset="0"/>
                              <a:ea typeface="宋体" panose="02010600030101010101" pitchFamily="2" charset="-122"/>
                            </a:rPr>
                            <a:t>等领域</a:t>
                          </a:r>
                          <a:endParaRPr lang="zh-CN" altLang="en-US" sz="2000" dirty="0">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r h="457200">
                    <a:tc>
                      <a:txBody>
                        <a:bodyPr/>
                        <a:p>
                          <a:pPr indent="0" algn="ctr" eaLnBrk="0" hangingPunct="0">
                            <a:lnSpc>
                              <a:spcPct val="150000"/>
                            </a:lnSpc>
                            <a:spcAft>
                              <a:spcPct val="0"/>
                            </a:spcAft>
                            <a:buNone/>
                          </a:pPr>
                          <a:r>
                            <a:rPr lang="en-US" altLang="zh-CN" sz="2000">
                              <a:latin typeface="Calibri" panose="020F0502020204030204" charset="0"/>
                              <a:ea typeface="宋体" panose="02010600030101010101" pitchFamily="2" charset="-122"/>
                              <a:sym typeface="+mn-ea"/>
                            </a:rPr>
                            <a:t>math.erfc(x)</a:t>
                          </a:r>
                          <a:endParaRPr lang="zh-CN" altLang="en-US" sz="2000">
                            <a:latin typeface="Calibri" panose="020F0502020204030204"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ctr" eaLnBrk="0" hangingPunct="0">
                            <a:lnSpc>
                              <a:spcPct val="150000"/>
                            </a:lnSpc>
                            <a:spcAft>
                              <a:spcPct val="0"/>
                            </a:spcAft>
                            <a:buNone/>
                          </a:pPr>
                          <a14:m>
                            <m:oMathPara xmlns:m="http://schemas.openxmlformats.org/officeDocument/2006/math">
                              <m:oMathParaPr>
                                <m:jc m:val="centerGroup"/>
                              </m:oMathParaPr>
                              <m:oMath xmlns:m="http://schemas.openxmlformats.org/officeDocument/2006/math">
                                <m:f>
                                  <m:fPr>
                                    <m:ctrlPr>
                                      <a:rPr lang="en-US" altLang="zh-CN" sz="2000" i="1">
                                        <a:latin typeface="Cambria Math" panose="02040503050406030204" charset="0"/>
                                        <a:ea typeface="宋体" panose="02010600030101010101" pitchFamily="2" charset="-122"/>
                                        <a:cs typeface="Cambria Math" panose="02040503050406030204" charset="0"/>
                                      </a:rPr>
                                    </m:ctrlPr>
                                  </m:fPr>
                                  <m:num>
                                    <m:r>
                                      <a:rPr lang="en-US" altLang="zh-CN" sz="2000" i="1">
                                        <a:latin typeface="Cambria Math" panose="02040503050406030204" charset="0"/>
                                        <a:ea typeface="宋体" panose="02010600030101010101" pitchFamily="2" charset="-122"/>
                                        <a:cs typeface="Cambria Math" panose="02040503050406030204" charset="0"/>
                                      </a:rPr>
                                      <m:t>2</m:t>
                                    </m:r>
                                  </m:num>
                                  <m:den>
                                    <m:rad>
                                      <m:radPr>
                                        <m:degHide m:val="on"/>
                                        <m:ctrlPr>
                                          <a:rPr lang="en-US" altLang="zh-CN" sz="2000" i="1">
                                            <a:latin typeface="Cambria Math" panose="02040503050406030204" charset="0"/>
                                            <a:ea typeface="宋体" panose="02010600030101010101" pitchFamily="2" charset="-122"/>
                                            <a:cs typeface="Cambria Math" panose="02040503050406030204" charset="0"/>
                                          </a:rPr>
                                        </m:ctrlPr>
                                      </m:radPr>
                                      <m:deg/>
                                      <m:e>
                                        <m:r>
                                          <a:rPr lang="en-US" altLang="zh-CN" sz="2000" i="1">
                                            <a:latin typeface="Cambria Math" panose="02040503050406030204" charset="0"/>
                                            <a:ea typeface="宋体" panose="02010600030101010101" pitchFamily="2" charset="-122"/>
                                            <a:cs typeface="Cambria Math" panose="02040503050406030204" charset="0"/>
                                          </a:rPr>
                                          <m:t>𝜋</m:t>
                                        </m:r>
                                      </m:e>
                                    </m:rad>
                                  </m:den>
                                </m:f>
                                <m:nary>
                                  <m:naryPr>
                                    <m:limLoc m:val="subSup"/>
                                    <m:ctrlPr>
                                      <a:rPr lang="en-US" altLang="zh-CN" sz="2000" i="1">
                                        <a:latin typeface="Cambria Math" panose="02040503050406030204" charset="0"/>
                                        <a:ea typeface="宋体" panose="02010600030101010101" pitchFamily="2" charset="-122"/>
                                        <a:cs typeface="Cambria Math" panose="02040503050406030204" charset="0"/>
                                      </a:rPr>
                                    </m:ctrlPr>
                                  </m:naryPr>
                                  <m:sub>
                                    <m:r>
                                      <a:rPr lang="en-US" altLang="zh-CN" sz="2000" i="1">
                                        <a:latin typeface="Cambria Math" panose="02040503050406030204" charset="0"/>
                                        <a:ea typeface="宋体" panose="02010600030101010101" pitchFamily="2" charset="-122"/>
                                        <a:cs typeface="Cambria Math" panose="02040503050406030204" charset="0"/>
                                      </a:rPr>
                                      <m:t>𝑥</m:t>
                                    </m:r>
                                  </m:sub>
                                  <m:sup>
                                    <m:r>
                                      <a:rPr lang="en-US" altLang="zh-CN" sz="2000" i="1">
                                        <a:latin typeface="Cambria Math" panose="02040503050406030204" charset="0"/>
                                        <a:ea typeface="宋体" panose="02010600030101010101" pitchFamily="2" charset="-122"/>
                                        <a:cs typeface="Cambria Math" panose="02040503050406030204" charset="0"/>
                                      </a:rPr>
                                      <m:t>∞</m:t>
                                    </m:r>
                                  </m:sup>
                                  <m:e>
                                    <m:sSup>
                                      <m:sSupPr>
                                        <m:ctrlPr>
                                          <a:rPr lang="en-US" altLang="zh-CN" sz="2000" i="1">
                                            <a:latin typeface="Cambria Math" panose="02040503050406030204" charset="0"/>
                                            <a:ea typeface="宋体" panose="02010600030101010101" pitchFamily="2" charset="-122"/>
                                            <a:cs typeface="Cambria Math" panose="02040503050406030204" charset="0"/>
                                          </a:rPr>
                                        </m:ctrlPr>
                                      </m:sSupPr>
                                      <m:e>
                                        <m:r>
                                          <a:rPr lang="en-US" altLang="zh-CN" sz="2000" i="1">
                                            <a:latin typeface="Cambria Math" panose="02040503050406030204" charset="0"/>
                                            <a:ea typeface="宋体" panose="02010600030101010101" pitchFamily="2" charset="-122"/>
                                            <a:cs typeface="Cambria Math" panose="02040503050406030204" charset="0"/>
                                          </a:rPr>
                                          <m:t>𝑒</m:t>
                                        </m:r>
                                      </m:e>
                                      <m:sup>
                                        <m:sSup>
                                          <m:sSupPr>
                                            <m:ctrlPr>
                                              <a:rPr lang="en-US" altLang="zh-CN" sz="2000" i="1">
                                                <a:latin typeface="Cambria Math" panose="02040503050406030204" charset="0"/>
                                                <a:ea typeface="宋体" panose="02010600030101010101" pitchFamily="2" charset="-122"/>
                                                <a:cs typeface="Cambria Math" panose="02040503050406030204" charset="0"/>
                                              </a:rPr>
                                            </m:ctrlPr>
                                          </m:sSupPr>
                                          <m:e>
                                            <m:r>
                                              <a:rPr lang="en-US" altLang="zh-CN" sz="2000" i="1">
                                                <a:latin typeface="Cambria Math" panose="02040503050406030204" charset="0"/>
                                                <a:ea typeface="宋体" panose="02010600030101010101" pitchFamily="2" charset="-122"/>
                                                <a:cs typeface="Cambria Math" panose="02040503050406030204" charset="0"/>
                                              </a:rPr>
                                              <m:t>−</m:t>
                                            </m:r>
                                            <m:r>
                                              <a:rPr lang="en-US" altLang="zh-CN" sz="2000" i="1">
                                                <a:latin typeface="Cambria Math" panose="02040503050406030204" charset="0"/>
                                                <a:ea typeface="宋体" panose="02010600030101010101" pitchFamily="2" charset="-122"/>
                                                <a:cs typeface="Cambria Math" panose="02040503050406030204" charset="0"/>
                                              </a:rPr>
                                              <m:t>𝑡</m:t>
                                            </m:r>
                                          </m:e>
                                          <m:sup>
                                            <m:r>
                                              <a:rPr lang="en-US" altLang="zh-CN" sz="2000" i="1">
                                                <a:latin typeface="Cambria Math" panose="02040503050406030204" charset="0"/>
                                                <a:ea typeface="宋体" panose="02010600030101010101" pitchFamily="2" charset="-122"/>
                                                <a:cs typeface="Cambria Math" panose="02040503050406030204" charset="0"/>
                                              </a:rPr>
                                              <m:t>2</m:t>
                                            </m:r>
                                          </m:sup>
                                        </m:sSup>
                                      </m:sup>
                                    </m:sSup>
                                    <m:r>
                                      <a:rPr lang="en-US" altLang="zh-CN" sz="2000" i="1">
                                        <a:latin typeface="Cambria Math" panose="02040503050406030204" charset="0"/>
                                        <a:ea typeface="宋体" panose="02010600030101010101" pitchFamily="2" charset="-122"/>
                                        <a:cs typeface="Cambria Math" panose="02040503050406030204" charset="0"/>
                                      </a:rPr>
                                      <m:t>𝑑𝑡</m:t>
                                    </m:r>
                                  </m:e>
                                </m:nary>
                              </m:oMath>
                            </m:oMathPara>
                          </a14:m>
                          <a:endParaRPr lang="zh-CN" altLang="en-US" sz="2000">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just" eaLnBrk="0" hangingPunct="0">
                            <a:lnSpc>
                              <a:spcPct val="150000"/>
                            </a:lnSpc>
                            <a:spcAft>
                              <a:spcPct val="0"/>
                            </a:spcAft>
                            <a:buNone/>
                          </a:pPr>
                          <a:r>
                            <a:rPr lang="zh-CN" altLang="en-US" sz="2000" dirty="0">
                              <a:latin typeface="Calibri" panose="020F0502020204030204" charset="0"/>
                              <a:ea typeface="宋体" panose="02010600030101010101" pitchFamily="2" charset="-122"/>
                            </a:rPr>
                            <a:t>余补高斯误差函数，</a:t>
                          </a:r>
                          <a:r>
                            <a:rPr lang="en-US" altLang="zh-CN" sz="2000" dirty="0">
                              <a:latin typeface="Calibri" panose="020F0502020204030204" charset="0"/>
                              <a:ea typeface="宋体" panose="02010600030101010101" pitchFamily="2" charset="-122"/>
                            </a:rPr>
                            <a:t>math.erfc(x)=1-math.erf(x)</a:t>
                          </a:r>
                          <a:endParaRPr lang="en-US" altLang="zh-CN" sz="2000" dirty="0">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r h="457200">
                    <a:tc>
                      <a:txBody>
                        <a:bodyPr/>
                        <a:p>
                          <a:pPr indent="0" algn="ctr" eaLnBrk="0" hangingPunct="0">
                            <a:lnSpc>
                              <a:spcPct val="150000"/>
                            </a:lnSpc>
                            <a:spcAft>
                              <a:spcPct val="0"/>
                            </a:spcAft>
                            <a:buNone/>
                          </a:pPr>
                          <a:r>
                            <a:rPr lang="en-US" altLang="zh-CN" sz="2000">
                              <a:latin typeface="Calibri" panose="020F0502020204030204" charset="0"/>
                              <a:ea typeface="宋体" panose="02010600030101010101" pitchFamily="2" charset="-122"/>
                              <a:sym typeface="+mn-ea"/>
                            </a:rPr>
                            <a:t>math.gamma(x)</a:t>
                          </a:r>
                          <a:endParaRPr lang="zh-CN" altLang="en-US" sz="2000">
                            <a:latin typeface="Calibri" panose="020F0502020204030204"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ctr" eaLnBrk="0" hangingPunct="0">
                            <a:lnSpc>
                              <a:spcPct val="150000"/>
                            </a:lnSpc>
                            <a:spcAft>
                              <a:spcPct val="0"/>
                            </a:spcAft>
                            <a:buNone/>
                          </a:pPr>
                          <a14:m>
                            <m:oMathPara xmlns:m="http://schemas.openxmlformats.org/officeDocument/2006/math">
                              <m:oMathParaPr>
                                <m:jc m:val="centerGroup"/>
                              </m:oMathParaPr>
                              <m:oMath xmlns:m="http://schemas.openxmlformats.org/officeDocument/2006/math">
                                <m:nary>
                                  <m:naryPr>
                                    <m:limLoc m:val="subSup"/>
                                    <m:ctrlPr>
                                      <a:rPr lang="en-US" altLang="zh-CN" sz="2000" i="1">
                                        <a:latin typeface="Cambria Math" panose="02040503050406030204" charset="0"/>
                                        <a:ea typeface="宋体" panose="02010600030101010101" pitchFamily="2" charset="-122"/>
                                        <a:cs typeface="Cambria Math" panose="02040503050406030204" charset="0"/>
                                      </a:rPr>
                                    </m:ctrlPr>
                                  </m:naryPr>
                                  <m:sub>
                                    <m:r>
                                      <a:rPr lang="en-US" altLang="zh-CN" sz="2000" i="1">
                                        <a:latin typeface="Cambria Math" panose="02040503050406030204" charset="0"/>
                                        <a:ea typeface="宋体" panose="02010600030101010101" pitchFamily="2" charset="-122"/>
                                        <a:cs typeface="Cambria Math" panose="02040503050406030204" charset="0"/>
                                      </a:rPr>
                                      <m:t>0</m:t>
                                    </m:r>
                                  </m:sub>
                                  <m:sup>
                                    <m:r>
                                      <a:rPr lang="en-US" altLang="zh-CN" sz="2000" i="1">
                                        <a:latin typeface="Cambria Math" panose="02040503050406030204" charset="0"/>
                                        <a:ea typeface="宋体" panose="02010600030101010101" pitchFamily="2" charset="-122"/>
                                        <a:cs typeface="Cambria Math" panose="02040503050406030204" charset="0"/>
                                      </a:rPr>
                                      <m:t>∞</m:t>
                                    </m:r>
                                  </m:sup>
                                  <m:e>
                                    <m:sSup>
                                      <m:sSupPr>
                                        <m:ctrlPr>
                                          <a:rPr lang="en-US" altLang="zh-CN" sz="2000" i="1">
                                            <a:latin typeface="Cambria Math" panose="02040503050406030204" charset="0"/>
                                            <a:ea typeface="宋体" panose="02010600030101010101" pitchFamily="2" charset="-122"/>
                                            <a:cs typeface="Cambria Math" panose="02040503050406030204" charset="0"/>
                                          </a:rPr>
                                        </m:ctrlPr>
                                      </m:sSupPr>
                                      <m:e>
                                        <m:r>
                                          <a:rPr lang="en-US" altLang="zh-CN" sz="2000" i="1">
                                            <a:latin typeface="Cambria Math" panose="02040503050406030204" charset="0"/>
                                            <a:ea typeface="宋体" panose="02010600030101010101" pitchFamily="2" charset="-122"/>
                                            <a:cs typeface="Cambria Math" panose="02040503050406030204" charset="0"/>
                                          </a:rPr>
                                          <m:t>𝑥</m:t>
                                        </m:r>
                                      </m:e>
                                      <m:sup>
                                        <m:r>
                                          <a:rPr lang="en-US" altLang="zh-CN" sz="2000" i="1">
                                            <a:latin typeface="Cambria Math" panose="02040503050406030204" charset="0"/>
                                            <a:ea typeface="宋体" panose="02010600030101010101" pitchFamily="2" charset="-122"/>
                                            <a:cs typeface="Cambria Math" panose="02040503050406030204" charset="0"/>
                                          </a:rPr>
                                          <m:t>𝑡</m:t>
                                        </m:r>
                                        <m:r>
                                          <a:rPr lang="en-US" altLang="zh-CN" sz="2000" i="1">
                                            <a:latin typeface="Cambria Math" panose="02040503050406030204" charset="0"/>
                                            <a:ea typeface="宋体" panose="02010600030101010101" pitchFamily="2" charset="-122"/>
                                            <a:cs typeface="Cambria Math" panose="02040503050406030204" charset="0"/>
                                          </a:rPr>
                                          <m:t>−</m:t>
                                        </m:r>
                                        <m:r>
                                          <a:rPr lang="en-US" altLang="zh-CN" sz="2000" i="1">
                                            <a:latin typeface="Cambria Math" panose="02040503050406030204" charset="0"/>
                                            <a:ea typeface="宋体" panose="02010600030101010101" pitchFamily="2" charset="-122"/>
                                            <a:cs typeface="Cambria Math" panose="02040503050406030204" charset="0"/>
                                          </a:rPr>
                                          <m:t>1</m:t>
                                        </m:r>
                                      </m:sup>
                                    </m:sSup>
                                    <m:sSup>
                                      <m:sSupPr>
                                        <m:ctrlPr>
                                          <a:rPr lang="en-US" altLang="zh-CN" sz="2000" i="1">
                                            <a:latin typeface="Cambria Math" panose="02040503050406030204" charset="0"/>
                                            <a:ea typeface="宋体" panose="02010600030101010101" pitchFamily="2" charset="-122"/>
                                            <a:cs typeface="Cambria Math" panose="02040503050406030204" charset="0"/>
                                          </a:rPr>
                                        </m:ctrlPr>
                                      </m:sSupPr>
                                      <m:e>
                                        <m:r>
                                          <a:rPr lang="en-US" altLang="zh-CN" sz="2000" i="1">
                                            <a:latin typeface="Cambria Math" panose="02040503050406030204" charset="0"/>
                                            <a:ea typeface="宋体" panose="02010600030101010101" pitchFamily="2" charset="-122"/>
                                            <a:cs typeface="Cambria Math" panose="02040503050406030204" charset="0"/>
                                          </a:rPr>
                                          <m:t>𝑒</m:t>
                                        </m:r>
                                      </m:e>
                                      <m:sup>
                                        <m:r>
                                          <a:rPr lang="en-US" altLang="zh-CN" sz="2000" i="1">
                                            <a:latin typeface="Cambria Math" panose="02040503050406030204" charset="0"/>
                                            <a:ea typeface="宋体" panose="02010600030101010101" pitchFamily="2" charset="-122"/>
                                            <a:cs typeface="Cambria Math" panose="02040503050406030204" charset="0"/>
                                          </a:rPr>
                                          <m:t>−</m:t>
                                        </m:r>
                                        <m:r>
                                          <a:rPr lang="en-US" altLang="zh-CN" sz="2000" i="1">
                                            <a:latin typeface="Cambria Math" panose="02040503050406030204" charset="0"/>
                                            <a:ea typeface="宋体" panose="02010600030101010101" pitchFamily="2" charset="-122"/>
                                            <a:cs typeface="Cambria Math" panose="02040503050406030204" charset="0"/>
                                          </a:rPr>
                                          <m:t>𝑥</m:t>
                                        </m:r>
                                      </m:sup>
                                    </m:sSup>
                                    <m:r>
                                      <a:rPr lang="en-US" altLang="zh-CN" sz="2000" i="1">
                                        <a:latin typeface="Cambria Math" panose="02040503050406030204" charset="0"/>
                                        <a:ea typeface="宋体" panose="02010600030101010101" pitchFamily="2" charset="-122"/>
                                        <a:cs typeface="Cambria Math" panose="02040503050406030204" charset="0"/>
                                      </a:rPr>
                                      <m:t>𝑑𝑥</m:t>
                                    </m:r>
                                  </m:e>
                                </m:nary>
                              </m:oMath>
                            </m:oMathPara>
                          </a14:m>
                          <a:endParaRPr lang="zh-CN" altLang="en-US" sz="2000">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just" eaLnBrk="0" hangingPunct="0">
                            <a:lnSpc>
                              <a:spcPct val="150000"/>
                            </a:lnSpc>
                            <a:spcAft>
                              <a:spcPct val="0"/>
                            </a:spcAft>
                            <a:buNone/>
                          </a:pPr>
                          <a:r>
                            <a:rPr lang="zh-CN" altLang="en-US" sz="2000" dirty="0">
                              <a:latin typeface="Calibri" panose="020F0502020204030204" charset="0"/>
                              <a:ea typeface="宋体" panose="02010600030101010101" pitchFamily="2" charset="-122"/>
                            </a:rPr>
                            <a:t>伽玛</a:t>
                          </a:r>
                          <a:r>
                            <a:rPr lang="en-US" altLang="zh-CN" sz="2000" dirty="0">
                              <a:latin typeface="Calibri" panose="020F0502020204030204" charset="0"/>
                              <a:ea typeface="宋体" panose="02010600030101010101" pitchFamily="2" charset="-122"/>
                            </a:rPr>
                            <a:t>(Gamma)</a:t>
                          </a:r>
                          <a:r>
                            <a:rPr lang="zh-CN" altLang="en-US" sz="2000" dirty="0">
                              <a:latin typeface="Calibri" panose="020F0502020204030204" charset="0"/>
                              <a:ea typeface="宋体" panose="02010600030101010101" pitchFamily="2" charset="-122"/>
                            </a:rPr>
                            <a:t>函数，也叫欧拉第二积分</a:t>
                          </a:r>
                          <a:r>
                            <a:rPr lang="zh-CN" altLang="en-US" sz="2000" dirty="0">
                              <a:latin typeface="Calibri" panose="020F0502020204030204" charset="0"/>
                              <a:ea typeface="宋体" panose="02010600030101010101" pitchFamily="2" charset="-122"/>
                            </a:rPr>
                            <a:t>函数</a:t>
                          </a:r>
                          <a:endParaRPr lang="zh-CN" altLang="en-US" sz="2000" dirty="0">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mc:Choice>
        <mc:Fallback xmlns="">
          <p:graphicFrame>
            <p:nvGraphicFramePr>
              <p:cNvPr id="36868" name="表格 36867"/>
              <p:cNvGraphicFramePr/>
              <p:nvPr>
                <p:custDataLst>
                  <p:tags r:id="rId4"/>
                </p:custDataLst>
              </p:nvPr>
            </p:nvGraphicFramePr>
            <p:xfrm>
              <a:off x="107950" y="2349500"/>
              <a:ext cx="8970010" cy="3848100"/>
            </p:xfrm>
            <a:graphic>
              <a:graphicData uri="http://schemas.openxmlformats.org/drawingml/2006/table">
                <a:tbl>
                  <a:tblPr/>
                  <a:tblGrid>
                    <a:gridCol w="1871663"/>
                    <a:gridCol w="1651635"/>
                    <a:gridCol w="5446395"/>
                  </a:tblGrid>
                  <a:tr h="457200">
                    <a:tc>
                      <a:txBody>
                        <a:bodyPr/>
                        <a:p>
                          <a:pPr indent="0" algn="ctr" eaLnBrk="0" hangingPunct="0">
                            <a:lnSpc>
                              <a:spcPct val="150000"/>
                            </a:lnSpc>
                            <a:spcAft>
                              <a:spcPct val="0"/>
                            </a:spcAft>
                            <a:buNone/>
                          </a:pPr>
                          <a:r>
                            <a:rPr lang="zh-CN" altLang="en-US" sz="2000" dirty="0">
                              <a:latin typeface="Times New Roman" panose="02020603050405020304" pitchFamily="18" charset="0"/>
                              <a:ea typeface="宋体" panose="02010600030101010101" pitchFamily="2" charset="-122"/>
                            </a:rPr>
                            <a:t>函数</a:t>
                          </a:r>
                          <a:endParaRPr lang="zh-CN" altLang="en-US" sz="2000" dirty="0">
                            <a:latin typeface="Calibri" panose="020F0502020204030204"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D9D9D9"/>
                        </a:solidFill>
                      </a:tcPr>
                    </a:tc>
                    <a:tc>
                      <a:txBody>
                        <a:bodyPr/>
                        <a:p>
                          <a:pPr indent="0" algn="ctr" eaLnBrk="0" hangingPunct="0">
                            <a:lnSpc>
                              <a:spcPct val="150000"/>
                            </a:lnSpc>
                            <a:spcAft>
                              <a:spcPct val="0"/>
                            </a:spcAft>
                            <a:buNone/>
                          </a:pPr>
                          <a:r>
                            <a:rPr lang="zh-CN" altLang="en-US" sz="2000">
                              <a:latin typeface="Times New Roman" panose="02020603050405020304" pitchFamily="18" charset="0"/>
                              <a:ea typeface="宋体" panose="02010600030101010101" pitchFamily="2" charset="-122"/>
                            </a:rPr>
                            <a:t>数学表示</a:t>
                          </a:r>
                          <a:endParaRPr lang="zh-CN" altLang="en-US" sz="2000">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D9D9D9"/>
                        </a:solidFill>
                      </a:tcPr>
                    </a:tc>
                    <a:tc>
                      <a:txBody>
                        <a:bodyPr/>
                        <a:p>
                          <a:pPr indent="0" algn="ctr" eaLnBrk="0" hangingPunct="0">
                            <a:lnSpc>
                              <a:spcPct val="150000"/>
                            </a:lnSpc>
                            <a:spcAft>
                              <a:spcPct val="0"/>
                            </a:spcAft>
                            <a:buNone/>
                          </a:pPr>
                          <a:r>
                            <a:rPr lang="zh-CN" altLang="en-US" sz="2000" dirty="0">
                              <a:latin typeface="Times New Roman" panose="02020603050405020304" pitchFamily="18" charset="0"/>
                              <a:ea typeface="宋体" panose="02010600030101010101" pitchFamily="2" charset="-122"/>
                            </a:rPr>
                            <a:t>描述</a:t>
                          </a:r>
                          <a:endParaRPr lang="zh-CN" altLang="en-US" sz="2000" dirty="0">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D9D9D9"/>
                        </a:solidFill>
                      </a:tcPr>
                    </a:tc>
                  </a:tr>
                  <a:tr h="457200">
                    <a:tc>
                      <a:txBody>
                        <a:bodyPr/>
                        <a:p>
                          <a:pPr indent="0" algn="ctr" eaLnBrk="0" hangingPunct="0">
                            <a:lnSpc>
                              <a:spcPct val="150000"/>
                            </a:lnSpc>
                            <a:spcAft>
                              <a:spcPct val="0"/>
                            </a:spcAft>
                            <a:buNone/>
                          </a:pPr>
                          <a:r>
                            <a:rPr lang="en-US" altLang="en-US" sz="2000">
                              <a:latin typeface="Times New Roman" panose="02020603050405020304" pitchFamily="18" charset="0"/>
                              <a:ea typeface="宋体" panose="02010600030101010101" pitchFamily="2" charset="-122"/>
                            </a:rPr>
                            <a:t>math.lgamma(x)</a:t>
                          </a:r>
                          <a:endParaRPr lang="zh-CN" altLang="en-US" sz="2000">
                            <a:latin typeface="Calibri" panose="020F0502020204030204"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ctr" eaLnBrk="0" hangingPunct="0">
                            <a:lnSpc>
                              <a:spcPct val="150000"/>
                            </a:lnSpc>
                            <a:spcAft>
                              <a:spcPct val="0"/>
                            </a:spcAft>
                            <a:buNone/>
                          </a:pPr>
                          <a:r>
                            <a:rPr lang="en-US" altLang="en-US" sz="2000">
                              <a:latin typeface="Times New Roman" panose="02020603050405020304" pitchFamily="18" charset="0"/>
                              <a:ea typeface="宋体" panose="02010600030101010101" pitchFamily="2" charset="-122"/>
                            </a:rPr>
                            <a:t>ln(gamma(x))</a:t>
                          </a:r>
                          <a:endParaRPr lang="zh-CN" altLang="en-US" sz="2000">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just" eaLnBrk="0" hangingPunct="0">
                            <a:lnSpc>
                              <a:spcPct val="150000"/>
                            </a:lnSpc>
                            <a:spcAft>
                              <a:spcPct val="0"/>
                            </a:spcAft>
                            <a:buNone/>
                          </a:pPr>
                          <a:r>
                            <a:rPr lang="zh-CN" altLang="en-US" sz="2000" dirty="0">
                              <a:latin typeface="Calibri" panose="020F0502020204030204" charset="0"/>
                              <a:ea typeface="宋体" panose="02010600030101010101" pitchFamily="2" charset="-122"/>
                            </a:rPr>
                            <a:t>伽玛函数的自然对数</a:t>
                          </a:r>
                          <a:endParaRPr lang="zh-CN" altLang="en-US" sz="2000" dirty="0">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r h="977900">
                    <a:tc>
                      <a:txBody>
                        <a:bodyPr/>
                        <a:p>
                          <a:pPr indent="0" algn="ctr" eaLnBrk="0" hangingPunct="0">
                            <a:lnSpc>
                              <a:spcPct val="150000"/>
                            </a:lnSpc>
                            <a:spcAft>
                              <a:spcPct val="0"/>
                            </a:spcAft>
                            <a:buNone/>
                          </a:pPr>
                          <a:r>
                            <a:rPr lang="en-US" altLang="zh-CN" sz="2000">
                              <a:latin typeface="Calibri" panose="020F0502020204030204" charset="0"/>
                              <a:ea typeface="宋体" panose="02010600030101010101" pitchFamily="2" charset="-122"/>
                            </a:rPr>
                            <a:t>math.erf(x)</a:t>
                          </a:r>
                          <a:endParaRPr lang="en-US" altLang="zh-CN" sz="2000">
                            <a:latin typeface="Calibri" panose="020F0502020204030204"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lstStyle/>
                        <a:p>
                          <a:endParaRPr lang="zh-CN"/>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blipFill>
                          <a:blip r:embed="rId5"/>
                        </a:blipFill>
                      </a:tcPr>
                    </a:tc>
                    <a:tc>
                      <a:txBody>
                        <a:bodyPr/>
                        <a:p>
                          <a:pPr indent="0" algn="just" eaLnBrk="0" hangingPunct="0">
                            <a:lnSpc>
                              <a:spcPct val="150000"/>
                            </a:lnSpc>
                            <a:spcAft>
                              <a:spcPct val="0"/>
                            </a:spcAft>
                            <a:buNone/>
                          </a:pPr>
                          <a:r>
                            <a:rPr lang="zh-CN" altLang="en-US" sz="2000" dirty="0">
                              <a:latin typeface="Calibri" panose="020F0502020204030204" charset="0"/>
                              <a:ea typeface="宋体" panose="02010600030101010101" pitchFamily="2" charset="-122"/>
                            </a:rPr>
                            <a:t>高斯误差函数，应用于概率论、统计学</a:t>
                          </a:r>
                          <a:r>
                            <a:rPr lang="zh-CN" altLang="en-US" sz="2000" dirty="0">
                              <a:latin typeface="Calibri" panose="020F0502020204030204" charset="0"/>
                              <a:ea typeface="宋体" panose="02010600030101010101" pitchFamily="2" charset="-122"/>
                            </a:rPr>
                            <a:t>等领域</a:t>
                          </a:r>
                          <a:endParaRPr lang="zh-CN" altLang="en-US" sz="2000" dirty="0">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r h="977900">
                    <a:tc>
                      <a:txBody>
                        <a:bodyPr/>
                        <a:p>
                          <a:pPr indent="0" algn="ctr" eaLnBrk="0" hangingPunct="0">
                            <a:lnSpc>
                              <a:spcPct val="150000"/>
                            </a:lnSpc>
                            <a:spcAft>
                              <a:spcPct val="0"/>
                            </a:spcAft>
                            <a:buNone/>
                          </a:pPr>
                          <a:r>
                            <a:rPr lang="en-US" altLang="zh-CN" sz="2000">
                              <a:latin typeface="Calibri" panose="020F0502020204030204" charset="0"/>
                              <a:ea typeface="宋体" panose="02010600030101010101" pitchFamily="2" charset="-122"/>
                              <a:sym typeface="+mn-ea"/>
                            </a:rPr>
                            <a:t>math.erfc(x)</a:t>
                          </a:r>
                          <a:endParaRPr lang="zh-CN" altLang="en-US" sz="2000">
                            <a:latin typeface="Calibri" panose="020F0502020204030204"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lstStyle/>
                        <a:p>
                          <a:endParaRPr lang="zh-CN"/>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blipFill>
                          <a:blip r:embed="rId5"/>
                        </a:blipFill>
                      </a:tcPr>
                    </a:tc>
                    <a:tc>
                      <a:txBody>
                        <a:bodyPr/>
                        <a:p>
                          <a:pPr indent="0" algn="just" eaLnBrk="0" hangingPunct="0">
                            <a:lnSpc>
                              <a:spcPct val="150000"/>
                            </a:lnSpc>
                            <a:spcAft>
                              <a:spcPct val="0"/>
                            </a:spcAft>
                            <a:buNone/>
                          </a:pPr>
                          <a:r>
                            <a:rPr lang="zh-CN" altLang="en-US" sz="2000" dirty="0">
                              <a:latin typeface="Calibri" panose="020F0502020204030204" charset="0"/>
                              <a:ea typeface="宋体" panose="02010600030101010101" pitchFamily="2" charset="-122"/>
                            </a:rPr>
                            <a:t>余补高斯误差函数，</a:t>
                          </a:r>
                          <a:r>
                            <a:rPr lang="en-US" altLang="zh-CN" sz="2000" dirty="0">
                              <a:latin typeface="Calibri" panose="020F0502020204030204" charset="0"/>
                              <a:ea typeface="宋体" panose="02010600030101010101" pitchFamily="2" charset="-122"/>
                            </a:rPr>
                            <a:t>math.erfc(x)=1-math.erf(x)</a:t>
                          </a:r>
                          <a:endParaRPr lang="en-US" altLang="zh-CN" sz="2000" dirty="0">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r h="977900">
                    <a:tc>
                      <a:txBody>
                        <a:bodyPr/>
                        <a:p>
                          <a:pPr indent="0" algn="ctr" eaLnBrk="0" hangingPunct="0">
                            <a:lnSpc>
                              <a:spcPct val="150000"/>
                            </a:lnSpc>
                            <a:spcAft>
                              <a:spcPct val="0"/>
                            </a:spcAft>
                            <a:buNone/>
                          </a:pPr>
                          <a:r>
                            <a:rPr lang="en-US" altLang="zh-CN" sz="2000">
                              <a:latin typeface="Calibri" panose="020F0502020204030204" charset="0"/>
                              <a:ea typeface="宋体" panose="02010600030101010101" pitchFamily="2" charset="-122"/>
                              <a:sym typeface="+mn-ea"/>
                            </a:rPr>
                            <a:t>math.gamma(x)</a:t>
                          </a:r>
                          <a:endParaRPr lang="zh-CN" altLang="en-US" sz="2000">
                            <a:latin typeface="Calibri" panose="020F0502020204030204"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lstStyle/>
                        <a:p>
                          <a:endParaRPr lang="zh-CN"/>
                        </a:p>
                      </a:txBody>
                      <a:tcPr marL="68580" marR="68580" marT="0" marB="0" anchor="t" anchorCtr="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blipFill>
                          <a:blip r:embed="rId5"/>
                        </a:blipFill>
                      </a:tcPr>
                    </a:tc>
                    <a:tc>
                      <a:txBody>
                        <a:bodyPr/>
                        <a:p>
                          <a:pPr indent="0" algn="just" eaLnBrk="0" hangingPunct="0">
                            <a:lnSpc>
                              <a:spcPct val="150000"/>
                            </a:lnSpc>
                            <a:spcAft>
                              <a:spcPct val="0"/>
                            </a:spcAft>
                            <a:buNone/>
                          </a:pPr>
                          <a:r>
                            <a:rPr lang="zh-CN" altLang="en-US" sz="2000" dirty="0">
                              <a:latin typeface="Calibri" panose="020F0502020204030204" charset="0"/>
                              <a:ea typeface="宋体" panose="02010600030101010101" pitchFamily="2" charset="-122"/>
                            </a:rPr>
                            <a:t>伽玛</a:t>
                          </a:r>
                          <a:r>
                            <a:rPr lang="en-US" altLang="zh-CN" sz="2000" dirty="0">
                              <a:latin typeface="Calibri" panose="020F0502020204030204" charset="0"/>
                              <a:ea typeface="宋体" panose="02010600030101010101" pitchFamily="2" charset="-122"/>
                            </a:rPr>
                            <a:t>(Gamma)</a:t>
                          </a:r>
                          <a:r>
                            <a:rPr lang="zh-CN" altLang="en-US" sz="2000" dirty="0">
                              <a:latin typeface="Calibri" panose="020F0502020204030204" charset="0"/>
                              <a:ea typeface="宋体" panose="02010600030101010101" pitchFamily="2" charset="-122"/>
                            </a:rPr>
                            <a:t>函数，也叫欧拉第二积分</a:t>
                          </a:r>
                          <a:r>
                            <a:rPr lang="zh-CN" altLang="en-US" sz="2000" dirty="0">
                              <a:latin typeface="Calibri" panose="020F0502020204030204" charset="0"/>
                              <a:ea typeface="宋体" panose="02010600030101010101" pitchFamily="2" charset="-122"/>
                            </a:rPr>
                            <a:t>函数</a:t>
                          </a:r>
                          <a:endParaRPr lang="zh-CN" altLang="en-US" sz="2000" dirty="0">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mc:Fallback>
      </mc:AlternateContent>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7889" name="图片 1"/>
          <p:cNvPicPr>
            <a:picLocks noChangeAspect="1"/>
          </p:cNvPicPr>
          <p:nvPr/>
        </p:nvPicPr>
        <p:blipFill>
          <a:blip r:embed="rId2"/>
          <a:stretch>
            <a:fillRect/>
          </a:stretch>
        </p:blipFill>
        <p:spPr>
          <a:xfrm>
            <a:off x="1116013" y="1311275"/>
            <a:ext cx="6526212" cy="3917950"/>
          </a:xfrm>
          <a:prstGeom prst="rect">
            <a:avLst/>
          </a:prstGeom>
          <a:noFill/>
          <a:ln w="9525">
            <a:noFill/>
          </a:ln>
        </p:spPr>
      </p:pic>
      <p:sp>
        <p:nvSpPr>
          <p:cNvPr id="37890" name="TextBox 2"/>
          <p:cNvSpPr txBox="1"/>
          <p:nvPr/>
        </p:nvSpPr>
        <p:spPr>
          <a:xfrm>
            <a:off x="1116013" y="2808288"/>
            <a:ext cx="7777162" cy="923925"/>
          </a:xfrm>
          <a:prstGeom prst="rect">
            <a:avLst/>
          </a:prstGeom>
          <a:noFill/>
          <a:ln w="9525">
            <a:noFill/>
          </a:ln>
        </p:spPr>
        <p:txBody>
          <a:bodyPr anchor="t" anchorCtr="0">
            <a:spAutoFit/>
          </a:bodyPr>
          <a:p>
            <a:r>
              <a:rPr lang="zh-CN" altLang="zh-CN" sz="5400" dirty="0">
                <a:latin typeface="微软雅黑" panose="020B0503020204020204" pitchFamily="34" charset="-122"/>
                <a:ea typeface="微软雅黑" panose="020B0503020204020204" pitchFamily="34" charset="-122"/>
              </a:rPr>
              <a:t>实例</a:t>
            </a:r>
            <a:r>
              <a:rPr lang="en-US" altLang="zh-CN" sz="5400" dirty="0">
                <a:latin typeface="微软雅黑" panose="020B0503020204020204" pitchFamily="34" charset="-122"/>
                <a:ea typeface="微软雅黑" panose="020B0503020204020204" pitchFamily="34" charset="-122"/>
              </a:rPr>
              <a:t>3: </a:t>
            </a:r>
            <a:r>
              <a:rPr lang="zh-CN" altLang="zh-CN" sz="5400" dirty="0">
                <a:latin typeface="微软雅黑" panose="020B0503020204020204" pitchFamily="34" charset="-122"/>
                <a:ea typeface="微软雅黑" panose="020B0503020204020204" pitchFamily="34" charset="-122"/>
              </a:rPr>
              <a:t>天天向上的力量</a:t>
            </a:r>
            <a:endParaRPr lang="zh-CN" altLang="en-US" sz="5400"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5289550"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实例代码</a:t>
            </a:r>
            <a:r>
              <a:rPr kumimoji="0" lang="en-US" altLang="zh-CN"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3.1: </a:t>
            </a:r>
            <a:r>
              <a:rPr kumimoji="0" lang="zh-CN" altLang="zh-CN"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天天向上</a:t>
            </a:r>
            <a:endPar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sp>
        <p:nvSpPr>
          <p:cNvPr id="38915" name="文本框 1"/>
          <p:cNvSpPr txBox="1"/>
          <p:nvPr/>
        </p:nvSpPr>
        <p:spPr>
          <a:xfrm>
            <a:off x="708025" y="2133600"/>
            <a:ext cx="7561263" cy="3600450"/>
          </a:xfrm>
          <a:prstGeom prst="rect">
            <a:avLst/>
          </a:prstGeom>
          <a:noFill/>
          <a:ln w="9525">
            <a:noFill/>
          </a:ln>
        </p:spPr>
        <p:txBody>
          <a:bodyPr anchor="t" anchorCtr="0">
            <a:spAutoFit/>
          </a:bodyPr>
          <a:p>
            <a:pPr eaLnBrk="0" hangingPunct="0">
              <a:lnSpc>
                <a:spcPct val="150000"/>
              </a:lnSpc>
            </a:pPr>
            <a:r>
              <a:rPr lang="zh-CN" altLang="zh-CN" sz="2800" dirty="0">
                <a:latin typeface="微软雅黑" panose="020B0503020204020204" pitchFamily="34" charset="-122"/>
                <a:ea typeface="微软雅黑" panose="020B0503020204020204" pitchFamily="34" charset="-122"/>
              </a:rPr>
              <a:t>一年</a:t>
            </a:r>
            <a:r>
              <a:rPr lang="en-US" altLang="zh-CN" sz="2800" dirty="0">
                <a:latin typeface="微软雅黑" panose="020B0503020204020204" pitchFamily="34" charset="-122"/>
                <a:ea typeface="微软雅黑" panose="020B0503020204020204" pitchFamily="34" charset="-122"/>
              </a:rPr>
              <a:t>365</a:t>
            </a:r>
            <a:r>
              <a:rPr lang="zh-CN" altLang="zh-CN" sz="2800" dirty="0">
                <a:latin typeface="微软雅黑" panose="020B0503020204020204" pitchFamily="34" charset="-122"/>
                <a:ea typeface="微软雅黑" panose="020B0503020204020204" pitchFamily="34" charset="-122"/>
              </a:rPr>
              <a:t>天，以第</a:t>
            </a:r>
            <a:r>
              <a:rPr lang="en-US" altLang="zh-CN" sz="2800" dirty="0">
                <a:latin typeface="微软雅黑" panose="020B0503020204020204" pitchFamily="34" charset="-122"/>
                <a:ea typeface="微软雅黑" panose="020B0503020204020204" pitchFamily="34" charset="-122"/>
              </a:rPr>
              <a:t>1</a:t>
            </a:r>
            <a:r>
              <a:rPr lang="zh-CN" altLang="zh-CN" sz="2800" dirty="0">
                <a:latin typeface="微软雅黑" panose="020B0503020204020204" pitchFamily="34" charset="-122"/>
                <a:ea typeface="微软雅黑" panose="020B0503020204020204" pitchFamily="34" charset="-122"/>
              </a:rPr>
              <a:t>天的能力值为基数，记为</a:t>
            </a:r>
            <a:r>
              <a:rPr lang="en-US" altLang="zh-CN" sz="2800" dirty="0">
                <a:latin typeface="微软雅黑" panose="020B0503020204020204" pitchFamily="34" charset="-122"/>
                <a:ea typeface="微软雅黑" panose="020B0503020204020204" pitchFamily="34" charset="-122"/>
              </a:rPr>
              <a:t>1.0</a:t>
            </a:r>
            <a:r>
              <a:rPr lang="zh-CN" altLang="zh-CN" sz="2800" dirty="0">
                <a:latin typeface="微软雅黑" panose="020B0503020204020204" pitchFamily="34" charset="-122"/>
                <a:ea typeface="微软雅黑" panose="020B0503020204020204" pitchFamily="34" charset="-122"/>
              </a:rPr>
              <a:t>，当好好学习时能力值相比前一天提高</a:t>
            </a:r>
            <a:r>
              <a:rPr lang="en-US" altLang="zh-CN" sz="2800" dirty="0">
                <a:latin typeface="微软雅黑" panose="020B0503020204020204" pitchFamily="34" charset="-122"/>
                <a:ea typeface="微软雅黑" panose="020B0503020204020204" pitchFamily="34" charset="-122"/>
              </a:rPr>
              <a:t>1</a:t>
            </a:r>
            <a:r>
              <a:rPr lang="zh-CN" altLang="zh-CN" sz="2800" dirty="0">
                <a:latin typeface="微软雅黑" panose="020B0503020204020204" pitchFamily="34" charset="-122"/>
                <a:ea typeface="微软雅黑" panose="020B0503020204020204" pitchFamily="34" charset="-122"/>
              </a:rPr>
              <a:t>‰，当没有学习时由于遗忘等原因能力值相比前一天下降</a:t>
            </a:r>
            <a:r>
              <a:rPr lang="en-US" altLang="zh-CN" sz="2800" dirty="0">
                <a:latin typeface="微软雅黑" panose="020B0503020204020204" pitchFamily="34" charset="-122"/>
                <a:ea typeface="微软雅黑" panose="020B0503020204020204" pitchFamily="34" charset="-122"/>
              </a:rPr>
              <a:t>1</a:t>
            </a:r>
            <a:r>
              <a:rPr lang="zh-CN" altLang="zh-CN" sz="2800" dirty="0">
                <a:latin typeface="微软雅黑" panose="020B0503020204020204" pitchFamily="34" charset="-122"/>
                <a:ea typeface="微软雅黑" panose="020B0503020204020204" pitchFamily="34" charset="-122"/>
              </a:rPr>
              <a:t>‰。每天努力和每天放任，一年下来的能力值相差多少呢？</a:t>
            </a:r>
            <a:endParaRPr lang="zh-CN" altLang="zh-CN" sz="2800" dirty="0">
              <a:latin typeface="微软雅黑" panose="020B0503020204020204" pitchFamily="34" charset="-122"/>
              <a:ea typeface="微软雅黑" panose="020B0503020204020204" pitchFamily="34" charset="-122"/>
            </a:endParaRPr>
          </a:p>
          <a:p>
            <a:pPr eaLnBrk="0" hangingPunct="0"/>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5289550"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实例代码</a:t>
            </a:r>
            <a:r>
              <a:rPr kumimoji="0" lang="en-US" altLang="zh-CN"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3.1: </a:t>
            </a:r>
            <a:r>
              <a:rPr kumimoji="0" lang="zh-CN" altLang="zh-CN"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天天向上</a:t>
            </a:r>
            <a:endPar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sp>
        <p:nvSpPr>
          <p:cNvPr id="35844" name="TextBox 2"/>
          <p:cNvSpPr txBox="1">
            <a:spLocks noChangeArrowheads="1"/>
          </p:cNvSpPr>
          <p:nvPr/>
        </p:nvSpPr>
        <p:spPr bwMode="auto">
          <a:xfrm>
            <a:off x="179388" y="4581525"/>
            <a:ext cx="8748713"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indent="4572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marR="0" lvl="1" indent="457200" algn="just" defTabSz="914400" rtl="0" eaLnBrk="1" fontAlgn="base" latinLnBrk="0" hangingPunct="1">
              <a:lnSpc>
                <a:spcPct val="150000"/>
              </a:lnSpc>
              <a:spcBef>
                <a:spcPct val="0"/>
              </a:spcBef>
              <a:spcAft>
                <a:spcPct val="0"/>
              </a:spcAft>
              <a:buClr>
                <a:srgbClr val="0066FF"/>
              </a:buClr>
              <a:buSzTx/>
              <a:buFont typeface="Wingdings" panose="05000000000000000000" pitchFamily="2" charset="2"/>
              <a:buChar char="n"/>
              <a:defRPr/>
            </a:pPr>
            <a:r>
              <a:rPr kumimoji="0" lang="zh-CN" altLang="zh-CN"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运行结果如下</a:t>
            </a:r>
            <a:r>
              <a:rPr kumimoji="0" lang="en-US" altLang="zh-CN"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en-US" altLang="zh-CN"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457200" marR="0" lvl="1" indent="0" algn="just" defTabSz="914400" rtl="0" eaLnBrk="1" fontAlgn="base" latinLnBrk="0" hangingPunct="1">
              <a:lnSpc>
                <a:spcPct val="150000"/>
              </a:lnSpc>
              <a:spcBef>
                <a:spcPct val="0"/>
              </a:spcBef>
              <a:spcAft>
                <a:spcPct val="0"/>
              </a:spcAft>
              <a:buClr>
                <a:srgbClr val="0066FF"/>
              </a:buClr>
              <a:buSzTx/>
              <a:buFontTx/>
              <a:buNone/>
              <a:defRPr/>
            </a:pPr>
            <a:r>
              <a:rPr kumimoji="0" lang="zh-CN" altLang="en-US" sz="2800" b="1" i="0" u="none" strike="noStrike" kern="1200" cap="none" spc="0" normalizeH="0" baseline="0" noProof="0" dirty="0" smtClean="0">
                <a:ln>
                  <a:noFill/>
                </a:ln>
                <a:solidFill>
                  <a:srgbClr val="0066FF"/>
                </a:solidFill>
                <a:effectLst/>
                <a:uLnTx/>
                <a:uFillTx/>
                <a:latin typeface="微软雅黑" panose="020B0503020204020204" pitchFamily="34" charset="-122"/>
                <a:ea typeface="微软雅黑" panose="020B0503020204020204" pitchFamily="34" charset="-122"/>
                <a:cs typeface="+mn-cs"/>
              </a:rPr>
              <a:t>向上</a:t>
            </a:r>
            <a:r>
              <a:rPr kumimoji="0" lang="en-US" altLang="zh-CN" sz="2800" b="1" i="0" u="none" strike="noStrike" kern="1200" cap="none" spc="0" normalizeH="0" baseline="0" noProof="0" dirty="0" smtClean="0">
                <a:ln>
                  <a:noFill/>
                </a:ln>
                <a:solidFill>
                  <a:srgbClr val="0066FF"/>
                </a:solidFill>
                <a:effectLst/>
                <a:uLnTx/>
                <a:uFillTx/>
                <a:latin typeface="微软雅黑" panose="020B0503020204020204" pitchFamily="34" charset="-122"/>
                <a:ea typeface="微软雅黑" panose="020B0503020204020204" pitchFamily="34" charset="-122"/>
                <a:cs typeface="+mn-cs"/>
              </a:rPr>
              <a:t>: 1.44, </a:t>
            </a:r>
            <a:r>
              <a:rPr kumimoji="0" lang="zh-CN" altLang="en-US" sz="2800" b="1" i="0" u="none" strike="noStrike" kern="1200" cap="none" spc="0" normalizeH="0" baseline="0" noProof="0" dirty="0" smtClean="0">
                <a:ln>
                  <a:noFill/>
                </a:ln>
                <a:solidFill>
                  <a:srgbClr val="0066FF"/>
                </a:solidFill>
                <a:effectLst/>
                <a:uLnTx/>
                <a:uFillTx/>
                <a:latin typeface="微软雅黑" panose="020B0503020204020204" pitchFamily="34" charset="-122"/>
                <a:ea typeface="微软雅黑" panose="020B0503020204020204" pitchFamily="34" charset="-122"/>
                <a:cs typeface="+mn-cs"/>
              </a:rPr>
              <a:t>向下</a:t>
            </a:r>
            <a:r>
              <a:rPr kumimoji="0" lang="en-US" altLang="zh-CN" sz="2800" b="1" i="0" u="none" strike="noStrike" kern="1200" cap="none" spc="0" normalizeH="0" baseline="0" noProof="0" dirty="0" smtClean="0">
                <a:ln>
                  <a:noFill/>
                </a:ln>
                <a:solidFill>
                  <a:srgbClr val="0066FF"/>
                </a:solidFill>
                <a:effectLst/>
                <a:uLnTx/>
                <a:uFillTx/>
                <a:latin typeface="微软雅黑" panose="020B0503020204020204" pitchFamily="34" charset="-122"/>
                <a:ea typeface="微软雅黑" panose="020B0503020204020204" pitchFamily="34" charset="-122"/>
                <a:cs typeface="+mn-cs"/>
              </a:rPr>
              <a:t>: 0.69.</a:t>
            </a:r>
            <a:endParaRPr kumimoji="0" lang="zh-CN" altLang="zh-CN" sz="2800" b="1" i="0" u="none" strike="noStrike" kern="1200" cap="none" spc="0" normalizeH="0" baseline="0" noProof="0" dirty="0" smtClean="0">
              <a:ln>
                <a:noFill/>
              </a:ln>
              <a:solidFill>
                <a:srgbClr val="0066FF"/>
              </a:solidFill>
              <a:effectLst/>
              <a:uLnTx/>
              <a:uFillTx/>
              <a:latin typeface="微软雅黑" panose="020B0503020204020204" pitchFamily="34" charset="-122"/>
              <a:ea typeface="微软雅黑" panose="020B0503020204020204" pitchFamily="34" charset="-122"/>
              <a:cs typeface="+mn-cs"/>
            </a:endParaRPr>
          </a:p>
          <a:p>
            <a:pPr marL="457200" marR="0" lvl="1" indent="457200" algn="just" defTabSz="914400" rtl="0" eaLnBrk="1" fontAlgn="base" latinLnBrk="0" hangingPunct="1">
              <a:lnSpc>
                <a:spcPct val="150000"/>
              </a:lnSpc>
              <a:spcBef>
                <a:spcPct val="0"/>
              </a:spcBef>
              <a:spcAft>
                <a:spcPct val="0"/>
              </a:spcAft>
              <a:buClr>
                <a:srgbClr val="0066FF"/>
              </a:buClr>
              <a:buSzTx/>
              <a:buFont typeface="Wingdings" panose="05000000000000000000" pitchFamily="2" charset="2"/>
              <a:buChar char="n"/>
              <a:defRPr/>
            </a:pPr>
            <a:endParaRPr kumimoji="0" lang="en-US" altLang="zh-CN"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3" name="表格 2"/>
          <p:cNvGraphicFramePr>
            <a:graphicFrameLocks noGrp="1"/>
          </p:cNvGraphicFramePr>
          <p:nvPr>
            <p:custDataLst>
              <p:tags r:id="rId3"/>
            </p:custDataLst>
          </p:nvPr>
        </p:nvGraphicFramePr>
        <p:xfrm>
          <a:off x="968375" y="1841500"/>
          <a:ext cx="7491413" cy="2782888"/>
        </p:xfrm>
        <a:graphic>
          <a:graphicData uri="http://schemas.openxmlformats.org/drawingml/2006/table">
            <a:tbl>
              <a:tblPr/>
              <a:tblGrid>
                <a:gridCol w="585023"/>
                <a:gridCol w="380524"/>
                <a:gridCol w="3088202"/>
                <a:gridCol w="3437664"/>
              </a:tblGrid>
              <a:tr h="534988">
                <a:tc gridSpan="2">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800"/>
                        </a:lnSpc>
                        <a:spcBef>
                          <a:spcPts val="600"/>
                        </a:spcBef>
                        <a:spcAft>
                          <a:spcPts val="600"/>
                        </a:spcAft>
                        <a:buClrTx/>
                        <a:buSzTx/>
                        <a:buFontTx/>
                        <a:buNone/>
                      </a:pPr>
                      <a:r>
                        <a:rPr kumimoji="0" lang="zh-CN" altLang="zh-CN" sz="1800" b="0" i="0" u="none" strike="noStrike" cap="none" normalizeH="0" baseline="0" dirty="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实例代码</a:t>
                      </a:r>
                      <a:r>
                        <a:rPr kumimoji="0" lang="en-US" altLang="zh-CN" sz="1800" b="0" i="0" u="none" strike="noStrike" cap="none" normalizeH="0" baseline="0" dirty="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3.1</a:t>
                      </a:r>
                      <a:endParaRPr kumimoji="0" lang="zh-CN" altLang="zh-CN" sz="18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6" marR="68586" marT="0" marB="0" horzOverflow="overflow">
                    <a:lnL>
                      <a:noFill/>
                    </a:lnL>
                    <a:lnR>
                      <a:noFill/>
                    </a:lnR>
                    <a:lnT>
                      <a:noFill/>
                    </a:lnT>
                    <a:lnB w="12700" cap="flat" cmpd="sng" algn="ctr">
                      <a:solidFill>
                        <a:srgbClr val="00B050"/>
                      </a:solidFill>
                      <a:prstDash val="solid"/>
                      <a:round/>
                      <a:headEnd type="none" w="med" len="med"/>
                      <a:tailEnd type="none" w="med" len="med"/>
                    </a:lnB>
                    <a:lnTlToBr>
                      <a:noFill/>
                    </a:lnTlToBr>
                    <a:lnBlToTr>
                      <a:noFill/>
                    </a:lnBlToTr>
                    <a:solidFill>
                      <a:srgbClr val="FFFFFF"/>
                    </a:solidFill>
                  </a:tcPr>
                </a:tc>
                <a:tc hMerge="1">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800"/>
                        </a:lnSpc>
                        <a:spcBef>
                          <a:spcPts val="600"/>
                        </a:spcBef>
                        <a:spcAft>
                          <a:spcPts val="600"/>
                        </a:spcAft>
                        <a:buClrTx/>
                        <a:buSzTx/>
                        <a:buFontTx/>
                        <a:buNone/>
                      </a:pPr>
                      <a:r>
                        <a:rPr kumimoji="0" lang="en-US" altLang="zh-CN" sz="1800" b="0" i="0" u="none" strike="noStrike" cap="none" normalizeH="0" baseline="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e3.1DayDayUp365.py</a:t>
                      </a:r>
                      <a:endParaRPr kumimoji="0" lang="zh-CN" altLang="zh-CN" sz="18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6" marR="68586" marT="0" marB="0" horzOverflow="overflow">
                    <a:lnL>
                      <a:noFill/>
                    </a:lnL>
                    <a:lnR>
                      <a:noFill/>
                    </a:lnR>
                    <a:lnT>
                      <a:noFill/>
                    </a:lnT>
                    <a:lnB w="12700" cap="flat" cmpd="sng" algn="ctr">
                      <a:solidFill>
                        <a:srgbClr val="00B05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800"/>
                        </a:lnSpc>
                        <a:spcBef>
                          <a:spcPts val="600"/>
                        </a:spcBef>
                        <a:spcAft>
                          <a:spcPts val="600"/>
                        </a:spcAft>
                        <a:buClrTx/>
                        <a:buSzTx/>
                        <a:buFontTx/>
                        <a:buNone/>
                      </a:pPr>
                      <a:r>
                        <a:rPr kumimoji="0" lang="en-US" altLang="zh-CN" sz="1800" b="0" i="0" u="none" strike="noStrike" cap="none" normalizeH="0" baseline="0" dirty="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 </a:t>
                      </a:r>
                      <a:endParaRPr kumimoji="0" lang="zh-CN" altLang="zh-CN" sz="18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6" marR="68586" marT="0" marB="0" horzOverflow="overflow">
                    <a:lnL>
                      <a:noFill/>
                    </a:lnL>
                    <a:lnR>
                      <a:noFill/>
                    </a:lnR>
                    <a:lnT>
                      <a:noFill/>
                    </a:lnT>
                    <a:lnB>
                      <a:noFill/>
                    </a:lnB>
                    <a:lnTlToBr>
                      <a:noFill/>
                    </a:lnTlToBr>
                    <a:lnBlToTr>
                      <a:noFill/>
                    </a:lnBlToTr>
                    <a:solidFill>
                      <a:srgbClr val="FFFFFF"/>
                    </a:solidFill>
                  </a:tcPr>
                </a:tc>
              </a:tr>
              <a:tr h="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500"/>
                        </a:lnSpc>
                        <a:spcBef>
                          <a:spcPct val="0"/>
                        </a:spcBef>
                        <a:spcAft>
                          <a:spcPct val="0"/>
                        </a:spcAft>
                        <a:buClrTx/>
                        <a:buSzTx/>
                        <a:buFontTx/>
                        <a:buNone/>
                      </a:pPr>
                      <a:r>
                        <a:rPr kumimoji="0" lang="en-US" altLang="zh-CN" sz="18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8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6" marR="68586" marT="0" marB="0" anchor="ctr" horzOverflow="overflow">
                    <a:lnL>
                      <a:noFill/>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5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8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6" marR="68586" marT="0" marB="0" anchor="ctr" horzOverflow="overflow">
                    <a:lnL w="12700" cap="flat" cmpd="sng" algn="ctr">
                      <a:solidFill>
                        <a:srgbClr val="00B050"/>
                      </a:solidFill>
                      <a:prstDash val="solid"/>
                      <a:round/>
                      <a:headEnd type="none" w="med" len="med"/>
                      <a:tailEnd type="none" w="med" len="med"/>
                    </a:lnL>
                    <a:lnR>
                      <a:noFill/>
                    </a:lnR>
                    <a:lnT w="12700" cap="flat" cmpd="sng" algn="ctr">
                      <a:solidFill>
                        <a:srgbClr val="00B050"/>
                      </a:solidFill>
                      <a:prstDash val="solid"/>
                      <a:round/>
                      <a:headEnd type="none" w="med" len="med"/>
                      <a:tailEnd type="none" w="med" len="med"/>
                    </a:lnT>
                    <a:lnB>
                      <a:noFill/>
                    </a:lnB>
                    <a:lnTlToBr>
                      <a:noFill/>
                    </a:lnTlToBr>
                    <a:lnBlToTr>
                      <a:noFill/>
                    </a:lnBlToTr>
                    <a:solidFill>
                      <a:srgbClr val="FFFFFF"/>
                    </a:solidFill>
                  </a:tcPr>
                </a:tc>
                <a:tc hMerge="1">
                  <a:tcPr/>
                </a:tc>
                <a:tc hMerge="1">
                  <a:tcPr/>
                </a:tc>
              </a:tr>
              <a:tr h="178593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a:t>
                      </a:r>
                      <a:endParaRPr kumimoji="0" lang="zh-CN" altLang="zh-CN" sz="18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a:t>
                      </a:r>
                      <a:endParaRPr kumimoji="0" lang="zh-CN" altLang="zh-CN" sz="18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a:t>
                      </a:r>
                      <a:endParaRPr kumimoji="0" lang="zh-CN" altLang="zh-CN" sz="18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4</a:t>
                      </a:r>
                      <a:endParaRPr kumimoji="0" lang="zh-CN" altLang="zh-CN" sz="18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5</a:t>
                      </a:r>
                      <a:endParaRPr kumimoji="0" lang="zh-CN" altLang="zh-CN" sz="18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6" marR="68586" marT="0" marB="0" anchor="ctr" horzOverflow="overflow">
                    <a:lnL>
                      <a:noFill/>
                    </a:lnL>
                    <a:lnR w="12700" cap="flat" cmpd="sng" algn="ctr">
                      <a:solidFill>
                        <a:srgbClr val="00B050"/>
                      </a:solidFill>
                      <a:prstDash val="solid"/>
                      <a:round/>
                      <a:headEnd type="none" w="med" len="med"/>
                      <a:tailEnd type="none" w="med" len="med"/>
                    </a:lnR>
                    <a:lnT>
                      <a:noFill/>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#e3.1DayDayUp365.py</a:t>
                      </a:r>
                      <a:endParaRPr kumimoji="0" lang="zh-CN" altLang="zh-CN" sz="18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import math</a:t>
                      </a:r>
                      <a:endParaRPr kumimoji="0" lang="zh-CN" altLang="zh-CN" sz="18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dayup</a:t>
                      </a:r>
                      <a:r>
                        <a:rPr kumimoji="0" lang="en-US" altLang="zh-CN" sz="18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 </a:t>
                      </a:r>
                      <a:r>
                        <a:rPr kumimoji="0" lang="en-US" altLang="zh-CN" sz="18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math.pow</a:t>
                      </a:r>
                      <a:r>
                        <a:rPr kumimoji="0" lang="en-US" altLang="zh-CN" sz="18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((1.0 + 0.001), 365)   # </a:t>
                      </a:r>
                      <a:r>
                        <a:rPr kumimoji="0" lang="zh-CN" altLang="zh-CN" sz="18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提高</a:t>
                      </a:r>
                      <a:r>
                        <a:rPr kumimoji="0" lang="en-US" altLang="zh-CN" sz="18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0.001</a:t>
                      </a:r>
                      <a:endParaRPr kumimoji="0" lang="zh-CN" altLang="zh-CN" sz="18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daydown</a:t>
                      </a:r>
                      <a:r>
                        <a:rPr kumimoji="0" lang="en-US" altLang="zh-CN" sz="18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 </a:t>
                      </a:r>
                      <a:r>
                        <a:rPr kumimoji="0" lang="en-US" altLang="zh-CN" sz="18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math.pow</a:t>
                      </a:r>
                      <a:r>
                        <a:rPr kumimoji="0" lang="en-US" altLang="zh-CN" sz="18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((1.0 - 0.001), 365) # </a:t>
                      </a:r>
                      <a:r>
                        <a:rPr kumimoji="0" lang="zh-CN" altLang="zh-CN" sz="18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放任</a:t>
                      </a:r>
                      <a:r>
                        <a:rPr kumimoji="0" lang="en-US" altLang="zh-CN" sz="18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0.001</a:t>
                      </a:r>
                      <a:endParaRPr kumimoji="0" lang="zh-CN" altLang="zh-CN" sz="18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print("</a:t>
                      </a:r>
                      <a:r>
                        <a:rPr kumimoji="0" lang="zh-CN" altLang="zh-CN" sz="18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向上</a:t>
                      </a:r>
                      <a:r>
                        <a:rPr kumimoji="0" lang="en-US" altLang="zh-CN" sz="18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{:.2f}, </a:t>
                      </a:r>
                      <a:r>
                        <a:rPr kumimoji="0" lang="zh-CN" altLang="zh-CN" sz="18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向下</a:t>
                      </a:r>
                      <a:r>
                        <a:rPr kumimoji="0" lang="en-US" altLang="zh-CN" sz="18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{:.2f}.".format(</a:t>
                      </a:r>
                      <a:r>
                        <a:rPr kumimoji="0" lang="en-US" altLang="zh-CN" sz="18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dayup</a:t>
                      </a:r>
                      <a:r>
                        <a:rPr kumimoji="0" lang="en-US" altLang="zh-CN" sz="18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18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daydown</a:t>
                      </a:r>
                      <a:r>
                        <a:rPr kumimoji="0" lang="en-US" altLang="zh-CN" sz="18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endParaRPr kumimoji="0" lang="zh-CN" altLang="zh-CN" sz="18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6" marR="68586" marT="0" marB="0" anchor="ctr" horzOverflow="overflow">
                    <a:lnL w="12700" cap="flat" cmpd="sng" algn="ctr">
                      <a:solidFill>
                        <a:srgbClr val="00B050"/>
                      </a:solidFill>
                      <a:prstDash val="solid"/>
                      <a:round/>
                      <a:headEnd type="none" w="med" len="med"/>
                      <a:tailEnd type="none" w="med" len="med"/>
                    </a:lnL>
                    <a:lnR>
                      <a:noFill/>
                    </a:lnR>
                    <a:lnT>
                      <a:noFill/>
                    </a:lnT>
                    <a:lnB>
                      <a:noFill/>
                    </a:lnB>
                    <a:lnTlToBr>
                      <a:noFill/>
                    </a:lnTlToBr>
                    <a:lnBlToTr>
                      <a:noFill/>
                    </a:lnBlToTr>
                    <a:solidFill>
                      <a:srgbClr val="FFFFFF"/>
                    </a:solidFill>
                  </a:tcPr>
                </a:tc>
                <a:tc hMerge="1">
                  <a:tcPr/>
                </a:tc>
                <a:tc hMerge="1">
                  <a:tcPr/>
                </a:tc>
              </a:tr>
              <a:tr h="1190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800"/>
                        </a:lnSpc>
                        <a:spcBef>
                          <a:spcPct val="0"/>
                        </a:spcBef>
                        <a:spcAft>
                          <a:spcPct val="0"/>
                        </a:spcAft>
                        <a:buClrTx/>
                        <a:buSzTx/>
                        <a:buFontTx/>
                        <a:buNone/>
                      </a:pPr>
                      <a:r>
                        <a:rPr kumimoji="0" lang="en-US" altLang="zh-CN" sz="18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8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6" marR="68586" marT="0" marB="0" anchor="ctr" horzOverflow="overflow">
                    <a:lnL>
                      <a:noFill/>
                    </a:lnL>
                    <a:lnR w="12700" cap="flat" cmpd="sng" algn="ctr">
                      <a:solidFill>
                        <a:srgbClr val="00B050"/>
                      </a:solidFill>
                      <a:prstDash val="solid"/>
                      <a:round/>
                      <a:headEnd type="none" w="med" len="med"/>
                      <a:tailEnd type="none" w="med" len="med"/>
                    </a:lnR>
                    <a:lnT>
                      <a:noFill/>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8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8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6" marR="68586" marT="0" marB="0" anchor="ctr" horzOverflow="overflow">
                    <a:lnL w="12700" cap="flat" cmpd="sng" algn="ctr">
                      <a:solidFill>
                        <a:srgbClr val="00B050"/>
                      </a:solidFill>
                      <a:prstDash val="solid"/>
                      <a:round/>
                      <a:headEnd type="none" w="med" len="med"/>
                      <a:tailEnd type="none" w="med" len="med"/>
                    </a:lnL>
                    <a:lnR>
                      <a:noFill/>
                    </a:lnR>
                    <a:lnT>
                      <a:noFill/>
                    </a:lnT>
                    <a:lnB>
                      <a:noFill/>
                    </a:lnB>
                    <a:lnTlToBr>
                      <a:noFill/>
                    </a:lnTlToBr>
                    <a:lnBlToTr>
                      <a:noFill/>
                    </a:lnBlToTr>
                    <a:solidFill>
                      <a:srgbClr val="FFFFFF"/>
                    </a:solidFill>
                  </a:tcPr>
                </a:tc>
                <a:tc hMerge="1">
                  <a:tcPr/>
                </a:tc>
                <a:tc hMerge="1">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5289550"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实例代码</a:t>
            </a:r>
            <a:r>
              <a:rPr kumimoji="0" lang="en-US" altLang="zh-CN"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3.2: </a:t>
            </a:r>
            <a:r>
              <a:rPr kumimoji="0" lang="zh-CN" altLang="zh-CN"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天天向上</a:t>
            </a:r>
            <a:endPar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sp>
        <p:nvSpPr>
          <p:cNvPr id="40963" name="文本框 4"/>
          <p:cNvSpPr txBox="1"/>
          <p:nvPr/>
        </p:nvSpPr>
        <p:spPr>
          <a:xfrm>
            <a:off x="900113" y="2420938"/>
            <a:ext cx="7416800" cy="2308225"/>
          </a:xfrm>
          <a:prstGeom prst="rect">
            <a:avLst/>
          </a:prstGeom>
          <a:noFill/>
          <a:ln w="9525">
            <a:noFill/>
          </a:ln>
        </p:spPr>
        <p:txBody>
          <a:bodyPr anchor="t" anchorCtr="0">
            <a:spAutoFit/>
          </a:bodyPr>
          <a:p>
            <a:pPr eaLnBrk="0" hangingPunct="0">
              <a:lnSpc>
                <a:spcPct val="150000"/>
              </a:lnSpc>
            </a:pPr>
            <a:r>
              <a:rPr lang="zh-CN" altLang="zh-CN" sz="2800" dirty="0">
                <a:latin typeface="微软雅黑" panose="020B0503020204020204" pitchFamily="34" charset="-122"/>
                <a:ea typeface="微软雅黑" panose="020B0503020204020204" pitchFamily="34" charset="-122"/>
              </a:rPr>
              <a:t>一年</a:t>
            </a:r>
            <a:r>
              <a:rPr lang="en-US" altLang="zh-CN" sz="2800" dirty="0">
                <a:latin typeface="微软雅黑" panose="020B0503020204020204" pitchFamily="34" charset="-122"/>
                <a:ea typeface="微软雅黑" panose="020B0503020204020204" pitchFamily="34" charset="-122"/>
              </a:rPr>
              <a:t>365</a:t>
            </a:r>
            <a:r>
              <a:rPr lang="zh-CN" altLang="zh-CN" sz="2800" dirty="0">
                <a:latin typeface="微软雅黑" panose="020B0503020204020204" pitchFamily="34" charset="-122"/>
                <a:ea typeface="微软雅黑" panose="020B0503020204020204" pitchFamily="34" charset="-122"/>
              </a:rPr>
              <a:t>天，如果好好学习时能力值相比前一天提高</a:t>
            </a:r>
            <a:r>
              <a:rPr lang="en-US" altLang="zh-CN" sz="2800" dirty="0">
                <a:latin typeface="微软雅黑" panose="020B0503020204020204" pitchFamily="34" charset="-122"/>
                <a:ea typeface="微软雅黑" panose="020B0503020204020204" pitchFamily="34" charset="-122"/>
              </a:rPr>
              <a:t>5</a:t>
            </a:r>
            <a:r>
              <a:rPr lang="zh-CN" altLang="zh-CN" sz="2800" dirty="0">
                <a:latin typeface="微软雅黑" panose="020B0503020204020204" pitchFamily="34" charset="-122"/>
                <a:ea typeface="微软雅黑" panose="020B0503020204020204" pitchFamily="34" charset="-122"/>
              </a:rPr>
              <a:t>‰，当放任时相比前一天下降</a:t>
            </a:r>
            <a:r>
              <a:rPr lang="en-US" altLang="zh-CN" sz="2800" dirty="0">
                <a:latin typeface="微软雅黑" panose="020B0503020204020204" pitchFamily="34" charset="-122"/>
                <a:ea typeface="微软雅黑" panose="020B0503020204020204" pitchFamily="34" charset="-122"/>
              </a:rPr>
              <a:t>5</a:t>
            </a:r>
            <a:r>
              <a:rPr lang="zh-CN" altLang="zh-CN" sz="2800" dirty="0">
                <a:latin typeface="微软雅黑" panose="020B0503020204020204" pitchFamily="34" charset="-122"/>
                <a:ea typeface="微软雅黑" panose="020B0503020204020204" pitchFamily="34" charset="-122"/>
              </a:rPr>
              <a:t>‰。效果相差多少呢？</a:t>
            </a:r>
            <a:endParaRPr lang="zh-CN" altLang="zh-CN" sz="2800" dirty="0">
              <a:latin typeface="微软雅黑" panose="020B0503020204020204" pitchFamily="34" charset="-122"/>
              <a:ea typeface="微软雅黑" panose="020B0503020204020204" pitchFamily="34" charset="-122"/>
            </a:endParaRPr>
          </a:p>
          <a:p>
            <a:pPr eaLnBrk="0" hangingPunct="0"/>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5289550"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实例代码</a:t>
            </a:r>
            <a:r>
              <a:rPr kumimoji="0" lang="en-US" altLang="zh-CN"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3.2: </a:t>
            </a:r>
            <a:r>
              <a:rPr kumimoji="0" lang="zh-CN" altLang="zh-CN"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天天向上</a:t>
            </a:r>
            <a:endPar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sp>
        <p:nvSpPr>
          <p:cNvPr id="37892" name="TextBox 2"/>
          <p:cNvSpPr txBox="1">
            <a:spLocks noChangeArrowheads="1"/>
          </p:cNvSpPr>
          <p:nvPr/>
        </p:nvSpPr>
        <p:spPr bwMode="auto">
          <a:xfrm>
            <a:off x="-107950" y="4365625"/>
            <a:ext cx="91440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indent="4572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marR="0" lvl="1" indent="457200" algn="just" defTabSz="914400" rtl="0" eaLnBrk="1" fontAlgn="base" latinLnBrk="0" hangingPunct="1">
              <a:lnSpc>
                <a:spcPct val="150000"/>
              </a:lnSpc>
              <a:spcBef>
                <a:spcPct val="0"/>
              </a:spcBef>
              <a:spcAft>
                <a:spcPct val="0"/>
              </a:spcAft>
              <a:buClr>
                <a:srgbClr val="0066FF"/>
              </a:buClr>
              <a:buSzTx/>
              <a:buFont typeface="Wingdings" panose="05000000000000000000" pitchFamily="2" charset="2"/>
              <a:buChar char="n"/>
              <a:defRPr/>
            </a:pPr>
            <a:r>
              <a:rPr kumimoji="0" lang="zh-CN" altLang="zh-CN"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运行结果如下</a:t>
            </a:r>
            <a:r>
              <a:rPr kumimoji="0" lang="en-US" altLang="zh-CN"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en-US" altLang="zh-CN"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457200" marR="0" lvl="1" indent="0" algn="just" defTabSz="914400" rtl="0" eaLnBrk="1" fontAlgn="base" latinLnBrk="0" hangingPunct="1">
              <a:lnSpc>
                <a:spcPct val="150000"/>
              </a:lnSpc>
              <a:spcBef>
                <a:spcPct val="0"/>
              </a:spcBef>
              <a:spcAft>
                <a:spcPct val="0"/>
              </a:spcAft>
              <a:buClr>
                <a:srgbClr val="0066FF"/>
              </a:buClr>
              <a:buSzTx/>
              <a:buFontTx/>
              <a:buNone/>
              <a:defRPr/>
            </a:pPr>
            <a:r>
              <a:rPr kumimoji="0" lang="zh-CN" altLang="en-US" sz="2800" b="0" i="0" u="none" strike="noStrike" kern="1200" cap="none" spc="0" normalizeH="0" baseline="0" noProof="0" dirty="0" smtClean="0">
                <a:ln>
                  <a:noFill/>
                </a:ln>
                <a:solidFill>
                  <a:srgbClr val="0066FF"/>
                </a:solidFill>
                <a:effectLst/>
                <a:uLnTx/>
                <a:uFillTx/>
                <a:latin typeface="微软雅黑" panose="020B0503020204020204" pitchFamily="34" charset="-122"/>
                <a:ea typeface="微软雅黑" panose="020B0503020204020204" pitchFamily="34" charset="-122"/>
                <a:cs typeface="+mn-cs"/>
              </a:rPr>
              <a:t>向上</a:t>
            </a:r>
            <a:r>
              <a:rPr kumimoji="0" lang="en-US" altLang="zh-CN" sz="2800" b="0" i="0" u="none" strike="noStrike" kern="1200" cap="none" spc="0" normalizeH="0" baseline="0" noProof="0" dirty="0" smtClean="0">
                <a:ln>
                  <a:noFill/>
                </a:ln>
                <a:solidFill>
                  <a:srgbClr val="0066FF"/>
                </a:solidFill>
                <a:effectLst/>
                <a:uLnTx/>
                <a:uFillTx/>
                <a:latin typeface="微软雅黑" panose="020B0503020204020204" pitchFamily="34" charset="-122"/>
                <a:ea typeface="微软雅黑" panose="020B0503020204020204" pitchFamily="34" charset="-122"/>
                <a:cs typeface="+mn-cs"/>
              </a:rPr>
              <a:t>: 6.17, </a:t>
            </a:r>
            <a:r>
              <a:rPr kumimoji="0" lang="zh-CN" altLang="en-US" sz="2800" b="0" i="0" u="none" strike="noStrike" kern="1200" cap="none" spc="0" normalizeH="0" baseline="0" noProof="0" dirty="0" smtClean="0">
                <a:ln>
                  <a:noFill/>
                </a:ln>
                <a:solidFill>
                  <a:srgbClr val="0066FF"/>
                </a:solidFill>
                <a:effectLst/>
                <a:uLnTx/>
                <a:uFillTx/>
                <a:latin typeface="微软雅黑" panose="020B0503020204020204" pitchFamily="34" charset="-122"/>
                <a:ea typeface="微软雅黑" panose="020B0503020204020204" pitchFamily="34" charset="-122"/>
                <a:cs typeface="+mn-cs"/>
              </a:rPr>
              <a:t>向下</a:t>
            </a:r>
            <a:r>
              <a:rPr kumimoji="0" lang="en-US" altLang="zh-CN" sz="2800" b="0" i="0" u="none" strike="noStrike" kern="1200" cap="none" spc="0" normalizeH="0" baseline="0" noProof="0" dirty="0" smtClean="0">
                <a:ln>
                  <a:noFill/>
                </a:ln>
                <a:solidFill>
                  <a:srgbClr val="0066FF"/>
                </a:solidFill>
                <a:effectLst/>
                <a:uLnTx/>
                <a:uFillTx/>
                <a:latin typeface="微软雅黑" panose="020B0503020204020204" pitchFamily="34" charset="-122"/>
                <a:ea typeface="微软雅黑" panose="020B0503020204020204" pitchFamily="34" charset="-122"/>
                <a:cs typeface="+mn-cs"/>
              </a:rPr>
              <a:t>: 0.16.</a:t>
            </a:r>
            <a:endParaRPr kumimoji="0" lang="zh-CN" altLang="zh-CN" sz="2800" b="0" i="0" u="none" strike="noStrike" kern="1200" cap="none" spc="0" normalizeH="0" baseline="0" noProof="0" dirty="0" smtClean="0">
              <a:ln>
                <a:noFill/>
              </a:ln>
              <a:solidFill>
                <a:srgbClr val="0066FF"/>
              </a:solidFill>
              <a:effectLst/>
              <a:uLnTx/>
              <a:uFillTx/>
              <a:latin typeface="微软雅黑" panose="020B0503020204020204" pitchFamily="34" charset="-122"/>
              <a:ea typeface="微软雅黑" panose="020B0503020204020204" pitchFamily="34" charset="-122"/>
              <a:cs typeface="+mn-cs"/>
            </a:endParaRPr>
          </a:p>
          <a:p>
            <a:pPr marL="457200" marR="0" lvl="1" indent="457200" algn="just" defTabSz="914400" rtl="0" eaLnBrk="1" fontAlgn="base" latinLnBrk="0" hangingPunct="1">
              <a:lnSpc>
                <a:spcPct val="150000"/>
              </a:lnSpc>
              <a:spcBef>
                <a:spcPct val="0"/>
              </a:spcBef>
              <a:spcAft>
                <a:spcPct val="0"/>
              </a:spcAft>
              <a:buClr>
                <a:srgbClr val="0066FF"/>
              </a:buClr>
              <a:buSzTx/>
              <a:buFontTx/>
              <a:buNone/>
              <a:defRPr/>
            </a:pPr>
            <a:endParaRPr kumimoji="0" lang="en-US" altLang="zh-CN"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2" name="表格 1"/>
          <p:cNvGraphicFramePr>
            <a:graphicFrameLocks noGrp="1"/>
          </p:cNvGraphicFramePr>
          <p:nvPr/>
        </p:nvGraphicFramePr>
        <p:xfrm>
          <a:off x="323850" y="1841500"/>
          <a:ext cx="8496300" cy="2566988"/>
        </p:xfrm>
        <a:graphic>
          <a:graphicData uri="http://schemas.openxmlformats.org/drawingml/2006/table">
            <a:tbl>
              <a:tblPr/>
              <a:tblGrid>
                <a:gridCol w="662394"/>
                <a:gridCol w="432764"/>
                <a:gridCol w="3503324"/>
                <a:gridCol w="3897818"/>
              </a:tblGrid>
              <a:tr h="333375">
                <a:tc gridSpan="2">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800"/>
                        </a:lnSpc>
                        <a:spcBef>
                          <a:spcPts val="600"/>
                        </a:spcBef>
                        <a:spcAft>
                          <a:spcPts val="600"/>
                        </a:spcAft>
                        <a:buClrTx/>
                        <a:buSzTx/>
                        <a:buFontTx/>
                        <a:buNone/>
                      </a:pPr>
                      <a:r>
                        <a:rPr kumimoji="0" lang="zh-CN" altLang="zh-CN" sz="2000" b="0" i="0" u="none" strike="noStrike" cap="none" normalizeH="0" baseline="0" dirty="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实例代码</a:t>
                      </a:r>
                      <a:r>
                        <a:rPr kumimoji="0" lang="en-US" altLang="zh-CN" sz="2000" b="0" i="0" u="none" strike="noStrike" cap="none" normalizeH="0" baseline="0" dirty="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3.2</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75" marR="68575" marT="0" marB="0" horzOverflow="overflow">
                    <a:lnL>
                      <a:noFill/>
                    </a:lnL>
                    <a:lnR>
                      <a:noFill/>
                    </a:lnR>
                    <a:lnT>
                      <a:noFill/>
                    </a:lnT>
                    <a:lnB w="12700" cap="flat" cmpd="sng" algn="ctr">
                      <a:solidFill>
                        <a:srgbClr val="00B050"/>
                      </a:solidFill>
                      <a:prstDash val="solid"/>
                      <a:round/>
                      <a:headEnd type="none" w="med" len="med"/>
                      <a:tailEnd type="none" w="med" len="med"/>
                    </a:lnB>
                    <a:lnTlToBr>
                      <a:noFill/>
                    </a:lnTlToBr>
                    <a:lnBlToTr>
                      <a:noFill/>
                    </a:lnBlToTr>
                    <a:solidFill>
                      <a:srgbClr val="FFFFFF"/>
                    </a:solidFill>
                  </a:tcPr>
                </a:tc>
                <a:tc hMerge="1">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800"/>
                        </a:lnSpc>
                        <a:spcBef>
                          <a:spcPts val="600"/>
                        </a:spcBef>
                        <a:spcAft>
                          <a:spcPts val="600"/>
                        </a:spcAft>
                        <a:buClrTx/>
                        <a:buSzTx/>
                        <a:buFontTx/>
                        <a:buNone/>
                      </a:pPr>
                      <a:r>
                        <a:rPr kumimoji="0" lang="en-US" altLang="zh-CN" sz="2000" b="0" i="0" u="none" strike="noStrike" cap="none" normalizeH="0" baseline="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e3.2DayDayUp365.py</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75" marR="68575" marT="0" marB="0" horzOverflow="overflow">
                    <a:lnL>
                      <a:noFill/>
                    </a:lnL>
                    <a:lnR>
                      <a:noFill/>
                    </a:lnR>
                    <a:lnT>
                      <a:noFill/>
                    </a:lnT>
                    <a:lnB w="12700" cap="flat" cmpd="sng" algn="ctr">
                      <a:solidFill>
                        <a:srgbClr val="00B05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800"/>
                        </a:lnSpc>
                        <a:spcBef>
                          <a:spcPts val="600"/>
                        </a:spcBef>
                        <a:spcAft>
                          <a:spcPts val="600"/>
                        </a:spcAft>
                        <a:buClrTx/>
                        <a:buSzTx/>
                        <a:buFontTx/>
                        <a:buNone/>
                      </a:pPr>
                      <a:r>
                        <a:rPr kumimoji="0" lang="en-US" altLang="zh-CN" sz="2000" b="0" i="0" u="none" strike="noStrike" cap="none" normalizeH="0" baseline="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 </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75" marR="68575" marT="0" marB="0" horzOverflow="overflow">
                    <a:lnL>
                      <a:noFill/>
                    </a:lnL>
                    <a:lnR>
                      <a:noFill/>
                    </a:lnR>
                    <a:lnT>
                      <a:noFill/>
                    </a:lnT>
                    <a:lnB>
                      <a:noFill/>
                    </a:lnB>
                    <a:lnTlToBr>
                      <a:noFill/>
                    </a:lnTlToBr>
                    <a:lnBlToTr>
                      <a:noFill/>
                    </a:lnBlToTr>
                    <a:solidFill>
                      <a:srgbClr val="FFFFFF"/>
                    </a:solidFill>
                  </a:tcPr>
                </a:tc>
              </a:tr>
              <a:tr h="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500"/>
                        </a:lnSpc>
                        <a:spcBef>
                          <a:spcPct val="0"/>
                        </a:spcBef>
                        <a:spcAft>
                          <a:spcPct val="0"/>
                        </a:spcAft>
                        <a:buClrTx/>
                        <a:buSzTx/>
                        <a:buFontTx/>
                        <a:buNone/>
                      </a:pPr>
                      <a:r>
                        <a:rPr kumimoji="0" lang="en-US" altLang="zh-CN" sz="20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75" marR="68575" marT="0" marB="0" anchor="ctr" horzOverflow="overflow">
                    <a:lnL>
                      <a:noFill/>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5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75" marR="68575" marT="0" marB="0" anchor="ctr" horzOverflow="overflow">
                    <a:lnL w="12700" cap="flat" cmpd="sng" algn="ctr">
                      <a:solidFill>
                        <a:srgbClr val="00B050"/>
                      </a:solidFill>
                      <a:prstDash val="solid"/>
                      <a:round/>
                      <a:headEnd type="none" w="med" len="med"/>
                      <a:tailEnd type="none" w="med" len="med"/>
                    </a:lnL>
                    <a:lnR>
                      <a:noFill/>
                    </a:lnR>
                    <a:lnT w="12700" cap="flat" cmpd="sng" algn="ctr">
                      <a:solidFill>
                        <a:srgbClr val="00B050"/>
                      </a:solidFill>
                      <a:prstDash val="solid"/>
                      <a:round/>
                      <a:headEnd type="none" w="med" len="med"/>
                      <a:tailEnd type="none" w="med" len="med"/>
                    </a:lnT>
                    <a:lnB>
                      <a:noFill/>
                    </a:lnB>
                    <a:lnTlToBr>
                      <a:noFill/>
                    </a:lnTlToBr>
                    <a:lnBlToTr>
                      <a:noFill/>
                    </a:lnBlToTr>
                    <a:solidFill>
                      <a:srgbClr val="FFFFFF"/>
                    </a:solidFill>
                  </a:tcPr>
                </a:tc>
                <a:tc hMerge="1">
                  <a:tcPr/>
                </a:tc>
                <a:tc hMerge="1">
                  <a:tcPr/>
                </a:tc>
              </a:tr>
              <a:tr h="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20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20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20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20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4</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5</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75" marR="68575" marT="0" marB="0" anchor="ctr" horzOverflow="overflow">
                    <a:lnL>
                      <a:noFill/>
                    </a:lnL>
                    <a:lnR w="12700" cap="flat" cmpd="sng" algn="ctr">
                      <a:solidFill>
                        <a:srgbClr val="00B050"/>
                      </a:solidFill>
                      <a:prstDash val="solid"/>
                      <a:round/>
                      <a:headEnd type="none" w="med" len="med"/>
                      <a:tailEnd type="none" w="med" len="med"/>
                    </a:lnR>
                    <a:lnT>
                      <a:noFill/>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#e3.2DayDayUp365.py</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import math</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dayup</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 </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math.pow</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((1.0 + 0.005), 365)   # </a:t>
                      </a:r>
                      <a:r>
                        <a:rPr kumimoji="0" lang="zh-CN"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提高</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0.005</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daydown</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 </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math.pow</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((1.0 - 0.005), 365) # </a:t>
                      </a:r>
                      <a:r>
                        <a:rPr kumimoji="0" lang="zh-CN"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放任</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0.005</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print("</a:t>
                      </a:r>
                      <a:r>
                        <a:rPr kumimoji="0" lang="zh-CN"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向上</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{:.2f}, </a:t>
                      </a:r>
                      <a:r>
                        <a:rPr kumimoji="0" lang="zh-CN"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向下</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{:.2f}.".format(</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dayup</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daydown</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75" marR="68575" marT="0" marB="0" anchor="ctr" horzOverflow="overflow">
                    <a:lnL w="12700" cap="flat" cmpd="sng" algn="ctr">
                      <a:solidFill>
                        <a:srgbClr val="00B050"/>
                      </a:solidFill>
                      <a:prstDash val="solid"/>
                      <a:round/>
                      <a:headEnd type="none" w="med" len="med"/>
                      <a:tailEnd type="none" w="med" len="med"/>
                    </a:lnL>
                    <a:lnR>
                      <a:noFill/>
                    </a:lnR>
                    <a:lnT>
                      <a:noFill/>
                    </a:lnT>
                    <a:lnB>
                      <a:noFill/>
                    </a:lnB>
                    <a:lnTlToBr>
                      <a:noFill/>
                    </a:lnTlToBr>
                    <a:lnBlToTr>
                      <a:noFill/>
                    </a:lnBlToTr>
                    <a:solidFill>
                      <a:srgbClr val="FFFFFF"/>
                    </a:solidFill>
                  </a:tcPr>
                </a:tc>
                <a:tc hMerge="1">
                  <a:tcPr/>
                </a:tc>
                <a:tc hMerge="1">
                  <a:tcPr/>
                </a:tc>
              </a:tr>
              <a:tr h="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800"/>
                        </a:lnSpc>
                        <a:spcBef>
                          <a:spcPct val="0"/>
                        </a:spcBef>
                        <a:spcAft>
                          <a:spcPct val="0"/>
                        </a:spcAft>
                        <a:buClrTx/>
                        <a:buSzTx/>
                        <a:buFontTx/>
                        <a:buNone/>
                      </a:pPr>
                      <a:r>
                        <a:rPr kumimoji="0" lang="en-US" altLang="zh-CN" sz="20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75" marR="68575" marT="0" marB="0" anchor="ctr" horzOverflow="overflow">
                    <a:lnL>
                      <a:noFill/>
                    </a:lnL>
                    <a:lnR w="12700" cap="flat" cmpd="sng" algn="ctr">
                      <a:solidFill>
                        <a:srgbClr val="00B050"/>
                      </a:solidFill>
                      <a:prstDash val="solid"/>
                      <a:round/>
                      <a:headEnd type="none" w="med" len="med"/>
                      <a:tailEnd type="none" w="med" len="med"/>
                    </a:lnR>
                    <a:lnT>
                      <a:noFill/>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8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75" marR="68575" marT="0" marB="0" anchor="ctr" horzOverflow="overflow">
                    <a:lnL w="12700" cap="flat" cmpd="sng" algn="ctr">
                      <a:solidFill>
                        <a:srgbClr val="00B050"/>
                      </a:solidFill>
                      <a:prstDash val="solid"/>
                      <a:round/>
                      <a:headEnd type="none" w="med" len="med"/>
                      <a:tailEnd type="none" w="med" len="med"/>
                    </a:lnL>
                    <a:lnR>
                      <a:noFill/>
                    </a:lnR>
                    <a:lnT>
                      <a:noFill/>
                    </a:lnT>
                    <a:lnB>
                      <a:noFill/>
                    </a:lnB>
                    <a:lnTlToBr>
                      <a:noFill/>
                    </a:lnTlToBr>
                    <a:lnBlToTr>
                      <a:noFill/>
                    </a:lnBlToTr>
                    <a:solidFill>
                      <a:srgbClr val="FFFFFF"/>
                    </a:solidFill>
                  </a:tcPr>
                </a:tc>
                <a:tc hMerge="1">
                  <a:tcPr/>
                </a:tc>
                <a:tc hMerge="1">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2236788"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数字类型</a:t>
            </a:r>
            <a:endPar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sp>
        <p:nvSpPr>
          <p:cNvPr id="6147" name="TextBox 2"/>
          <p:cNvSpPr txBox="1"/>
          <p:nvPr/>
        </p:nvSpPr>
        <p:spPr>
          <a:xfrm>
            <a:off x="430213" y="1700213"/>
            <a:ext cx="8207375" cy="4400550"/>
          </a:xfrm>
          <a:prstGeom prst="rect">
            <a:avLst/>
          </a:prstGeom>
          <a:noFill/>
          <a:ln w="9525">
            <a:noFill/>
          </a:ln>
        </p:spPr>
        <p:txBody>
          <a:bodyPr anchor="t" anchorCtr="0">
            <a:spAutoFit/>
          </a:bodyPr>
          <a:p>
            <a:pPr lvl="1" indent="457200" algn="just" eaLnBrk="1" fontAlgn="base" hangingPunct="1">
              <a:lnSpc>
                <a:spcPct val="200000"/>
              </a:lnSpc>
              <a:spcBef>
                <a:spcPct val="0"/>
              </a:spcBef>
              <a:spcAft>
                <a:spcPct val="0"/>
              </a:spcAft>
              <a:buClr>
                <a:srgbClr val="0066FF"/>
              </a:buClr>
              <a:buFont typeface="Wingdings" panose="05000000000000000000" pitchFamily="2" charset="2"/>
              <a:buChar char="n"/>
            </a:pPr>
            <a:r>
              <a:rPr lang="zh-CN" altLang="en-US" sz="2800" dirty="0">
                <a:solidFill>
                  <a:schemeClr val="tx1"/>
                </a:solidFill>
                <a:latin typeface="微软雅黑" panose="020B0503020204020204" pitchFamily="34" charset="-122"/>
                <a:ea typeface="微软雅黑" panose="020B0503020204020204" pitchFamily="34" charset="-122"/>
              </a:rPr>
              <a:t>程序元素：</a:t>
            </a:r>
            <a:r>
              <a:rPr lang="en-US" altLang="zh-CN" sz="2800" dirty="0">
                <a:solidFill>
                  <a:schemeClr val="tx1"/>
                </a:solidFill>
                <a:latin typeface="微软雅黑" panose="020B0503020204020204" pitchFamily="34" charset="-122"/>
                <a:ea typeface="微软雅黑" panose="020B0503020204020204" pitchFamily="34" charset="-122"/>
              </a:rPr>
              <a:t>010/10</a:t>
            </a:r>
            <a:r>
              <a:rPr lang="zh-CN" altLang="en-US" sz="2800" dirty="0">
                <a:solidFill>
                  <a:schemeClr val="tx1"/>
                </a:solidFill>
                <a:latin typeface="微软雅黑" panose="020B0503020204020204" pitchFamily="34" charset="-122"/>
                <a:ea typeface="微软雅黑" panose="020B0503020204020204" pitchFamily="34" charset="-122"/>
              </a:rPr>
              <a:t>，存在多种可能</a:t>
            </a:r>
            <a:endParaRPr lang="en-US" altLang="zh-CN" sz="2800" dirty="0">
              <a:solidFill>
                <a:schemeClr val="tx1"/>
              </a:solidFill>
              <a:latin typeface="微软雅黑" panose="020B0503020204020204" pitchFamily="34" charset="-122"/>
              <a:ea typeface="微软雅黑" panose="020B0503020204020204" pitchFamily="34" charset="-122"/>
            </a:endParaRPr>
          </a:p>
          <a:p>
            <a:pPr marL="1143000" lvl="2" indent="-228600" algn="just" eaLnBrk="1" fontAlgn="base" hangingPunct="1">
              <a:lnSpc>
                <a:spcPct val="200000"/>
              </a:lnSpc>
              <a:spcBef>
                <a:spcPct val="0"/>
              </a:spcBef>
              <a:spcAft>
                <a:spcPct val="0"/>
              </a:spcAft>
              <a:buClr>
                <a:srgbClr val="0066FF"/>
              </a:buClr>
              <a:buFont typeface="Wingdings" panose="05000000000000000000" pitchFamily="2" charset="2"/>
              <a:buChar char="n"/>
            </a:pPr>
            <a:r>
              <a:rPr lang="zh-CN" altLang="en-US" sz="2800" dirty="0">
                <a:solidFill>
                  <a:schemeClr val="tx1"/>
                </a:solidFill>
                <a:latin typeface="微软雅黑" panose="020B0503020204020204" pitchFamily="34" charset="-122"/>
                <a:ea typeface="微软雅黑" panose="020B0503020204020204" pitchFamily="34" charset="-122"/>
              </a:rPr>
              <a:t> 表示十进制整数值</a:t>
            </a:r>
            <a:r>
              <a:rPr lang="en-US" altLang="zh-CN" sz="2800" dirty="0">
                <a:solidFill>
                  <a:schemeClr val="tx1"/>
                </a:solidFill>
                <a:latin typeface="微软雅黑" panose="020B0503020204020204" pitchFamily="34" charset="-122"/>
                <a:ea typeface="微软雅黑" panose="020B0503020204020204" pitchFamily="34" charset="-122"/>
              </a:rPr>
              <a:t>10</a:t>
            </a:r>
            <a:endParaRPr lang="en-US" altLang="zh-CN" sz="2800" dirty="0">
              <a:solidFill>
                <a:schemeClr val="tx1"/>
              </a:solidFill>
              <a:latin typeface="微软雅黑" panose="020B0503020204020204" pitchFamily="34" charset="-122"/>
              <a:ea typeface="微软雅黑" panose="020B0503020204020204" pitchFamily="34" charset="-122"/>
            </a:endParaRPr>
          </a:p>
          <a:p>
            <a:pPr marL="1143000" lvl="2" indent="-228600" algn="just" eaLnBrk="1" fontAlgn="base" hangingPunct="1">
              <a:lnSpc>
                <a:spcPct val="200000"/>
              </a:lnSpc>
              <a:spcBef>
                <a:spcPct val="0"/>
              </a:spcBef>
              <a:spcAft>
                <a:spcPct val="0"/>
              </a:spcAft>
              <a:buClr>
                <a:srgbClr val="0066FF"/>
              </a:buClr>
              <a:buFont typeface="Wingdings" panose="05000000000000000000" pitchFamily="2" charset="2"/>
              <a:buChar char="n"/>
            </a:pPr>
            <a:r>
              <a:rPr lang="zh-CN" altLang="en-US" sz="2800" dirty="0">
                <a:solidFill>
                  <a:schemeClr val="tx1"/>
                </a:solidFill>
                <a:latin typeface="微软雅黑" panose="020B0503020204020204" pitchFamily="34" charset="-122"/>
                <a:ea typeface="微软雅黑" panose="020B0503020204020204" pitchFamily="34" charset="-122"/>
              </a:rPr>
              <a:t> 类似人名一样的字符串</a:t>
            </a:r>
            <a:endParaRPr lang="en-US" altLang="zh-CN" sz="2800" dirty="0">
              <a:solidFill>
                <a:schemeClr val="tx1"/>
              </a:solidFill>
              <a:latin typeface="微软雅黑" panose="020B0503020204020204" pitchFamily="34" charset="-122"/>
              <a:ea typeface="微软雅黑" panose="020B0503020204020204" pitchFamily="34" charset="-122"/>
            </a:endParaRPr>
          </a:p>
          <a:p>
            <a:pPr lvl="1" indent="457200" algn="just" eaLnBrk="1" fontAlgn="base" hangingPunct="1">
              <a:lnSpc>
                <a:spcPct val="200000"/>
              </a:lnSpc>
              <a:spcBef>
                <a:spcPct val="0"/>
              </a:spcBef>
              <a:spcAft>
                <a:spcPct val="0"/>
              </a:spcAft>
              <a:buClr>
                <a:srgbClr val="0066FF"/>
              </a:buClr>
              <a:buFont typeface="Wingdings" panose="05000000000000000000" pitchFamily="2" charset="2"/>
              <a:buChar char="n"/>
            </a:pPr>
            <a:r>
              <a:rPr lang="zh-CN" altLang="en-US" sz="2800" dirty="0">
                <a:solidFill>
                  <a:schemeClr val="tx1"/>
                </a:solidFill>
                <a:latin typeface="微软雅黑" panose="020B0503020204020204" pitchFamily="34" charset="-122"/>
                <a:ea typeface="微软雅黑" panose="020B0503020204020204" pitchFamily="34" charset="-122"/>
              </a:rPr>
              <a:t>数字类型对</a:t>
            </a:r>
            <a:r>
              <a:rPr lang="en-US" altLang="zh-CN" sz="2800" dirty="0">
                <a:solidFill>
                  <a:schemeClr val="tx1"/>
                </a:solidFill>
                <a:latin typeface="微软雅黑" panose="020B0503020204020204" pitchFamily="34" charset="-122"/>
                <a:ea typeface="微软雅黑" panose="020B0503020204020204" pitchFamily="34" charset="-122"/>
              </a:rPr>
              <a:t>Python</a:t>
            </a:r>
            <a:r>
              <a:rPr lang="zh-CN" altLang="en-US" sz="2800" dirty="0">
                <a:solidFill>
                  <a:schemeClr val="tx1"/>
                </a:solidFill>
                <a:latin typeface="微软雅黑" panose="020B0503020204020204" pitchFamily="34" charset="-122"/>
                <a:ea typeface="微软雅黑" panose="020B0503020204020204" pitchFamily="34" charset="-122"/>
              </a:rPr>
              <a:t>语言中数字的表示和使用</a:t>
            </a:r>
            <a:endParaRPr lang="en-US" altLang="zh-CN" sz="2800" dirty="0">
              <a:solidFill>
                <a:schemeClr val="tx1"/>
              </a:solidFill>
              <a:latin typeface="微软雅黑" panose="020B0503020204020204" pitchFamily="34" charset="-122"/>
              <a:ea typeface="微软雅黑" panose="020B0503020204020204" pitchFamily="34" charset="-122"/>
            </a:endParaRPr>
          </a:p>
          <a:p>
            <a:pPr lvl="1" indent="457200" algn="just" eaLnBrk="1" fontAlgn="base" hangingPunct="1">
              <a:lnSpc>
                <a:spcPct val="200000"/>
              </a:lnSpc>
              <a:spcBef>
                <a:spcPct val="0"/>
              </a:spcBef>
              <a:spcAft>
                <a:spcPct val="0"/>
              </a:spcAft>
              <a:buClr>
                <a:srgbClr val="0066FF"/>
              </a:buClr>
              <a:buNone/>
            </a:pPr>
            <a:r>
              <a:rPr lang="en-US" altLang="zh-CN" sz="2800" dirty="0">
                <a:solidFill>
                  <a:schemeClr val="tx1"/>
                </a:solidFill>
                <a:latin typeface="微软雅黑" panose="020B0503020204020204" pitchFamily="34" charset="-122"/>
                <a:ea typeface="微软雅黑" panose="020B0503020204020204" pitchFamily="34" charset="-122"/>
              </a:rPr>
              <a:t>               </a:t>
            </a:r>
            <a:r>
              <a:rPr lang="zh-CN" altLang="en-US" sz="2800" dirty="0">
                <a:solidFill>
                  <a:schemeClr val="tx1"/>
                </a:solidFill>
                <a:latin typeface="微软雅黑" panose="020B0503020204020204" pitchFamily="34" charset="-122"/>
                <a:ea typeface="微软雅黑" panose="020B0503020204020204" pitchFamily="34" charset="-122"/>
              </a:rPr>
              <a:t>进行了定义和规范</a:t>
            </a:r>
            <a:endParaRPr lang="en-US" altLang="zh-CN" sz="28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5289550"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实例代码</a:t>
            </a:r>
            <a:r>
              <a:rPr kumimoji="0" lang="en-US" altLang="zh-CN"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3.3: </a:t>
            </a:r>
            <a:r>
              <a:rPr kumimoji="0" lang="zh-CN" altLang="zh-CN"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天天向上</a:t>
            </a:r>
            <a:endPar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sp>
        <p:nvSpPr>
          <p:cNvPr id="43011" name="文本框 4"/>
          <p:cNvSpPr txBox="1"/>
          <p:nvPr/>
        </p:nvSpPr>
        <p:spPr>
          <a:xfrm>
            <a:off x="900113" y="2420938"/>
            <a:ext cx="7416800" cy="2308225"/>
          </a:xfrm>
          <a:prstGeom prst="rect">
            <a:avLst/>
          </a:prstGeom>
          <a:noFill/>
          <a:ln w="9525">
            <a:noFill/>
          </a:ln>
        </p:spPr>
        <p:txBody>
          <a:bodyPr anchor="t" anchorCtr="0">
            <a:spAutoFit/>
          </a:bodyPr>
          <a:p>
            <a:pPr eaLnBrk="0" hangingPunct="0">
              <a:lnSpc>
                <a:spcPct val="150000"/>
              </a:lnSpc>
            </a:pPr>
            <a:r>
              <a:rPr lang="zh-CN" altLang="zh-CN" sz="2800" dirty="0">
                <a:latin typeface="微软雅黑" panose="020B0503020204020204" pitchFamily="34" charset="-122"/>
                <a:ea typeface="微软雅黑" panose="020B0503020204020204" pitchFamily="34" charset="-122"/>
              </a:rPr>
              <a:t>一年</a:t>
            </a:r>
            <a:r>
              <a:rPr lang="en-US" altLang="zh-CN" sz="2800" dirty="0">
                <a:latin typeface="微软雅黑" panose="020B0503020204020204" pitchFamily="34" charset="-122"/>
                <a:ea typeface="微软雅黑" panose="020B0503020204020204" pitchFamily="34" charset="-122"/>
              </a:rPr>
              <a:t>365</a:t>
            </a:r>
            <a:r>
              <a:rPr lang="zh-CN" altLang="zh-CN" sz="2800" dirty="0">
                <a:latin typeface="微软雅黑" panose="020B0503020204020204" pitchFamily="34" charset="-122"/>
                <a:ea typeface="微软雅黑" panose="020B0503020204020204" pitchFamily="34" charset="-122"/>
              </a:rPr>
              <a:t>天，如果好好学习时能力值相比前一天提高</a:t>
            </a:r>
            <a:r>
              <a:rPr lang="en-US" altLang="zh-CN" sz="2800" dirty="0">
                <a:latin typeface="微软雅黑" panose="020B0503020204020204" pitchFamily="34" charset="-122"/>
                <a:ea typeface="微软雅黑" panose="020B0503020204020204" pitchFamily="34" charset="-122"/>
              </a:rPr>
              <a:t>1%</a:t>
            </a:r>
            <a:r>
              <a:rPr lang="zh-CN" altLang="zh-CN" sz="2800" dirty="0">
                <a:latin typeface="微软雅黑" panose="020B0503020204020204" pitchFamily="34" charset="-122"/>
                <a:ea typeface="微软雅黑" panose="020B0503020204020204" pitchFamily="34" charset="-122"/>
              </a:rPr>
              <a:t>，当放任时相比前一天下降</a:t>
            </a:r>
            <a:r>
              <a:rPr lang="en-US" altLang="zh-CN" sz="2800" dirty="0">
                <a:latin typeface="微软雅黑" panose="020B0503020204020204" pitchFamily="34" charset="-122"/>
                <a:ea typeface="微软雅黑" panose="020B0503020204020204" pitchFamily="34" charset="-122"/>
              </a:rPr>
              <a:t>1%</a:t>
            </a:r>
            <a:r>
              <a:rPr lang="zh-CN" altLang="zh-CN" sz="2800" dirty="0">
                <a:latin typeface="微软雅黑" panose="020B0503020204020204" pitchFamily="34" charset="-122"/>
                <a:ea typeface="微软雅黑" panose="020B0503020204020204" pitchFamily="34" charset="-122"/>
              </a:rPr>
              <a:t>。效果相差多少呢？</a:t>
            </a:r>
            <a:endParaRPr lang="zh-CN" altLang="zh-CN" sz="2800" dirty="0">
              <a:latin typeface="微软雅黑" panose="020B0503020204020204" pitchFamily="34" charset="-122"/>
              <a:ea typeface="微软雅黑" panose="020B0503020204020204" pitchFamily="34" charset="-122"/>
            </a:endParaRPr>
          </a:p>
          <a:p>
            <a:pPr eaLnBrk="0" hangingPunct="0"/>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5289550"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实例代码</a:t>
            </a:r>
            <a:r>
              <a:rPr kumimoji="0" lang="en-US" altLang="zh-CN"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3.3: </a:t>
            </a:r>
            <a:r>
              <a:rPr kumimoji="0" lang="zh-CN" altLang="zh-CN"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天天向上</a:t>
            </a:r>
            <a:endPar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sp>
        <p:nvSpPr>
          <p:cNvPr id="39940" name="TextBox 2"/>
          <p:cNvSpPr txBox="1">
            <a:spLocks noChangeArrowheads="1"/>
          </p:cNvSpPr>
          <p:nvPr/>
        </p:nvSpPr>
        <p:spPr bwMode="auto">
          <a:xfrm>
            <a:off x="539750" y="4813300"/>
            <a:ext cx="8280400"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indent="4572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marR="0" lvl="1" indent="457200" algn="just" defTabSz="914400" rtl="0" eaLnBrk="1" fontAlgn="base" latinLnBrk="0" hangingPunct="1">
              <a:lnSpc>
                <a:spcPct val="150000"/>
              </a:lnSpc>
              <a:spcBef>
                <a:spcPct val="0"/>
              </a:spcBef>
              <a:spcAft>
                <a:spcPct val="0"/>
              </a:spcAft>
              <a:buClr>
                <a:srgbClr val="0066FF"/>
              </a:buClr>
              <a:buSzTx/>
              <a:buFont typeface="Wingdings" panose="05000000000000000000" pitchFamily="2" charset="2"/>
              <a:buChar char="n"/>
              <a:defRPr/>
            </a:pPr>
            <a:r>
              <a:rPr kumimoji="0" lang="zh-CN" altLang="zh-CN"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运行结果如下</a:t>
            </a:r>
            <a:r>
              <a:rPr kumimoji="0" lang="en-US" altLang="zh-CN"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en-US" altLang="zh-CN"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457200" marR="0" lvl="1" indent="0" algn="just" defTabSz="914400" rtl="0" eaLnBrk="1" fontAlgn="base" latinLnBrk="0" hangingPunct="1">
              <a:lnSpc>
                <a:spcPct val="150000"/>
              </a:lnSpc>
              <a:spcBef>
                <a:spcPct val="0"/>
              </a:spcBef>
              <a:spcAft>
                <a:spcPct val="0"/>
              </a:spcAft>
              <a:buClr>
                <a:srgbClr val="0066FF"/>
              </a:buClr>
              <a:buSzTx/>
              <a:buFontTx/>
              <a:buNone/>
              <a:defRPr/>
            </a:pPr>
            <a:r>
              <a:rPr kumimoji="0" lang="zh-CN" altLang="en-US" sz="2800" b="0" i="0" u="none" strike="noStrike" kern="1200" cap="none" spc="0" normalizeH="0" baseline="0" noProof="0" dirty="0" smtClean="0">
                <a:ln>
                  <a:noFill/>
                </a:ln>
                <a:solidFill>
                  <a:srgbClr val="0066FF"/>
                </a:solidFill>
                <a:effectLst/>
                <a:uLnTx/>
                <a:uFillTx/>
                <a:latin typeface="微软雅黑" panose="020B0503020204020204" pitchFamily="34" charset="-122"/>
                <a:ea typeface="微软雅黑" panose="020B0503020204020204" pitchFamily="34" charset="-122"/>
                <a:cs typeface="+mn-cs"/>
              </a:rPr>
              <a:t>向上</a:t>
            </a:r>
            <a:r>
              <a:rPr kumimoji="0" lang="en-US" altLang="zh-CN" sz="2800" b="0" i="0" u="none" strike="noStrike" kern="1200" cap="none" spc="0" normalizeH="0" baseline="0" noProof="0" dirty="0" smtClean="0">
                <a:ln>
                  <a:noFill/>
                </a:ln>
                <a:solidFill>
                  <a:srgbClr val="0066FF"/>
                </a:solidFill>
                <a:effectLst/>
                <a:uLnTx/>
                <a:uFillTx/>
                <a:latin typeface="微软雅黑" panose="020B0503020204020204" pitchFamily="34" charset="-122"/>
                <a:ea typeface="微软雅黑" panose="020B0503020204020204" pitchFamily="34" charset="-122"/>
                <a:cs typeface="+mn-cs"/>
              </a:rPr>
              <a:t>: 37.78, </a:t>
            </a:r>
            <a:r>
              <a:rPr kumimoji="0" lang="zh-CN" altLang="en-US" sz="2800" b="0" i="0" u="none" strike="noStrike" kern="1200" cap="none" spc="0" normalizeH="0" baseline="0" noProof="0" dirty="0" smtClean="0">
                <a:ln>
                  <a:noFill/>
                </a:ln>
                <a:solidFill>
                  <a:srgbClr val="0066FF"/>
                </a:solidFill>
                <a:effectLst/>
                <a:uLnTx/>
                <a:uFillTx/>
                <a:latin typeface="微软雅黑" panose="020B0503020204020204" pitchFamily="34" charset="-122"/>
                <a:ea typeface="微软雅黑" panose="020B0503020204020204" pitchFamily="34" charset="-122"/>
                <a:cs typeface="+mn-cs"/>
              </a:rPr>
              <a:t>向下</a:t>
            </a:r>
            <a:r>
              <a:rPr kumimoji="0" lang="en-US" altLang="zh-CN" sz="2800" b="0" i="0" u="none" strike="noStrike" kern="1200" cap="none" spc="0" normalizeH="0" baseline="0" noProof="0" dirty="0" smtClean="0">
                <a:ln>
                  <a:noFill/>
                </a:ln>
                <a:solidFill>
                  <a:srgbClr val="0066FF"/>
                </a:solidFill>
                <a:effectLst/>
                <a:uLnTx/>
                <a:uFillTx/>
                <a:latin typeface="微软雅黑" panose="020B0503020204020204" pitchFamily="34" charset="-122"/>
                <a:ea typeface="微软雅黑" panose="020B0503020204020204" pitchFamily="34" charset="-122"/>
                <a:cs typeface="+mn-cs"/>
              </a:rPr>
              <a:t>: 0.03.</a:t>
            </a:r>
            <a:endParaRPr kumimoji="0" lang="en-US" altLang="zh-CN" sz="2800" b="0" i="0" u="none" strike="noStrike" kern="1200" cap="none" spc="0" normalizeH="0" baseline="0" noProof="0" dirty="0" smtClean="0">
              <a:ln>
                <a:noFill/>
              </a:ln>
              <a:solidFill>
                <a:srgbClr val="0066FF"/>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3" name="表格 2"/>
          <p:cNvGraphicFramePr>
            <a:graphicFrameLocks noGrp="1"/>
          </p:cNvGraphicFramePr>
          <p:nvPr>
            <p:custDataLst>
              <p:tags r:id="rId3"/>
            </p:custDataLst>
          </p:nvPr>
        </p:nvGraphicFramePr>
        <p:xfrm>
          <a:off x="323850" y="1774825"/>
          <a:ext cx="8496300" cy="3532188"/>
        </p:xfrm>
        <a:graphic>
          <a:graphicData uri="http://schemas.openxmlformats.org/drawingml/2006/table">
            <a:tbl>
              <a:tblPr/>
              <a:tblGrid>
                <a:gridCol w="452346"/>
                <a:gridCol w="295532"/>
                <a:gridCol w="2392403"/>
                <a:gridCol w="5356019"/>
              </a:tblGrid>
              <a:tr h="333375">
                <a:tc gridSpan="2">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800"/>
                        </a:lnSpc>
                        <a:spcBef>
                          <a:spcPts val="600"/>
                        </a:spcBef>
                        <a:spcAft>
                          <a:spcPts val="600"/>
                        </a:spcAft>
                        <a:buClrTx/>
                        <a:buSzTx/>
                        <a:buFontTx/>
                        <a:buNone/>
                      </a:pPr>
                      <a:r>
                        <a:rPr kumimoji="0" lang="zh-CN" altLang="zh-CN" sz="2000" b="0" i="0" u="none" strike="noStrike" cap="none" normalizeH="0" baseline="0" dirty="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实例代码</a:t>
                      </a:r>
                      <a:r>
                        <a:rPr kumimoji="0" lang="en-US" altLang="zh-CN" sz="2000" b="0" i="0" u="none" strike="noStrike" cap="none" normalizeH="0" baseline="0" dirty="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3.3</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77" marR="68577" marT="0" marB="0" horzOverflow="overflow">
                    <a:lnL>
                      <a:noFill/>
                    </a:lnL>
                    <a:lnR>
                      <a:noFill/>
                    </a:lnR>
                    <a:lnT>
                      <a:noFill/>
                    </a:lnT>
                    <a:lnB w="12700" cap="flat" cmpd="sng" algn="ctr">
                      <a:solidFill>
                        <a:srgbClr val="00B050"/>
                      </a:solidFill>
                      <a:prstDash val="solid"/>
                      <a:round/>
                      <a:headEnd type="none" w="med" len="med"/>
                      <a:tailEnd type="none" w="med" len="med"/>
                    </a:lnB>
                    <a:lnTlToBr>
                      <a:noFill/>
                    </a:lnTlToBr>
                    <a:lnBlToTr>
                      <a:noFill/>
                    </a:lnBlToTr>
                    <a:solidFill>
                      <a:srgbClr val="FFFFFF"/>
                    </a:solidFill>
                  </a:tcPr>
                </a:tc>
                <a:tc hMerge="1">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800"/>
                        </a:lnSpc>
                        <a:spcBef>
                          <a:spcPts val="600"/>
                        </a:spcBef>
                        <a:spcAft>
                          <a:spcPts val="600"/>
                        </a:spcAft>
                        <a:buClrTx/>
                        <a:buSzTx/>
                        <a:buFontTx/>
                        <a:buNone/>
                      </a:pPr>
                      <a:r>
                        <a:rPr kumimoji="0" lang="en-US" altLang="zh-CN" sz="2000" b="0" i="0" u="none" strike="noStrike" cap="none" normalizeH="0" baseline="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e3.3DayDayUp365.py</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77" marR="68577" marT="0" marB="0" horzOverflow="overflow">
                    <a:lnL>
                      <a:noFill/>
                    </a:lnL>
                    <a:lnR>
                      <a:noFill/>
                    </a:lnR>
                    <a:lnT>
                      <a:noFill/>
                    </a:lnT>
                    <a:lnB w="12700" cap="flat" cmpd="sng" algn="ctr">
                      <a:solidFill>
                        <a:srgbClr val="00B05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800"/>
                        </a:lnSpc>
                        <a:spcBef>
                          <a:spcPts val="600"/>
                        </a:spcBef>
                        <a:spcAft>
                          <a:spcPts val="600"/>
                        </a:spcAft>
                        <a:buClrTx/>
                        <a:buSzTx/>
                        <a:buFontTx/>
                        <a:buNone/>
                      </a:pPr>
                      <a:r>
                        <a:rPr kumimoji="0" lang="en-US" altLang="zh-CN" sz="2000" b="0" i="0" u="none" strike="noStrike" cap="none" normalizeH="0" baseline="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 </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77" marR="68577" marT="0" marB="0" horzOverflow="overflow">
                    <a:lnL>
                      <a:noFill/>
                    </a:lnL>
                    <a:lnR>
                      <a:noFill/>
                    </a:lnR>
                    <a:lnT>
                      <a:noFill/>
                    </a:lnT>
                    <a:lnB>
                      <a:noFill/>
                    </a:lnB>
                    <a:lnTlToBr>
                      <a:noFill/>
                    </a:lnTlToBr>
                    <a:lnBlToTr>
                      <a:noFill/>
                    </a:lnBlToTr>
                    <a:solidFill>
                      <a:srgbClr val="FFFFFF"/>
                    </a:solidFill>
                  </a:tcPr>
                </a:tc>
              </a:tr>
              <a:tr h="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500"/>
                        </a:lnSpc>
                        <a:spcBef>
                          <a:spcPct val="0"/>
                        </a:spcBef>
                        <a:spcAft>
                          <a:spcPct val="0"/>
                        </a:spcAft>
                        <a:buClrTx/>
                        <a:buSzTx/>
                        <a:buFontTx/>
                        <a:buNone/>
                      </a:pPr>
                      <a:r>
                        <a:rPr kumimoji="0" lang="en-US" altLang="zh-CN" sz="20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77" marR="68577" marT="0" marB="0" anchor="ctr" horzOverflow="overflow">
                    <a:lnL>
                      <a:noFill/>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5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77" marR="68577" marT="0" marB="0" anchor="ctr" horzOverflow="overflow">
                    <a:lnL w="12700" cap="flat" cmpd="sng" algn="ctr">
                      <a:solidFill>
                        <a:srgbClr val="00B050"/>
                      </a:solidFill>
                      <a:prstDash val="solid"/>
                      <a:round/>
                      <a:headEnd type="none" w="med" len="med"/>
                      <a:tailEnd type="none" w="med" len="med"/>
                    </a:lnL>
                    <a:lnR>
                      <a:noFill/>
                    </a:lnR>
                    <a:lnT w="12700" cap="flat" cmpd="sng" algn="ctr">
                      <a:solidFill>
                        <a:srgbClr val="00B050"/>
                      </a:solidFill>
                      <a:prstDash val="solid"/>
                      <a:round/>
                      <a:headEnd type="none" w="med" len="med"/>
                      <a:tailEnd type="none" w="med" len="med"/>
                    </a:lnT>
                    <a:lnB>
                      <a:noFill/>
                    </a:lnB>
                    <a:lnTlToBr>
                      <a:noFill/>
                    </a:lnTlToBr>
                    <a:lnBlToTr>
                      <a:noFill/>
                    </a:lnBlToTr>
                    <a:solidFill>
                      <a:srgbClr val="FFFFFF"/>
                    </a:solidFill>
                  </a:tcPr>
                </a:tc>
                <a:tc hMerge="1">
                  <a:tcPr/>
                </a:tc>
                <a:tc hMerge="1">
                  <a:tcPr/>
                </a:tc>
              </a:tr>
              <a:tr h="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20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20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20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20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4</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5</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6</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77" marR="68577" marT="0" marB="0" anchor="ctr" horzOverflow="overflow">
                    <a:lnL>
                      <a:noFill/>
                    </a:lnL>
                    <a:lnR w="12700" cap="flat" cmpd="sng" algn="ctr">
                      <a:solidFill>
                        <a:srgbClr val="00B050"/>
                      </a:solidFill>
                      <a:prstDash val="solid"/>
                      <a:round/>
                      <a:headEnd type="none" w="med" len="med"/>
                      <a:tailEnd type="none" w="med" len="med"/>
                    </a:lnR>
                    <a:lnT>
                      <a:noFill/>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#e3.3DayDayUp365.py</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import math</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1800"/>
                        </a:lnSpc>
                        <a:spcBef>
                          <a:spcPct val="0"/>
                        </a:spcBef>
                        <a:spcAft>
                          <a:spcPct val="0"/>
                        </a:spcAft>
                        <a:buClrTx/>
                        <a:buSzTx/>
                        <a:buFontTx/>
                        <a:buNone/>
                      </a:pP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dayfactor</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 0.01</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dayup</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 </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math.pow</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((1.0 + </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dayfactor</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365</a:t>
                      </a:r>
                      <a:r>
                        <a:rPr kumimoji="0" lang="en-US" altLang="zh-CN" sz="20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 </a:t>
                      </a:r>
                      <a:r>
                        <a:rPr kumimoji="0" lang="zh-CN"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提高</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dayfactor</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daydown</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 </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math.pow</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((1.0 - </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dayfactor</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365)  # </a:t>
                      </a:r>
                      <a:r>
                        <a:rPr kumimoji="0" lang="zh-CN"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放任</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dayfactor</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print("</a:t>
                      </a:r>
                      <a:r>
                        <a:rPr kumimoji="0" lang="zh-CN"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向上</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{:.2f}, </a:t>
                      </a:r>
                      <a:r>
                        <a:rPr kumimoji="0" lang="zh-CN"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向下</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{:.2f}.".format(</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dayup</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daydown</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77" marR="68577" marT="0" marB="0" anchor="ctr" horzOverflow="overflow">
                    <a:lnL w="12700" cap="flat" cmpd="sng" algn="ctr">
                      <a:solidFill>
                        <a:srgbClr val="00B050"/>
                      </a:solidFill>
                      <a:prstDash val="solid"/>
                      <a:round/>
                      <a:headEnd type="none" w="med" len="med"/>
                      <a:tailEnd type="none" w="med" len="med"/>
                    </a:lnL>
                    <a:lnR>
                      <a:noFill/>
                    </a:lnR>
                    <a:lnT>
                      <a:noFill/>
                    </a:lnT>
                    <a:lnB>
                      <a:noFill/>
                    </a:lnB>
                    <a:lnTlToBr>
                      <a:noFill/>
                    </a:lnTlToBr>
                    <a:lnBlToTr>
                      <a:noFill/>
                    </a:lnBlToTr>
                    <a:solidFill>
                      <a:srgbClr val="FFFFFF"/>
                    </a:solidFill>
                  </a:tcPr>
                </a:tc>
                <a:tc hMerge="1">
                  <a:tcPr/>
                </a:tc>
                <a:tc hMerge="1">
                  <a:tcPr/>
                </a:tc>
              </a:tr>
              <a:tr h="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800"/>
                        </a:lnSpc>
                        <a:spcBef>
                          <a:spcPct val="0"/>
                        </a:spcBef>
                        <a:spcAft>
                          <a:spcPct val="0"/>
                        </a:spcAft>
                        <a:buClrTx/>
                        <a:buSzTx/>
                        <a:buFontTx/>
                        <a:buNone/>
                      </a:pPr>
                      <a:r>
                        <a:rPr kumimoji="0" lang="en-US" altLang="zh-CN" sz="20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77" marR="68577" marT="0" marB="0" anchor="ctr" horzOverflow="overflow">
                    <a:lnL>
                      <a:noFill/>
                    </a:lnL>
                    <a:lnR w="12700" cap="flat" cmpd="sng" algn="ctr">
                      <a:solidFill>
                        <a:srgbClr val="00B050"/>
                      </a:solidFill>
                      <a:prstDash val="solid"/>
                      <a:round/>
                      <a:headEnd type="none" w="med" len="med"/>
                      <a:tailEnd type="none" w="med" len="med"/>
                    </a:lnR>
                    <a:lnT>
                      <a:noFill/>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8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77" marR="68577" marT="0" marB="0" anchor="ctr" horzOverflow="overflow">
                    <a:lnL w="12700" cap="flat" cmpd="sng" algn="ctr">
                      <a:solidFill>
                        <a:srgbClr val="00B050"/>
                      </a:solidFill>
                      <a:prstDash val="solid"/>
                      <a:round/>
                      <a:headEnd type="none" w="med" len="med"/>
                      <a:tailEnd type="none" w="med" len="med"/>
                    </a:lnL>
                    <a:lnR>
                      <a:noFill/>
                    </a:lnR>
                    <a:lnT>
                      <a:noFill/>
                    </a:lnT>
                    <a:lnB>
                      <a:noFill/>
                    </a:lnB>
                    <a:lnTlToBr>
                      <a:noFill/>
                    </a:lnTlToBr>
                    <a:lnBlToTr>
                      <a:noFill/>
                    </a:lnBlToTr>
                    <a:solidFill>
                      <a:srgbClr val="FFFFFF"/>
                    </a:solidFill>
                  </a:tcPr>
                </a:tc>
                <a:tc hMerge="1">
                  <a:tcPr/>
                </a:tc>
                <a:tc hMerge="1">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5289550"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实例代码</a:t>
            </a:r>
            <a:r>
              <a:rPr kumimoji="0" lang="en-US" altLang="zh-CN"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3.4: </a:t>
            </a:r>
            <a:r>
              <a:rPr kumimoji="0" lang="zh-CN" altLang="zh-CN"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天天向上</a:t>
            </a:r>
            <a:endPar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p:nvPr/>
        </p:nvSpPr>
        <p:spPr>
          <a:xfrm>
            <a:off x="681038" y="2565400"/>
            <a:ext cx="7632700" cy="2030413"/>
          </a:xfrm>
          <a:prstGeom prst="rect">
            <a:avLst/>
          </a:prstGeom>
        </p:spPr>
        <p:txBody>
          <a:bodyPr>
            <a:spAutoFit/>
          </a:bodyPr>
          <a:lstStyle/>
          <a:p>
            <a:pPr marL="0" marR="0" lvl="0" indent="266700" algn="just" defTabSz="914400" rtl="0" eaLnBrk="0" fontAlgn="base" latinLnBrk="0" hangingPunct="0">
              <a:lnSpc>
                <a:spcPct val="150000"/>
              </a:lnSpc>
              <a:spcBef>
                <a:spcPct val="0"/>
              </a:spcBef>
              <a:spcAft>
                <a:spcPts val="0"/>
              </a:spcAft>
              <a:buClrTx/>
              <a:buSzTx/>
              <a:buFontTx/>
              <a:buNone/>
              <a:defRPr/>
            </a:pPr>
            <a:r>
              <a:rPr kumimoji="0" lang="zh-CN" altLang="zh-CN" sz="2800" b="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一年</a:t>
            </a:r>
            <a:r>
              <a:rPr kumimoji="0" lang="en-US" altLang="zh-CN" sz="2800" b="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365</a:t>
            </a:r>
            <a:r>
              <a:rPr kumimoji="0" lang="zh-CN" altLang="zh-CN" sz="2800" b="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天，一周</a:t>
            </a:r>
            <a:r>
              <a:rPr kumimoji="0" lang="en-US" altLang="zh-CN" sz="2800" b="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5</a:t>
            </a:r>
            <a:r>
              <a:rPr kumimoji="0" lang="zh-CN" altLang="zh-CN" sz="2800" b="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个工作日，如果每个工作日都很努力，可以提高</a:t>
            </a:r>
            <a:r>
              <a:rPr kumimoji="0" lang="en-US" altLang="zh-CN" sz="2800" b="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0" lang="zh-CN" altLang="zh-CN" sz="2800" b="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，仅在周末放任一下，能力值每天下降</a:t>
            </a:r>
            <a:r>
              <a:rPr kumimoji="0" lang="en-US" altLang="zh-CN" sz="2800" b="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0" lang="zh-CN" altLang="zh-CN" sz="2800" b="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，效果如何呢？ </a:t>
            </a:r>
            <a:endParaRPr kumimoji="0" lang="zh-CN" altLang="zh-CN" sz="2800" b="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5289550"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实例代码</a:t>
            </a:r>
            <a:r>
              <a:rPr kumimoji="0" lang="en-US" altLang="zh-CN"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3.4: </a:t>
            </a:r>
            <a:r>
              <a:rPr kumimoji="0" lang="zh-CN" altLang="zh-CN"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天天向上</a:t>
            </a:r>
            <a:endPar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sp>
        <p:nvSpPr>
          <p:cNvPr id="46083" name="TextBox 2"/>
          <p:cNvSpPr txBox="1"/>
          <p:nvPr/>
        </p:nvSpPr>
        <p:spPr>
          <a:xfrm>
            <a:off x="250825" y="4813300"/>
            <a:ext cx="8424863" cy="2032000"/>
          </a:xfrm>
          <a:prstGeom prst="rect">
            <a:avLst/>
          </a:prstGeom>
          <a:noFill/>
          <a:ln w="9525">
            <a:noFill/>
          </a:ln>
        </p:spPr>
        <p:txBody>
          <a:bodyPr anchor="t" anchorCtr="0">
            <a:spAutoFit/>
          </a:bodyPr>
          <a:p>
            <a:pPr lvl="1" indent="457200" algn="just" eaLnBrk="1" fontAlgn="base" hangingPunct="1">
              <a:lnSpc>
                <a:spcPct val="150000"/>
              </a:lnSpc>
              <a:spcBef>
                <a:spcPct val="0"/>
              </a:spcBef>
              <a:spcAft>
                <a:spcPct val="0"/>
              </a:spcAft>
              <a:buClr>
                <a:srgbClr val="0066FF"/>
              </a:buClr>
              <a:buFont typeface="Wingdings" panose="05000000000000000000" pitchFamily="2" charset="2"/>
              <a:buChar char="n"/>
            </a:pPr>
            <a:r>
              <a:rPr lang="zh-CN" altLang="zh-CN" sz="2800" dirty="0">
                <a:solidFill>
                  <a:schemeClr val="tx1"/>
                </a:solidFill>
                <a:latin typeface="微软雅黑" panose="020B0503020204020204" pitchFamily="34" charset="-122"/>
                <a:ea typeface="微软雅黑" panose="020B0503020204020204" pitchFamily="34" charset="-122"/>
              </a:rPr>
              <a:t>猜猜运行结果？每周努力</a:t>
            </a:r>
            <a:r>
              <a:rPr lang="en-US" altLang="zh-CN" sz="2800" dirty="0">
                <a:solidFill>
                  <a:schemeClr val="tx1"/>
                </a:solidFill>
                <a:latin typeface="微软雅黑" panose="020B0503020204020204" pitchFamily="34" charset="-122"/>
                <a:ea typeface="微软雅黑" panose="020B0503020204020204" pitchFamily="34" charset="-122"/>
              </a:rPr>
              <a:t>5</a:t>
            </a:r>
            <a:r>
              <a:rPr lang="zh-CN" altLang="zh-CN" sz="2800" dirty="0">
                <a:solidFill>
                  <a:schemeClr val="tx1"/>
                </a:solidFill>
                <a:latin typeface="微软雅黑" panose="020B0503020204020204" pitchFamily="34" charset="-122"/>
                <a:ea typeface="微软雅黑" panose="020B0503020204020204" pitchFamily="34" charset="-122"/>
              </a:rPr>
              <a:t>天，而不是每天，一年下来，水平仅是初始的</a:t>
            </a:r>
            <a:r>
              <a:rPr lang="en-US" altLang="zh-CN" sz="2800" dirty="0">
                <a:solidFill>
                  <a:schemeClr val="tx1"/>
                </a:solidFill>
                <a:latin typeface="微软雅黑" panose="020B0503020204020204" pitchFamily="34" charset="-122"/>
                <a:ea typeface="微软雅黑" panose="020B0503020204020204" pitchFamily="34" charset="-122"/>
              </a:rPr>
              <a:t>4.63</a:t>
            </a:r>
            <a:r>
              <a:rPr lang="zh-CN" altLang="zh-CN" sz="2800" dirty="0">
                <a:solidFill>
                  <a:schemeClr val="tx1"/>
                </a:solidFill>
                <a:latin typeface="微软雅黑" panose="020B0503020204020204" pitchFamily="34" charset="-122"/>
                <a:ea typeface="微软雅黑" panose="020B0503020204020204" pitchFamily="34" charset="-122"/>
              </a:rPr>
              <a:t>倍！与每天坚持所提高的</a:t>
            </a:r>
            <a:r>
              <a:rPr lang="en-US" altLang="zh-CN" sz="2800" dirty="0">
                <a:solidFill>
                  <a:schemeClr val="tx1"/>
                </a:solidFill>
                <a:latin typeface="微软雅黑" panose="020B0503020204020204" pitchFamily="34" charset="-122"/>
                <a:ea typeface="微软雅黑" panose="020B0503020204020204" pitchFamily="34" charset="-122"/>
              </a:rPr>
              <a:t>237</a:t>
            </a:r>
            <a:r>
              <a:rPr lang="zh-CN" altLang="zh-CN" sz="2800" dirty="0">
                <a:solidFill>
                  <a:schemeClr val="tx1"/>
                </a:solidFill>
                <a:latin typeface="微软雅黑" panose="020B0503020204020204" pitchFamily="34" charset="-122"/>
                <a:ea typeface="微软雅黑" panose="020B0503020204020204" pitchFamily="34" charset="-122"/>
              </a:rPr>
              <a:t>倍相去甚</a:t>
            </a:r>
            <a:r>
              <a:rPr lang="zh-CN" altLang="en-US" sz="2800" dirty="0">
                <a:solidFill>
                  <a:schemeClr val="tx1"/>
                </a:solidFill>
                <a:latin typeface="微软雅黑" panose="020B0503020204020204" pitchFamily="34" charset="-122"/>
                <a:ea typeface="微软雅黑" panose="020B0503020204020204" pitchFamily="34" charset="-122"/>
              </a:rPr>
              <a:t>远</a:t>
            </a:r>
            <a:endParaRPr lang="en-US" altLang="zh-CN" sz="2800" dirty="0">
              <a:solidFill>
                <a:schemeClr val="tx1"/>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539750" y="1816100"/>
          <a:ext cx="8135938" cy="3322638"/>
        </p:xfrm>
        <a:graphic>
          <a:graphicData uri="http://schemas.openxmlformats.org/drawingml/2006/table">
            <a:tbl>
              <a:tblPr/>
              <a:tblGrid>
                <a:gridCol w="635658"/>
                <a:gridCol w="412320"/>
                <a:gridCol w="3355001"/>
                <a:gridCol w="3732959"/>
              </a:tblGrid>
              <a:tr h="515938">
                <a:tc gridSpan="2">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800"/>
                        </a:lnSpc>
                        <a:spcBef>
                          <a:spcPts val="600"/>
                        </a:spcBef>
                        <a:spcAft>
                          <a:spcPts val="600"/>
                        </a:spcAft>
                        <a:buClrTx/>
                        <a:buSzTx/>
                        <a:buFontTx/>
                        <a:buNone/>
                      </a:pPr>
                      <a:r>
                        <a:rPr kumimoji="0" lang="zh-CN" altLang="zh-CN" sz="2000" b="0" i="0" u="none" strike="noStrike" cap="none" normalizeH="0" baseline="0" dirty="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实例代码</a:t>
                      </a:r>
                      <a:r>
                        <a:rPr kumimoji="0" lang="en-US" altLang="zh-CN" sz="2000" b="0" i="0" u="none" strike="noStrike" cap="none" normalizeH="0" baseline="0" dirty="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3.4</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78" marR="68578" marT="0" marB="0" horzOverflow="overflow">
                    <a:lnL>
                      <a:noFill/>
                    </a:lnL>
                    <a:lnR>
                      <a:noFill/>
                    </a:lnR>
                    <a:lnT>
                      <a:noFill/>
                    </a:lnT>
                    <a:lnB w="12700" cap="flat" cmpd="sng" algn="ctr">
                      <a:solidFill>
                        <a:srgbClr val="00B050"/>
                      </a:solidFill>
                      <a:prstDash val="solid"/>
                      <a:round/>
                      <a:headEnd type="none" w="med" len="med"/>
                      <a:tailEnd type="none" w="med" len="med"/>
                    </a:lnB>
                    <a:lnTlToBr>
                      <a:noFill/>
                    </a:lnTlToBr>
                    <a:lnBlToTr>
                      <a:noFill/>
                    </a:lnBlToTr>
                    <a:solidFill>
                      <a:srgbClr val="FFFFFF"/>
                    </a:solidFill>
                  </a:tcPr>
                </a:tc>
                <a:tc hMerge="1">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800"/>
                        </a:lnSpc>
                        <a:spcBef>
                          <a:spcPts val="600"/>
                        </a:spcBef>
                        <a:spcAft>
                          <a:spcPts val="600"/>
                        </a:spcAft>
                        <a:buClrTx/>
                        <a:buSzTx/>
                        <a:buFontTx/>
                        <a:buNone/>
                      </a:pPr>
                      <a:r>
                        <a:rPr kumimoji="0" lang="en-US" altLang="zh-CN" sz="2000" b="0" i="0" u="none" strike="noStrike" cap="none" normalizeH="0" baseline="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e3.4DayDayUp365.py</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78" marR="68578" marT="0" marB="0" horzOverflow="overflow">
                    <a:lnL>
                      <a:noFill/>
                    </a:lnL>
                    <a:lnR>
                      <a:noFill/>
                    </a:lnR>
                    <a:lnT>
                      <a:noFill/>
                    </a:lnT>
                    <a:lnB w="12700" cap="flat" cmpd="sng" algn="ctr">
                      <a:solidFill>
                        <a:srgbClr val="00B05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800"/>
                        </a:lnSpc>
                        <a:spcBef>
                          <a:spcPts val="600"/>
                        </a:spcBef>
                        <a:spcAft>
                          <a:spcPts val="600"/>
                        </a:spcAft>
                        <a:buClrTx/>
                        <a:buSzTx/>
                        <a:buFontTx/>
                        <a:buNone/>
                      </a:pPr>
                      <a:r>
                        <a:rPr kumimoji="0" lang="en-US" altLang="zh-CN" sz="2000" b="0" i="0" u="none" strike="noStrike" cap="none" normalizeH="0" baseline="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 </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78" marR="68578" marT="0" marB="0" horzOverflow="overflow">
                    <a:lnL>
                      <a:noFill/>
                    </a:lnL>
                    <a:lnR>
                      <a:noFill/>
                    </a:lnR>
                    <a:lnT>
                      <a:noFill/>
                    </a:lnT>
                    <a:lnB>
                      <a:noFill/>
                    </a:lnB>
                    <a:lnTlToBr>
                      <a:noFill/>
                    </a:lnTlToBr>
                    <a:lnBlToTr>
                      <a:noFill/>
                    </a:lnBlToTr>
                    <a:solidFill>
                      <a:srgbClr val="FFFFFF"/>
                    </a:solidFill>
                  </a:tcPr>
                </a:tc>
              </a:tr>
              <a:tr h="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500"/>
                        </a:lnSpc>
                        <a:spcBef>
                          <a:spcPct val="0"/>
                        </a:spcBef>
                        <a:spcAft>
                          <a:spcPct val="0"/>
                        </a:spcAft>
                        <a:buClrTx/>
                        <a:buSzTx/>
                        <a:buFontTx/>
                        <a:buNone/>
                      </a:pPr>
                      <a:r>
                        <a:rPr kumimoji="0" lang="en-US" altLang="zh-CN" sz="20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78" marR="68578" marT="0" marB="0" anchor="ctr" horzOverflow="overflow">
                    <a:lnL>
                      <a:noFill/>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5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78" marR="68578" marT="0" marB="0" anchor="ctr" horzOverflow="overflow">
                    <a:lnL w="12700" cap="flat" cmpd="sng" algn="ctr">
                      <a:solidFill>
                        <a:srgbClr val="00B050"/>
                      </a:solidFill>
                      <a:prstDash val="solid"/>
                      <a:round/>
                      <a:headEnd type="none" w="med" len="med"/>
                      <a:tailEnd type="none" w="med" len="med"/>
                    </a:lnL>
                    <a:lnR>
                      <a:noFill/>
                    </a:lnR>
                    <a:lnT w="12700" cap="flat" cmpd="sng" algn="ctr">
                      <a:solidFill>
                        <a:srgbClr val="00B050"/>
                      </a:solidFill>
                      <a:prstDash val="solid"/>
                      <a:round/>
                      <a:headEnd type="none" w="med" len="med"/>
                      <a:tailEnd type="none" w="med" len="med"/>
                    </a:lnT>
                    <a:lnB>
                      <a:noFill/>
                    </a:lnB>
                    <a:lnTlToBr>
                      <a:noFill/>
                    </a:lnTlToBr>
                    <a:lnBlToTr>
                      <a:noFill/>
                    </a:lnBlToTr>
                    <a:solidFill>
                      <a:srgbClr val="FFFFFF"/>
                    </a:solidFill>
                  </a:tcPr>
                </a:tc>
                <a:tc hMerge="1">
                  <a:tcPr/>
                </a:tc>
                <a:tc hMerge="1">
                  <a:tcPr/>
                </a:tc>
              </a:tr>
              <a:tr h="229552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20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20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20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20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4</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5</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6</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7</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8</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78" marR="68578" marT="0" marB="0" anchor="ctr" horzOverflow="overflow">
                    <a:lnL>
                      <a:noFill/>
                    </a:lnL>
                    <a:lnR w="12700" cap="flat" cmpd="sng" algn="ctr">
                      <a:solidFill>
                        <a:srgbClr val="00B050"/>
                      </a:solidFill>
                      <a:prstDash val="solid"/>
                      <a:round/>
                      <a:headEnd type="none" w="med" len="med"/>
                      <a:tailEnd type="none" w="med" len="med"/>
                    </a:lnR>
                    <a:lnT>
                      <a:noFill/>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#e3.4DayDayUp365.py</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dayup</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dayfactor</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 1.0, 0.01</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for </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i</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in range(365):</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if </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i</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 7 in [6, 0]:#</a:t>
                      </a:r>
                      <a:r>
                        <a:rPr kumimoji="0" lang="zh-CN"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周六周日</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2000" b="1" i="0" u="none" strike="noStrike" cap="none" normalizeH="0" baseline="0" dirty="0" err="1"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dayup</a:t>
                      </a:r>
                      <a:r>
                        <a:rPr kumimoji="0" lang="en-US" altLang="zh-CN" sz="20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dayup</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 (1 - </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dayfactor</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else</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2000" b="1" i="0" u="none" strike="noStrike" cap="none" normalizeH="0" baseline="0" dirty="0" err="1"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dayup</a:t>
                      </a:r>
                      <a:r>
                        <a:rPr kumimoji="0" lang="en-US" altLang="zh-CN" sz="20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dayup</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 (1 + </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dayfactor</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print("</a:t>
                      </a:r>
                      <a:r>
                        <a:rPr kumimoji="0" lang="zh-CN"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向上</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5</a:t>
                      </a:r>
                      <a:r>
                        <a:rPr kumimoji="0" lang="zh-CN"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天向下</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2</a:t>
                      </a:r>
                      <a:r>
                        <a:rPr kumimoji="0" lang="zh-CN"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天的力量</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{:.2f}.".format(</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dayup</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78" marR="68578" marT="0" marB="0" anchor="ctr" horzOverflow="overflow">
                    <a:lnL w="12700" cap="flat" cmpd="sng" algn="ctr">
                      <a:solidFill>
                        <a:srgbClr val="00B050"/>
                      </a:solidFill>
                      <a:prstDash val="solid"/>
                      <a:round/>
                      <a:headEnd type="none" w="med" len="med"/>
                      <a:tailEnd type="none" w="med" len="med"/>
                    </a:lnL>
                    <a:lnR>
                      <a:noFill/>
                    </a:lnR>
                    <a:lnT>
                      <a:noFill/>
                    </a:lnT>
                    <a:lnB>
                      <a:noFill/>
                    </a:lnB>
                    <a:lnTlToBr>
                      <a:noFill/>
                    </a:lnTlToBr>
                    <a:lnBlToTr>
                      <a:noFill/>
                    </a:lnBlToTr>
                    <a:solidFill>
                      <a:srgbClr val="FFFFFF"/>
                    </a:solidFill>
                  </a:tcPr>
                </a:tc>
                <a:tc hMerge="1">
                  <a:tcPr/>
                </a:tc>
                <a:tc hMerge="1">
                  <a:tcPr/>
                </a:tc>
              </a:tr>
              <a:tr h="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800"/>
                        </a:lnSpc>
                        <a:spcBef>
                          <a:spcPct val="0"/>
                        </a:spcBef>
                        <a:spcAft>
                          <a:spcPct val="0"/>
                        </a:spcAft>
                        <a:buClrTx/>
                        <a:buSzTx/>
                        <a:buFontTx/>
                        <a:buNone/>
                      </a:pPr>
                      <a:r>
                        <a:rPr kumimoji="0" lang="en-US" altLang="zh-CN" sz="2000" b="0" i="0" u="none" strike="noStrike" cap="none" normalizeH="0" baseline="0" dirty="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78" marR="68578" marT="0" marB="0" anchor="ctr" horzOverflow="overflow">
                    <a:lnL>
                      <a:noFill/>
                    </a:lnL>
                    <a:lnR w="12700" cap="flat" cmpd="sng" algn="ctr">
                      <a:solidFill>
                        <a:srgbClr val="00B050"/>
                      </a:solidFill>
                      <a:prstDash val="solid"/>
                      <a:round/>
                      <a:headEnd type="none" w="med" len="med"/>
                      <a:tailEnd type="none" w="med" len="med"/>
                    </a:lnR>
                    <a:lnT>
                      <a:noFill/>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8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78" marR="68578" marT="0" marB="0" anchor="ctr" horzOverflow="overflow">
                    <a:lnL w="12700" cap="flat" cmpd="sng" algn="ctr">
                      <a:solidFill>
                        <a:srgbClr val="00B050"/>
                      </a:solidFill>
                      <a:prstDash val="solid"/>
                      <a:round/>
                      <a:headEnd type="none" w="med" len="med"/>
                      <a:tailEnd type="none" w="med" len="med"/>
                    </a:lnL>
                    <a:lnR>
                      <a:noFill/>
                    </a:lnR>
                    <a:lnT>
                      <a:noFill/>
                    </a:lnT>
                    <a:lnB>
                      <a:noFill/>
                    </a:lnB>
                    <a:lnTlToBr>
                      <a:noFill/>
                    </a:lnTlToBr>
                    <a:lnBlToTr>
                      <a:noFill/>
                    </a:lnBlToTr>
                    <a:solidFill>
                      <a:srgbClr val="FFFFFF"/>
                    </a:solidFill>
                  </a:tcPr>
                </a:tc>
                <a:tc hMerge="1">
                  <a:tcPr/>
                </a:tc>
                <a:tc hMerge="1">
                  <a:tcPr/>
                </a:tc>
              </a:tr>
            </a:tbl>
          </a:graphicData>
        </a:graphic>
      </p:graphicFrame>
      <p:sp>
        <p:nvSpPr>
          <p:cNvPr id="3" name="TextBox 2"/>
          <p:cNvSpPr txBox="1"/>
          <p:nvPr/>
        </p:nvSpPr>
        <p:spPr>
          <a:xfrm>
            <a:off x="5408613" y="2014538"/>
            <a:ext cx="3708400" cy="400050"/>
          </a:xfrm>
          <a:prstGeom prst="rect">
            <a:avLst/>
          </a:prstGeom>
          <a:solidFill>
            <a:srgbClr val="FFFF00"/>
          </a:solidFill>
          <a:ln w="9525">
            <a:noFill/>
          </a:ln>
        </p:spPr>
        <p:txBody>
          <a:bodyPr anchor="t" anchorCtr="0">
            <a:spAutoFit/>
          </a:bodyPr>
          <a:p>
            <a:pPr eaLnBrk="0" hangingPunct="0"/>
            <a:r>
              <a:rPr lang="zh-CN" altLang="en-US" sz="2000" dirty="0">
                <a:latin typeface="Arial" panose="020B0604020202020204" pitchFamily="34" charset="0"/>
                <a:ea typeface="宋体" panose="02010600030101010101" pitchFamily="2" charset="-122"/>
              </a:rPr>
              <a:t>向上</a:t>
            </a:r>
            <a:r>
              <a:rPr lang="en-US" altLang="zh-CN" sz="2000" dirty="0">
                <a:latin typeface="Arial" panose="020B0604020202020204" pitchFamily="34" charset="0"/>
                <a:ea typeface="宋体" panose="02010600030101010101" pitchFamily="2" charset="-122"/>
              </a:rPr>
              <a:t>5</a:t>
            </a:r>
            <a:r>
              <a:rPr lang="zh-CN" altLang="en-US" sz="2000" dirty="0">
                <a:latin typeface="Arial" panose="020B0604020202020204" pitchFamily="34" charset="0"/>
                <a:ea typeface="宋体" panose="02010600030101010101" pitchFamily="2" charset="-122"/>
              </a:rPr>
              <a:t>天向下</a:t>
            </a:r>
            <a:r>
              <a:rPr lang="en-US" altLang="zh-CN" sz="2000" dirty="0">
                <a:latin typeface="Arial" panose="020B0604020202020204" pitchFamily="34" charset="0"/>
                <a:ea typeface="宋体" panose="02010600030101010101" pitchFamily="2" charset="-122"/>
              </a:rPr>
              <a:t>2</a:t>
            </a:r>
            <a:r>
              <a:rPr lang="zh-CN" altLang="en-US" sz="2000" dirty="0">
                <a:latin typeface="Arial" panose="020B0604020202020204" pitchFamily="34" charset="0"/>
                <a:ea typeface="宋体" panose="02010600030101010101" pitchFamily="2" charset="-122"/>
              </a:rPr>
              <a:t>天的力量</a:t>
            </a:r>
            <a:r>
              <a:rPr lang="en-US" altLang="zh-CN" sz="2000" dirty="0">
                <a:latin typeface="Arial" panose="020B0604020202020204" pitchFamily="34" charset="0"/>
                <a:ea typeface="宋体" panose="02010600030101010101" pitchFamily="2" charset="-122"/>
              </a:rPr>
              <a:t>: 4.63.</a:t>
            </a:r>
            <a:endParaRPr lang="zh-CN" altLang="en-US" sz="20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5289550"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实例代码</a:t>
            </a:r>
            <a:r>
              <a:rPr kumimoji="0" lang="en-US" altLang="zh-CN"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3.5: </a:t>
            </a:r>
            <a:r>
              <a:rPr kumimoji="0" lang="zh-CN" altLang="zh-CN"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天天向上</a:t>
            </a:r>
            <a:endPar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sp>
        <p:nvSpPr>
          <p:cNvPr id="47107" name="矩形 1"/>
          <p:cNvSpPr/>
          <p:nvPr/>
        </p:nvSpPr>
        <p:spPr>
          <a:xfrm>
            <a:off x="681038" y="2349500"/>
            <a:ext cx="8064500" cy="2676525"/>
          </a:xfrm>
          <a:prstGeom prst="rect">
            <a:avLst/>
          </a:prstGeom>
          <a:noFill/>
          <a:ln w="9525">
            <a:noFill/>
          </a:ln>
        </p:spPr>
        <p:txBody>
          <a:bodyPr anchor="t" anchorCtr="0">
            <a:spAutoFit/>
          </a:bodyPr>
          <a:p>
            <a:pPr eaLnBrk="0" hangingPunct="0">
              <a:lnSpc>
                <a:spcPct val="150000"/>
              </a:lnSpc>
            </a:pPr>
            <a:r>
              <a:rPr lang="zh-CN" altLang="zh-CN" sz="2800" dirty="0">
                <a:latin typeface="微软雅黑" panose="020B0503020204020204" pitchFamily="34" charset="-122"/>
                <a:ea typeface="微软雅黑" panose="020B0503020204020204" pitchFamily="34" charset="-122"/>
              </a:rPr>
              <a:t>如果对实例代码</a:t>
            </a:r>
            <a:r>
              <a:rPr lang="en-US" altLang="zh-CN" sz="2800" dirty="0">
                <a:latin typeface="微软雅黑" panose="020B0503020204020204" pitchFamily="34" charset="-122"/>
                <a:ea typeface="微软雅黑" panose="020B0503020204020204" pitchFamily="34" charset="-122"/>
              </a:rPr>
              <a:t>3.4</a:t>
            </a:r>
            <a:r>
              <a:rPr lang="zh-CN" altLang="zh-CN" sz="2800" dirty="0">
                <a:latin typeface="微软雅黑" panose="020B0503020204020204" pitchFamily="34" charset="-122"/>
                <a:ea typeface="微软雅黑" panose="020B0503020204020204" pitchFamily="34" charset="-122"/>
              </a:rPr>
              <a:t>的结果感到意外，那自然会产生如下问题：每周工作</a:t>
            </a:r>
            <a:r>
              <a:rPr lang="en-US" altLang="zh-CN" sz="2800" dirty="0">
                <a:latin typeface="微软雅黑" panose="020B0503020204020204" pitchFamily="34" charset="-122"/>
                <a:ea typeface="微软雅黑" panose="020B0503020204020204" pitchFamily="34" charset="-122"/>
              </a:rPr>
              <a:t>5</a:t>
            </a:r>
            <a:r>
              <a:rPr lang="zh-CN" altLang="zh-CN" sz="2800" dirty="0">
                <a:latin typeface="微软雅黑" panose="020B0503020204020204" pitchFamily="34" charset="-122"/>
                <a:ea typeface="微软雅黑" panose="020B0503020204020204" pitchFamily="34" charset="-122"/>
              </a:rPr>
              <a:t>天，休息</a:t>
            </a:r>
            <a:r>
              <a:rPr lang="en-US" altLang="zh-CN" sz="2800" dirty="0">
                <a:latin typeface="微软雅黑" panose="020B0503020204020204" pitchFamily="34" charset="-122"/>
                <a:ea typeface="微软雅黑" panose="020B0503020204020204" pitchFamily="34" charset="-122"/>
              </a:rPr>
              <a:t>2</a:t>
            </a:r>
            <a:r>
              <a:rPr lang="zh-CN" altLang="zh-CN" sz="2800" dirty="0">
                <a:latin typeface="微软雅黑" panose="020B0503020204020204" pitchFamily="34" charset="-122"/>
                <a:ea typeface="微软雅黑" panose="020B0503020204020204" pitchFamily="34" charset="-122"/>
              </a:rPr>
              <a:t>天，休息日水平下降</a:t>
            </a:r>
            <a:r>
              <a:rPr lang="en-US" altLang="zh-CN" sz="2800" dirty="0">
                <a:latin typeface="微软雅黑" panose="020B0503020204020204" pitchFamily="34" charset="-122"/>
                <a:ea typeface="微软雅黑" panose="020B0503020204020204" pitchFamily="34" charset="-122"/>
              </a:rPr>
              <a:t>0.01</a:t>
            </a:r>
            <a:r>
              <a:rPr lang="zh-CN" altLang="zh-CN" sz="2800" dirty="0">
                <a:latin typeface="微软雅黑" panose="020B0503020204020204" pitchFamily="34" charset="-122"/>
                <a:ea typeface="微软雅黑" panose="020B0503020204020204" pitchFamily="34" charset="-122"/>
              </a:rPr>
              <a:t>，工作日要努力到什么程度一年后的水平才与每天努力</a:t>
            </a:r>
            <a:r>
              <a:rPr lang="en-US" altLang="zh-CN" sz="2800" dirty="0">
                <a:latin typeface="微软雅黑" panose="020B0503020204020204" pitchFamily="34" charset="-122"/>
                <a:ea typeface="微软雅黑" panose="020B0503020204020204" pitchFamily="34" charset="-122"/>
              </a:rPr>
              <a:t>1%</a:t>
            </a:r>
            <a:r>
              <a:rPr lang="zh-CN" altLang="zh-CN" sz="2800" dirty="0">
                <a:latin typeface="微软雅黑" panose="020B0503020204020204" pitchFamily="34" charset="-122"/>
                <a:ea typeface="微软雅黑" panose="020B0503020204020204" pitchFamily="34" charset="-122"/>
              </a:rPr>
              <a:t>所取得的效果一样呢？</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5289550"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实例代码</a:t>
            </a:r>
            <a:r>
              <a:rPr kumimoji="0" lang="en-US" altLang="zh-CN"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3.5: </a:t>
            </a:r>
            <a:r>
              <a:rPr kumimoji="0" lang="zh-CN" altLang="zh-CN"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天天向上</a:t>
            </a:r>
            <a:endPar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sp>
        <p:nvSpPr>
          <p:cNvPr id="48131" name="TextBox 2"/>
          <p:cNvSpPr txBox="1"/>
          <p:nvPr/>
        </p:nvSpPr>
        <p:spPr>
          <a:xfrm>
            <a:off x="-252412" y="1774825"/>
            <a:ext cx="8712200" cy="2678113"/>
          </a:xfrm>
          <a:prstGeom prst="rect">
            <a:avLst/>
          </a:prstGeom>
          <a:noFill/>
          <a:ln w="9525">
            <a:noFill/>
          </a:ln>
        </p:spPr>
        <p:txBody>
          <a:bodyPr anchor="t" anchorCtr="0">
            <a:spAutoFit/>
          </a:bodyPr>
          <a:p>
            <a:pPr lvl="1" indent="457200" algn="just" eaLnBrk="1" fontAlgn="base" hangingPunct="1">
              <a:lnSpc>
                <a:spcPct val="150000"/>
              </a:lnSpc>
              <a:spcBef>
                <a:spcPct val="0"/>
              </a:spcBef>
              <a:spcAft>
                <a:spcPct val="0"/>
              </a:spcAft>
              <a:buClr>
                <a:srgbClr val="0066FF"/>
              </a:buClr>
              <a:buFont typeface="Wingdings" panose="05000000000000000000" pitchFamily="2" charset="2"/>
              <a:buChar char="n"/>
            </a:pPr>
            <a:r>
              <a:rPr lang="zh-CN" altLang="zh-CN" sz="2800" dirty="0">
                <a:solidFill>
                  <a:schemeClr val="tx1"/>
                </a:solidFill>
                <a:latin typeface="微软雅黑" panose="020B0503020204020204" pitchFamily="34" charset="-122"/>
                <a:ea typeface="微软雅黑" panose="020B0503020204020204" pitchFamily="34" charset="-122"/>
              </a:rPr>
              <a:t>如果每周连续努力</a:t>
            </a:r>
            <a:r>
              <a:rPr lang="en-US" altLang="zh-CN" sz="2800" dirty="0">
                <a:solidFill>
                  <a:schemeClr val="tx1"/>
                </a:solidFill>
                <a:latin typeface="微软雅黑" panose="020B0503020204020204" pitchFamily="34" charset="-122"/>
                <a:ea typeface="微软雅黑" panose="020B0503020204020204" pitchFamily="34" charset="-122"/>
              </a:rPr>
              <a:t>5</a:t>
            </a:r>
            <a:r>
              <a:rPr lang="zh-CN" altLang="zh-CN" sz="2800" dirty="0">
                <a:solidFill>
                  <a:schemeClr val="tx1"/>
                </a:solidFill>
                <a:latin typeface="微软雅黑" panose="020B0503020204020204" pitchFamily="34" charset="-122"/>
                <a:ea typeface="微软雅黑" panose="020B0503020204020204" pitchFamily="34" charset="-122"/>
              </a:rPr>
              <a:t>天，休息</a:t>
            </a:r>
            <a:r>
              <a:rPr lang="en-US" altLang="zh-CN" sz="2800" dirty="0">
                <a:solidFill>
                  <a:schemeClr val="tx1"/>
                </a:solidFill>
                <a:latin typeface="微软雅黑" panose="020B0503020204020204" pitchFamily="34" charset="-122"/>
                <a:ea typeface="微软雅黑" panose="020B0503020204020204" pitchFamily="34" charset="-122"/>
              </a:rPr>
              <a:t>2</a:t>
            </a:r>
            <a:r>
              <a:rPr lang="zh-CN" altLang="zh-CN" sz="2800" dirty="0">
                <a:solidFill>
                  <a:schemeClr val="tx1"/>
                </a:solidFill>
                <a:latin typeface="微软雅黑" panose="020B0503020204020204" pitchFamily="34" charset="-122"/>
                <a:ea typeface="微软雅黑" panose="020B0503020204020204" pitchFamily="34" charset="-122"/>
              </a:rPr>
              <a:t>天，为了达到每天努力</a:t>
            </a:r>
            <a:r>
              <a:rPr lang="en-US" altLang="zh-CN" sz="2800" dirty="0">
                <a:solidFill>
                  <a:schemeClr val="tx1"/>
                </a:solidFill>
                <a:latin typeface="微软雅黑" panose="020B0503020204020204" pitchFamily="34" charset="-122"/>
                <a:ea typeface="微软雅黑" panose="020B0503020204020204" pitchFamily="34" charset="-122"/>
              </a:rPr>
              <a:t>1%</a:t>
            </a:r>
            <a:r>
              <a:rPr lang="zh-CN" altLang="zh-CN" sz="2800" dirty="0">
                <a:solidFill>
                  <a:schemeClr val="tx1"/>
                </a:solidFill>
                <a:latin typeface="微软雅黑" panose="020B0503020204020204" pitchFamily="34" charset="-122"/>
                <a:ea typeface="微软雅黑" panose="020B0503020204020204" pitchFamily="34" charset="-122"/>
              </a:rPr>
              <a:t>所达到的的水平，则就需要在工作日将提高的程度达到约</a:t>
            </a:r>
            <a:r>
              <a:rPr lang="en-US" altLang="zh-CN" sz="2800" dirty="0">
                <a:solidFill>
                  <a:schemeClr val="tx1"/>
                </a:solidFill>
                <a:latin typeface="微软雅黑" panose="020B0503020204020204" pitchFamily="34" charset="-122"/>
                <a:ea typeface="微软雅黑" panose="020B0503020204020204" pitchFamily="34" charset="-122"/>
              </a:rPr>
              <a:t>2%</a:t>
            </a:r>
            <a:r>
              <a:rPr lang="zh-CN" altLang="zh-CN" sz="2800" dirty="0">
                <a:solidFill>
                  <a:schemeClr val="tx1"/>
                </a:solidFill>
                <a:latin typeface="微软雅黑" panose="020B0503020204020204" pitchFamily="34" charset="-122"/>
                <a:ea typeface="微软雅黑" panose="020B0503020204020204" pitchFamily="34" charset="-122"/>
              </a:rPr>
              <a:t>，即要努力</a:t>
            </a:r>
            <a:r>
              <a:rPr lang="en-US" altLang="zh-CN" sz="2800" dirty="0">
                <a:solidFill>
                  <a:schemeClr val="tx1"/>
                </a:solidFill>
                <a:latin typeface="微软雅黑" panose="020B0503020204020204" pitchFamily="34" charset="-122"/>
                <a:ea typeface="微软雅黑" panose="020B0503020204020204" pitchFamily="34" charset="-122"/>
              </a:rPr>
              <a:t>1</a:t>
            </a:r>
            <a:r>
              <a:rPr lang="zh-CN" altLang="zh-CN" sz="2800" dirty="0">
                <a:solidFill>
                  <a:schemeClr val="tx1"/>
                </a:solidFill>
                <a:latin typeface="微软雅黑" panose="020B0503020204020204" pitchFamily="34" charset="-122"/>
                <a:ea typeface="微软雅黑" panose="020B0503020204020204" pitchFamily="34" charset="-122"/>
              </a:rPr>
              <a:t>倍才仅是为了休息</a:t>
            </a:r>
            <a:r>
              <a:rPr lang="en-US" altLang="zh-CN" sz="2800" dirty="0">
                <a:solidFill>
                  <a:schemeClr val="tx1"/>
                </a:solidFill>
                <a:latin typeface="微软雅黑" panose="020B0503020204020204" pitchFamily="34" charset="-122"/>
                <a:ea typeface="微软雅黑" panose="020B0503020204020204" pitchFamily="34" charset="-122"/>
              </a:rPr>
              <a:t>2</a:t>
            </a:r>
            <a:r>
              <a:rPr lang="zh-CN" altLang="zh-CN" sz="2800" dirty="0">
                <a:solidFill>
                  <a:schemeClr val="tx1"/>
                </a:solidFill>
                <a:latin typeface="微软雅黑" panose="020B0503020204020204" pitchFamily="34" charset="-122"/>
                <a:ea typeface="微软雅黑" panose="020B0503020204020204" pitchFamily="34" charset="-122"/>
              </a:rPr>
              <a:t>天。</a:t>
            </a:r>
            <a:endParaRPr lang="en-US" altLang="zh-CN" sz="2800" dirty="0">
              <a:solidFill>
                <a:schemeClr val="tx1"/>
              </a:solidFill>
              <a:latin typeface="微软雅黑" panose="020B0503020204020204" pitchFamily="34" charset="-122"/>
              <a:ea typeface="微软雅黑" panose="020B0503020204020204" pitchFamily="34" charset="-122"/>
            </a:endParaRPr>
          </a:p>
          <a:p>
            <a:pPr lvl="1" indent="457200" algn="just" eaLnBrk="1" fontAlgn="base" hangingPunct="1">
              <a:lnSpc>
                <a:spcPct val="150000"/>
              </a:lnSpc>
              <a:spcBef>
                <a:spcPct val="0"/>
              </a:spcBef>
              <a:spcAft>
                <a:spcPct val="0"/>
              </a:spcAft>
              <a:buClr>
                <a:srgbClr val="0066FF"/>
              </a:buClr>
              <a:buFont typeface="Wingdings" panose="05000000000000000000" pitchFamily="2" charset="2"/>
              <a:buChar char="n"/>
            </a:pPr>
            <a:r>
              <a:rPr lang="zh-CN" altLang="zh-CN" sz="2800" dirty="0">
                <a:solidFill>
                  <a:schemeClr val="tx1"/>
                </a:solidFill>
                <a:latin typeface="微软雅黑" panose="020B0503020204020204" pitchFamily="34" charset="-122"/>
                <a:ea typeface="微软雅黑" panose="020B0503020204020204" pitchFamily="34" charset="-122"/>
              </a:rPr>
              <a:t>这就是天天向上的力量！ </a:t>
            </a:r>
            <a:endParaRPr lang="zh-CN" altLang="zh-CN" sz="2800" dirty="0">
              <a:solidFill>
                <a:schemeClr val="tx1"/>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custDataLst>
              <p:tags r:id="rId3"/>
            </p:custDataLst>
          </p:nvPr>
        </p:nvGraphicFramePr>
        <p:xfrm>
          <a:off x="250825" y="1774825"/>
          <a:ext cx="8712200" cy="4865688"/>
        </p:xfrm>
        <a:graphic>
          <a:graphicData uri="http://schemas.openxmlformats.org/drawingml/2006/table">
            <a:tbl>
              <a:tblPr/>
              <a:tblGrid>
                <a:gridCol w="679226"/>
                <a:gridCol w="440743"/>
                <a:gridCol w="3595365"/>
                <a:gridCol w="3996866"/>
              </a:tblGrid>
              <a:tr h="748979">
                <a:tc gridSpan="2">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800"/>
                        </a:lnSpc>
                        <a:spcBef>
                          <a:spcPts val="600"/>
                        </a:spcBef>
                        <a:spcAft>
                          <a:spcPts val="600"/>
                        </a:spcAft>
                        <a:buClrTx/>
                        <a:buSzTx/>
                        <a:buFontTx/>
                        <a:buNone/>
                      </a:pPr>
                      <a:r>
                        <a:rPr kumimoji="0" lang="zh-CN" altLang="zh-CN" sz="2000" b="0" i="0" u="none" strike="noStrike" cap="none" normalizeH="0" baseline="0" dirty="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实例代码</a:t>
                      </a:r>
                      <a:r>
                        <a:rPr kumimoji="0" lang="en-US" altLang="zh-CN" sz="2000" b="0" i="0" u="none" strike="noStrike" cap="none" normalizeH="0" baseline="0" dirty="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3.5</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3" marR="68583" marT="0" marB="0" horzOverflow="overflow">
                    <a:lnL>
                      <a:noFill/>
                    </a:lnL>
                    <a:lnR>
                      <a:noFill/>
                    </a:lnR>
                    <a:lnT>
                      <a:noFill/>
                    </a:lnT>
                    <a:lnB w="12700" cap="flat" cmpd="sng" algn="ctr">
                      <a:solidFill>
                        <a:srgbClr val="00B050"/>
                      </a:solidFill>
                      <a:prstDash val="solid"/>
                      <a:round/>
                      <a:headEnd type="none" w="med" len="med"/>
                      <a:tailEnd type="none" w="med" len="med"/>
                    </a:lnB>
                    <a:lnTlToBr>
                      <a:noFill/>
                    </a:lnTlToBr>
                    <a:lnBlToTr>
                      <a:noFill/>
                    </a:lnBlToTr>
                    <a:solidFill>
                      <a:srgbClr val="FFFFFF"/>
                    </a:solidFill>
                  </a:tcPr>
                </a:tc>
                <a:tc hMerge="1">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800"/>
                        </a:lnSpc>
                        <a:spcBef>
                          <a:spcPts val="600"/>
                        </a:spcBef>
                        <a:spcAft>
                          <a:spcPts val="600"/>
                        </a:spcAft>
                        <a:buClrTx/>
                        <a:buSzTx/>
                        <a:buFontTx/>
                        <a:buNone/>
                      </a:pPr>
                      <a:r>
                        <a:rPr kumimoji="0" lang="en-US" altLang="zh-CN" sz="2000" b="0" i="0" u="none" strike="noStrike" cap="none" normalizeH="0" baseline="0" dirty="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e3.5DayDayUp365.py</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3" marR="68583" marT="0" marB="0" horzOverflow="overflow">
                    <a:lnL>
                      <a:noFill/>
                    </a:lnL>
                    <a:lnR>
                      <a:noFill/>
                    </a:lnR>
                    <a:lnT>
                      <a:noFill/>
                    </a:lnT>
                    <a:lnB w="12700" cap="flat" cmpd="sng" algn="ctr">
                      <a:solidFill>
                        <a:srgbClr val="00B05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800"/>
                        </a:lnSpc>
                        <a:spcBef>
                          <a:spcPts val="600"/>
                        </a:spcBef>
                        <a:spcAft>
                          <a:spcPts val="600"/>
                        </a:spcAft>
                        <a:buClrTx/>
                        <a:buSzTx/>
                        <a:buFontTx/>
                        <a:buNone/>
                      </a:pPr>
                      <a:r>
                        <a:rPr kumimoji="0" lang="en-US" altLang="zh-CN" sz="2000" b="0" i="0" u="none" strike="noStrike" cap="none" normalizeH="0" baseline="0" dirty="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 </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3" marR="68583" marT="0" marB="0" horzOverflow="overflow">
                    <a:lnL>
                      <a:noFill/>
                    </a:lnL>
                    <a:lnR>
                      <a:noFill/>
                    </a:lnR>
                    <a:lnT>
                      <a:noFill/>
                    </a:lnT>
                    <a:lnB>
                      <a:noFill/>
                    </a:lnB>
                    <a:lnTlToBr>
                      <a:noFill/>
                    </a:lnTlToBr>
                    <a:lnBlToTr>
                      <a:noFill/>
                    </a:lnBlToTr>
                    <a:solidFill>
                      <a:srgbClr val="FFFFFF"/>
                    </a:solidFill>
                  </a:tcPr>
                </a:tc>
              </a:tr>
              <a:tr h="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500"/>
                        </a:lnSpc>
                        <a:spcBef>
                          <a:spcPct val="0"/>
                        </a:spcBef>
                        <a:spcAft>
                          <a:spcPct val="0"/>
                        </a:spcAft>
                        <a:buClrTx/>
                        <a:buSzTx/>
                        <a:buFontTx/>
                        <a:buNone/>
                      </a:pPr>
                      <a:r>
                        <a:rPr kumimoji="0" lang="en-US" altLang="zh-CN" sz="20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3" marR="68583" marT="0" marB="0" anchor="ctr" horzOverflow="overflow">
                    <a:lnL>
                      <a:noFill/>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5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3" marR="68583" marT="0" marB="0" anchor="ctr" horzOverflow="overflow">
                    <a:lnL w="12700" cap="flat" cmpd="sng" algn="ctr">
                      <a:solidFill>
                        <a:srgbClr val="00B050"/>
                      </a:solidFill>
                      <a:prstDash val="solid"/>
                      <a:round/>
                      <a:headEnd type="none" w="med" len="med"/>
                      <a:tailEnd type="none" w="med" len="med"/>
                    </a:lnL>
                    <a:lnR>
                      <a:noFill/>
                    </a:lnR>
                    <a:lnT w="12700" cap="flat" cmpd="sng" algn="ctr">
                      <a:solidFill>
                        <a:srgbClr val="00B050"/>
                      </a:solidFill>
                      <a:prstDash val="solid"/>
                      <a:round/>
                      <a:headEnd type="none" w="med" len="med"/>
                      <a:tailEnd type="none" w="med" len="med"/>
                    </a:lnT>
                    <a:lnB>
                      <a:noFill/>
                    </a:lnB>
                    <a:lnTlToBr>
                      <a:noFill/>
                    </a:lnTlToBr>
                    <a:lnBlToTr>
                      <a:noFill/>
                    </a:lnBlToTr>
                    <a:solidFill>
                      <a:srgbClr val="FFFFFF"/>
                    </a:solidFill>
                  </a:tcPr>
                </a:tc>
                <a:tc hMerge="1">
                  <a:tcPr/>
                </a:tc>
                <a:tc hMerge="1">
                  <a:tcPr/>
                </a:tc>
              </a:tr>
              <a:tr h="360619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20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20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20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20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4</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5</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6</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7</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8</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9</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10</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11</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12</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13</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3" marR="68583" marT="0" marB="0" anchor="ctr" horzOverflow="overflow">
                    <a:lnL>
                      <a:noFill/>
                    </a:lnL>
                    <a:lnR w="12700" cap="flat" cmpd="sng" algn="ctr">
                      <a:solidFill>
                        <a:srgbClr val="00B050"/>
                      </a:solidFill>
                      <a:prstDash val="solid"/>
                      <a:round/>
                      <a:headEnd type="none" w="med" len="med"/>
                      <a:tailEnd type="none" w="med" len="med"/>
                    </a:lnR>
                    <a:lnT>
                      <a:noFill/>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#e3.5DayDayUp365.py</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def </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dayUP</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df</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2000" b="1" i="0" u="none" strike="noStrike" cap="none" normalizeH="0" baseline="0" dirty="0" err="1"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dayup</a:t>
                      </a:r>
                      <a:r>
                        <a:rPr kumimoji="0" lang="en-US" altLang="zh-CN" sz="20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20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1.0</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for </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i</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in range(365):</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if </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i</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 7 in [6, 0]:</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2000" b="1" i="0" u="none" strike="noStrike" cap="none" normalizeH="0" baseline="0" dirty="0" err="1"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dayup</a:t>
                      </a:r>
                      <a:r>
                        <a:rPr kumimoji="0" lang="en-US" altLang="zh-CN" sz="20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dayup</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 (1 -</a:t>
                      </a:r>
                      <a:r>
                        <a:rPr kumimoji="0" lang="en-US" altLang="zh-CN" sz="20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0.01)</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else</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2000" b="1" i="0" u="none" strike="noStrike" cap="none" normalizeH="0" baseline="0" dirty="0" err="1"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dayup</a:t>
                      </a:r>
                      <a:r>
                        <a:rPr kumimoji="0" lang="en-US" altLang="zh-CN" sz="20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dayup</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 (1 + </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df</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return </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dayup</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dirty="0" err="1"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dayfactor</a:t>
                      </a:r>
                      <a:r>
                        <a:rPr kumimoji="0" lang="en-US" altLang="zh-CN" sz="20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0.01</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while (</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dayUP</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dayfactor</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)&lt;37.78):</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dayfactor</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 0.001</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print("</a:t>
                      </a:r>
                      <a:r>
                        <a:rPr kumimoji="0" lang="zh-CN"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每天的努力参数是</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{:.3f}.".format(</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dayfactor</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3" marR="68583" marT="0" marB="0" anchor="ctr" horzOverflow="overflow">
                    <a:lnL w="12700" cap="flat" cmpd="sng" algn="ctr">
                      <a:solidFill>
                        <a:srgbClr val="00B050"/>
                      </a:solidFill>
                      <a:prstDash val="solid"/>
                      <a:round/>
                      <a:headEnd type="none" w="med" len="med"/>
                      <a:tailEnd type="none" w="med" len="med"/>
                    </a:lnL>
                    <a:lnR>
                      <a:noFill/>
                    </a:lnR>
                    <a:lnT>
                      <a:noFill/>
                    </a:lnT>
                    <a:lnB>
                      <a:noFill/>
                    </a:lnB>
                    <a:lnTlToBr>
                      <a:noFill/>
                    </a:lnTlToBr>
                    <a:lnBlToTr>
                      <a:noFill/>
                    </a:lnBlToTr>
                    <a:solidFill>
                      <a:srgbClr val="FFFFFF"/>
                    </a:solidFill>
                  </a:tcPr>
                </a:tc>
                <a:tc hMerge="1">
                  <a:tcPr/>
                </a:tc>
                <a:tc hMerge="1">
                  <a:tcPr/>
                </a:tc>
              </a:tr>
              <a:tr h="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800"/>
                        </a:lnSpc>
                        <a:spcBef>
                          <a:spcPct val="0"/>
                        </a:spcBef>
                        <a:spcAft>
                          <a:spcPct val="0"/>
                        </a:spcAft>
                        <a:buClrTx/>
                        <a:buSzTx/>
                        <a:buFontTx/>
                        <a:buNone/>
                      </a:pPr>
                      <a:r>
                        <a:rPr kumimoji="0" lang="en-US" altLang="zh-CN" sz="20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3" marR="68583" marT="0" marB="0" anchor="ctr" horzOverflow="overflow">
                    <a:lnL>
                      <a:noFill/>
                    </a:lnL>
                    <a:lnR w="12700" cap="flat" cmpd="sng" algn="ctr">
                      <a:solidFill>
                        <a:srgbClr val="00B050"/>
                      </a:solidFill>
                      <a:prstDash val="solid"/>
                      <a:round/>
                      <a:headEnd type="none" w="med" len="med"/>
                      <a:tailEnd type="none" w="med" len="med"/>
                    </a:lnR>
                    <a:lnT>
                      <a:noFill/>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8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3" marR="68583" marT="0" marB="0" anchor="ctr" horzOverflow="overflow">
                    <a:lnL w="12700" cap="flat" cmpd="sng" algn="ctr">
                      <a:solidFill>
                        <a:srgbClr val="00B050"/>
                      </a:solidFill>
                      <a:prstDash val="solid"/>
                      <a:round/>
                      <a:headEnd type="none" w="med" len="med"/>
                      <a:tailEnd type="none" w="med" len="med"/>
                    </a:lnL>
                    <a:lnR>
                      <a:noFill/>
                    </a:lnR>
                    <a:lnT>
                      <a:noFill/>
                    </a:lnT>
                    <a:lnB>
                      <a:noFill/>
                    </a:lnB>
                    <a:lnTlToBr>
                      <a:noFill/>
                    </a:lnTlToBr>
                    <a:lnBlToTr>
                      <a:noFill/>
                    </a:lnBlToTr>
                    <a:solidFill>
                      <a:srgbClr val="FFFFFF"/>
                    </a:solidFill>
                  </a:tcPr>
                </a:tc>
                <a:tc hMerge="1">
                  <a:tcPr/>
                </a:tc>
                <a:tc hMerge="1">
                  <a:tcPr/>
                </a:tc>
              </a:tr>
            </a:tbl>
          </a:graphicData>
        </a:graphic>
      </p:graphicFrame>
      <p:sp>
        <p:nvSpPr>
          <p:cNvPr id="2" name="TextBox 1"/>
          <p:cNvSpPr txBox="1"/>
          <p:nvPr/>
        </p:nvSpPr>
        <p:spPr>
          <a:xfrm>
            <a:off x="4500563" y="2060575"/>
            <a:ext cx="4248150" cy="461963"/>
          </a:xfrm>
          <a:prstGeom prst="rect">
            <a:avLst/>
          </a:prstGeom>
          <a:solidFill>
            <a:srgbClr val="FFFF00"/>
          </a:solidFill>
          <a:ln w="9525" cap="flat" cmpd="sng">
            <a:solidFill>
              <a:schemeClr val="tx1"/>
            </a:solidFill>
            <a:prstDash val="solid"/>
            <a:miter/>
            <a:headEnd type="none" w="med" len="med"/>
            <a:tailEnd type="none" w="med" len="med"/>
          </a:ln>
        </p:spPr>
        <p:txBody>
          <a:bodyPr anchor="t" anchorCtr="0">
            <a:spAutoFit/>
          </a:bodyPr>
          <a:p>
            <a:pPr eaLnBrk="0" hangingPunct="0"/>
            <a:r>
              <a:rPr lang="zh-CN" altLang="en-US" sz="2400" dirty="0">
                <a:latin typeface="Arial" panose="020B0604020202020204" pitchFamily="34" charset="0"/>
                <a:ea typeface="宋体" panose="02010600030101010101" pitchFamily="2" charset="-122"/>
              </a:rPr>
              <a:t>每天的努力参数是</a:t>
            </a:r>
            <a:r>
              <a:rPr lang="en-US" altLang="zh-CN" sz="2400" dirty="0">
                <a:latin typeface="Arial" panose="020B0604020202020204" pitchFamily="34" charset="0"/>
                <a:ea typeface="宋体" panose="02010600030101010101" pitchFamily="2" charset="-122"/>
              </a:rPr>
              <a:t>: 0.019.</a:t>
            </a:r>
            <a:endParaRPr lang="zh-CN" altLang="en-US" sz="24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5289550"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实例代码</a:t>
            </a:r>
            <a:r>
              <a:rPr kumimoji="0" lang="en-US" altLang="zh-CN"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3.5: </a:t>
            </a:r>
            <a:r>
              <a:rPr kumimoji="0" lang="zh-CN" altLang="zh-CN"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天天向上</a:t>
            </a:r>
            <a:endPar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sp>
        <p:nvSpPr>
          <p:cNvPr id="49155" name="TextBox 2"/>
          <p:cNvSpPr txBox="1"/>
          <p:nvPr/>
        </p:nvSpPr>
        <p:spPr>
          <a:xfrm>
            <a:off x="-252412" y="1774825"/>
            <a:ext cx="8712200" cy="2678113"/>
          </a:xfrm>
          <a:prstGeom prst="rect">
            <a:avLst/>
          </a:prstGeom>
          <a:noFill/>
          <a:ln w="9525">
            <a:noFill/>
          </a:ln>
        </p:spPr>
        <p:txBody>
          <a:bodyPr anchor="t" anchorCtr="0">
            <a:spAutoFit/>
          </a:bodyPr>
          <a:p>
            <a:pPr lvl="1" indent="457200" algn="just" eaLnBrk="1" fontAlgn="base" hangingPunct="1">
              <a:lnSpc>
                <a:spcPct val="150000"/>
              </a:lnSpc>
              <a:spcBef>
                <a:spcPct val="0"/>
              </a:spcBef>
              <a:spcAft>
                <a:spcPct val="0"/>
              </a:spcAft>
              <a:buClr>
                <a:srgbClr val="0066FF"/>
              </a:buClr>
              <a:buFont typeface="Wingdings" panose="05000000000000000000" pitchFamily="2" charset="2"/>
              <a:buChar char="n"/>
            </a:pPr>
            <a:r>
              <a:rPr lang="zh-CN" altLang="zh-CN" sz="2800" dirty="0">
                <a:solidFill>
                  <a:schemeClr val="tx1"/>
                </a:solidFill>
                <a:latin typeface="微软雅黑" panose="020B0503020204020204" pitchFamily="34" charset="-122"/>
                <a:ea typeface="微软雅黑" panose="020B0503020204020204" pitchFamily="34" charset="-122"/>
              </a:rPr>
              <a:t>如果每周连续努力</a:t>
            </a:r>
            <a:r>
              <a:rPr lang="en-US" altLang="zh-CN" sz="2800" dirty="0">
                <a:solidFill>
                  <a:schemeClr val="tx1"/>
                </a:solidFill>
                <a:latin typeface="微软雅黑" panose="020B0503020204020204" pitchFamily="34" charset="-122"/>
                <a:ea typeface="微软雅黑" panose="020B0503020204020204" pitchFamily="34" charset="-122"/>
              </a:rPr>
              <a:t>5</a:t>
            </a:r>
            <a:r>
              <a:rPr lang="zh-CN" altLang="zh-CN" sz="2800" dirty="0">
                <a:solidFill>
                  <a:schemeClr val="tx1"/>
                </a:solidFill>
                <a:latin typeface="微软雅黑" panose="020B0503020204020204" pitchFamily="34" charset="-122"/>
                <a:ea typeface="微软雅黑" panose="020B0503020204020204" pitchFamily="34" charset="-122"/>
              </a:rPr>
              <a:t>天，休息</a:t>
            </a:r>
            <a:r>
              <a:rPr lang="en-US" altLang="zh-CN" sz="2800" dirty="0">
                <a:solidFill>
                  <a:schemeClr val="tx1"/>
                </a:solidFill>
                <a:latin typeface="微软雅黑" panose="020B0503020204020204" pitchFamily="34" charset="-122"/>
                <a:ea typeface="微软雅黑" panose="020B0503020204020204" pitchFamily="34" charset="-122"/>
              </a:rPr>
              <a:t>2</a:t>
            </a:r>
            <a:r>
              <a:rPr lang="zh-CN" altLang="zh-CN" sz="2800" dirty="0">
                <a:solidFill>
                  <a:schemeClr val="tx1"/>
                </a:solidFill>
                <a:latin typeface="微软雅黑" panose="020B0503020204020204" pitchFamily="34" charset="-122"/>
                <a:ea typeface="微软雅黑" panose="020B0503020204020204" pitchFamily="34" charset="-122"/>
              </a:rPr>
              <a:t>天，为了达到每天努力</a:t>
            </a:r>
            <a:r>
              <a:rPr lang="en-US" altLang="zh-CN" sz="2800" dirty="0">
                <a:solidFill>
                  <a:schemeClr val="tx1"/>
                </a:solidFill>
                <a:latin typeface="微软雅黑" panose="020B0503020204020204" pitchFamily="34" charset="-122"/>
                <a:ea typeface="微软雅黑" panose="020B0503020204020204" pitchFamily="34" charset="-122"/>
              </a:rPr>
              <a:t>1%</a:t>
            </a:r>
            <a:r>
              <a:rPr lang="zh-CN" altLang="zh-CN" sz="2800" dirty="0">
                <a:solidFill>
                  <a:schemeClr val="tx1"/>
                </a:solidFill>
                <a:latin typeface="微软雅黑" panose="020B0503020204020204" pitchFamily="34" charset="-122"/>
                <a:ea typeface="微软雅黑" panose="020B0503020204020204" pitchFamily="34" charset="-122"/>
              </a:rPr>
              <a:t>所达到的的水平，则就需要在工作日将提高的程度达到约</a:t>
            </a:r>
            <a:r>
              <a:rPr lang="en-US" altLang="zh-CN" sz="2800" dirty="0">
                <a:solidFill>
                  <a:schemeClr val="tx1"/>
                </a:solidFill>
                <a:latin typeface="微软雅黑" panose="020B0503020204020204" pitchFamily="34" charset="-122"/>
                <a:ea typeface="微软雅黑" panose="020B0503020204020204" pitchFamily="34" charset="-122"/>
              </a:rPr>
              <a:t>2%</a:t>
            </a:r>
            <a:r>
              <a:rPr lang="zh-CN" altLang="zh-CN" sz="2800" dirty="0">
                <a:solidFill>
                  <a:schemeClr val="tx1"/>
                </a:solidFill>
                <a:latin typeface="微软雅黑" panose="020B0503020204020204" pitchFamily="34" charset="-122"/>
                <a:ea typeface="微软雅黑" panose="020B0503020204020204" pitchFamily="34" charset="-122"/>
              </a:rPr>
              <a:t>，即要努力</a:t>
            </a:r>
            <a:r>
              <a:rPr lang="en-US" altLang="zh-CN" sz="2800" dirty="0">
                <a:solidFill>
                  <a:schemeClr val="tx1"/>
                </a:solidFill>
                <a:latin typeface="微软雅黑" panose="020B0503020204020204" pitchFamily="34" charset="-122"/>
                <a:ea typeface="微软雅黑" panose="020B0503020204020204" pitchFamily="34" charset="-122"/>
              </a:rPr>
              <a:t>1</a:t>
            </a:r>
            <a:r>
              <a:rPr lang="zh-CN" altLang="zh-CN" sz="2800" dirty="0">
                <a:solidFill>
                  <a:schemeClr val="tx1"/>
                </a:solidFill>
                <a:latin typeface="微软雅黑" panose="020B0503020204020204" pitchFamily="34" charset="-122"/>
                <a:ea typeface="微软雅黑" panose="020B0503020204020204" pitchFamily="34" charset="-122"/>
              </a:rPr>
              <a:t>倍才仅是为了休息</a:t>
            </a:r>
            <a:r>
              <a:rPr lang="en-US" altLang="zh-CN" sz="2800" dirty="0">
                <a:solidFill>
                  <a:schemeClr val="tx1"/>
                </a:solidFill>
                <a:latin typeface="微软雅黑" panose="020B0503020204020204" pitchFamily="34" charset="-122"/>
                <a:ea typeface="微软雅黑" panose="020B0503020204020204" pitchFamily="34" charset="-122"/>
              </a:rPr>
              <a:t>2</a:t>
            </a:r>
            <a:r>
              <a:rPr lang="zh-CN" altLang="zh-CN" sz="2800" dirty="0">
                <a:solidFill>
                  <a:schemeClr val="tx1"/>
                </a:solidFill>
                <a:latin typeface="微软雅黑" panose="020B0503020204020204" pitchFamily="34" charset="-122"/>
                <a:ea typeface="微软雅黑" panose="020B0503020204020204" pitchFamily="34" charset="-122"/>
              </a:rPr>
              <a:t>天。</a:t>
            </a:r>
            <a:endParaRPr lang="en-US" altLang="zh-CN" sz="2800" dirty="0">
              <a:solidFill>
                <a:schemeClr val="tx1"/>
              </a:solidFill>
              <a:latin typeface="微软雅黑" panose="020B0503020204020204" pitchFamily="34" charset="-122"/>
              <a:ea typeface="微软雅黑" panose="020B0503020204020204" pitchFamily="34" charset="-122"/>
            </a:endParaRPr>
          </a:p>
          <a:p>
            <a:pPr lvl="1" indent="457200" algn="just" eaLnBrk="1" fontAlgn="base" hangingPunct="1">
              <a:lnSpc>
                <a:spcPct val="150000"/>
              </a:lnSpc>
              <a:spcBef>
                <a:spcPct val="0"/>
              </a:spcBef>
              <a:spcAft>
                <a:spcPct val="0"/>
              </a:spcAft>
              <a:buClr>
                <a:srgbClr val="0066FF"/>
              </a:buClr>
              <a:buFont typeface="Wingdings" panose="05000000000000000000" pitchFamily="2" charset="2"/>
              <a:buChar char="n"/>
            </a:pPr>
            <a:r>
              <a:rPr lang="zh-CN" altLang="zh-CN" sz="2800" dirty="0">
                <a:solidFill>
                  <a:schemeClr val="tx1"/>
                </a:solidFill>
                <a:latin typeface="微软雅黑" panose="020B0503020204020204" pitchFamily="34" charset="-122"/>
                <a:ea typeface="微软雅黑" panose="020B0503020204020204" pitchFamily="34" charset="-122"/>
              </a:rPr>
              <a:t>这就是天天向上的力量！ </a:t>
            </a:r>
            <a:endParaRPr lang="zh-CN" altLang="zh-CN" sz="28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50177" name="图片 1"/>
          <p:cNvPicPr>
            <a:picLocks noChangeAspect="1"/>
          </p:cNvPicPr>
          <p:nvPr/>
        </p:nvPicPr>
        <p:blipFill>
          <a:blip r:embed="rId2"/>
          <a:stretch>
            <a:fillRect/>
          </a:stretch>
        </p:blipFill>
        <p:spPr>
          <a:xfrm>
            <a:off x="1116013" y="1311275"/>
            <a:ext cx="6526212" cy="3917950"/>
          </a:xfrm>
          <a:prstGeom prst="rect">
            <a:avLst/>
          </a:prstGeom>
          <a:noFill/>
          <a:ln w="9525">
            <a:noFill/>
          </a:ln>
        </p:spPr>
      </p:pic>
      <p:sp>
        <p:nvSpPr>
          <p:cNvPr id="50178" name="TextBox 2"/>
          <p:cNvSpPr txBox="1"/>
          <p:nvPr/>
        </p:nvSpPr>
        <p:spPr>
          <a:xfrm>
            <a:off x="1258888" y="2849563"/>
            <a:ext cx="7858125" cy="923925"/>
          </a:xfrm>
          <a:prstGeom prst="rect">
            <a:avLst/>
          </a:prstGeom>
          <a:noFill/>
          <a:ln w="9525">
            <a:noFill/>
          </a:ln>
        </p:spPr>
        <p:txBody>
          <a:bodyPr anchor="t" anchorCtr="0">
            <a:spAutoFit/>
          </a:bodyPr>
          <a:p>
            <a:r>
              <a:rPr lang="zh-CN" altLang="en-US" sz="5400" dirty="0">
                <a:latin typeface="微软雅黑" panose="020B0503020204020204" pitchFamily="34" charset="-122"/>
                <a:ea typeface="微软雅黑" panose="020B0503020204020204" pitchFamily="34" charset="-122"/>
              </a:rPr>
              <a:t>字符串类型及其操作</a:t>
            </a:r>
            <a:endParaRPr lang="zh-CN" altLang="en-US" sz="5400"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2749550"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字符串类型</a:t>
            </a:r>
            <a:endPar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sp>
        <p:nvSpPr>
          <p:cNvPr id="51203" name="TextBox 2"/>
          <p:cNvSpPr txBox="1"/>
          <p:nvPr/>
        </p:nvSpPr>
        <p:spPr>
          <a:xfrm>
            <a:off x="430213" y="1628775"/>
            <a:ext cx="8462962" cy="2678113"/>
          </a:xfrm>
          <a:prstGeom prst="rect">
            <a:avLst/>
          </a:prstGeom>
          <a:noFill/>
          <a:ln w="9525">
            <a:noFill/>
          </a:ln>
        </p:spPr>
        <p:txBody>
          <a:bodyPr anchor="t" anchorCtr="0">
            <a:spAutoFit/>
          </a:bodyPr>
          <a:p>
            <a:pPr lvl="1" indent="457200" algn="just" eaLnBrk="1" fontAlgn="base" hangingPunct="1">
              <a:lnSpc>
                <a:spcPct val="150000"/>
              </a:lnSpc>
              <a:spcBef>
                <a:spcPct val="0"/>
              </a:spcBef>
              <a:spcAft>
                <a:spcPct val="0"/>
              </a:spcAft>
              <a:buClr>
                <a:srgbClr val="0066FF"/>
              </a:buClr>
              <a:buFont typeface="Wingdings" panose="05000000000000000000" pitchFamily="2" charset="2"/>
              <a:buChar char="n"/>
            </a:pPr>
            <a:r>
              <a:rPr lang="zh-CN" altLang="en-US" sz="2800" dirty="0">
                <a:solidFill>
                  <a:schemeClr val="tx1"/>
                </a:solidFill>
                <a:latin typeface="微软雅黑" panose="020B0503020204020204" pitchFamily="34" charset="-122"/>
                <a:ea typeface="微软雅黑" panose="020B0503020204020204" pitchFamily="34" charset="-122"/>
              </a:rPr>
              <a:t>字符串是用一对双引号（</a:t>
            </a:r>
            <a:r>
              <a:rPr lang="en-US" altLang="zh-CN" sz="2800" dirty="0">
                <a:solidFill>
                  <a:schemeClr val="tx1"/>
                </a:solidFill>
                <a:latin typeface="微软雅黑" panose="020B0503020204020204" pitchFamily="34" charset="-122"/>
                <a:ea typeface="微软雅黑" panose="020B0503020204020204" pitchFamily="34" charset="-122"/>
              </a:rPr>
              <a:t>”</a:t>
            </a:r>
            <a:r>
              <a:rPr lang="zh-CN" altLang="en-US" sz="2800" dirty="0">
                <a:solidFill>
                  <a:schemeClr val="tx1"/>
                </a:solidFill>
                <a:latin typeface="微软雅黑" panose="020B0503020204020204" pitchFamily="34" charset="-122"/>
                <a:ea typeface="微软雅黑" panose="020B0503020204020204" pitchFamily="34" charset="-122"/>
              </a:rPr>
              <a:t>）、单引号（</a:t>
            </a:r>
            <a:r>
              <a:rPr lang="en-US" altLang="zh-CN" sz="2800" dirty="0">
                <a:solidFill>
                  <a:schemeClr val="tx1"/>
                </a:solidFill>
                <a:latin typeface="微软雅黑" panose="020B0503020204020204" pitchFamily="34" charset="-122"/>
                <a:ea typeface="微软雅黑" panose="020B0503020204020204" pitchFamily="34" charset="-122"/>
              </a:rPr>
              <a:t>‘</a:t>
            </a:r>
            <a:r>
              <a:rPr lang="zh-CN" altLang="en-US" sz="2800" dirty="0">
                <a:solidFill>
                  <a:schemeClr val="tx1"/>
                </a:solidFill>
                <a:latin typeface="微软雅黑" panose="020B0503020204020204" pitchFamily="34" charset="-122"/>
                <a:ea typeface="微软雅黑" panose="020B0503020204020204" pitchFamily="34" charset="-122"/>
              </a:rPr>
              <a:t>）或者三引号（</a:t>
            </a:r>
            <a:r>
              <a:rPr lang="en-US" altLang="zh-CN" sz="2800" dirty="0">
                <a:solidFill>
                  <a:schemeClr val="tx1"/>
                </a:solidFill>
                <a:latin typeface="微软雅黑" panose="020B0503020204020204" pitchFamily="34" charset="-122"/>
                <a:ea typeface="微软雅黑" panose="020B0503020204020204" pitchFamily="34" charset="-122"/>
              </a:rPr>
              <a:t>’’’</a:t>
            </a:r>
            <a:r>
              <a:rPr lang="zh-CN" altLang="en-US" sz="2800" dirty="0">
                <a:solidFill>
                  <a:schemeClr val="tx1"/>
                </a:solidFill>
                <a:latin typeface="微软雅黑" panose="020B0503020204020204" pitchFamily="34" charset="-122"/>
                <a:ea typeface="微软雅黑" panose="020B0503020204020204" pitchFamily="34" charset="-122"/>
              </a:rPr>
              <a:t>）构成。</a:t>
            </a:r>
            <a:endParaRPr lang="en-US" altLang="zh-CN" sz="2800" dirty="0">
              <a:solidFill>
                <a:schemeClr val="tx1"/>
              </a:solidFill>
              <a:latin typeface="微软雅黑" panose="020B0503020204020204" pitchFamily="34" charset="-122"/>
              <a:ea typeface="微软雅黑" panose="020B0503020204020204" pitchFamily="34" charset="-122"/>
            </a:endParaRPr>
          </a:p>
          <a:p>
            <a:pPr lvl="1" indent="457200" algn="just" eaLnBrk="1" fontAlgn="base" hangingPunct="1">
              <a:lnSpc>
                <a:spcPct val="150000"/>
              </a:lnSpc>
              <a:spcBef>
                <a:spcPct val="0"/>
              </a:spcBef>
              <a:spcAft>
                <a:spcPct val="0"/>
              </a:spcAft>
              <a:buClr>
                <a:srgbClr val="0066FF"/>
              </a:buClr>
              <a:buFont typeface="Wingdings" panose="05000000000000000000" pitchFamily="2" charset="2"/>
              <a:buChar char="n"/>
            </a:pPr>
            <a:r>
              <a:rPr lang="zh-CN" altLang="en-US" sz="2800" dirty="0">
                <a:solidFill>
                  <a:schemeClr val="tx1"/>
                </a:solidFill>
                <a:latin typeface="微软雅黑" panose="020B0503020204020204" pitchFamily="34" charset="-122"/>
                <a:ea typeface="微软雅黑" panose="020B0503020204020204" pitchFamily="34" charset="-122"/>
              </a:rPr>
              <a:t>字符串可以保存在变量中，也可以单独存在。</a:t>
            </a:r>
            <a:endParaRPr lang="en-US" altLang="zh-CN" sz="2800" dirty="0">
              <a:solidFill>
                <a:schemeClr val="tx1"/>
              </a:solidFill>
              <a:latin typeface="微软雅黑" panose="020B0503020204020204" pitchFamily="34" charset="-122"/>
              <a:ea typeface="微软雅黑" panose="020B0503020204020204" pitchFamily="34" charset="-122"/>
            </a:endParaRPr>
          </a:p>
          <a:p>
            <a:pPr lvl="1" indent="457200" algn="just" eaLnBrk="1" fontAlgn="base" hangingPunct="1">
              <a:lnSpc>
                <a:spcPct val="150000"/>
              </a:lnSpc>
              <a:spcBef>
                <a:spcPct val="0"/>
              </a:spcBef>
              <a:spcAft>
                <a:spcPct val="0"/>
              </a:spcAft>
              <a:buClr>
                <a:srgbClr val="0066FF"/>
              </a:buClr>
              <a:buFont typeface="Wingdings" panose="05000000000000000000" pitchFamily="2" charset="2"/>
              <a:buChar char="n"/>
            </a:pPr>
            <a:r>
              <a:rPr lang="zh-CN" altLang="en-US" sz="2800" dirty="0">
                <a:solidFill>
                  <a:schemeClr val="tx1"/>
                </a:solidFill>
                <a:latin typeface="微软雅黑" panose="020B0503020204020204" pitchFamily="34" charset="-122"/>
                <a:ea typeface="微软雅黑" panose="020B0503020204020204" pitchFamily="34" charset="-122"/>
              </a:rPr>
              <a:t>可以用</a:t>
            </a:r>
            <a:r>
              <a:rPr lang="en-US" altLang="zh-CN" sz="2800" dirty="0">
                <a:solidFill>
                  <a:schemeClr val="tx1"/>
                </a:solidFill>
                <a:latin typeface="微软雅黑" panose="020B0503020204020204" pitchFamily="34" charset="-122"/>
                <a:ea typeface="微软雅黑" panose="020B0503020204020204" pitchFamily="34" charset="-122"/>
              </a:rPr>
              <a:t>type()</a:t>
            </a:r>
            <a:r>
              <a:rPr lang="zh-CN" altLang="en-US" sz="2800" dirty="0">
                <a:solidFill>
                  <a:schemeClr val="tx1"/>
                </a:solidFill>
                <a:latin typeface="微软雅黑" panose="020B0503020204020204" pitchFamily="34" charset="-122"/>
                <a:ea typeface="微软雅黑" panose="020B0503020204020204" pitchFamily="34" charset="-122"/>
              </a:rPr>
              <a:t>函数测试一个字符串的类型。</a:t>
            </a:r>
            <a:endParaRPr lang="en-US" altLang="zh-CN" sz="28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2749550"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字符串类型</a:t>
            </a:r>
            <a:endPar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sp>
        <p:nvSpPr>
          <p:cNvPr id="50180" name="TextBox 2"/>
          <p:cNvSpPr txBox="1">
            <a:spLocks noChangeArrowheads="1"/>
          </p:cNvSpPr>
          <p:nvPr/>
        </p:nvSpPr>
        <p:spPr bwMode="auto">
          <a:xfrm>
            <a:off x="430213" y="1628775"/>
            <a:ext cx="8462963" cy="418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indent="45720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marR="0" lvl="1" indent="0" algn="just" defTabSz="914400" rtl="0" eaLnBrk="1" fontAlgn="base" latinLnBrk="0" hangingPunct="1">
              <a:lnSpc>
                <a:spcPct val="150000"/>
              </a:lnSpc>
              <a:spcBef>
                <a:spcPct val="0"/>
              </a:spcBef>
              <a:spcAft>
                <a:spcPct val="0"/>
              </a:spcAft>
              <a:buClr>
                <a:srgbClr val="0066FF"/>
              </a:buClr>
              <a:buSzTx/>
              <a:buFontTx/>
              <a:buNone/>
              <a:defRPr/>
            </a:pPr>
            <a:r>
              <a:rPr kumimoji="0" lang="zh-CN" altLang="en-US" sz="2800" b="0"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rPr>
              <a:t>例如：</a:t>
            </a:r>
            <a:r>
              <a:rPr kumimoji="0" lang="en-US" altLang="zh-CN" sz="2800" b="0"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rPr>
              <a:t>print(‘</a:t>
            </a:r>
            <a:r>
              <a:rPr kumimoji="0" lang="zh-CN" altLang="en-US" sz="2800" b="0"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rPr>
              <a:t>单引号表示可以使用</a:t>
            </a:r>
            <a:r>
              <a:rPr kumimoji="0" lang="en-US" altLang="zh-CN" sz="2800" b="0"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rPr>
              <a:t>双引号</a:t>
            </a:r>
            <a:r>
              <a:rPr kumimoji="0" lang="en-US" altLang="zh-CN" sz="2800" b="0"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rPr>
              <a:t>”’)</a:t>
            </a:r>
            <a:endParaRPr kumimoji="0" lang="en-US" altLang="zh-CN" sz="2800" b="0"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endParaRPr>
          </a:p>
          <a:p>
            <a:pPr marL="457200" marR="0" lvl="1" indent="0" algn="just" defTabSz="914400" rtl="0" eaLnBrk="1" fontAlgn="base" latinLnBrk="0" hangingPunct="1">
              <a:lnSpc>
                <a:spcPct val="150000"/>
              </a:lnSpc>
              <a:spcBef>
                <a:spcPct val="0"/>
              </a:spcBef>
              <a:spcAft>
                <a:spcPct val="0"/>
              </a:spcAft>
              <a:buClr>
                <a:srgbClr val="0066FF"/>
              </a:buClr>
              <a:buSzTx/>
              <a:buFontTx/>
              <a:buNone/>
              <a:defRPr/>
            </a:pPr>
            <a:r>
              <a:rPr kumimoji="0" lang="en-US" altLang="zh-CN" sz="2800" b="0"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rPr>
              <a:t>Print(“</a:t>
            </a:r>
            <a:r>
              <a:rPr kumimoji="0" lang="zh-CN" altLang="en-US" sz="2800" b="0"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rPr>
              <a:t>双引号表示可以使用</a:t>
            </a:r>
            <a:r>
              <a:rPr kumimoji="0" lang="en-US" altLang="zh-CN" sz="2800" b="0"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rPr>
              <a:t>单引号</a:t>
            </a:r>
            <a:r>
              <a:rPr kumimoji="0" lang="en-US" altLang="zh-CN" sz="2800" b="0"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rPr>
              <a:t>’”)</a:t>
            </a:r>
            <a:endParaRPr kumimoji="0" lang="en-US" altLang="zh-CN" sz="2800" b="0"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endParaRPr>
          </a:p>
          <a:p>
            <a:pPr marL="457200" marR="0" lvl="1" indent="0" algn="just" defTabSz="914400" rtl="0" eaLnBrk="1" fontAlgn="base" latinLnBrk="0" hangingPunct="1">
              <a:lnSpc>
                <a:spcPct val="150000"/>
              </a:lnSpc>
              <a:spcBef>
                <a:spcPct val="0"/>
              </a:spcBef>
              <a:spcAft>
                <a:spcPct val="0"/>
              </a:spcAft>
              <a:buClr>
                <a:srgbClr val="0066FF"/>
              </a:buClr>
              <a:buSzTx/>
              <a:buFontTx/>
              <a:buNone/>
              <a:defRPr/>
            </a:pPr>
            <a:r>
              <a:rPr kumimoji="0" lang="en-US" altLang="zh-CN" sz="2800" b="0"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rPr>
              <a:t>print(‘’’</a:t>
            </a:r>
            <a:r>
              <a:rPr kumimoji="0" lang="zh-CN" altLang="en-US" sz="2800" b="0"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rPr>
              <a:t>三引号表示可以使用</a:t>
            </a:r>
            <a:r>
              <a:rPr kumimoji="0" lang="en-US" altLang="zh-CN" sz="2800" b="0"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rPr>
              <a:t>单引号</a:t>
            </a:r>
            <a:r>
              <a:rPr kumimoji="0" lang="en-US" altLang="zh-CN" sz="2800" b="0"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rPr>
              <a:t>’</a:t>
            </a:r>
            <a:endParaRPr kumimoji="0" lang="en-US" altLang="zh-CN" sz="2800" b="0"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endParaRPr>
          </a:p>
          <a:p>
            <a:pPr marL="457200" marR="0" lvl="1" indent="0" algn="just" defTabSz="914400" rtl="0" eaLnBrk="1" fontAlgn="base" latinLnBrk="0" hangingPunct="1">
              <a:lnSpc>
                <a:spcPct val="150000"/>
              </a:lnSpc>
              <a:spcBef>
                <a:spcPct val="0"/>
              </a:spcBef>
              <a:spcAft>
                <a:spcPct val="0"/>
              </a:spcAft>
              <a:buClr>
                <a:srgbClr val="0066FF"/>
              </a:buClr>
              <a:buSzTx/>
              <a:buFontTx/>
              <a:buNone/>
              <a:defRPr/>
            </a:pPr>
            <a:r>
              <a:rPr kumimoji="0" lang="en-US" altLang="zh-CN" sz="2800" b="0"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zh-CN" altLang="en-US" sz="2800" b="0"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rPr>
              <a:t>双引号</a:t>
            </a:r>
            <a:r>
              <a:rPr kumimoji="0" lang="en-US" altLang="zh-CN" sz="2800" b="0"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rPr>
              <a:t>”</a:t>
            </a:r>
            <a:endParaRPr kumimoji="0" lang="en-US" altLang="zh-CN" sz="2800" b="0"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endParaRPr>
          </a:p>
          <a:p>
            <a:pPr marL="457200" marR="0" lvl="1" indent="0" algn="just" defTabSz="914400" rtl="0" eaLnBrk="1" fontAlgn="base" latinLnBrk="0" hangingPunct="1">
              <a:lnSpc>
                <a:spcPct val="150000"/>
              </a:lnSpc>
              <a:spcBef>
                <a:spcPct val="0"/>
              </a:spcBef>
              <a:spcAft>
                <a:spcPct val="0"/>
              </a:spcAft>
              <a:buClr>
                <a:srgbClr val="0066FF"/>
              </a:buClr>
              <a:buSzTx/>
              <a:buFontTx/>
              <a:buNone/>
              <a:defRPr/>
            </a:pPr>
            <a:r>
              <a:rPr kumimoji="0" lang="en-US" altLang="zh-CN" sz="2800" b="0"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rPr>
              <a:t>                       ‘’’)</a:t>
            </a:r>
            <a:endParaRPr kumimoji="0" lang="en-US" altLang="zh-CN" sz="2800" b="0"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endParaRPr>
          </a:p>
          <a:p>
            <a:pPr marL="457200" marR="0" lvl="1" indent="457200" algn="just" defTabSz="914400" rtl="0" eaLnBrk="1" fontAlgn="base" latinLnBrk="0" hangingPunct="1">
              <a:lnSpc>
                <a:spcPct val="200000"/>
              </a:lnSpc>
              <a:spcBef>
                <a:spcPct val="0"/>
              </a:spcBef>
              <a:spcAft>
                <a:spcPct val="0"/>
              </a:spcAft>
              <a:buClr>
                <a:srgbClr val="0066FF"/>
              </a:buClr>
              <a:buSzTx/>
              <a:buFont typeface="Wingdings" panose="05000000000000000000" pitchFamily="2" charset="2"/>
              <a:buChar char="n"/>
              <a:defRPr/>
            </a:pPr>
            <a:endParaRPr kumimoji="0" lang="en-US" altLang="zh-CN"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2236788"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数字类型</a:t>
            </a:r>
            <a:endPar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sp>
        <p:nvSpPr>
          <p:cNvPr id="7171" name="TextBox 2"/>
          <p:cNvSpPr txBox="1"/>
          <p:nvPr/>
        </p:nvSpPr>
        <p:spPr>
          <a:xfrm>
            <a:off x="430213" y="1700213"/>
            <a:ext cx="8207375" cy="3540125"/>
          </a:xfrm>
          <a:prstGeom prst="rect">
            <a:avLst/>
          </a:prstGeom>
          <a:noFill/>
          <a:ln w="9525">
            <a:noFill/>
          </a:ln>
        </p:spPr>
        <p:txBody>
          <a:bodyPr anchor="t" anchorCtr="0">
            <a:spAutoFit/>
          </a:bodyPr>
          <a:p>
            <a:pPr lvl="1" indent="0" algn="just" eaLnBrk="1" fontAlgn="base" hangingPunct="1">
              <a:lnSpc>
                <a:spcPct val="200000"/>
              </a:lnSpc>
              <a:spcBef>
                <a:spcPct val="0"/>
              </a:spcBef>
              <a:spcAft>
                <a:spcPct val="0"/>
              </a:spcAft>
              <a:buClr>
                <a:srgbClr val="0066FF"/>
              </a:buClr>
              <a:buNone/>
            </a:pPr>
            <a:r>
              <a:rPr lang="en-US" altLang="zh-CN" sz="2800" dirty="0">
                <a:solidFill>
                  <a:schemeClr val="tx1"/>
                </a:solidFill>
                <a:latin typeface="微软雅黑" panose="020B0503020204020204" pitchFamily="34" charset="-122"/>
                <a:ea typeface="微软雅黑" panose="020B0503020204020204" pitchFamily="34" charset="-122"/>
              </a:rPr>
              <a:t>Python</a:t>
            </a:r>
            <a:r>
              <a:rPr lang="zh-CN" altLang="en-US" sz="2800" dirty="0">
                <a:solidFill>
                  <a:schemeClr val="tx1"/>
                </a:solidFill>
                <a:latin typeface="微软雅黑" panose="020B0503020204020204" pitchFamily="34" charset="-122"/>
                <a:ea typeface="微软雅黑" panose="020B0503020204020204" pitchFamily="34" charset="-122"/>
              </a:rPr>
              <a:t>语言包括三种数字类型</a:t>
            </a:r>
            <a:endParaRPr lang="en-US" altLang="zh-CN" sz="2800" dirty="0">
              <a:solidFill>
                <a:schemeClr val="tx1"/>
              </a:solidFill>
              <a:latin typeface="微软雅黑" panose="020B0503020204020204" pitchFamily="34" charset="-122"/>
              <a:ea typeface="微软雅黑" panose="020B0503020204020204" pitchFamily="34" charset="-122"/>
            </a:endParaRPr>
          </a:p>
          <a:p>
            <a:pPr marL="1143000" lvl="2" indent="-228600" algn="just" eaLnBrk="1" fontAlgn="base" hangingPunct="1">
              <a:lnSpc>
                <a:spcPct val="200000"/>
              </a:lnSpc>
              <a:spcBef>
                <a:spcPct val="0"/>
              </a:spcBef>
              <a:spcAft>
                <a:spcPct val="0"/>
              </a:spcAft>
              <a:buClr>
                <a:srgbClr val="0066FF"/>
              </a:buClr>
              <a:buFont typeface="Wingdings" panose="05000000000000000000" pitchFamily="2" charset="2"/>
              <a:buChar char="n"/>
            </a:pPr>
            <a:r>
              <a:rPr lang="zh-CN" altLang="en-US" sz="2800" dirty="0">
                <a:solidFill>
                  <a:schemeClr val="tx1"/>
                </a:solidFill>
                <a:latin typeface="微软雅黑" panose="020B0503020204020204" pitchFamily="34" charset="-122"/>
                <a:ea typeface="微软雅黑" panose="020B0503020204020204" pitchFamily="34" charset="-122"/>
              </a:rPr>
              <a:t>整数类型</a:t>
            </a:r>
            <a:endParaRPr lang="en-US" altLang="zh-CN" sz="2800" dirty="0">
              <a:solidFill>
                <a:schemeClr val="tx1"/>
              </a:solidFill>
              <a:latin typeface="微软雅黑" panose="020B0503020204020204" pitchFamily="34" charset="-122"/>
              <a:ea typeface="微软雅黑" panose="020B0503020204020204" pitchFamily="34" charset="-122"/>
            </a:endParaRPr>
          </a:p>
          <a:p>
            <a:pPr marL="1143000" lvl="2" indent="-228600" algn="just" eaLnBrk="1" fontAlgn="base" hangingPunct="1">
              <a:lnSpc>
                <a:spcPct val="200000"/>
              </a:lnSpc>
              <a:spcBef>
                <a:spcPct val="0"/>
              </a:spcBef>
              <a:spcAft>
                <a:spcPct val="0"/>
              </a:spcAft>
              <a:buClr>
                <a:srgbClr val="0066FF"/>
              </a:buClr>
              <a:buFont typeface="Wingdings" panose="05000000000000000000" pitchFamily="2" charset="2"/>
              <a:buChar char="n"/>
            </a:pPr>
            <a:r>
              <a:rPr lang="zh-CN" altLang="en-US" sz="2800" dirty="0">
                <a:solidFill>
                  <a:schemeClr val="tx1"/>
                </a:solidFill>
                <a:latin typeface="微软雅黑" panose="020B0503020204020204" pitchFamily="34" charset="-122"/>
                <a:ea typeface="微软雅黑" panose="020B0503020204020204" pitchFamily="34" charset="-122"/>
              </a:rPr>
              <a:t>浮点数类型</a:t>
            </a:r>
            <a:endParaRPr lang="en-US" altLang="zh-CN" sz="2800" dirty="0">
              <a:solidFill>
                <a:schemeClr val="tx1"/>
              </a:solidFill>
              <a:latin typeface="微软雅黑" panose="020B0503020204020204" pitchFamily="34" charset="-122"/>
              <a:ea typeface="微软雅黑" panose="020B0503020204020204" pitchFamily="34" charset="-122"/>
            </a:endParaRPr>
          </a:p>
          <a:p>
            <a:pPr marL="1143000" lvl="2" indent="-228600" algn="just" eaLnBrk="1" fontAlgn="base" hangingPunct="1">
              <a:lnSpc>
                <a:spcPct val="200000"/>
              </a:lnSpc>
              <a:spcBef>
                <a:spcPct val="0"/>
              </a:spcBef>
              <a:spcAft>
                <a:spcPct val="0"/>
              </a:spcAft>
              <a:buClr>
                <a:srgbClr val="0066FF"/>
              </a:buClr>
              <a:buFont typeface="Wingdings" panose="05000000000000000000" pitchFamily="2" charset="2"/>
              <a:buChar char="n"/>
            </a:pPr>
            <a:r>
              <a:rPr lang="zh-CN" altLang="en-US" sz="2800" dirty="0">
                <a:solidFill>
                  <a:schemeClr val="tx1"/>
                </a:solidFill>
                <a:latin typeface="微软雅黑" panose="020B0503020204020204" pitchFamily="34" charset="-122"/>
                <a:ea typeface="微软雅黑" panose="020B0503020204020204" pitchFamily="34" charset="-122"/>
              </a:rPr>
              <a:t>复数类型</a:t>
            </a:r>
            <a:endParaRPr lang="en-US" altLang="zh-CN" sz="28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2749550"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字符串类型</a:t>
            </a:r>
            <a:endPar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sp>
        <p:nvSpPr>
          <p:cNvPr id="53251" name="TextBox 2"/>
          <p:cNvSpPr txBox="1"/>
          <p:nvPr/>
        </p:nvSpPr>
        <p:spPr>
          <a:xfrm>
            <a:off x="430213" y="1700213"/>
            <a:ext cx="8207375" cy="3540125"/>
          </a:xfrm>
          <a:prstGeom prst="rect">
            <a:avLst/>
          </a:prstGeom>
          <a:noFill/>
          <a:ln w="9525">
            <a:noFill/>
          </a:ln>
        </p:spPr>
        <p:txBody>
          <a:bodyPr anchor="t" anchorCtr="0">
            <a:spAutoFit/>
          </a:bodyPr>
          <a:p>
            <a:pPr lvl="1" indent="0" algn="just" eaLnBrk="1" fontAlgn="base" hangingPunct="1">
              <a:lnSpc>
                <a:spcPct val="200000"/>
              </a:lnSpc>
              <a:spcBef>
                <a:spcPct val="0"/>
              </a:spcBef>
              <a:spcAft>
                <a:spcPct val="0"/>
              </a:spcAft>
              <a:buClr>
                <a:srgbClr val="0066FF"/>
              </a:buClr>
              <a:buFont typeface="Wingdings" panose="05000000000000000000" pitchFamily="2" charset="2"/>
              <a:buChar char="n"/>
            </a:pPr>
            <a:r>
              <a:rPr lang="zh-CN" altLang="en-US" sz="2800" dirty="0">
                <a:solidFill>
                  <a:schemeClr val="tx1"/>
                </a:solidFill>
                <a:latin typeface="微软雅黑" panose="020B0503020204020204" pitchFamily="34" charset="-122"/>
                <a:ea typeface="微软雅黑" panose="020B0503020204020204" pitchFamily="34" charset="-122"/>
              </a:rPr>
              <a:t> </a:t>
            </a:r>
            <a:r>
              <a:rPr lang="en-US" altLang="zh-CN" sz="2800" dirty="0">
                <a:solidFill>
                  <a:schemeClr val="tx1"/>
                </a:solidFill>
                <a:latin typeface="微软雅黑" panose="020B0503020204020204" pitchFamily="34" charset="-122"/>
                <a:ea typeface="微软雅黑" panose="020B0503020204020204" pitchFamily="34" charset="-122"/>
              </a:rPr>
              <a:t>Python</a:t>
            </a:r>
            <a:r>
              <a:rPr lang="zh-CN" altLang="en-US" sz="2800" dirty="0">
                <a:solidFill>
                  <a:schemeClr val="tx1"/>
                </a:solidFill>
                <a:latin typeface="微软雅黑" panose="020B0503020204020204" pitchFamily="34" charset="-122"/>
                <a:ea typeface="微软雅黑" panose="020B0503020204020204" pitchFamily="34" charset="-122"/>
              </a:rPr>
              <a:t>语言转义符： </a:t>
            </a:r>
            <a:r>
              <a:rPr lang="en-US" altLang="zh-CN" sz="2800" dirty="0">
                <a:solidFill>
                  <a:schemeClr val="tx1"/>
                </a:solidFill>
                <a:latin typeface="微软雅黑" panose="020B0503020204020204" pitchFamily="34" charset="-122"/>
                <a:ea typeface="微软雅黑" panose="020B0503020204020204" pitchFamily="34" charset="-122"/>
              </a:rPr>
              <a:t>\</a:t>
            </a:r>
            <a:endParaRPr lang="en-US" altLang="zh-CN" sz="2800" dirty="0">
              <a:solidFill>
                <a:schemeClr val="tx1"/>
              </a:solidFill>
              <a:latin typeface="微软雅黑" panose="020B0503020204020204" pitchFamily="34" charset="-122"/>
              <a:ea typeface="微软雅黑" panose="020B0503020204020204" pitchFamily="34" charset="-122"/>
            </a:endParaRPr>
          </a:p>
          <a:p>
            <a:pPr lvl="1" indent="0" algn="just" eaLnBrk="1" fontAlgn="base" hangingPunct="1">
              <a:lnSpc>
                <a:spcPct val="200000"/>
              </a:lnSpc>
              <a:spcBef>
                <a:spcPct val="0"/>
              </a:spcBef>
              <a:spcAft>
                <a:spcPct val="0"/>
              </a:spcAft>
              <a:buClr>
                <a:srgbClr val="0066FF"/>
              </a:buClr>
              <a:buFont typeface="Wingdings" panose="05000000000000000000" pitchFamily="2" charset="2"/>
              <a:buChar char="n"/>
            </a:pPr>
            <a:r>
              <a:rPr lang="en-US" altLang="zh-CN" sz="2800" dirty="0">
                <a:solidFill>
                  <a:schemeClr val="tx1"/>
                </a:solidFill>
                <a:latin typeface="微软雅黑" panose="020B0503020204020204" pitchFamily="34" charset="-122"/>
                <a:ea typeface="微软雅黑" panose="020B0503020204020204" pitchFamily="34" charset="-122"/>
              </a:rPr>
              <a:t>\n</a:t>
            </a:r>
            <a:r>
              <a:rPr lang="zh-CN" altLang="en-US" sz="2800" dirty="0">
                <a:solidFill>
                  <a:schemeClr val="tx1"/>
                </a:solidFill>
                <a:latin typeface="微软雅黑" panose="020B0503020204020204" pitchFamily="34" charset="-122"/>
                <a:ea typeface="微软雅黑" panose="020B0503020204020204" pitchFamily="34" charset="-122"/>
              </a:rPr>
              <a:t>表示换行，</a:t>
            </a:r>
            <a:r>
              <a:rPr lang="en-US" altLang="zh-CN" sz="2800" dirty="0">
                <a:solidFill>
                  <a:schemeClr val="tx1"/>
                </a:solidFill>
                <a:latin typeface="微软雅黑" panose="020B0503020204020204" pitchFamily="34" charset="-122"/>
                <a:ea typeface="微软雅黑" panose="020B0503020204020204" pitchFamily="34" charset="-122"/>
              </a:rPr>
              <a:t>\\</a:t>
            </a:r>
            <a:r>
              <a:rPr lang="zh-CN" altLang="en-US" sz="2800" dirty="0">
                <a:solidFill>
                  <a:schemeClr val="tx1"/>
                </a:solidFill>
                <a:latin typeface="微软雅黑" panose="020B0503020204020204" pitchFamily="34" charset="-122"/>
                <a:ea typeface="微软雅黑" panose="020B0503020204020204" pitchFamily="34" charset="-122"/>
              </a:rPr>
              <a:t>表示反斜杠，</a:t>
            </a:r>
            <a:r>
              <a:rPr lang="en-US" altLang="zh-CN" sz="2800" dirty="0">
                <a:solidFill>
                  <a:schemeClr val="tx1"/>
                </a:solidFill>
                <a:latin typeface="微软雅黑" panose="020B0503020204020204" pitchFamily="34" charset="-122"/>
                <a:ea typeface="微软雅黑" panose="020B0503020204020204" pitchFamily="34" charset="-122"/>
              </a:rPr>
              <a:t>\t</a:t>
            </a:r>
            <a:r>
              <a:rPr lang="zh-CN" altLang="en-US" sz="2800" dirty="0">
                <a:solidFill>
                  <a:schemeClr val="tx1"/>
                </a:solidFill>
                <a:latin typeface="微软雅黑" panose="020B0503020204020204" pitchFamily="34" charset="-122"/>
                <a:ea typeface="微软雅黑" panose="020B0503020204020204" pitchFamily="34" charset="-122"/>
              </a:rPr>
              <a:t>表示制表符，</a:t>
            </a:r>
            <a:r>
              <a:rPr lang="en-US" altLang="zh-CN" sz="2800" dirty="0">
                <a:solidFill>
                  <a:schemeClr val="tx1"/>
                </a:solidFill>
                <a:latin typeface="微软雅黑" panose="020B0503020204020204" pitchFamily="34" charset="-122"/>
                <a:ea typeface="微软雅黑" panose="020B0503020204020204" pitchFamily="34" charset="-122"/>
              </a:rPr>
              <a:t>\’</a:t>
            </a:r>
            <a:r>
              <a:rPr lang="zh-CN" altLang="en-US" sz="2800" dirty="0">
                <a:solidFill>
                  <a:schemeClr val="tx1"/>
                </a:solidFill>
                <a:latin typeface="微软雅黑" panose="020B0503020204020204" pitchFamily="34" charset="-122"/>
                <a:ea typeface="微软雅黑" panose="020B0503020204020204" pitchFamily="34" charset="-122"/>
              </a:rPr>
              <a:t>表示单引号，</a:t>
            </a:r>
            <a:r>
              <a:rPr lang="en-US" altLang="zh-CN" sz="2800" dirty="0">
                <a:solidFill>
                  <a:schemeClr val="tx1"/>
                </a:solidFill>
                <a:latin typeface="微软雅黑" panose="020B0503020204020204" pitchFamily="34" charset="-122"/>
                <a:ea typeface="微软雅黑" panose="020B0503020204020204" pitchFamily="34" charset="-122"/>
              </a:rPr>
              <a:t>\”</a:t>
            </a:r>
            <a:r>
              <a:rPr lang="zh-CN" altLang="en-US" sz="2800" dirty="0">
                <a:solidFill>
                  <a:schemeClr val="tx1"/>
                </a:solidFill>
                <a:latin typeface="微软雅黑" panose="020B0503020204020204" pitchFamily="34" charset="-122"/>
                <a:ea typeface="微软雅黑" panose="020B0503020204020204" pitchFamily="34" charset="-122"/>
              </a:rPr>
              <a:t>表示双引号。</a:t>
            </a:r>
            <a:endParaRPr lang="en-US" altLang="zh-CN" sz="2800" dirty="0">
              <a:solidFill>
                <a:schemeClr val="tx1"/>
              </a:solidFill>
              <a:latin typeface="微软雅黑" panose="020B0503020204020204" pitchFamily="34" charset="-122"/>
              <a:ea typeface="微软雅黑" panose="020B0503020204020204" pitchFamily="34" charset="-122"/>
            </a:endParaRPr>
          </a:p>
          <a:p>
            <a:pPr lvl="1" indent="0" algn="just" eaLnBrk="1" fontAlgn="base" hangingPunct="1">
              <a:lnSpc>
                <a:spcPct val="200000"/>
              </a:lnSpc>
              <a:spcBef>
                <a:spcPct val="0"/>
              </a:spcBef>
              <a:spcAft>
                <a:spcPct val="0"/>
              </a:spcAft>
              <a:buClr>
                <a:srgbClr val="0066FF"/>
              </a:buClr>
              <a:buNone/>
            </a:pPr>
            <a:r>
              <a:rPr lang="zh-CN" altLang="en-US" sz="2800" dirty="0">
                <a:solidFill>
                  <a:schemeClr val="tx1"/>
                </a:solidFill>
                <a:latin typeface="微软雅黑" panose="020B0503020204020204" pitchFamily="34" charset="-122"/>
                <a:ea typeface="微软雅黑" panose="020B0503020204020204" pitchFamily="34" charset="-122"/>
              </a:rPr>
              <a:t>例如：</a:t>
            </a:r>
            <a:endParaRPr lang="en-US" altLang="zh-CN" sz="2800" dirty="0">
              <a:solidFill>
                <a:schemeClr val="tx1"/>
              </a:solidFill>
              <a:latin typeface="微软雅黑" panose="020B0503020204020204" pitchFamily="34" charset="-122"/>
              <a:ea typeface="微软雅黑" panose="020B0503020204020204" pitchFamily="34" charset="-122"/>
            </a:endParaRPr>
          </a:p>
        </p:txBody>
      </p:sp>
      <p:pic>
        <p:nvPicPr>
          <p:cNvPr id="53252" name="Picture 6"/>
          <p:cNvPicPr>
            <a:picLocks noChangeAspect="1"/>
          </p:cNvPicPr>
          <p:nvPr/>
        </p:nvPicPr>
        <p:blipFill>
          <a:blip r:embed="rId3"/>
          <a:srcRect t="45265" r="50000" b="40341"/>
          <a:stretch>
            <a:fillRect/>
          </a:stretch>
        </p:blipFill>
        <p:spPr>
          <a:xfrm>
            <a:off x="1908175" y="4508500"/>
            <a:ext cx="6454775" cy="1441450"/>
          </a:xfrm>
          <a:prstGeom prst="rect">
            <a:avLst/>
          </a:prstGeom>
          <a:noFill/>
          <a:ln w="9525">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2749550"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字符串类型</a:t>
            </a:r>
            <a:endPar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sp>
        <p:nvSpPr>
          <p:cNvPr id="54275" name="TextBox 2"/>
          <p:cNvSpPr txBox="1"/>
          <p:nvPr/>
        </p:nvSpPr>
        <p:spPr>
          <a:xfrm>
            <a:off x="430213" y="1700213"/>
            <a:ext cx="8605837" cy="1816100"/>
          </a:xfrm>
          <a:prstGeom prst="rect">
            <a:avLst/>
          </a:prstGeom>
          <a:noFill/>
          <a:ln w="9525">
            <a:noFill/>
          </a:ln>
        </p:spPr>
        <p:txBody>
          <a:bodyPr anchor="t" anchorCtr="0">
            <a:spAutoFit/>
          </a:bodyPr>
          <a:p>
            <a:pPr lvl="1" indent="457200" algn="just" eaLnBrk="1" fontAlgn="base" hangingPunct="1">
              <a:lnSpc>
                <a:spcPct val="200000"/>
              </a:lnSpc>
              <a:spcBef>
                <a:spcPct val="0"/>
              </a:spcBef>
              <a:spcAft>
                <a:spcPct val="0"/>
              </a:spcAft>
              <a:buClr>
                <a:srgbClr val="0066FF"/>
              </a:buClr>
              <a:buFont typeface="Wingdings" panose="05000000000000000000" pitchFamily="2" charset="2"/>
              <a:buChar char="n"/>
            </a:pPr>
            <a:r>
              <a:rPr lang="zh-CN" altLang="en-US" sz="2800" dirty="0">
                <a:solidFill>
                  <a:schemeClr val="tx1"/>
                </a:solidFill>
                <a:latin typeface="微软雅黑" panose="020B0503020204020204" pitchFamily="34" charset="-122"/>
                <a:ea typeface="微软雅黑" panose="020B0503020204020204" pitchFamily="34" charset="-122"/>
              </a:rPr>
              <a:t>字符串是一个字符序列：字符串最左端位置标记为</a:t>
            </a:r>
            <a:r>
              <a:rPr lang="en-US" altLang="zh-CN" sz="2800" dirty="0">
                <a:solidFill>
                  <a:schemeClr val="tx1"/>
                </a:solidFill>
                <a:latin typeface="微软雅黑" panose="020B0503020204020204" pitchFamily="34" charset="-122"/>
                <a:ea typeface="微软雅黑" panose="020B0503020204020204" pitchFamily="34" charset="-122"/>
              </a:rPr>
              <a:t>0</a:t>
            </a:r>
            <a:r>
              <a:rPr lang="zh-CN" altLang="en-US" sz="2800" dirty="0">
                <a:solidFill>
                  <a:schemeClr val="tx1"/>
                </a:solidFill>
                <a:latin typeface="微软雅黑" panose="020B0503020204020204" pitchFamily="34" charset="-122"/>
                <a:ea typeface="微软雅黑" panose="020B0503020204020204" pitchFamily="34" charset="-122"/>
              </a:rPr>
              <a:t>，依次增加。字符串中的编号叫做“索引”</a:t>
            </a:r>
            <a:endParaRPr lang="en-US" altLang="zh-CN" sz="2800" dirty="0">
              <a:solidFill>
                <a:schemeClr val="tx1"/>
              </a:solidFill>
              <a:latin typeface="微软雅黑" panose="020B0503020204020204" pitchFamily="34" charset="-122"/>
              <a:ea typeface="微软雅黑" panose="020B0503020204020204" pitchFamily="34" charset="-122"/>
            </a:endParaRPr>
          </a:p>
        </p:txBody>
      </p:sp>
      <p:graphicFrame>
        <p:nvGraphicFramePr>
          <p:cNvPr id="54276" name="Object 4"/>
          <p:cNvGraphicFramePr>
            <a:graphicFrameLocks noChangeAspect="1"/>
          </p:cNvGraphicFramePr>
          <p:nvPr/>
        </p:nvGraphicFramePr>
        <p:xfrm>
          <a:off x="1873250" y="3814763"/>
          <a:ext cx="5718175" cy="1225550"/>
        </p:xfrm>
        <a:graphic>
          <a:graphicData uri="http://schemas.openxmlformats.org/presentationml/2006/ole">
            <mc:AlternateContent xmlns:mc="http://schemas.openxmlformats.org/markup-compatibility/2006">
              <mc:Choice xmlns:v="urn:schemas-microsoft-com:vml" Requires="v">
                <p:oleObj spid="_x0000_s2" name="" r:id="rId3" imgW="4876800" imgH="1041400" progId="Visio.Drawing.11">
                  <p:embed/>
                </p:oleObj>
              </mc:Choice>
              <mc:Fallback>
                <p:oleObj name="" r:id="rId3" imgW="4876800" imgH="1041400" progId="Visio.Drawing.11">
                  <p:embed/>
                  <p:pic>
                    <p:nvPicPr>
                      <p:cNvPr id="0" name="图片 1"/>
                      <p:cNvPicPr/>
                      <p:nvPr/>
                    </p:nvPicPr>
                    <p:blipFill>
                      <a:blip r:embed="rId4"/>
                      <a:stretch>
                        <a:fillRect/>
                      </a:stretch>
                    </p:blipFill>
                    <p:spPr>
                      <a:xfrm>
                        <a:off x="1873250" y="3814763"/>
                        <a:ext cx="5718175" cy="1225550"/>
                      </a:xfrm>
                      <a:prstGeom prst="rect">
                        <a:avLst/>
                      </a:prstGeom>
                      <a:noFill/>
                      <a:ln w="38100">
                        <a:noFill/>
                        <a:miter/>
                      </a:ln>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2749550"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字符串类型</a:t>
            </a:r>
            <a:endPar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sp>
        <p:nvSpPr>
          <p:cNvPr id="55299" name="TextBox 2"/>
          <p:cNvSpPr txBox="1"/>
          <p:nvPr/>
        </p:nvSpPr>
        <p:spPr>
          <a:xfrm>
            <a:off x="430213" y="1700213"/>
            <a:ext cx="8605837" cy="1816100"/>
          </a:xfrm>
          <a:prstGeom prst="rect">
            <a:avLst/>
          </a:prstGeom>
          <a:noFill/>
          <a:ln w="9525">
            <a:noFill/>
          </a:ln>
        </p:spPr>
        <p:txBody>
          <a:bodyPr anchor="t" anchorCtr="0">
            <a:spAutoFit/>
          </a:bodyPr>
          <a:p>
            <a:pPr lvl="1" indent="457200" algn="just" eaLnBrk="1" fontAlgn="base" hangingPunct="1">
              <a:lnSpc>
                <a:spcPct val="200000"/>
              </a:lnSpc>
              <a:spcBef>
                <a:spcPct val="0"/>
              </a:spcBef>
              <a:spcAft>
                <a:spcPct val="0"/>
              </a:spcAft>
              <a:buClr>
                <a:srgbClr val="0066FF"/>
              </a:buClr>
              <a:buFont typeface="Wingdings" panose="05000000000000000000" pitchFamily="2" charset="2"/>
              <a:buChar char="n"/>
            </a:pPr>
            <a:r>
              <a:rPr lang="zh-CN" altLang="en-US" sz="2800" dirty="0">
                <a:solidFill>
                  <a:schemeClr val="tx1"/>
                </a:solidFill>
                <a:latin typeface="微软雅黑" panose="020B0503020204020204" pitchFamily="34" charset="-122"/>
                <a:ea typeface="微软雅黑" panose="020B0503020204020204" pitchFamily="34" charset="-122"/>
              </a:rPr>
              <a:t>单个索引辅助访问字符串中的特定位置</a:t>
            </a:r>
            <a:endParaRPr lang="en-US" altLang="zh-CN" sz="2800" dirty="0">
              <a:solidFill>
                <a:schemeClr val="tx1"/>
              </a:solidFill>
              <a:latin typeface="微软雅黑" panose="020B0503020204020204" pitchFamily="34" charset="-122"/>
              <a:ea typeface="微软雅黑" panose="020B0503020204020204" pitchFamily="34" charset="-122"/>
            </a:endParaRPr>
          </a:p>
          <a:p>
            <a:pPr lvl="1" indent="457200" algn="just" eaLnBrk="1" fontAlgn="base" hangingPunct="1">
              <a:lnSpc>
                <a:spcPct val="200000"/>
              </a:lnSpc>
              <a:spcBef>
                <a:spcPct val="0"/>
              </a:spcBef>
              <a:spcAft>
                <a:spcPct val="0"/>
              </a:spcAft>
              <a:buClr>
                <a:srgbClr val="0066FF"/>
              </a:buClr>
              <a:buNone/>
            </a:pPr>
            <a:r>
              <a:rPr lang="zh-CN" altLang="en-US" sz="2800" dirty="0">
                <a:solidFill>
                  <a:schemeClr val="tx1"/>
                </a:solidFill>
                <a:latin typeface="微软雅黑" panose="020B0503020204020204" pitchFamily="34" charset="-122"/>
                <a:ea typeface="微软雅黑" panose="020B0503020204020204" pitchFamily="34" charset="-122"/>
              </a:rPr>
              <a:t>    格式为</a:t>
            </a:r>
            <a:r>
              <a:rPr lang="en-US" altLang="zh-CN" sz="2800" dirty="0">
                <a:solidFill>
                  <a:srgbClr val="FF0000"/>
                </a:solidFill>
                <a:latin typeface="微软雅黑" panose="020B0503020204020204" pitchFamily="34" charset="-122"/>
                <a:ea typeface="微软雅黑" panose="020B0503020204020204" pitchFamily="34" charset="-122"/>
              </a:rPr>
              <a:t>&lt;string&gt;[&lt;</a:t>
            </a:r>
            <a:r>
              <a:rPr lang="zh-CN" altLang="en-US" sz="2800" dirty="0">
                <a:solidFill>
                  <a:srgbClr val="FF0000"/>
                </a:solidFill>
                <a:latin typeface="微软雅黑" panose="020B0503020204020204" pitchFamily="34" charset="-122"/>
                <a:ea typeface="微软雅黑" panose="020B0503020204020204" pitchFamily="34" charset="-122"/>
              </a:rPr>
              <a:t>索引</a:t>
            </a:r>
            <a:r>
              <a:rPr lang="en-US" altLang="zh-CN" sz="2800" dirty="0">
                <a:solidFill>
                  <a:srgbClr val="FF0000"/>
                </a:solidFill>
                <a:latin typeface="微软雅黑" panose="020B0503020204020204" pitchFamily="34" charset="-122"/>
                <a:ea typeface="微软雅黑" panose="020B0503020204020204" pitchFamily="34" charset="-122"/>
              </a:rPr>
              <a:t>&gt;]</a:t>
            </a:r>
            <a:endParaRPr lang="en-US" altLang="zh-CN" sz="2800" dirty="0">
              <a:solidFill>
                <a:srgbClr val="FF0000"/>
              </a:solidFill>
              <a:latin typeface="微软雅黑" panose="020B0503020204020204" pitchFamily="34" charset="-122"/>
              <a:ea typeface="微软雅黑" panose="020B0503020204020204" pitchFamily="34" charset="-122"/>
            </a:endParaRPr>
          </a:p>
        </p:txBody>
      </p:sp>
      <p:pic>
        <p:nvPicPr>
          <p:cNvPr id="55300" name="图片 1"/>
          <p:cNvPicPr>
            <a:picLocks noChangeAspect="1"/>
          </p:cNvPicPr>
          <p:nvPr/>
        </p:nvPicPr>
        <p:blipFill>
          <a:blip r:embed="rId3"/>
          <a:stretch>
            <a:fillRect/>
          </a:stretch>
        </p:blipFill>
        <p:spPr>
          <a:xfrm>
            <a:off x="3203575" y="3748088"/>
            <a:ext cx="3925888" cy="2374900"/>
          </a:xfrm>
          <a:prstGeom prst="rect">
            <a:avLst/>
          </a:prstGeom>
          <a:noFill/>
          <a:ln w="9525">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2749550"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字符串类型</a:t>
            </a:r>
            <a:endPar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sp>
        <p:nvSpPr>
          <p:cNvPr id="56323" name="TextBox 2"/>
          <p:cNvSpPr txBox="1"/>
          <p:nvPr/>
        </p:nvSpPr>
        <p:spPr>
          <a:xfrm>
            <a:off x="430213" y="1692275"/>
            <a:ext cx="8605837" cy="2678113"/>
          </a:xfrm>
          <a:prstGeom prst="rect">
            <a:avLst/>
          </a:prstGeom>
          <a:noFill/>
          <a:ln w="9525">
            <a:noFill/>
          </a:ln>
        </p:spPr>
        <p:txBody>
          <a:bodyPr anchor="t" anchorCtr="0">
            <a:spAutoFit/>
          </a:bodyPr>
          <a:p>
            <a:pPr lvl="1" indent="457200" algn="just" eaLnBrk="1" fontAlgn="base" hangingPunct="1">
              <a:lnSpc>
                <a:spcPct val="150000"/>
              </a:lnSpc>
              <a:spcBef>
                <a:spcPct val="0"/>
              </a:spcBef>
              <a:spcAft>
                <a:spcPct val="0"/>
              </a:spcAft>
              <a:buClr>
                <a:srgbClr val="0066FF"/>
              </a:buClr>
              <a:buFont typeface="Wingdings" panose="05000000000000000000" pitchFamily="2" charset="2"/>
              <a:buChar char="n"/>
            </a:pPr>
            <a:r>
              <a:rPr lang="en-US" altLang="zh-CN" sz="2800" dirty="0">
                <a:solidFill>
                  <a:schemeClr val="tx1"/>
                </a:solidFill>
                <a:latin typeface="微软雅黑" panose="020B0503020204020204" pitchFamily="34" charset="-122"/>
                <a:ea typeface="微软雅黑" panose="020B0503020204020204" pitchFamily="34" charset="-122"/>
              </a:rPr>
              <a:t>Python</a:t>
            </a:r>
            <a:r>
              <a:rPr lang="zh-CN" altLang="en-US" sz="2800" dirty="0">
                <a:solidFill>
                  <a:schemeClr val="tx1"/>
                </a:solidFill>
                <a:latin typeface="微软雅黑" panose="020B0503020204020204" pitchFamily="34" charset="-122"/>
                <a:ea typeface="微软雅黑" panose="020B0503020204020204" pitchFamily="34" charset="-122"/>
              </a:rPr>
              <a:t>中字符串索引从</a:t>
            </a:r>
            <a:r>
              <a:rPr lang="en-US" altLang="zh-CN" sz="2800" dirty="0">
                <a:solidFill>
                  <a:schemeClr val="tx1"/>
                </a:solidFill>
                <a:latin typeface="微软雅黑" panose="020B0503020204020204" pitchFamily="34" charset="-122"/>
                <a:ea typeface="微软雅黑" panose="020B0503020204020204" pitchFamily="34" charset="-122"/>
              </a:rPr>
              <a:t>0</a:t>
            </a:r>
            <a:r>
              <a:rPr lang="zh-CN" altLang="en-US" sz="2800" dirty="0">
                <a:solidFill>
                  <a:schemeClr val="tx1"/>
                </a:solidFill>
                <a:latin typeface="微软雅黑" panose="020B0503020204020204" pitchFamily="34" charset="-122"/>
                <a:ea typeface="微软雅黑" panose="020B0503020204020204" pitchFamily="34" charset="-122"/>
              </a:rPr>
              <a:t>开始，一个长度为</a:t>
            </a:r>
            <a:r>
              <a:rPr lang="en-US" altLang="zh-CN" sz="2800" dirty="0">
                <a:solidFill>
                  <a:schemeClr val="tx1"/>
                </a:solidFill>
                <a:latin typeface="微软雅黑" panose="020B0503020204020204" pitchFamily="34" charset="-122"/>
                <a:ea typeface="微软雅黑" panose="020B0503020204020204" pitchFamily="34" charset="-122"/>
              </a:rPr>
              <a:t>L</a:t>
            </a:r>
            <a:r>
              <a:rPr lang="zh-CN" altLang="en-US" sz="2800" dirty="0">
                <a:solidFill>
                  <a:schemeClr val="tx1"/>
                </a:solidFill>
                <a:latin typeface="微软雅黑" panose="020B0503020204020204" pitchFamily="34" charset="-122"/>
                <a:ea typeface="微软雅黑" panose="020B0503020204020204" pitchFamily="34" charset="-122"/>
              </a:rPr>
              <a:t>的字符串最后一个字符的位置是</a:t>
            </a:r>
            <a:r>
              <a:rPr lang="en-US" altLang="zh-CN" sz="2800" dirty="0">
                <a:solidFill>
                  <a:schemeClr val="tx1"/>
                </a:solidFill>
                <a:latin typeface="微软雅黑" panose="020B0503020204020204" pitchFamily="34" charset="-122"/>
                <a:ea typeface="微软雅黑" panose="020B0503020204020204" pitchFamily="34" charset="-122"/>
              </a:rPr>
              <a:t>L-1</a:t>
            </a:r>
            <a:endParaRPr lang="en-US" altLang="zh-CN" sz="2800" dirty="0">
              <a:solidFill>
                <a:schemeClr val="tx1"/>
              </a:solidFill>
              <a:latin typeface="微软雅黑" panose="020B0503020204020204" pitchFamily="34" charset="-122"/>
              <a:ea typeface="微软雅黑" panose="020B0503020204020204" pitchFamily="34" charset="-122"/>
            </a:endParaRPr>
          </a:p>
          <a:p>
            <a:pPr lvl="1" indent="457200" algn="just" eaLnBrk="1" fontAlgn="base" hangingPunct="1">
              <a:lnSpc>
                <a:spcPct val="150000"/>
              </a:lnSpc>
              <a:spcBef>
                <a:spcPct val="0"/>
              </a:spcBef>
              <a:spcAft>
                <a:spcPct val="0"/>
              </a:spcAft>
              <a:buClr>
                <a:srgbClr val="0066FF"/>
              </a:buClr>
              <a:buFont typeface="Wingdings" panose="05000000000000000000" pitchFamily="2" charset="2"/>
              <a:buChar char="n"/>
            </a:pPr>
            <a:r>
              <a:rPr lang="en-US" altLang="zh-CN" sz="2800" dirty="0">
                <a:solidFill>
                  <a:schemeClr val="tx1"/>
                </a:solidFill>
                <a:latin typeface="微软雅黑" panose="020B0503020204020204" pitchFamily="34" charset="-122"/>
                <a:ea typeface="微软雅黑" panose="020B0503020204020204" pitchFamily="34" charset="-122"/>
              </a:rPr>
              <a:t>Python</a:t>
            </a:r>
            <a:r>
              <a:rPr lang="zh-CN" altLang="en-US" sz="2800" dirty="0">
                <a:solidFill>
                  <a:schemeClr val="tx1"/>
                </a:solidFill>
                <a:latin typeface="微软雅黑" panose="020B0503020204020204" pitchFamily="34" charset="-122"/>
                <a:ea typeface="微软雅黑" panose="020B0503020204020204" pitchFamily="34" charset="-122"/>
              </a:rPr>
              <a:t>同时允许使用负数从字符串右边末尾向左边进行反向索引，最右侧索引值是</a:t>
            </a:r>
            <a:r>
              <a:rPr lang="en-US" altLang="zh-CN" sz="2800" dirty="0">
                <a:solidFill>
                  <a:schemeClr val="tx1"/>
                </a:solidFill>
                <a:latin typeface="微软雅黑" panose="020B0503020204020204" pitchFamily="34" charset="-122"/>
                <a:ea typeface="微软雅黑" panose="020B0503020204020204" pitchFamily="34" charset="-122"/>
              </a:rPr>
              <a:t>-1</a:t>
            </a:r>
            <a:endParaRPr lang="en-US" altLang="zh-CN" sz="2800" dirty="0">
              <a:solidFill>
                <a:schemeClr val="tx1"/>
              </a:solidFill>
              <a:latin typeface="微软雅黑" panose="020B0503020204020204" pitchFamily="34" charset="-122"/>
              <a:ea typeface="微软雅黑" panose="020B0503020204020204" pitchFamily="34" charset="-122"/>
            </a:endParaRPr>
          </a:p>
        </p:txBody>
      </p:sp>
      <p:pic>
        <p:nvPicPr>
          <p:cNvPr id="56324" name="图片 1"/>
          <p:cNvPicPr>
            <a:picLocks noChangeAspect="1"/>
          </p:cNvPicPr>
          <p:nvPr/>
        </p:nvPicPr>
        <p:blipFill>
          <a:blip r:embed="rId3"/>
          <a:stretch>
            <a:fillRect/>
          </a:stretch>
        </p:blipFill>
        <p:spPr>
          <a:xfrm>
            <a:off x="3635375" y="4797425"/>
            <a:ext cx="2767013" cy="969963"/>
          </a:xfrm>
          <a:prstGeom prst="rect">
            <a:avLst/>
          </a:prstGeom>
          <a:noFill/>
          <a:ln w="9525">
            <a:noFill/>
          </a:ln>
        </p:spPr>
      </p:pic>
      <p:pic>
        <p:nvPicPr>
          <p:cNvPr id="6" name="图片 5"/>
          <p:cNvPicPr>
            <a:picLocks noChangeAspect="1"/>
          </p:cNvPicPr>
          <p:nvPr/>
        </p:nvPicPr>
        <p:blipFill>
          <a:blip r:embed="rId4"/>
          <a:stretch>
            <a:fillRect/>
          </a:stretch>
        </p:blipFill>
        <p:spPr>
          <a:xfrm>
            <a:off x="1619250" y="1851025"/>
            <a:ext cx="6238875" cy="2519363"/>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2749550"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字符串类型</a:t>
            </a:r>
            <a:endPar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sp>
        <p:nvSpPr>
          <p:cNvPr id="57347" name="TextBox 2"/>
          <p:cNvSpPr txBox="1"/>
          <p:nvPr/>
        </p:nvSpPr>
        <p:spPr>
          <a:xfrm>
            <a:off x="430213" y="1692275"/>
            <a:ext cx="8605837" cy="3969385"/>
          </a:xfrm>
          <a:prstGeom prst="rect">
            <a:avLst/>
          </a:prstGeom>
          <a:noFill/>
          <a:ln w="9525">
            <a:noFill/>
          </a:ln>
        </p:spPr>
        <p:txBody>
          <a:bodyPr anchor="t" anchorCtr="0">
            <a:spAutoFit/>
          </a:bodyPr>
          <a:p>
            <a:pPr lvl="1" indent="457200" algn="just" eaLnBrk="1" fontAlgn="base" hangingPunct="1">
              <a:lnSpc>
                <a:spcPct val="150000"/>
              </a:lnSpc>
              <a:spcBef>
                <a:spcPct val="0"/>
              </a:spcBef>
              <a:spcAft>
                <a:spcPct val="0"/>
              </a:spcAft>
              <a:buClr>
                <a:srgbClr val="0066FF"/>
              </a:buClr>
              <a:buFont typeface="Wingdings" panose="05000000000000000000" pitchFamily="2" charset="2"/>
              <a:buChar char="n"/>
            </a:pPr>
            <a:r>
              <a:rPr lang="zh-CN" altLang="en-US" sz="2800" dirty="0">
                <a:solidFill>
                  <a:schemeClr val="tx1"/>
                </a:solidFill>
                <a:latin typeface="微软雅黑" panose="020B0503020204020204" pitchFamily="34" charset="-122"/>
                <a:ea typeface="微软雅黑" panose="020B0503020204020204" pitchFamily="34" charset="-122"/>
              </a:rPr>
              <a:t>可以通过两个索引值确定一个位置范围，返回这个范围的子串</a:t>
            </a:r>
            <a:endParaRPr lang="en-US" altLang="zh-CN" sz="2800" dirty="0">
              <a:solidFill>
                <a:schemeClr val="tx1"/>
              </a:solidFill>
              <a:latin typeface="微软雅黑" panose="020B0503020204020204" pitchFamily="34" charset="-122"/>
              <a:ea typeface="微软雅黑" panose="020B0503020204020204" pitchFamily="34" charset="-122"/>
            </a:endParaRPr>
          </a:p>
          <a:p>
            <a:pPr lvl="1" indent="457200" algn="just" eaLnBrk="1" fontAlgn="base" hangingPunct="1">
              <a:lnSpc>
                <a:spcPct val="150000"/>
              </a:lnSpc>
              <a:spcBef>
                <a:spcPct val="0"/>
              </a:spcBef>
              <a:spcAft>
                <a:spcPct val="0"/>
              </a:spcAft>
              <a:buClr>
                <a:srgbClr val="0066FF"/>
              </a:buClr>
              <a:buNone/>
            </a:pPr>
            <a:r>
              <a:rPr lang="zh-CN" altLang="en-US" sz="2800" dirty="0">
                <a:solidFill>
                  <a:schemeClr val="tx1"/>
                </a:solidFill>
                <a:latin typeface="微软雅黑" panose="020B0503020204020204" pitchFamily="34" charset="-122"/>
                <a:ea typeface="微软雅黑" panose="020B0503020204020204" pitchFamily="34" charset="-122"/>
              </a:rPr>
              <a:t>   </a:t>
            </a:r>
            <a:r>
              <a:rPr lang="zh-CN" altLang="en-US" sz="2800" b="1" dirty="0">
                <a:solidFill>
                  <a:schemeClr val="tx1"/>
                </a:solidFill>
                <a:latin typeface="微软雅黑" panose="020B0503020204020204" pitchFamily="34" charset="-122"/>
                <a:ea typeface="微软雅黑" panose="020B0503020204020204" pitchFamily="34" charset="-122"/>
              </a:rPr>
              <a:t>格式： </a:t>
            </a:r>
            <a:r>
              <a:rPr lang="en-US" altLang="zh-CN" sz="2800" b="1" dirty="0">
                <a:solidFill>
                  <a:schemeClr val="tx1"/>
                </a:solidFill>
                <a:latin typeface="微软雅黑" panose="020B0503020204020204" pitchFamily="34" charset="-122"/>
                <a:ea typeface="微软雅黑" panose="020B0503020204020204" pitchFamily="34" charset="-122"/>
              </a:rPr>
              <a:t>&lt;string&gt;[&lt;start&gt;:&lt;end&gt;]</a:t>
            </a:r>
            <a:endParaRPr lang="en-US" altLang="zh-CN" sz="2800" dirty="0">
              <a:solidFill>
                <a:schemeClr val="tx1"/>
              </a:solidFill>
              <a:latin typeface="微软雅黑" panose="020B0503020204020204" pitchFamily="34" charset="-122"/>
              <a:ea typeface="微软雅黑" panose="020B0503020204020204" pitchFamily="34" charset="-122"/>
            </a:endParaRPr>
          </a:p>
          <a:p>
            <a:pPr lvl="1" indent="457200" algn="just" eaLnBrk="1" fontAlgn="base" hangingPunct="1">
              <a:lnSpc>
                <a:spcPct val="150000"/>
              </a:lnSpc>
              <a:spcBef>
                <a:spcPct val="0"/>
              </a:spcBef>
              <a:spcAft>
                <a:spcPct val="0"/>
              </a:spcAft>
              <a:buClr>
                <a:srgbClr val="0066FF"/>
              </a:buClr>
              <a:buFont typeface="Wingdings" panose="05000000000000000000" pitchFamily="2" charset="2"/>
              <a:buChar char="n"/>
            </a:pPr>
            <a:r>
              <a:rPr lang="en-US" altLang="zh-CN" sz="2800" dirty="0">
                <a:solidFill>
                  <a:schemeClr val="tx1"/>
                </a:solidFill>
                <a:latin typeface="微软雅黑" panose="020B0503020204020204" pitchFamily="34" charset="-122"/>
                <a:ea typeface="微软雅黑" panose="020B0503020204020204" pitchFamily="34" charset="-122"/>
              </a:rPr>
              <a:t>start</a:t>
            </a:r>
            <a:r>
              <a:rPr lang="zh-CN" altLang="en-US" sz="2800" dirty="0">
                <a:solidFill>
                  <a:schemeClr val="tx1"/>
                </a:solidFill>
                <a:latin typeface="微软雅黑" panose="020B0503020204020204" pitchFamily="34" charset="-122"/>
                <a:ea typeface="微软雅黑" panose="020B0503020204020204" pitchFamily="34" charset="-122"/>
              </a:rPr>
              <a:t>和</a:t>
            </a:r>
            <a:r>
              <a:rPr lang="en-US" altLang="zh-CN" sz="2800" dirty="0">
                <a:solidFill>
                  <a:schemeClr val="tx1"/>
                </a:solidFill>
                <a:latin typeface="微软雅黑" panose="020B0503020204020204" pitchFamily="34" charset="-122"/>
                <a:ea typeface="微软雅黑" panose="020B0503020204020204" pitchFamily="34" charset="-122"/>
              </a:rPr>
              <a:t>end</a:t>
            </a:r>
            <a:r>
              <a:rPr lang="zh-CN" altLang="en-US" sz="2800" dirty="0">
                <a:solidFill>
                  <a:schemeClr val="tx1"/>
                </a:solidFill>
                <a:latin typeface="微软雅黑" panose="020B0503020204020204" pitchFamily="34" charset="-122"/>
                <a:ea typeface="微软雅黑" panose="020B0503020204020204" pitchFamily="34" charset="-122"/>
              </a:rPr>
              <a:t>都是整数型数值，这个子序列</a:t>
            </a:r>
            <a:r>
              <a:rPr lang="zh-CN" altLang="en-US" sz="2800" dirty="0">
                <a:solidFill>
                  <a:srgbClr val="FF0000"/>
                </a:solidFill>
                <a:latin typeface="微软雅黑" panose="020B0503020204020204" pitchFamily="34" charset="-122"/>
                <a:ea typeface="微软雅黑" panose="020B0503020204020204" pitchFamily="34" charset="-122"/>
              </a:rPr>
              <a:t>从索引</a:t>
            </a:r>
            <a:r>
              <a:rPr lang="en-US" altLang="zh-CN" sz="2800" dirty="0">
                <a:solidFill>
                  <a:srgbClr val="FF0000"/>
                </a:solidFill>
                <a:latin typeface="微软雅黑" panose="020B0503020204020204" pitchFamily="34" charset="-122"/>
                <a:ea typeface="微软雅黑" panose="020B0503020204020204" pitchFamily="34" charset="-122"/>
              </a:rPr>
              <a:t>start</a:t>
            </a:r>
            <a:r>
              <a:rPr lang="zh-CN" altLang="en-US" sz="2800" dirty="0">
                <a:solidFill>
                  <a:srgbClr val="FF0000"/>
                </a:solidFill>
                <a:latin typeface="微软雅黑" panose="020B0503020204020204" pitchFamily="34" charset="-122"/>
                <a:ea typeface="微软雅黑" panose="020B0503020204020204" pitchFamily="34" charset="-122"/>
              </a:rPr>
              <a:t>开始直到索引</a:t>
            </a:r>
            <a:r>
              <a:rPr lang="en-US" altLang="zh-CN" sz="2800" dirty="0">
                <a:solidFill>
                  <a:srgbClr val="FF0000"/>
                </a:solidFill>
                <a:latin typeface="微软雅黑" panose="020B0503020204020204" pitchFamily="34" charset="-122"/>
                <a:ea typeface="微软雅黑" panose="020B0503020204020204" pitchFamily="34" charset="-122"/>
              </a:rPr>
              <a:t>end</a:t>
            </a:r>
            <a:r>
              <a:rPr lang="zh-CN" altLang="en-US" sz="2800" dirty="0">
                <a:solidFill>
                  <a:srgbClr val="FF0000"/>
                </a:solidFill>
                <a:latin typeface="微软雅黑" panose="020B0503020204020204" pitchFamily="34" charset="-122"/>
                <a:ea typeface="微软雅黑" panose="020B0503020204020204" pitchFamily="34" charset="-122"/>
              </a:rPr>
              <a:t>结束，但不包括</a:t>
            </a:r>
            <a:r>
              <a:rPr lang="en-US" altLang="zh-CN" sz="2800" dirty="0">
                <a:solidFill>
                  <a:srgbClr val="FF0000"/>
                </a:solidFill>
                <a:latin typeface="微软雅黑" panose="020B0503020204020204" pitchFamily="34" charset="-122"/>
                <a:ea typeface="微软雅黑" panose="020B0503020204020204" pitchFamily="34" charset="-122"/>
              </a:rPr>
              <a:t>end</a:t>
            </a:r>
            <a:r>
              <a:rPr lang="zh-CN" altLang="en-US" sz="2800" dirty="0">
                <a:solidFill>
                  <a:srgbClr val="FF0000"/>
                </a:solidFill>
                <a:latin typeface="微软雅黑" panose="020B0503020204020204" pitchFamily="34" charset="-122"/>
                <a:ea typeface="微软雅黑" panose="020B0503020204020204" pitchFamily="34" charset="-122"/>
              </a:rPr>
              <a:t>位置</a:t>
            </a:r>
            <a:r>
              <a:rPr lang="zh-CN" altLang="en-US" sz="2800" dirty="0">
                <a:solidFill>
                  <a:schemeClr val="tx1"/>
                </a:solidFill>
                <a:latin typeface="Arial" panose="020B0604020202020204" pitchFamily="34" charset="0"/>
                <a:ea typeface="宋体" panose="02010600030101010101" pitchFamily="2" charset="-122"/>
              </a:rPr>
              <a:t>。</a:t>
            </a:r>
            <a:endParaRPr lang="zh-CN" altLang="en-US" sz="2800" dirty="0">
              <a:solidFill>
                <a:schemeClr val="tx1"/>
              </a:solidFill>
              <a:latin typeface="Arial" panose="020B0604020202020204" pitchFamily="34" charset="0"/>
              <a:ea typeface="宋体" panose="02010600030101010101" pitchFamily="2" charset="-122"/>
            </a:endParaRPr>
          </a:p>
          <a:p>
            <a:pPr lvl="1" indent="457200" algn="just" eaLnBrk="1" fontAlgn="base" hangingPunct="1">
              <a:lnSpc>
                <a:spcPct val="150000"/>
              </a:lnSpc>
              <a:spcBef>
                <a:spcPct val="0"/>
              </a:spcBef>
              <a:spcAft>
                <a:spcPct val="0"/>
              </a:spcAft>
              <a:buClr>
                <a:srgbClr val="0066FF"/>
              </a:buClr>
              <a:buFont typeface="Wingdings" panose="05000000000000000000" pitchFamily="2" charset="2"/>
              <a:buChar char="n"/>
            </a:pPr>
            <a:endParaRPr lang="en-US" altLang="zh-CN" sz="2800" dirty="0">
              <a:solidFill>
                <a:schemeClr val="tx1"/>
              </a:solidFill>
              <a:latin typeface="微软雅黑" panose="020B0503020204020204" pitchFamily="34" charset="-122"/>
              <a:ea typeface="微软雅黑" panose="020B0503020204020204" pitchFamily="34" charset="-122"/>
            </a:endParaRPr>
          </a:p>
        </p:txBody>
      </p:sp>
      <p:pic>
        <p:nvPicPr>
          <p:cNvPr id="57348" name="图片 2"/>
          <p:cNvPicPr>
            <a:picLocks noChangeAspect="1"/>
          </p:cNvPicPr>
          <p:nvPr/>
        </p:nvPicPr>
        <p:blipFill>
          <a:blip r:embed="rId3"/>
          <a:stretch>
            <a:fillRect/>
          </a:stretch>
        </p:blipFill>
        <p:spPr>
          <a:xfrm>
            <a:off x="4356100" y="5376863"/>
            <a:ext cx="2484438" cy="1009650"/>
          </a:xfrm>
          <a:prstGeom prst="rect">
            <a:avLst/>
          </a:prstGeom>
          <a:noFill/>
          <a:ln w="9525">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3230880" cy="70675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字符串</a:t>
            </a:r>
            <a:r>
              <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操作符</a:t>
            </a:r>
            <a:endPar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sp>
        <p:nvSpPr>
          <p:cNvPr id="58371" name="TextBox 2"/>
          <p:cNvSpPr txBox="1"/>
          <p:nvPr/>
        </p:nvSpPr>
        <p:spPr>
          <a:xfrm>
            <a:off x="430213" y="1700213"/>
            <a:ext cx="7526337" cy="3908425"/>
          </a:xfrm>
          <a:prstGeom prst="rect">
            <a:avLst/>
          </a:prstGeom>
          <a:noFill/>
          <a:ln w="9525">
            <a:noFill/>
          </a:ln>
        </p:spPr>
        <p:txBody>
          <a:bodyPr anchor="t" anchorCtr="0">
            <a:spAutoFit/>
          </a:bodyPr>
          <a:p>
            <a:pPr lvl="1" indent="457200" algn="just" eaLnBrk="1" fontAlgn="base" hangingPunct="1">
              <a:lnSpc>
                <a:spcPct val="200000"/>
              </a:lnSpc>
              <a:spcBef>
                <a:spcPct val="0"/>
              </a:spcBef>
              <a:spcAft>
                <a:spcPct val="0"/>
              </a:spcAft>
              <a:buClr>
                <a:srgbClr val="0066FF"/>
              </a:buClr>
              <a:buFont typeface="Wingdings" panose="05000000000000000000" pitchFamily="2" charset="2"/>
              <a:buChar char="n"/>
            </a:pPr>
            <a:r>
              <a:rPr lang="zh-CN" altLang="en-US" sz="2800" dirty="0">
                <a:solidFill>
                  <a:schemeClr val="tx1"/>
                </a:solidFill>
                <a:latin typeface="微软雅黑" panose="020B0503020204020204" pitchFamily="34" charset="-122"/>
                <a:ea typeface="微软雅黑" panose="020B0503020204020204" pitchFamily="34" charset="-122"/>
              </a:rPr>
              <a:t>字符串之间可以</a:t>
            </a:r>
            <a:r>
              <a:rPr lang="zh-CN" altLang="en-US" sz="2800" dirty="0">
                <a:solidFill>
                  <a:srgbClr val="FF0000"/>
                </a:solidFill>
                <a:latin typeface="微软雅黑" panose="020B0503020204020204" pitchFamily="34" charset="-122"/>
                <a:ea typeface="微软雅黑" panose="020B0503020204020204" pitchFamily="34" charset="-122"/>
              </a:rPr>
              <a:t>通过</a:t>
            </a:r>
            <a:r>
              <a:rPr lang="en-US" altLang="zh-CN" sz="2800" dirty="0">
                <a:solidFill>
                  <a:srgbClr val="FF0000"/>
                </a:solidFill>
                <a:latin typeface="微软雅黑" panose="020B0503020204020204" pitchFamily="34" charset="-122"/>
                <a:ea typeface="微软雅黑" panose="020B0503020204020204" pitchFamily="34" charset="-122"/>
              </a:rPr>
              <a:t>+</a:t>
            </a:r>
            <a:r>
              <a:rPr lang="zh-CN" altLang="en-US" sz="2800" dirty="0">
                <a:solidFill>
                  <a:srgbClr val="FF0000"/>
                </a:solidFill>
                <a:latin typeface="微软雅黑" panose="020B0503020204020204" pitchFamily="34" charset="-122"/>
                <a:ea typeface="微软雅黑" panose="020B0503020204020204" pitchFamily="34" charset="-122"/>
              </a:rPr>
              <a:t>或*进行连接</a:t>
            </a:r>
            <a:endParaRPr lang="en-US" altLang="zh-CN" sz="2800" dirty="0">
              <a:solidFill>
                <a:schemeClr val="tx1"/>
              </a:solidFill>
              <a:latin typeface="微软雅黑" panose="020B0503020204020204" pitchFamily="34" charset="-122"/>
              <a:ea typeface="微软雅黑" panose="020B0503020204020204" pitchFamily="34" charset="-122"/>
            </a:endParaRPr>
          </a:p>
          <a:p>
            <a:pPr marL="1143000" lvl="2" indent="-228600" algn="just" eaLnBrk="1" fontAlgn="base" hangingPunct="1">
              <a:lnSpc>
                <a:spcPct val="200000"/>
              </a:lnSpc>
              <a:spcBef>
                <a:spcPct val="0"/>
              </a:spcBef>
              <a:spcAft>
                <a:spcPct val="0"/>
              </a:spcAft>
              <a:buClr>
                <a:srgbClr val="0066FF"/>
              </a:buClr>
              <a:buFont typeface="Wingdings" panose="05000000000000000000" pitchFamily="2" charset="2"/>
              <a:buChar char="n"/>
            </a:pPr>
            <a:r>
              <a:rPr lang="zh-CN" altLang="en-US" sz="2400" dirty="0">
                <a:solidFill>
                  <a:schemeClr val="tx1"/>
                </a:solidFill>
                <a:latin typeface="微软雅黑" panose="020B0503020204020204" pitchFamily="34" charset="-122"/>
                <a:ea typeface="微软雅黑" panose="020B0503020204020204" pitchFamily="34" charset="-122"/>
              </a:rPr>
              <a:t>加法操作</a:t>
            </a:r>
            <a:r>
              <a:rPr lang="en-US" altLang="zh-CN" sz="2400" dirty="0">
                <a:solidFill>
                  <a:schemeClr val="tx1"/>
                </a:solidFill>
                <a:latin typeface="微软雅黑" panose="020B0503020204020204" pitchFamily="34" charset="-122"/>
                <a:ea typeface="微软雅黑" panose="020B0503020204020204" pitchFamily="34" charset="-122"/>
              </a:rPr>
              <a:t>(+)</a:t>
            </a:r>
            <a:r>
              <a:rPr lang="zh-CN" altLang="en-US" sz="2400" dirty="0">
                <a:solidFill>
                  <a:schemeClr val="tx1"/>
                </a:solidFill>
                <a:latin typeface="微软雅黑" panose="020B0503020204020204" pitchFamily="34" charset="-122"/>
                <a:ea typeface="微软雅黑" panose="020B0503020204020204" pitchFamily="34" charset="-122"/>
              </a:rPr>
              <a:t>将两个字符串连接成为一个新的字符串</a:t>
            </a:r>
            <a:endParaRPr lang="en-US" altLang="zh-CN" sz="2400" dirty="0">
              <a:solidFill>
                <a:schemeClr val="tx1"/>
              </a:solidFill>
              <a:latin typeface="微软雅黑" panose="020B0503020204020204" pitchFamily="34" charset="-122"/>
              <a:ea typeface="微软雅黑" panose="020B0503020204020204" pitchFamily="34" charset="-122"/>
            </a:endParaRPr>
          </a:p>
          <a:p>
            <a:pPr marL="1143000" lvl="2" indent="-228600" algn="just" eaLnBrk="1" fontAlgn="base" hangingPunct="1">
              <a:lnSpc>
                <a:spcPct val="200000"/>
              </a:lnSpc>
              <a:spcBef>
                <a:spcPct val="0"/>
              </a:spcBef>
              <a:spcAft>
                <a:spcPct val="0"/>
              </a:spcAft>
              <a:buClr>
                <a:srgbClr val="0066FF"/>
              </a:buClr>
              <a:buFont typeface="Wingdings" panose="05000000000000000000" pitchFamily="2" charset="2"/>
              <a:buChar char="n"/>
            </a:pPr>
            <a:r>
              <a:rPr lang="zh-CN" altLang="en-US" sz="2400" dirty="0">
                <a:solidFill>
                  <a:schemeClr val="tx1"/>
                </a:solidFill>
                <a:latin typeface="微软雅黑" panose="020B0503020204020204" pitchFamily="34" charset="-122"/>
                <a:ea typeface="微软雅黑" panose="020B0503020204020204" pitchFamily="34" charset="-122"/>
              </a:rPr>
              <a:t>乘法操作</a:t>
            </a:r>
            <a:r>
              <a:rPr lang="en-US" altLang="zh-CN" sz="2400" dirty="0">
                <a:solidFill>
                  <a:schemeClr val="tx1"/>
                </a:solidFill>
                <a:latin typeface="微软雅黑" panose="020B0503020204020204" pitchFamily="34" charset="-122"/>
                <a:ea typeface="微软雅黑" panose="020B0503020204020204" pitchFamily="34" charset="-122"/>
              </a:rPr>
              <a:t>(*)</a:t>
            </a:r>
            <a:r>
              <a:rPr lang="zh-CN" altLang="en-US" sz="2400" dirty="0">
                <a:solidFill>
                  <a:schemeClr val="tx1"/>
                </a:solidFill>
                <a:latin typeface="微软雅黑" panose="020B0503020204020204" pitchFamily="34" charset="-122"/>
                <a:ea typeface="微软雅黑" panose="020B0503020204020204" pitchFamily="34" charset="-122"/>
              </a:rPr>
              <a:t>生成一个由其本身字符串重复连接而成的字符串</a:t>
            </a:r>
            <a:endParaRPr lang="en-US" altLang="zh-CN" sz="2400" dirty="0">
              <a:solidFill>
                <a:schemeClr val="tx1"/>
              </a:solidFill>
              <a:latin typeface="微软雅黑" panose="020B0503020204020204" pitchFamily="34" charset="-122"/>
              <a:ea typeface="微软雅黑" panose="020B0503020204020204" pitchFamily="34" charset="-122"/>
            </a:endParaRPr>
          </a:p>
        </p:txBody>
      </p:sp>
      <p:pic>
        <p:nvPicPr>
          <p:cNvPr id="58372" name="图片 1"/>
          <p:cNvPicPr>
            <a:picLocks noChangeAspect="1"/>
          </p:cNvPicPr>
          <p:nvPr/>
        </p:nvPicPr>
        <p:blipFill>
          <a:blip r:embed="rId3"/>
          <a:stretch>
            <a:fillRect/>
          </a:stretch>
        </p:blipFill>
        <p:spPr>
          <a:xfrm>
            <a:off x="4173538" y="4924425"/>
            <a:ext cx="3251200" cy="1511300"/>
          </a:xfrm>
          <a:prstGeom prst="rect">
            <a:avLst/>
          </a:prstGeom>
          <a:noFill/>
          <a:ln w="9525">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3230880" cy="70675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字符串</a:t>
            </a:r>
            <a:r>
              <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操作符</a:t>
            </a:r>
            <a:endPar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32772" name="表格 32771"/>
          <p:cNvGraphicFramePr/>
          <p:nvPr>
            <p:custDataLst>
              <p:tags r:id="rId3"/>
            </p:custDataLst>
          </p:nvPr>
        </p:nvGraphicFramePr>
        <p:xfrm>
          <a:off x="1619568" y="2061210"/>
          <a:ext cx="5518150" cy="2743200"/>
        </p:xfrm>
        <a:graphic>
          <a:graphicData uri="http://schemas.openxmlformats.org/drawingml/2006/table">
            <a:tbl>
              <a:tblPr/>
              <a:tblGrid>
                <a:gridCol w="1359106"/>
                <a:gridCol w="4158838"/>
              </a:tblGrid>
              <a:tr h="457200">
                <a:tc>
                  <a:txBody>
                    <a:bodyPr/>
                    <a:p>
                      <a:pPr indent="0" algn="ctr" eaLnBrk="0" hangingPunct="0">
                        <a:lnSpc>
                          <a:spcPct val="150000"/>
                        </a:lnSpc>
                        <a:spcAft>
                          <a:spcPct val="0"/>
                        </a:spcAft>
                        <a:buNone/>
                      </a:pPr>
                      <a:r>
                        <a:rPr lang="zh-CN" altLang="en-US" sz="2000" dirty="0">
                          <a:latin typeface="Calibri" panose="020F0502020204030204" charset="0"/>
                          <a:ea typeface="宋体" panose="02010600030101010101" pitchFamily="2" charset="-122"/>
                        </a:rPr>
                        <a:t>操作</a:t>
                      </a:r>
                      <a:r>
                        <a:rPr lang="zh-CN" altLang="en-US" sz="2000" dirty="0">
                          <a:latin typeface="Calibri" panose="020F0502020204030204" charset="0"/>
                          <a:ea typeface="宋体" panose="02010600030101010101" pitchFamily="2" charset="-122"/>
                        </a:rPr>
                        <a:t>符</a:t>
                      </a:r>
                      <a:endParaRPr lang="zh-CN" altLang="en-US" sz="2000" dirty="0">
                        <a:latin typeface="Calibri" panose="020F0502020204030204"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D9D9D9"/>
                    </a:solidFill>
                  </a:tcPr>
                </a:tc>
                <a:tc>
                  <a:txBody>
                    <a:bodyPr/>
                    <a:p>
                      <a:pPr indent="0" algn="ctr" eaLnBrk="0" hangingPunct="0">
                        <a:lnSpc>
                          <a:spcPct val="150000"/>
                        </a:lnSpc>
                        <a:spcAft>
                          <a:spcPct val="0"/>
                        </a:spcAft>
                        <a:buNone/>
                      </a:pPr>
                      <a:r>
                        <a:rPr lang="zh-CN" altLang="en-US" sz="2000">
                          <a:latin typeface="Times New Roman" panose="02020603050405020304" pitchFamily="18" charset="0"/>
                          <a:ea typeface="宋体" panose="02010600030101010101" pitchFamily="2" charset="-122"/>
                        </a:rPr>
                        <a:t>描述</a:t>
                      </a:r>
                      <a:endParaRPr lang="zh-CN" altLang="en-US" sz="2000">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D9D9D9"/>
                    </a:solidFill>
                  </a:tcPr>
                </a:tc>
              </a:tr>
              <a:tr h="457200">
                <a:tc>
                  <a:txBody>
                    <a:bodyPr/>
                    <a:p>
                      <a:pPr indent="0" algn="ctr" eaLnBrk="0" hangingPunct="0">
                        <a:lnSpc>
                          <a:spcPct val="150000"/>
                        </a:lnSpc>
                        <a:spcAft>
                          <a:spcPct val="0"/>
                        </a:spcAft>
                        <a:buNone/>
                      </a:pPr>
                      <a:r>
                        <a:rPr lang="en-US" altLang="zh-CN" sz="2000">
                          <a:latin typeface="Calibri" panose="020F0502020204030204" charset="0"/>
                          <a:ea typeface="宋体" panose="02010600030101010101" pitchFamily="2" charset="-122"/>
                        </a:rPr>
                        <a:t>x+y</a:t>
                      </a:r>
                      <a:endParaRPr lang="en-US" altLang="zh-CN" sz="2000">
                        <a:latin typeface="Calibri" panose="020F0502020204030204"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just" eaLnBrk="0" hangingPunct="0">
                        <a:lnSpc>
                          <a:spcPct val="150000"/>
                        </a:lnSpc>
                        <a:spcAft>
                          <a:spcPct val="0"/>
                        </a:spcAft>
                        <a:buNone/>
                      </a:pPr>
                      <a:r>
                        <a:rPr lang="zh-CN" altLang="en-US" sz="2000">
                          <a:latin typeface="Calibri" panose="020F0502020204030204" charset="0"/>
                          <a:ea typeface="宋体" panose="02010600030101010101" pitchFamily="2" charset="-122"/>
                        </a:rPr>
                        <a:t>连接两个字符串</a:t>
                      </a:r>
                      <a:r>
                        <a:rPr lang="en-US" altLang="zh-CN" sz="2000">
                          <a:latin typeface="Calibri" panose="020F0502020204030204" charset="0"/>
                          <a:ea typeface="宋体" panose="02010600030101010101" pitchFamily="2" charset="-122"/>
                        </a:rPr>
                        <a:t>x</a:t>
                      </a:r>
                      <a:r>
                        <a:rPr lang="zh-CN" altLang="en-US" sz="2000">
                          <a:latin typeface="Calibri" panose="020F0502020204030204" charset="0"/>
                          <a:ea typeface="宋体" panose="02010600030101010101" pitchFamily="2" charset="-122"/>
                        </a:rPr>
                        <a:t>与</a:t>
                      </a:r>
                      <a:r>
                        <a:rPr lang="en-US" altLang="zh-CN" sz="2000">
                          <a:latin typeface="Calibri" panose="020F0502020204030204" charset="0"/>
                          <a:ea typeface="宋体" panose="02010600030101010101" pitchFamily="2" charset="-122"/>
                        </a:rPr>
                        <a:t>y</a:t>
                      </a:r>
                      <a:endParaRPr lang="en-US" altLang="zh-CN" sz="2000">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r h="457200">
                <a:tc>
                  <a:txBody>
                    <a:bodyPr/>
                    <a:p>
                      <a:pPr indent="0" algn="ctr" eaLnBrk="0" hangingPunct="0">
                        <a:lnSpc>
                          <a:spcPct val="150000"/>
                        </a:lnSpc>
                        <a:spcAft>
                          <a:spcPct val="0"/>
                        </a:spcAft>
                        <a:buNone/>
                      </a:pPr>
                      <a:r>
                        <a:rPr lang="en-US" altLang="zh-CN" sz="2000">
                          <a:latin typeface="Calibri" panose="020F0502020204030204" charset="0"/>
                          <a:ea typeface="宋体" panose="02010600030101010101" pitchFamily="2" charset="-122"/>
                        </a:rPr>
                        <a:t>x*n</a:t>
                      </a:r>
                      <a:r>
                        <a:rPr lang="zh-CN" altLang="en-US" sz="2000">
                          <a:latin typeface="Calibri" panose="020F0502020204030204" charset="0"/>
                          <a:ea typeface="宋体" panose="02010600030101010101" pitchFamily="2" charset="-122"/>
                        </a:rPr>
                        <a:t>或</a:t>
                      </a:r>
                      <a:r>
                        <a:rPr lang="en-US" altLang="zh-CN" sz="2000">
                          <a:latin typeface="Calibri" panose="020F0502020204030204" charset="0"/>
                          <a:ea typeface="宋体" panose="02010600030101010101" pitchFamily="2" charset="-122"/>
                        </a:rPr>
                        <a:t>n*</a:t>
                      </a:r>
                      <a:r>
                        <a:rPr lang="en-US" altLang="zh-CN" sz="2000">
                          <a:latin typeface="Calibri" panose="020F0502020204030204" charset="0"/>
                          <a:ea typeface="宋体" panose="02010600030101010101" pitchFamily="2" charset="-122"/>
                        </a:rPr>
                        <a:t>x</a:t>
                      </a:r>
                      <a:endParaRPr lang="en-US" altLang="zh-CN" sz="2000">
                        <a:latin typeface="Calibri" panose="020F0502020204030204"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just" eaLnBrk="0" hangingPunct="0">
                        <a:lnSpc>
                          <a:spcPct val="150000"/>
                        </a:lnSpc>
                        <a:spcAft>
                          <a:spcPct val="0"/>
                        </a:spcAft>
                        <a:buNone/>
                      </a:pPr>
                      <a:r>
                        <a:rPr lang="zh-CN" altLang="en-US" sz="2000">
                          <a:latin typeface="Calibri" panose="020F0502020204030204" charset="0"/>
                          <a:ea typeface="宋体" panose="02010600030101010101" pitchFamily="2" charset="-122"/>
                        </a:rPr>
                        <a:t>复制</a:t>
                      </a:r>
                      <a:r>
                        <a:rPr lang="en-US" altLang="zh-CN" sz="2000">
                          <a:latin typeface="Calibri" panose="020F0502020204030204" charset="0"/>
                          <a:ea typeface="宋体" panose="02010600030101010101" pitchFamily="2" charset="-122"/>
                        </a:rPr>
                        <a:t>n</a:t>
                      </a:r>
                      <a:r>
                        <a:rPr lang="zh-CN" altLang="en-US" sz="2000">
                          <a:latin typeface="Calibri" panose="020F0502020204030204" charset="0"/>
                          <a:ea typeface="宋体" panose="02010600030101010101" pitchFamily="2" charset="-122"/>
                        </a:rPr>
                        <a:t>次字符串</a:t>
                      </a:r>
                      <a:r>
                        <a:rPr lang="en-US" altLang="zh-CN" sz="2000">
                          <a:latin typeface="Calibri" panose="020F0502020204030204" charset="0"/>
                          <a:ea typeface="宋体" panose="02010600030101010101" pitchFamily="2" charset="-122"/>
                        </a:rPr>
                        <a:t>x</a:t>
                      </a:r>
                      <a:endParaRPr lang="en-US" altLang="zh-CN" sz="2000">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r h="457200">
                <a:tc>
                  <a:txBody>
                    <a:bodyPr/>
                    <a:p>
                      <a:pPr indent="0" algn="ctr" eaLnBrk="0" hangingPunct="0">
                        <a:lnSpc>
                          <a:spcPct val="150000"/>
                        </a:lnSpc>
                        <a:spcAft>
                          <a:spcPct val="0"/>
                        </a:spcAft>
                        <a:buNone/>
                      </a:pPr>
                      <a:r>
                        <a:rPr lang="en-US" altLang="zh-CN" sz="2000">
                          <a:latin typeface="Calibri" panose="020F0502020204030204" charset="0"/>
                          <a:ea typeface="宋体" panose="02010600030101010101" pitchFamily="2" charset="-122"/>
                        </a:rPr>
                        <a:t>x in s</a:t>
                      </a:r>
                      <a:endParaRPr lang="en-US" altLang="zh-CN" sz="2000">
                        <a:latin typeface="Calibri" panose="020F0502020204030204"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just" eaLnBrk="0" hangingPunct="0">
                        <a:lnSpc>
                          <a:spcPct val="150000"/>
                        </a:lnSpc>
                        <a:spcAft>
                          <a:spcPct val="0"/>
                        </a:spcAft>
                        <a:buNone/>
                      </a:pPr>
                      <a:r>
                        <a:rPr lang="zh-CN" altLang="en-US" sz="2000">
                          <a:latin typeface="Calibri" panose="020F0502020204030204" charset="0"/>
                          <a:ea typeface="宋体" panose="02010600030101010101" pitchFamily="2" charset="-122"/>
                        </a:rPr>
                        <a:t>如果</a:t>
                      </a:r>
                      <a:r>
                        <a:rPr lang="en-US" altLang="zh-CN" sz="2000">
                          <a:latin typeface="Calibri" panose="020F0502020204030204" charset="0"/>
                          <a:ea typeface="宋体" panose="02010600030101010101" pitchFamily="2" charset="-122"/>
                        </a:rPr>
                        <a:t>x</a:t>
                      </a:r>
                      <a:r>
                        <a:rPr lang="zh-CN" altLang="en-US" sz="2000">
                          <a:latin typeface="Calibri" panose="020F0502020204030204" charset="0"/>
                          <a:ea typeface="宋体" panose="02010600030101010101" pitchFamily="2" charset="-122"/>
                        </a:rPr>
                        <a:t>是</a:t>
                      </a:r>
                      <a:r>
                        <a:rPr lang="en-US" altLang="zh-CN" sz="2000">
                          <a:latin typeface="Calibri" panose="020F0502020204030204" charset="0"/>
                          <a:ea typeface="宋体" panose="02010600030101010101" pitchFamily="2" charset="-122"/>
                        </a:rPr>
                        <a:t>s</a:t>
                      </a:r>
                      <a:r>
                        <a:rPr lang="zh-CN" altLang="en-US" sz="2000">
                          <a:latin typeface="Calibri" panose="020F0502020204030204" charset="0"/>
                          <a:ea typeface="宋体" panose="02010600030101010101" pitchFamily="2" charset="-122"/>
                        </a:rPr>
                        <a:t>的子串，返回</a:t>
                      </a:r>
                      <a:r>
                        <a:rPr lang="en-US" altLang="zh-CN" sz="2000">
                          <a:latin typeface="Calibri" panose="020F0502020204030204" charset="0"/>
                          <a:ea typeface="宋体" panose="02010600030101010101" pitchFamily="2" charset="-122"/>
                        </a:rPr>
                        <a:t>True</a:t>
                      </a:r>
                      <a:r>
                        <a:rPr lang="zh-CN" altLang="en-US" sz="2000">
                          <a:latin typeface="Calibri" panose="020F0502020204030204" charset="0"/>
                          <a:ea typeface="宋体" panose="02010600030101010101" pitchFamily="2" charset="-122"/>
                        </a:rPr>
                        <a:t>，否则返回</a:t>
                      </a:r>
                      <a:r>
                        <a:rPr lang="en-US" altLang="zh-CN" sz="2000">
                          <a:latin typeface="Calibri" panose="020F0502020204030204" charset="0"/>
                          <a:ea typeface="宋体" panose="02010600030101010101" pitchFamily="2" charset="-122"/>
                        </a:rPr>
                        <a:t>False</a:t>
                      </a:r>
                      <a:endParaRPr lang="en-US" altLang="zh-CN" sz="2000">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r h="457200">
                <a:tc>
                  <a:txBody>
                    <a:bodyPr/>
                    <a:p>
                      <a:pPr indent="0" algn="ctr" eaLnBrk="0" hangingPunct="0">
                        <a:lnSpc>
                          <a:spcPct val="150000"/>
                        </a:lnSpc>
                        <a:spcAft>
                          <a:spcPct val="0"/>
                        </a:spcAft>
                        <a:buNone/>
                      </a:pPr>
                      <a:r>
                        <a:rPr lang="en-US" altLang="zh-CN" sz="2000">
                          <a:latin typeface="Calibri" panose="020F0502020204030204" charset="0"/>
                          <a:ea typeface="宋体" panose="02010600030101010101" pitchFamily="2" charset="-122"/>
                        </a:rPr>
                        <a:t>str[i]</a:t>
                      </a:r>
                      <a:endParaRPr lang="en-US" altLang="zh-CN" sz="2000">
                        <a:latin typeface="Calibri" panose="020F0502020204030204"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just" eaLnBrk="0" hangingPunct="0">
                        <a:lnSpc>
                          <a:spcPct val="150000"/>
                        </a:lnSpc>
                        <a:spcAft>
                          <a:spcPct val="0"/>
                        </a:spcAft>
                        <a:buNone/>
                      </a:pPr>
                      <a:r>
                        <a:rPr lang="zh-CN" altLang="en-US" sz="2000" dirty="0">
                          <a:latin typeface="Calibri" panose="020F0502020204030204" charset="0"/>
                          <a:ea typeface="宋体" panose="02010600030101010101" pitchFamily="2" charset="-122"/>
                        </a:rPr>
                        <a:t>索引，返回第</a:t>
                      </a:r>
                      <a:r>
                        <a:rPr lang="en-US" altLang="zh-CN" sz="2000" dirty="0">
                          <a:latin typeface="Calibri" panose="020F0502020204030204" charset="0"/>
                          <a:ea typeface="宋体" panose="02010600030101010101" pitchFamily="2" charset="-122"/>
                        </a:rPr>
                        <a:t>i</a:t>
                      </a:r>
                      <a:r>
                        <a:rPr lang="zh-CN" altLang="en-US" sz="2000" dirty="0">
                          <a:latin typeface="Calibri" panose="020F0502020204030204" charset="0"/>
                          <a:ea typeface="宋体" panose="02010600030101010101" pitchFamily="2" charset="-122"/>
                        </a:rPr>
                        <a:t>个</a:t>
                      </a:r>
                      <a:r>
                        <a:rPr lang="zh-CN" altLang="en-US" sz="2000" dirty="0">
                          <a:latin typeface="Calibri" panose="020F0502020204030204" charset="0"/>
                          <a:ea typeface="宋体" panose="02010600030101010101" pitchFamily="2" charset="-122"/>
                        </a:rPr>
                        <a:t>字符</a:t>
                      </a:r>
                      <a:endParaRPr lang="zh-CN" altLang="en-US" sz="2000" dirty="0">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r h="457200">
                <a:tc>
                  <a:txBody>
                    <a:bodyPr/>
                    <a:p>
                      <a:pPr indent="0" algn="ctr" eaLnBrk="0" hangingPunct="0">
                        <a:lnSpc>
                          <a:spcPct val="150000"/>
                        </a:lnSpc>
                        <a:spcAft>
                          <a:spcPct val="0"/>
                        </a:spcAft>
                        <a:buNone/>
                      </a:pPr>
                      <a:r>
                        <a:rPr lang="en-US" altLang="zh-CN" sz="2000">
                          <a:latin typeface="Calibri" panose="020F0502020204030204" charset="0"/>
                          <a:ea typeface="宋体" panose="02010600030101010101" pitchFamily="2" charset="-122"/>
                        </a:rPr>
                        <a:t>str[N:M]</a:t>
                      </a:r>
                      <a:endParaRPr lang="en-US" altLang="zh-CN" sz="2000">
                        <a:latin typeface="Calibri" panose="020F0502020204030204" charset="0"/>
                        <a:ea typeface="宋体" panose="02010600030101010101" pitchFamily="2" charset="-122"/>
                      </a:endParaRPr>
                    </a:p>
                  </a:txBody>
                  <a:tcPr marL="68580" marR="68580" marT="0" marB="0" anchor="t" anchorCtr="0">
                    <a:lnL cap="flat">
                      <a:noFill/>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c>
                  <a:txBody>
                    <a:bodyPr/>
                    <a:p>
                      <a:pPr indent="0" algn="just" eaLnBrk="0" hangingPunct="0">
                        <a:lnSpc>
                          <a:spcPct val="150000"/>
                        </a:lnSpc>
                        <a:spcAft>
                          <a:spcPct val="0"/>
                        </a:spcAft>
                        <a:buNone/>
                      </a:pPr>
                      <a:r>
                        <a:rPr lang="zh-CN" altLang="en-US" sz="2000" dirty="0">
                          <a:latin typeface="Calibri" panose="020F0502020204030204" charset="0"/>
                          <a:ea typeface="宋体" panose="02010600030101010101" pitchFamily="2" charset="-122"/>
                        </a:rPr>
                        <a:t>切片，返回索引第</a:t>
                      </a:r>
                      <a:r>
                        <a:rPr lang="en-US" altLang="zh-CN" sz="2000" dirty="0">
                          <a:latin typeface="Calibri" panose="020F0502020204030204" charset="0"/>
                          <a:ea typeface="宋体" panose="02010600030101010101" pitchFamily="2" charset="-122"/>
                        </a:rPr>
                        <a:t>N</a:t>
                      </a:r>
                      <a:r>
                        <a:rPr lang="zh-CN" altLang="en-US" sz="2000" dirty="0">
                          <a:latin typeface="Calibri" panose="020F0502020204030204" charset="0"/>
                          <a:ea typeface="宋体" panose="02010600030101010101" pitchFamily="2" charset="-122"/>
                        </a:rPr>
                        <a:t>到第</a:t>
                      </a:r>
                      <a:r>
                        <a:rPr lang="en-US" altLang="zh-CN" sz="2000" dirty="0">
                          <a:latin typeface="Calibri" panose="020F0502020204030204" charset="0"/>
                          <a:ea typeface="宋体" panose="02010600030101010101" pitchFamily="2" charset="-122"/>
                        </a:rPr>
                        <a:t>M</a:t>
                      </a:r>
                      <a:r>
                        <a:rPr lang="zh-CN" altLang="en-US" sz="2000" dirty="0">
                          <a:latin typeface="Calibri" panose="020F0502020204030204" charset="0"/>
                          <a:ea typeface="宋体" panose="02010600030101010101" pitchFamily="2" charset="-122"/>
                        </a:rPr>
                        <a:t>的字串，其中不包含</a:t>
                      </a:r>
                      <a:r>
                        <a:rPr lang="en-US" altLang="zh-CN" sz="2000" dirty="0">
                          <a:latin typeface="Calibri" panose="020F0502020204030204" charset="0"/>
                          <a:ea typeface="宋体" panose="02010600030101010101" pitchFamily="2" charset="-122"/>
                        </a:rPr>
                        <a:t>M</a:t>
                      </a:r>
                      <a:endParaRPr lang="zh-CN" altLang="en-US" sz="2000" dirty="0">
                        <a:latin typeface="Calibri" panose="020F0502020204030204" charset="0"/>
                        <a:ea typeface="宋体" panose="02010600030101010101" pitchFamily="2" charset="-122"/>
                      </a:endParaRPr>
                    </a:p>
                  </a:txBody>
                  <a:tcPr marL="68580" marR="68580" marT="0" marB="0" anchor="t" anchorCtr="0">
                    <a:lnL w="12700" cap="flat" cmpd="sng">
                      <a:solidFill>
                        <a:srgbClr val="000000"/>
                      </a:solidFill>
                      <a:prstDash val="solid"/>
                      <a:round/>
                      <a:headEnd type="none" w="med" len="med"/>
                      <a:tailEnd type="none" w="med" len="med"/>
                    </a:lnL>
                    <a:lnR cap="flat">
                      <a:noFill/>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3775075"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字符串使用实例</a:t>
            </a:r>
            <a:endPar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sp>
        <p:nvSpPr>
          <p:cNvPr id="59395" name="TextBox 2"/>
          <p:cNvSpPr txBox="1"/>
          <p:nvPr/>
        </p:nvSpPr>
        <p:spPr>
          <a:xfrm>
            <a:off x="430213" y="1700213"/>
            <a:ext cx="7526337" cy="4530725"/>
          </a:xfrm>
          <a:prstGeom prst="rect">
            <a:avLst/>
          </a:prstGeom>
          <a:noFill/>
          <a:ln w="9525">
            <a:noFill/>
          </a:ln>
        </p:spPr>
        <p:txBody>
          <a:bodyPr anchor="t" anchorCtr="0">
            <a:spAutoFit/>
          </a:bodyPr>
          <a:p>
            <a:pPr lvl="1" indent="0" algn="just" eaLnBrk="1" fontAlgn="base" hangingPunct="1">
              <a:lnSpc>
                <a:spcPct val="150000"/>
              </a:lnSpc>
              <a:spcBef>
                <a:spcPct val="0"/>
              </a:spcBef>
              <a:spcAft>
                <a:spcPct val="0"/>
              </a:spcAft>
              <a:buClr>
                <a:srgbClr val="0066FF"/>
              </a:buClr>
              <a:buNone/>
            </a:pPr>
            <a:r>
              <a:rPr lang="zh-CN" altLang="en-US" sz="2800" dirty="0">
                <a:solidFill>
                  <a:schemeClr val="tx1"/>
                </a:solidFill>
                <a:latin typeface="微软雅黑" panose="020B0503020204020204" pitchFamily="34" charset="-122"/>
                <a:ea typeface="微软雅黑" panose="020B0503020204020204" pitchFamily="34" charset="-122"/>
              </a:rPr>
              <a:t>输入一个月份数字，返回对应月份名称缩写</a:t>
            </a:r>
            <a:endParaRPr lang="en-US" altLang="zh-CN" sz="2800" dirty="0">
              <a:solidFill>
                <a:schemeClr val="tx1"/>
              </a:solidFill>
              <a:latin typeface="微软雅黑" panose="020B0503020204020204" pitchFamily="34" charset="-122"/>
              <a:ea typeface="微软雅黑" panose="020B0503020204020204" pitchFamily="34" charset="-122"/>
            </a:endParaRPr>
          </a:p>
          <a:p>
            <a:pPr>
              <a:lnSpc>
                <a:spcPct val="150000"/>
              </a:lnSpc>
              <a:spcBef>
                <a:spcPct val="20000"/>
              </a:spcBef>
            </a:pPr>
            <a:r>
              <a:rPr lang="zh-CN" altLang="en-US" sz="2800" dirty="0">
                <a:latin typeface="微软雅黑" panose="020B0503020204020204" pitchFamily="34" charset="-122"/>
                <a:ea typeface="微软雅黑" panose="020B0503020204020204" pitchFamily="34" charset="-122"/>
              </a:rPr>
              <a:t>    这个问题的</a:t>
            </a:r>
            <a:r>
              <a:rPr lang="en-US" altLang="zh-CN" sz="2800" dirty="0">
                <a:latin typeface="微软雅黑" panose="020B0503020204020204" pitchFamily="34" charset="-122"/>
                <a:ea typeface="微软雅黑" panose="020B0503020204020204" pitchFamily="34" charset="-122"/>
              </a:rPr>
              <a:t>IPO</a:t>
            </a:r>
            <a:r>
              <a:rPr lang="zh-CN" altLang="en-US" sz="2800" dirty="0">
                <a:latin typeface="微软雅黑" panose="020B0503020204020204" pitchFamily="34" charset="-122"/>
                <a:ea typeface="微软雅黑" panose="020B0503020204020204" pitchFamily="34" charset="-122"/>
              </a:rPr>
              <a:t>模式是：</a:t>
            </a:r>
            <a:endParaRPr lang="en-US" altLang="zh-CN" sz="2800" dirty="0">
              <a:latin typeface="微软雅黑" panose="020B0503020204020204" pitchFamily="34" charset="-122"/>
              <a:ea typeface="微软雅黑" panose="020B0503020204020204" pitchFamily="34" charset="-122"/>
            </a:endParaRPr>
          </a:p>
          <a:p>
            <a:pPr>
              <a:lnSpc>
                <a:spcPct val="150000"/>
              </a:lnSpc>
              <a:spcBef>
                <a:spcPct val="20000"/>
              </a:spcBef>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输入：输入一个表示月份的数字</a:t>
            </a:r>
            <a:r>
              <a:rPr lang="en-US" altLang="zh-CN" sz="2800" dirty="0">
                <a:latin typeface="微软雅黑" panose="020B0503020204020204" pitchFamily="34" charset="-122"/>
                <a:ea typeface="微软雅黑" panose="020B0503020204020204" pitchFamily="34" charset="-122"/>
              </a:rPr>
              <a:t>(1-12)</a:t>
            </a:r>
            <a:endParaRPr lang="en-US" altLang="zh-CN" sz="2800" dirty="0">
              <a:latin typeface="微软雅黑" panose="020B0503020204020204" pitchFamily="34" charset="-122"/>
              <a:ea typeface="微软雅黑" panose="020B0503020204020204" pitchFamily="34" charset="-122"/>
            </a:endParaRPr>
          </a:p>
          <a:p>
            <a:pPr>
              <a:lnSpc>
                <a:spcPct val="150000"/>
              </a:lnSpc>
              <a:spcBef>
                <a:spcPct val="20000"/>
              </a:spcBef>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处理：利用字符串基本操作实现该功能</a:t>
            </a:r>
            <a:endParaRPr lang="en-US" altLang="zh-CN" sz="2800" dirty="0">
              <a:latin typeface="微软雅黑" panose="020B0503020204020204" pitchFamily="34" charset="-122"/>
              <a:ea typeface="微软雅黑" panose="020B0503020204020204" pitchFamily="34" charset="-122"/>
            </a:endParaRPr>
          </a:p>
          <a:p>
            <a:pPr>
              <a:lnSpc>
                <a:spcPct val="150000"/>
              </a:lnSpc>
              <a:spcBef>
                <a:spcPct val="20000"/>
              </a:spcBef>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输出：输入数字对应月份名称的缩写</a:t>
            </a:r>
            <a:endParaRPr lang="zh-CN" altLang="en-US" sz="2800" dirty="0">
              <a:latin typeface="微软雅黑" panose="020B0503020204020204" pitchFamily="34" charset="-122"/>
              <a:ea typeface="微软雅黑" panose="020B0503020204020204" pitchFamily="34" charset="-122"/>
            </a:endParaRPr>
          </a:p>
          <a:p>
            <a:pPr lvl="1" indent="0" algn="just" eaLnBrk="1" fontAlgn="base" hangingPunct="1">
              <a:lnSpc>
                <a:spcPct val="200000"/>
              </a:lnSpc>
              <a:spcBef>
                <a:spcPct val="0"/>
              </a:spcBef>
              <a:spcAft>
                <a:spcPct val="0"/>
              </a:spcAft>
              <a:buClr>
                <a:srgbClr val="0066FF"/>
              </a:buClr>
              <a:buNone/>
            </a:pPr>
            <a:endParaRPr lang="en-US" altLang="zh-CN" sz="28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3775075"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字符串使用实例</a:t>
            </a:r>
            <a:endPar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sp>
        <p:nvSpPr>
          <p:cNvPr id="60419" name="TextBox 2"/>
          <p:cNvSpPr txBox="1"/>
          <p:nvPr/>
        </p:nvSpPr>
        <p:spPr>
          <a:xfrm>
            <a:off x="179388" y="1700213"/>
            <a:ext cx="8174037" cy="4800600"/>
          </a:xfrm>
          <a:prstGeom prst="rect">
            <a:avLst/>
          </a:prstGeom>
          <a:noFill/>
          <a:ln w="9525">
            <a:noFill/>
          </a:ln>
        </p:spPr>
        <p:txBody>
          <a:bodyPr anchor="t" anchorCtr="0">
            <a:spAutoFit/>
          </a:bodyPr>
          <a:p>
            <a:pPr lvl="1" indent="457200" algn="just" eaLnBrk="1" fontAlgn="base" hangingPunct="1">
              <a:lnSpc>
                <a:spcPct val="150000"/>
              </a:lnSpc>
              <a:spcBef>
                <a:spcPct val="0"/>
              </a:spcBef>
              <a:spcAft>
                <a:spcPct val="0"/>
              </a:spcAft>
              <a:buClr>
                <a:srgbClr val="0066FF"/>
              </a:buClr>
              <a:buFont typeface="Wingdings" panose="05000000000000000000" pitchFamily="2" charset="2"/>
              <a:buChar char="n"/>
            </a:pPr>
            <a:r>
              <a:rPr lang="zh-CN" altLang="en-US" sz="2800" dirty="0">
                <a:solidFill>
                  <a:schemeClr val="tx1"/>
                </a:solidFill>
                <a:latin typeface="微软雅黑" panose="020B0503020204020204" pitchFamily="34" charset="-122"/>
                <a:ea typeface="微软雅黑" panose="020B0503020204020204" pitchFamily="34" charset="-122"/>
              </a:rPr>
              <a:t>将所有月份名称缩写存储在字符串中</a:t>
            </a:r>
            <a:endParaRPr lang="en-US" altLang="zh-CN" sz="2800" dirty="0">
              <a:solidFill>
                <a:schemeClr val="tx1"/>
              </a:solidFill>
              <a:latin typeface="微软雅黑" panose="020B0503020204020204" pitchFamily="34" charset="-122"/>
              <a:ea typeface="微软雅黑" panose="020B0503020204020204" pitchFamily="34" charset="-122"/>
            </a:endParaRPr>
          </a:p>
          <a:p>
            <a:pPr lvl="1" indent="457200" algn="just" eaLnBrk="1" fontAlgn="base" hangingPunct="1">
              <a:lnSpc>
                <a:spcPct val="150000"/>
              </a:lnSpc>
              <a:spcBef>
                <a:spcPct val="0"/>
              </a:spcBef>
              <a:spcAft>
                <a:spcPct val="0"/>
              </a:spcAft>
              <a:buClr>
                <a:srgbClr val="0066FF"/>
              </a:buClr>
              <a:buFont typeface="Wingdings" panose="05000000000000000000" pitchFamily="2" charset="2"/>
              <a:buChar char="n"/>
            </a:pPr>
            <a:endParaRPr lang="en-US" altLang="zh-CN" sz="2800" dirty="0">
              <a:solidFill>
                <a:schemeClr val="tx1"/>
              </a:solidFill>
              <a:latin typeface="微软雅黑" panose="020B0503020204020204" pitchFamily="34" charset="-122"/>
              <a:ea typeface="微软雅黑" panose="020B0503020204020204" pitchFamily="34" charset="-122"/>
            </a:endParaRPr>
          </a:p>
          <a:p>
            <a:pPr lvl="1" indent="457200" algn="just" eaLnBrk="1" fontAlgn="base" hangingPunct="1">
              <a:lnSpc>
                <a:spcPct val="150000"/>
              </a:lnSpc>
              <a:spcBef>
                <a:spcPct val="0"/>
              </a:spcBef>
              <a:spcAft>
                <a:spcPct val="0"/>
              </a:spcAft>
              <a:buClr>
                <a:srgbClr val="0066FF"/>
              </a:buClr>
              <a:buFont typeface="Wingdings" panose="05000000000000000000" pitchFamily="2" charset="2"/>
              <a:buChar char="n"/>
            </a:pPr>
            <a:r>
              <a:rPr lang="zh-CN" altLang="en-US" sz="2800" dirty="0">
                <a:solidFill>
                  <a:schemeClr val="tx1"/>
                </a:solidFill>
                <a:latin typeface="微软雅黑" panose="020B0503020204020204" pitchFamily="34" charset="-122"/>
                <a:ea typeface="微软雅黑" panose="020B0503020204020204" pitchFamily="34" charset="-122"/>
              </a:rPr>
              <a:t>在字符串中截取适当的子串来查找特定月份</a:t>
            </a:r>
            <a:endParaRPr lang="en-US" altLang="zh-CN" sz="2800" dirty="0">
              <a:solidFill>
                <a:schemeClr val="tx1"/>
              </a:solidFill>
              <a:latin typeface="微软雅黑" panose="020B0503020204020204" pitchFamily="34" charset="-122"/>
              <a:ea typeface="微软雅黑" panose="020B0503020204020204" pitchFamily="34" charset="-122"/>
            </a:endParaRPr>
          </a:p>
          <a:p>
            <a:pPr marL="1143000" lvl="2" indent="-228600" algn="just" eaLnBrk="1" fontAlgn="base" hangingPunct="1">
              <a:lnSpc>
                <a:spcPct val="150000"/>
              </a:lnSpc>
              <a:spcBef>
                <a:spcPct val="0"/>
              </a:spcBef>
              <a:spcAft>
                <a:spcPct val="0"/>
              </a:spcAft>
              <a:buClr>
                <a:srgbClr val="0066FF"/>
              </a:buClr>
              <a:buFont typeface="Wingdings" panose="05000000000000000000" pitchFamily="2" charset="2"/>
              <a:buChar char="n"/>
            </a:pPr>
            <a:r>
              <a:rPr lang="en-US" altLang="zh-CN" sz="2400" dirty="0">
                <a:solidFill>
                  <a:schemeClr val="tx1"/>
                </a:solidFill>
                <a:latin typeface="微软雅黑" panose="020B0503020204020204" pitchFamily="34" charset="-122"/>
                <a:ea typeface="微软雅黑" panose="020B0503020204020204" pitchFamily="34" charset="-122"/>
              </a:rPr>
              <a:t> </a:t>
            </a:r>
            <a:r>
              <a:rPr lang="zh-CN" altLang="en-US" sz="2400" dirty="0">
                <a:solidFill>
                  <a:schemeClr val="tx1"/>
                </a:solidFill>
                <a:latin typeface="微软雅黑" panose="020B0503020204020204" pitchFamily="34" charset="-122"/>
                <a:ea typeface="微软雅黑" panose="020B0503020204020204" pitchFamily="34" charset="-122"/>
              </a:rPr>
              <a:t>找出在哪里切割子串</a:t>
            </a:r>
            <a:endParaRPr lang="en-US" altLang="zh-CN" sz="2400" dirty="0">
              <a:solidFill>
                <a:schemeClr val="tx1"/>
              </a:solidFill>
              <a:latin typeface="微软雅黑" panose="020B0503020204020204" pitchFamily="34" charset="-122"/>
              <a:ea typeface="微软雅黑" panose="020B0503020204020204" pitchFamily="34" charset="-122"/>
            </a:endParaRPr>
          </a:p>
          <a:p>
            <a:pPr marL="1143000" lvl="2" indent="-228600" algn="just" eaLnBrk="1" fontAlgn="base" hangingPunct="1">
              <a:lnSpc>
                <a:spcPct val="150000"/>
              </a:lnSpc>
              <a:spcBef>
                <a:spcPct val="0"/>
              </a:spcBef>
              <a:spcAft>
                <a:spcPct val="0"/>
              </a:spcAft>
              <a:buClr>
                <a:srgbClr val="0066FF"/>
              </a:buClr>
              <a:buFont typeface="Wingdings" panose="05000000000000000000" pitchFamily="2" charset="2"/>
              <a:buChar char="n"/>
            </a:pPr>
            <a:r>
              <a:rPr lang="zh-CN" altLang="en-US" sz="2400" dirty="0">
                <a:solidFill>
                  <a:schemeClr val="tx1"/>
                </a:solidFill>
                <a:latin typeface="微软雅黑" panose="020B0503020204020204" pitchFamily="34" charset="-122"/>
                <a:ea typeface="微软雅黑" panose="020B0503020204020204" pitchFamily="34" charset="-122"/>
              </a:rPr>
              <a:t> 每个月份的缩写都由</a:t>
            </a:r>
            <a:r>
              <a:rPr lang="en-US" altLang="zh-CN" sz="2400" dirty="0">
                <a:solidFill>
                  <a:schemeClr val="tx1"/>
                </a:solidFill>
                <a:latin typeface="微软雅黑" panose="020B0503020204020204" pitchFamily="34" charset="-122"/>
                <a:ea typeface="微软雅黑" panose="020B0503020204020204" pitchFamily="34" charset="-122"/>
              </a:rPr>
              <a:t>3</a:t>
            </a:r>
            <a:r>
              <a:rPr lang="zh-CN" altLang="en-US" sz="2400" dirty="0">
                <a:solidFill>
                  <a:schemeClr val="tx1"/>
                </a:solidFill>
                <a:latin typeface="微软雅黑" panose="020B0503020204020204" pitchFamily="34" charset="-122"/>
                <a:ea typeface="微软雅黑" panose="020B0503020204020204" pitchFamily="34" charset="-122"/>
              </a:rPr>
              <a:t>个字母组成，如果</a:t>
            </a:r>
            <a:r>
              <a:rPr lang="en-US" altLang="zh-CN" sz="2400" dirty="0">
                <a:solidFill>
                  <a:schemeClr val="tx1"/>
                </a:solidFill>
                <a:latin typeface="微软雅黑" panose="020B0503020204020204" pitchFamily="34" charset="-122"/>
                <a:ea typeface="微软雅黑" panose="020B0503020204020204" pitchFamily="34" charset="-122"/>
              </a:rPr>
              <a:t>pos</a:t>
            </a:r>
            <a:r>
              <a:rPr lang="zh-CN" altLang="en-US" sz="2400" dirty="0">
                <a:solidFill>
                  <a:schemeClr val="tx1"/>
                </a:solidFill>
                <a:latin typeface="微软雅黑" panose="020B0503020204020204" pitchFamily="34" charset="-122"/>
                <a:ea typeface="微软雅黑" panose="020B0503020204020204" pitchFamily="34" charset="-122"/>
              </a:rPr>
              <a:t>表示一个月份的第一个字母，则</a:t>
            </a:r>
            <a:r>
              <a:rPr lang="en-US" altLang="zh-CN" sz="2400" dirty="0">
                <a:solidFill>
                  <a:schemeClr val="tx1"/>
                </a:solidFill>
                <a:latin typeface="微软雅黑" panose="020B0503020204020204" pitchFamily="34" charset="-122"/>
                <a:ea typeface="微软雅黑" panose="020B0503020204020204" pitchFamily="34" charset="-122"/>
              </a:rPr>
              <a:t>months[pos:pos+3]</a:t>
            </a:r>
            <a:r>
              <a:rPr lang="zh-CN" altLang="en-US" sz="2400" dirty="0">
                <a:solidFill>
                  <a:schemeClr val="tx1"/>
                </a:solidFill>
                <a:latin typeface="微软雅黑" panose="020B0503020204020204" pitchFamily="34" charset="-122"/>
                <a:ea typeface="微软雅黑" panose="020B0503020204020204" pitchFamily="34" charset="-122"/>
              </a:rPr>
              <a:t>表  </a:t>
            </a:r>
            <a:endParaRPr lang="en-US" altLang="zh-CN" sz="2400" dirty="0">
              <a:solidFill>
                <a:schemeClr val="tx1"/>
              </a:solidFill>
              <a:latin typeface="微软雅黑" panose="020B0503020204020204" pitchFamily="34" charset="-122"/>
              <a:ea typeface="微软雅黑" panose="020B0503020204020204" pitchFamily="34" charset="-122"/>
            </a:endParaRPr>
          </a:p>
          <a:p>
            <a:pPr marL="1143000" lvl="2" indent="-228600" algn="just" eaLnBrk="1" fontAlgn="base" hangingPunct="1">
              <a:lnSpc>
                <a:spcPct val="150000"/>
              </a:lnSpc>
              <a:spcBef>
                <a:spcPct val="0"/>
              </a:spcBef>
              <a:spcAft>
                <a:spcPct val="0"/>
              </a:spcAft>
              <a:buClr>
                <a:srgbClr val="0066FF"/>
              </a:buClr>
              <a:buNone/>
            </a:pPr>
            <a:r>
              <a:rPr lang="en-US" altLang="zh-CN" sz="2400" dirty="0">
                <a:solidFill>
                  <a:schemeClr val="tx1"/>
                </a:solidFill>
                <a:latin typeface="微软雅黑" panose="020B0503020204020204" pitchFamily="34" charset="-122"/>
                <a:ea typeface="微软雅黑" panose="020B0503020204020204" pitchFamily="34" charset="-122"/>
              </a:rPr>
              <a:t>          </a:t>
            </a:r>
            <a:r>
              <a:rPr lang="zh-CN" altLang="en-US" sz="2400" dirty="0">
                <a:solidFill>
                  <a:schemeClr val="tx1"/>
                </a:solidFill>
                <a:latin typeface="微软雅黑" panose="020B0503020204020204" pitchFamily="34" charset="-122"/>
                <a:ea typeface="微软雅黑" panose="020B0503020204020204" pitchFamily="34" charset="-122"/>
              </a:rPr>
              <a:t>示这个月份的缩写，即：</a:t>
            </a:r>
            <a:endParaRPr lang="en-US" altLang="zh-CN" sz="2400" dirty="0">
              <a:solidFill>
                <a:schemeClr val="tx1"/>
              </a:solidFill>
              <a:latin typeface="微软雅黑" panose="020B0503020204020204" pitchFamily="34" charset="-122"/>
              <a:ea typeface="微软雅黑" panose="020B0503020204020204" pitchFamily="34" charset="-122"/>
            </a:endParaRPr>
          </a:p>
          <a:p>
            <a:pPr marL="1143000" lvl="2" indent="-228600" algn="just" eaLnBrk="1" fontAlgn="base" hangingPunct="1">
              <a:lnSpc>
                <a:spcPct val="150000"/>
              </a:lnSpc>
              <a:spcBef>
                <a:spcPct val="0"/>
              </a:spcBef>
              <a:spcAft>
                <a:spcPct val="0"/>
              </a:spcAft>
              <a:buClr>
                <a:srgbClr val="0066FF"/>
              </a:buClr>
              <a:buFont typeface="Wingdings" panose="05000000000000000000" pitchFamily="2" charset="2"/>
              <a:buChar char="n"/>
            </a:pPr>
            <a:r>
              <a:rPr lang="en-US" altLang="zh-CN" sz="2400" dirty="0">
                <a:solidFill>
                  <a:schemeClr val="tx1"/>
                </a:solidFill>
                <a:latin typeface="微软雅黑" panose="020B0503020204020204" pitchFamily="34" charset="-122"/>
                <a:ea typeface="微软雅黑" panose="020B0503020204020204" pitchFamily="34" charset="-122"/>
              </a:rPr>
              <a:t>                monthAbbrev = months[pos:pos+3]</a:t>
            </a:r>
            <a:endParaRPr lang="en-US" altLang="zh-CN" sz="2400" dirty="0">
              <a:solidFill>
                <a:schemeClr val="tx1"/>
              </a:solidFill>
              <a:latin typeface="微软雅黑" panose="020B0503020204020204" pitchFamily="34" charset="-122"/>
              <a:ea typeface="微软雅黑" panose="020B0503020204020204" pitchFamily="34" charset="-122"/>
            </a:endParaRPr>
          </a:p>
        </p:txBody>
      </p:sp>
      <p:pic>
        <p:nvPicPr>
          <p:cNvPr id="60420" name="图片 2"/>
          <p:cNvPicPr>
            <a:picLocks noChangeAspect="1"/>
          </p:cNvPicPr>
          <p:nvPr/>
        </p:nvPicPr>
        <p:blipFill>
          <a:blip r:embed="rId3"/>
          <a:stretch>
            <a:fillRect/>
          </a:stretch>
        </p:blipFill>
        <p:spPr>
          <a:xfrm>
            <a:off x="1028700" y="2636838"/>
            <a:ext cx="6977063" cy="263525"/>
          </a:xfrm>
          <a:prstGeom prst="rect">
            <a:avLst/>
          </a:prstGeom>
          <a:noFill/>
          <a:ln w="9525">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3775075"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字符串使用实例</a:t>
            </a:r>
            <a:endPar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sp>
        <p:nvSpPr>
          <p:cNvPr id="143365" name="内容占位符 2"/>
          <p:cNvSpPr txBox="1"/>
          <p:nvPr/>
        </p:nvSpPr>
        <p:spPr bwMode="auto">
          <a:xfrm>
            <a:off x="657225" y="1997075"/>
            <a:ext cx="7227888" cy="280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371600" indent="-4572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1371600" marR="0" lvl="2" indent="-457200" algn="l" defTabSz="914400" rtl="0" eaLnBrk="1" fontAlgn="base" latinLnBrk="0" hangingPunct="1">
              <a:lnSpc>
                <a:spcPct val="100000"/>
              </a:lnSpc>
              <a:spcBef>
                <a:spcPct val="20000"/>
              </a:spcBef>
              <a:spcAft>
                <a:spcPct val="0"/>
              </a:spcAft>
              <a:buClrTx/>
              <a:buSzTx/>
              <a:buFontTx/>
              <a:buNone/>
              <a:defRPr/>
            </a:pP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               月份     字符串中位置</a:t>
            </a:r>
            <a:endPar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1371600" marR="0" lvl="2" indent="-457200" algn="l" defTabSz="914400" rtl="0" eaLnBrk="1" fontAlgn="base" latinLnBrk="0" hangingPunct="1">
              <a:lnSpc>
                <a:spcPct val="100000"/>
              </a:lnSpc>
              <a:spcBef>
                <a:spcPct val="20000"/>
              </a:spcBef>
              <a:spcAft>
                <a:spcPct val="0"/>
              </a:spcAft>
              <a:buClrTx/>
              <a:buSzTx/>
              <a:buFontTx/>
              <a:buNone/>
              <a:defRPr/>
            </a:pPr>
            <a:r>
              <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Jan   		1                0</a:t>
            </a:r>
            <a:endPar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1371600" marR="0" lvl="2" indent="-457200" algn="l" defTabSz="914400" rtl="0" eaLnBrk="1" fontAlgn="base" latinLnBrk="0" hangingPunct="1">
              <a:lnSpc>
                <a:spcPct val="100000"/>
              </a:lnSpc>
              <a:spcBef>
                <a:spcPct val="20000"/>
              </a:spcBef>
              <a:spcAft>
                <a:spcPct val="0"/>
              </a:spcAft>
              <a:buClrTx/>
              <a:buSzTx/>
              <a:buFontTx/>
              <a:buNone/>
              <a:defRPr/>
            </a:pPr>
            <a:r>
              <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Feb  		2                3</a:t>
            </a:r>
            <a:endPar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1371600" marR="0" lvl="2" indent="-457200" algn="l" defTabSz="914400" rtl="0" eaLnBrk="1" fontAlgn="base" latinLnBrk="0" hangingPunct="1">
              <a:lnSpc>
                <a:spcPct val="100000"/>
              </a:lnSpc>
              <a:spcBef>
                <a:spcPct val="20000"/>
              </a:spcBef>
              <a:spcAft>
                <a:spcPct val="0"/>
              </a:spcAft>
              <a:buClrTx/>
              <a:buSzTx/>
              <a:buFontTx/>
              <a:buNone/>
              <a:defRPr/>
            </a:pPr>
            <a:r>
              <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Mar  		3                6</a:t>
            </a:r>
            <a:endPar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1371600" marR="0" lvl="2" indent="-457200" algn="l" defTabSz="914400" rtl="0" eaLnBrk="1" fontAlgn="base" latinLnBrk="0" hangingPunct="1">
              <a:lnSpc>
                <a:spcPct val="100000"/>
              </a:lnSpc>
              <a:spcBef>
                <a:spcPct val="20000"/>
              </a:spcBef>
              <a:spcAft>
                <a:spcPct val="0"/>
              </a:spcAft>
              <a:buClrTx/>
              <a:buSzTx/>
              <a:buFontTx/>
              <a:buNone/>
              <a:defRPr/>
            </a:pPr>
            <a:r>
              <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Apr   	4                9</a:t>
            </a:r>
            <a:endPar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2236788"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整数类型</a:t>
            </a:r>
            <a:endPar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sp>
        <p:nvSpPr>
          <p:cNvPr id="8195" name="TextBox 2"/>
          <p:cNvSpPr txBox="1"/>
          <p:nvPr/>
        </p:nvSpPr>
        <p:spPr>
          <a:xfrm>
            <a:off x="430213" y="1700213"/>
            <a:ext cx="8605837" cy="4616450"/>
          </a:xfrm>
          <a:prstGeom prst="rect">
            <a:avLst/>
          </a:prstGeom>
          <a:noFill/>
          <a:ln w="9525">
            <a:noFill/>
          </a:ln>
        </p:spPr>
        <p:txBody>
          <a:bodyPr anchor="t" anchorCtr="0">
            <a:spAutoFit/>
          </a:bodyPr>
          <a:p>
            <a:pPr lvl="1" indent="457200" algn="just" eaLnBrk="1" fontAlgn="base" hangingPunct="1">
              <a:lnSpc>
                <a:spcPct val="200000"/>
              </a:lnSpc>
              <a:spcBef>
                <a:spcPct val="0"/>
              </a:spcBef>
              <a:spcAft>
                <a:spcPct val="0"/>
              </a:spcAft>
              <a:buClr>
                <a:srgbClr val="0066FF"/>
              </a:buClr>
              <a:buFont typeface="Wingdings" panose="05000000000000000000" pitchFamily="2" charset="2"/>
              <a:buChar char="n"/>
            </a:pPr>
            <a:r>
              <a:rPr lang="zh-CN" altLang="en-US" sz="2800" dirty="0">
                <a:solidFill>
                  <a:schemeClr val="tx1"/>
                </a:solidFill>
                <a:latin typeface="微软雅黑" panose="020B0503020204020204" pitchFamily="34" charset="-122"/>
                <a:ea typeface="微软雅黑" panose="020B0503020204020204" pitchFamily="34" charset="-122"/>
              </a:rPr>
              <a:t>与数学中的整数概念一致，没有取值范围限制</a:t>
            </a:r>
            <a:endParaRPr lang="en-US" altLang="zh-CN" sz="2800" dirty="0">
              <a:solidFill>
                <a:schemeClr val="tx1"/>
              </a:solidFill>
              <a:latin typeface="微软雅黑" panose="020B0503020204020204" pitchFamily="34" charset="-122"/>
              <a:ea typeface="微软雅黑" panose="020B0503020204020204" pitchFamily="34" charset="-122"/>
            </a:endParaRPr>
          </a:p>
          <a:p>
            <a:pPr lvl="1" indent="457200" algn="just" eaLnBrk="1" fontAlgn="base" hangingPunct="1">
              <a:lnSpc>
                <a:spcPct val="200000"/>
              </a:lnSpc>
              <a:spcBef>
                <a:spcPct val="0"/>
              </a:spcBef>
              <a:spcAft>
                <a:spcPct val="0"/>
              </a:spcAft>
              <a:buClr>
                <a:srgbClr val="0066FF"/>
              </a:buClr>
              <a:buFont typeface="Wingdings" panose="05000000000000000000" pitchFamily="2" charset="2"/>
              <a:buChar char="n"/>
            </a:pPr>
            <a:r>
              <a:rPr lang="en-US" altLang="zh-CN" sz="2800" dirty="0">
                <a:solidFill>
                  <a:schemeClr val="tx1"/>
                </a:solidFill>
                <a:latin typeface="微软雅黑" panose="020B0503020204020204" pitchFamily="34" charset="-122"/>
                <a:ea typeface="微软雅黑" panose="020B0503020204020204" pitchFamily="34" charset="-122"/>
              </a:rPr>
              <a:t>pow(x, y)</a:t>
            </a:r>
            <a:r>
              <a:rPr lang="zh-CN" altLang="en-US" sz="2800" dirty="0">
                <a:solidFill>
                  <a:schemeClr val="tx1"/>
                </a:solidFill>
                <a:latin typeface="微软雅黑" panose="020B0503020204020204" pitchFamily="34" charset="-122"/>
                <a:ea typeface="微软雅黑" panose="020B0503020204020204" pitchFamily="34" charset="-122"/>
              </a:rPr>
              <a:t>函数：计算</a:t>
            </a:r>
            <a:r>
              <a:rPr lang="en-US" altLang="zh-CN" sz="2800" dirty="0">
                <a:solidFill>
                  <a:schemeClr val="tx1"/>
                </a:solidFill>
                <a:latin typeface="微软雅黑" panose="020B0503020204020204" pitchFamily="34" charset="-122"/>
                <a:ea typeface="微软雅黑" panose="020B0503020204020204" pitchFamily="34" charset="-122"/>
              </a:rPr>
              <a:t>x</a:t>
            </a:r>
            <a:r>
              <a:rPr lang="en-US" altLang="zh-CN" sz="2800" baseline="30000" dirty="0">
                <a:solidFill>
                  <a:schemeClr val="tx1"/>
                </a:solidFill>
                <a:latin typeface="微软雅黑" panose="020B0503020204020204" pitchFamily="34" charset="-122"/>
                <a:ea typeface="微软雅黑" panose="020B0503020204020204" pitchFamily="34" charset="-122"/>
              </a:rPr>
              <a:t>y</a:t>
            </a:r>
            <a:endParaRPr lang="en-US" altLang="zh-CN" sz="2800" baseline="30000" dirty="0">
              <a:solidFill>
                <a:schemeClr val="tx1"/>
              </a:solidFill>
              <a:latin typeface="微软雅黑" panose="020B0503020204020204" pitchFamily="34" charset="-122"/>
              <a:ea typeface="微软雅黑" panose="020B0503020204020204" pitchFamily="34" charset="-122"/>
            </a:endParaRPr>
          </a:p>
          <a:p>
            <a:pPr lvl="1" indent="457200" algn="just" eaLnBrk="1" fontAlgn="base" hangingPunct="1">
              <a:lnSpc>
                <a:spcPct val="200000"/>
              </a:lnSpc>
              <a:spcBef>
                <a:spcPct val="0"/>
              </a:spcBef>
              <a:spcAft>
                <a:spcPct val="0"/>
              </a:spcAft>
              <a:buClr>
                <a:srgbClr val="0066FF"/>
              </a:buClr>
              <a:buFont typeface="Wingdings" panose="05000000000000000000" pitchFamily="2" charset="2"/>
              <a:buChar char="n"/>
            </a:pPr>
            <a:r>
              <a:rPr lang="zh-CN" altLang="en-US" sz="2800" dirty="0">
                <a:solidFill>
                  <a:schemeClr val="tx1"/>
                </a:solidFill>
                <a:latin typeface="微软雅黑" panose="020B0503020204020204" pitchFamily="34" charset="-122"/>
                <a:ea typeface="微软雅黑" panose="020B0503020204020204" pitchFamily="34" charset="-122"/>
              </a:rPr>
              <a:t>打开</a:t>
            </a:r>
            <a:r>
              <a:rPr lang="en-US" altLang="zh-CN" sz="2800" dirty="0">
                <a:solidFill>
                  <a:schemeClr val="tx1"/>
                </a:solidFill>
                <a:latin typeface="微软雅黑" panose="020B0503020204020204" pitchFamily="34" charset="-122"/>
                <a:ea typeface="微软雅黑" panose="020B0503020204020204" pitchFamily="34" charset="-122"/>
              </a:rPr>
              <a:t>IDLE</a:t>
            </a:r>
            <a:endParaRPr lang="en-US" altLang="zh-CN" sz="2800" dirty="0">
              <a:solidFill>
                <a:schemeClr val="tx1"/>
              </a:solidFill>
              <a:latin typeface="微软雅黑" panose="020B0503020204020204" pitchFamily="34" charset="-122"/>
              <a:ea typeface="微软雅黑" panose="020B0503020204020204" pitchFamily="34" charset="-122"/>
            </a:endParaRPr>
          </a:p>
          <a:p>
            <a:pPr marL="1143000" lvl="2" indent="-228600" algn="just" eaLnBrk="1" fontAlgn="base" hangingPunct="1">
              <a:lnSpc>
                <a:spcPct val="150000"/>
              </a:lnSpc>
              <a:spcBef>
                <a:spcPct val="0"/>
              </a:spcBef>
              <a:spcAft>
                <a:spcPct val="0"/>
              </a:spcAft>
              <a:buClr>
                <a:srgbClr val="0066FF"/>
              </a:buClr>
              <a:buFont typeface="Wingdings" panose="05000000000000000000" pitchFamily="2" charset="2"/>
              <a:buChar char="n"/>
            </a:pPr>
            <a:r>
              <a:rPr lang="zh-CN" altLang="en-US" sz="2800" dirty="0">
                <a:solidFill>
                  <a:schemeClr val="tx1"/>
                </a:solidFill>
                <a:latin typeface="微软雅黑" panose="020B0503020204020204" pitchFamily="34" charset="-122"/>
                <a:ea typeface="微软雅黑" panose="020B0503020204020204" pitchFamily="34" charset="-122"/>
              </a:rPr>
              <a:t> 程序</a:t>
            </a:r>
            <a:r>
              <a:rPr lang="en-US" altLang="zh-CN" sz="2800" dirty="0">
                <a:solidFill>
                  <a:schemeClr val="tx1"/>
                </a:solidFill>
                <a:latin typeface="微软雅黑" panose="020B0503020204020204" pitchFamily="34" charset="-122"/>
                <a:ea typeface="微软雅黑" panose="020B0503020204020204" pitchFamily="34" charset="-122"/>
              </a:rPr>
              <a:t>1</a:t>
            </a:r>
            <a:r>
              <a:rPr lang="zh-CN" altLang="en-US" sz="2800" dirty="0">
                <a:solidFill>
                  <a:schemeClr val="tx1"/>
                </a:solidFill>
                <a:latin typeface="微软雅黑" panose="020B0503020204020204" pitchFamily="34" charset="-122"/>
                <a:ea typeface="微软雅黑" panose="020B0503020204020204" pitchFamily="34" charset="-122"/>
              </a:rPr>
              <a:t>：</a:t>
            </a:r>
            <a:r>
              <a:rPr lang="en-US" altLang="zh-CN" sz="2800" dirty="0">
                <a:solidFill>
                  <a:schemeClr val="tx1"/>
                </a:solidFill>
                <a:latin typeface="微软雅黑" panose="020B0503020204020204" pitchFamily="34" charset="-122"/>
                <a:ea typeface="微软雅黑" panose="020B0503020204020204" pitchFamily="34" charset="-122"/>
              </a:rPr>
              <a:t>pow(2,10) , pow(2,15)</a:t>
            </a:r>
            <a:endParaRPr lang="en-US" altLang="zh-CN" sz="2800" dirty="0">
              <a:solidFill>
                <a:schemeClr val="tx1"/>
              </a:solidFill>
              <a:latin typeface="微软雅黑" panose="020B0503020204020204" pitchFamily="34" charset="-122"/>
              <a:ea typeface="微软雅黑" panose="020B0503020204020204" pitchFamily="34" charset="-122"/>
            </a:endParaRPr>
          </a:p>
          <a:p>
            <a:pPr marL="1143000" lvl="2" indent="-228600" algn="just" eaLnBrk="1" fontAlgn="base" hangingPunct="1">
              <a:lnSpc>
                <a:spcPct val="150000"/>
              </a:lnSpc>
              <a:spcBef>
                <a:spcPct val="0"/>
              </a:spcBef>
              <a:spcAft>
                <a:spcPct val="0"/>
              </a:spcAft>
              <a:buClr>
                <a:srgbClr val="0066FF"/>
              </a:buClr>
              <a:buFont typeface="Wingdings" panose="05000000000000000000" pitchFamily="2" charset="2"/>
              <a:buChar char="n"/>
            </a:pPr>
            <a:r>
              <a:rPr lang="en-US" altLang="zh-CN" sz="2800" dirty="0">
                <a:solidFill>
                  <a:schemeClr val="tx1"/>
                </a:solidFill>
                <a:latin typeface="微软雅黑" panose="020B0503020204020204" pitchFamily="34" charset="-122"/>
                <a:ea typeface="微软雅黑" panose="020B0503020204020204" pitchFamily="34" charset="-122"/>
              </a:rPr>
              <a:t> </a:t>
            </a:r>
            <a:r>
              <a:rPr lang="zh-CN" altLang="en-US" sz="2800" dirty="0">
                <a:solidFill>
                  <a:schemeClr val="tx1"/>
                </a:solidFill>
                <a:latin typeface="微软雅黑" panose="020B0503020204020204" pitchFamily="34" charset="-122"/>
                <a:ea typeface="微软雅黑" panose="020B0503020204020204" pitchFamily="34" charset="-122"/>
              </a:rPr>
              <a:t>程序</a:t>
            </a:r>
            <a:r>
              <a:rPr lang="en-US" altLang="zh-CN" sz="2800" dirty="0">
                <a:solidFill>
                  <a:schemeClr val="tx1"/>
                </a:solidFill>
                <a:latin typeface="微软雅黑" panose="020B0503020204020204" pitchFamily="34" charset="-122"/>
                <a:ea typeface="微软雅黑" panose="020B0503020204020204" pitchFamily="34" charset="-122"/>
              </a:rPr>
              <a:t>2</a:t>
            </a:r>
            <a:r>
              <a:rPr lang="zh-CN" altLang="en-US" sz="2800" dirty="0">
                <a:solidFill>
                  <a:schemeClr val="tx1"/>
                </a:solidFill>
                <a:latin typeface="微软雅黑" panose="020B0503020204020204" pitchFamily="34" charset="-122"/>
                <a:ea typeface="微软雅黑" panose="020B0503020204020204" pitchFamily="34" charset="-122"/>
              </a:rPr>
              <a:t>：</a:t>
            </a:r>
            <a:r>
              <a:rPr lang="en-US" altLang="zh-CN" sz="2800" dirty="0">
                <a:solidFill>
                  <a:schemeClr val="tx1"/>
                </a:solidFill>
                <a:latin typeface="微软雅黑" panose="020B0503020204020204" pitchFamily="34" charset="-122"/>
                <a:ea typeface="微软雅黑" panose="020B0503020204020204" pitchFamily="34" charset="-122"/>
              </a:rPr>
              <a:t>pow(2, 1000)</a:t>
            </a:r>
            <a:endParaRPr lang="en-US" altLang="zh-CN" sz="2800" dirty="0">
              <a:solidFill>
                <a:schemeClr val="tx1"/>
              </a:solidFill>
              <a:latin typeface="微软雅黑" panose="020B0503020204020204" pitchFamily="34" charset="-122"/>
              <a:ea typeface="微软雅黑" panose="020B0503020204020204" pitchFamily="34" charset="-122"/>
            </a:endParaRPr>
          </a:p>
          <a:p>
            <a:pPr marL="1143000" lvl="2" indent="-228600" algn="just" eaLnBrk="1" fontAlgn="base" hangingPunct="1">
              <a:lnSpc>
                <a:spcPct val="150000"/>
              </a:lnSpc>
              <a:spcBef>
                <a:spcPct val="0"/>
              </a:spcBef>
              <a:spcAft>
                <a:spcPct val="0"/>
              </a:spcAft>
              <a:buClr>
                <a:srgbClr val="0066FF"/>
              </a:buClr>
              <a:buFont typeface="Wingdings" panose="05000000000000000000" pitchFamily="2" charset="2"/>
              <a:buChar char="n"/>
            </a:pPr>
            <a:r>
              <a:rPr lang="zh-CN" altLang="en-US" sz="2800" dirty="0">
                <a:solidFill>
                  <a:schemeClr val="tx1"/>
                </a:solidFill>
                <a:latin typeface="微软雅黑" panose="020B0503020204020204" pitchFamily="34" charset="-122"/>
                <a:ea typeface="微软雅黑" panose="020B0503020204020204" pitchFamily="34" charset="-122"/>
              </a:rPr>
              <a:t> 程序</a:t>
            </a:r>
            <a:r>
              <a:rPr lang="en-US" altLang="zh-CN" sz="2800" dirty="0">
                <a:solidFill>
                  <a:schemeClr val="tx1"/>
                </a:solidFill>
                <a:latin typeface="微软雅黑" panose="020B0503020204020204" pitchFamily="34" charset="-122"/>
                <a:ea typeface="微软雅黑" panose="020B0503020204020204" pitchFamily="34" charset="-122"/>
              </a:rPr>
              <a:t>3</a:t>
            </a:r>
            <a:r>
              <a:rPr lang="zh-CN" altLang="en-US" sz="2800" dirty="0">
                <a:solidFill>
                  <a:schemeClr val="tx1"/>
                </a:solidFill>
                <a:latin typeface="微软雅黑" panose="020B0503020204020204" pitchFamily="34" charset="-122"/>
                <a:ea typeface="微软雅黑" panose="020B0503020204020204" pitchFamily="34" charset="-122"/>
              </a:rPr>
              <a:t>：</a:t>
            </a:r>
            <a:r>
              <a:rPr lang="en-US" altLang="zh-CN" sz="2800" dirty="0">
                <a:solidFill>
                  <a:schemeClr val="tx1"/>
                </a:solidFill>
                <a:latin typeface="微软雅黑" panose="020B0503020204020204" pitchFamily="34" charset="-122"/>
                <a:ea typeface="微软雅黑" panose="020B0503020204020204" pitchFamily="34" charset="-122"/>
              </a:rPr>
              <a:t>pow(2, pow(2,15))</a:t>
            </a:r>
            <a:endParaRPr lang="en-US" altLang="zh-CN" sz="28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3775075"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字符串使用实例</a:t>
            </a:r>
            <a:endPar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pic>
        <p:nvPicPr>
          <p:cNvPr id="62467" name="图片 1"/>
          <p:cNvPicPr>
            <a:picLocks noChangeAspect="1"/>
          </p:cNvPicPr>
          <p:nvPr/>
        </p:nvPicPr>
        <p:blipFill>
          <a:blip r:embed="rId3"/>
          <a:stretch>
            <a:fillRect/>
          </a:stretch>
        </p:blipFill>
        <p:spPr>
          <a:xfrm>
            <a:off x="827088" y="2001838"/>
            <a:ext cx="7588250" cy="2016125"/>
          </a:xfrm>
          <a:prstGeom prst="rect">
            <a:avLst/>
          </a:prstGeom>
          <a:noFill/>
          <a:ln w="9525">
            <a:noFill/>
          </a:ln>
        </p:spPr>
      </p:pic>
      <p:pic>
        <p:nvPicPr>
          <p:cNvPr id="62468" name="图片 2"/>
          <p:cNvPicPr>
            <a:picLocks noChangeAspect="1"/>
          </p:cNvPicPr>
          <p:nvPr/>
        </p:nvPicPr>
        <p:blipFill>
          <a:blip r:embed="rId4"/>
          <a:stretch>
            <a:fillRect/>
          </a:stretch>
        </p:blipFill>
        <p:spPr>
          <a:xfrm>
            <a:off x="3054350" y="4545013"/>
            <a:ext cx="2609850" cy="1011237"/>
          </a:xfrm>
          <a:prstGeom prst="rect">
            <a:avLst/>
          </a:prstGeom>
          <a:noFill/>
          <a:ln w="9525">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0" i="0" u="none" strike="noStrike" kern="0" cap="none" spc="0" normalizeH="0" baseline="0" noProof="0" dirty="0" smtClean="0">
                <a:ln>
                  <a:noFill/>
                </a:ln>
                <a:solidFill>
                  <a:schemeClr val="tx2"/>
                </a:solidFill>
                <a:effectLst/>
                <a:uLnTx/>
                <a:uFillTx/>
                <a:latin typeface="+mj-lt"/>
                <a:ea typeface="+mj-ea"/>
                <a:cs typeface="+mj-cs"/>
              </a:rPr>
              <a:t>内置的字符串处理函数</a:t>
            </a:r>
            <a:endParaRPr kumimoji="0" lang="zh-CN" altLang="en-US" sz="4400" b="0" i="0" u="none" strike="noStrike" kern="0" cap="none" spc="0" normalizeH="0" baseline="0" noProof="0" dirty="0">
              <a:ln>
                <a:noFill/>
              </a:ln>
              <a:solidFill>
                <a:schemeClr val="tx2"/>
              </a:solidFill>
              <a:effectLst/>
              <a:uLnTx/>
              <a:uFillTx/>
              <a:latin typeface="+mj-lt"/>
              <a:ea typeface="+mj-ea"/>
              <a:cs typeface="+mj-cs"/>
            </a:endParaRPr>
          </a:p>
        </p:txBody>
      </p:sp>
      <p:pic>
        <p:nvPicPr>
          <p:cNvPr id="63490" name="Picture 2"/>
          <p:cNvPicPr>
            <a:picLocks noChangeAspect="1"/>
          </p:cNvPicPr>
          <p:nvPr/>
        </p:nvPicPr>
        <p:blipFill>
          <a:blip r:embed="rId2"/>
          <a:srcRect l="3636" t="47614" r="2760" b="35718"/>
          <a:stretch>
            <a:fillRect/>
          </a:stretch>
        </p:blipFill>
        <p:spPr>
          <a:xfrm>
            <a:off x="827088" y="1268413"/>
            <a:ext cx="7129462" cy="2751137"/>
          </a:xfrm>
          <a:prstGeom prst="rect">
            <a:avLst/>
          </a:prstGeom>
          <a:noFill/>
          <a:ln w="9525">
            <a:noFill/>
          </a:ln>
        </p:spPr>
      </p:pic>
      <p:pic>
        <p:nvPicPr>
          <p:cNvPr id="63491" name="Picture 3"/>
          <p:cNvPicPr>
            <a:picLocks noChangeAspect="1"/>
          </p:cNvPicPr>
          <p:nvPr/>
        </p:nvPicPr>
        <p:blipFill>
          <a:blip r:embed="rId3"/>
          <a:srcRect l="3624" t="48112" r="2507" b="36160"/>
          <a:stretch>
            <a:fillRect/>
          </a:stretch>
        </p:blipFill>
        <p:spPr>
          <a:xfrm>
            <a:off x="827088" y="3914775"/>
            <a:ext cx="7129462" cy="2587625"/>
          </a:xfrm>
          <a:prstGeom prst="rect">
            <a:avLst/>
          </a:prstGeom>
          <a:noFill/>
          <a:ln w="9525">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0" i="0" u="none" strike="noStrike" kern="0" cap="none" spc="0" normalizeH="0" baseline="0" noProof="0" dirty="0" smtClean="0">
                <a:ln>
                  <a:noFill/>
                </a:ln>
                <a:solidFill>
                  <a:schemeClr val="tx2"/>
                </a:solidFill>
                <a:effectLst/>
                <a:uLnTx/>
                <a:uFillTx/>
                <a:latin typeface="+mj-lt"/>
                <a:ea typeface="+mj-ea"/>
                <a:cs typeface="+mj-cs"/>
              </a:rPr>
              <a:t>Python</a:t>
            </a:r>
            <a:r>
              <a:rPr kumimoji="0" lang="zh-CN" altLang="en-US" sz="4400" b="0" i="0" u="none" strike="noStrike" kern="0" cap="none" spc="0" normalizeH="0" baseline="0" noProof="0" dirty="0" smtClean="0">
                <a:ln>
                  <a:noFill/>
                </a:ln>
                <a:solidFill>
                  <a:schemeClr val="tx2"/>
                </a:solidFill>
                <a:effectLst/>
                <a:uLnTx/>
                <a:uFillTx/>
                <a:latin typeface="+mj-lt"/>
                <a:ea typeface="+mj-ea"/>
                <a:cs typeface="+mj-cs"/>
              </a:rPr>
              <a:t>字符串的编码方式</a:t>
            </a:r>
            <a:endParaRPr kumimoji="0" lang="zh-CN" altLang="en-US" sz="4400" b="0" i="0" u="none" strike="noStrike" kern="0" cap="none" spc="0" normalizeH="0" baseline="0" noProof="0" dirty="0">
              <a:ln>
                <a:noFill/>
              </a:ln>
              <a:solidFill>
                <a:schemeClr val="tx2"/>
              </a:solidFill>
              <a:effectLst/>
              <a:uLnTx/>
              <a:uFillTx/>
              <a:latin typeface="+mj-lt"/>
              <a:ea typeface="+mj-ea"/>
              <a:cs typeface="+mj-cs"/>
            </a:endParaRPr>
          </a:p>
        </p:txBody>
      </p:sp>
      <p:pic>
        <p:nvPicPr>
          <p:cNvPr id="64514" name="Picture 2"/>
          <p:cNvPicPr>
            <a:picLocks noChangeAspect="1"/>
          </p:cNvPicPr>
          <p:nvPr/>
        </p:nvPicPr>
        <p:blipFill>
          <a:blip r:embed="rId2"/>
          <a:srcRect t="49989" b="38152"/>
          <a:stretch>
            <a:fillRect/>
          </a:stretch>
        </p:blipFill>
        <p:spPr>
          <a:xfrm>
            <a:off x="300038" y="1989138"/>
            <a:ext cx="8497887" cy="2182812"/>
          </a:xfrm>
          <a:prstGeom prst="rect">
            <a:avLst/>
          </a:prstGeom>
          <a:noFill/>
          <a:ln w="9525">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0" i="0" u="none" strike="noStrike" kern="0" cap="none" spc="0" normalizeH="0" baseline="0" noProof="0" dirty="0" smtClean="0">
                <a:ln>
                  <a:noFill/>
                </a:ln>
                <a:solidFill>
                  <a:schemeClr val="tx2"/>
                </a:solidFill>
                <a:effectLst/>
                <a:uLnTx/>
                <a:uFillTx/>
                <a:latin typeface="+mj-lt"/>
                <a:ea typeface="+mj-ea"/>
                <a:cs typeface="+mj-cs"/>
              </a:rPr>
              <a:t>Unicode</a:t>
            </a:r>
            <a:r>
              <a:rPr kumimoji="0" lang="zh-CN" altLang="en-US" sz="4400" b="0" i="0" u="none" strike="noStrike" kern="0" cap="none" spc="0" normalizeH="0" baseline="0" noProof="0" dirty="0" smtClean="0">
                <a:ln>
                  <a:noFill/>
                </a:ln>
                <a:solidFill>
                  <a:schemeClr val="tx2"/>
                </a:solidFill>
                <a:effectLst/>
                <a:uLnTx/>
                <a:uFillTx/>
                <a:latin typeface="+mj-lt"/>
                <a:ea typeface="+mj-ea"/>
                <a:cs typeface="+mj-cs"/>
              </a:rPr>
              <a:t>编码</a:t>
            </a:r>
            <a:endParaRPr kumimoji="0" lang="zh-CN" altLang="en-US" sz="4400" b="0" i="0" u="none" strike="noStrike" kern="0" cap="none" spc="0" normalizeH="0" baseline="0" noProof="0" dirty="0">
              <a:ln>
                <a:noFill/>
              </a:ln>
              <a:solidFill>
                <a:schemeClr val="tx2"/>
              </a:solidFill>
              <a:effectLst/>
              <a:uLnTx/>
              <a:uFillTx/>
              <a:latin typeface="+mj-lt"/>
              <a:ea typeface="+mj-ea"/>
              <a:cs typeface="+mj-cs"/>
            </a:endParaRPr>
          </a:p>
        </p:txBody>
      </p:sp>
      <p:pic>
        <p:nvPicPr>
          <p:cNvPr id="65538" name="Picture 2"/>
          <p:cNvPicPr>
            <a:picLocks noChangeAspect="1"/>
          </p:cNvPicPr>
          <p:nvPr/>
        </p:nvPicPr>
        <p:blipFill>
          <a:blip r:embed="rId2"/>
          <a:srcRect t="48485" b="36162"/>
          <a:stretch>
            <a:fillRect/>
          </a:stretch>
        </p:blipFill>
        <p:spPr>
          <a:xfrm>
            <a:off x="323850" y="2060575"/>
            <a:ext cx="8658225" cy="2881313"/>
          </a:xfrm>
          <a:prstGeom prst="rect">
            <a:avLst/>
          </a:prstGeom>
          <a:noFill/>
          <a:ln w="9525">
            <a:noFill/>
          </a:ln>
        </p:spPr>
      </p:pic>
      <p:sp>
        <p:nvSpPr>
          <p:cNvPr id="65539" name="TextBox 3"/>
          <p:cNvSpPr txBox="1"/>
          <p:nvPr/>
        </p:nvSpPr>
        <p:spPr>
          <a:xfrm>
            <a:off x="2843213" y="5108575"/>
            <a:ext cx="1296987" cy="585788"/>
          </a:xfrm>
          <a:prstGeom prst="rect">
            <a:avLst/>
          </a:prstGeom>
          <a:noFill/>
          <a:ln w="9525">
            <a:noFill/>
          </a:ln>
        </p:spPr>
        <p:txBody>
          <a:bodyPr anchor="t" anchorCtr="0">
            <a:spAutoFit/>
          </a:bodyPr>
          <a:p>
            <a:pPr eaLnBrk="0" hangingPunct="0"/>
            <a:r>
              <a:rPr lang="zh-CN" altLang="en-US" sz="3200" dirty="0">
                <a:latin typeface="Arial" panose="020B0604020202020204" pitchFamily="34" charset="0"/>
                <a:ea typeface="宋体" panose="02010600030101010101" pitchFamily="2" charset="-122"/>
              </a:rPr>
              <a:t>♉</a:t>
            </a:r>
            <a:endParaRPr lang="zh-CN" altLang="en-US" sz="3200" dirty="0">
              <a:latin typeface="Arial" panose="020B0604020202020204" pitchFamily="34" charset="0"/>
              <a:ea typeface="宋体" panose="02010600030101010101"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5314950"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内置的字符串处理函数</a:t>
            </a:r>
            <a:endPar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sp>
        <p:nvSpPr>
          <p:cNvPr id="66563" name="矩形 1"/>
          <p:cNvSpPr/>
          <p:nvPr/>
        </p:nvSpPr>
        <p:spPr>
          <a:xfrm>
            <a:off x="250825" y="1841500"/>
            <a:ext cx="8353425" cy="2308225"/>
          </a:xfrm>
          <a:prstGeom prst="rect">
            <a:avLst/>
          </a:prstGeom>
          <a:noFill/>
          <a:ln w="9525">
            <a:noFill/>
          </a:ln>
        </p:spPr>
        <p:txBody>
          <a:bodyPr anchor="t" anchorCtr="0">
            <a:spAutoFit/>
          </a:bodyPr>
          <a:p>
            <a:pPr indent="266700" algn="just" eaLnBrk="0" hangingPunct="0">
              <a:lnSpc>
                <a:spcPct val="150000"/>
              </a:lnSpc>
            </a:pPr>
            <a:r>
              <a:rPr lang="zh-CN" altLang="zh-CN" sz="2400" b="1" dirty="0">
                <a:latin typeface="Courier New" panose="02070309020205020404" pitchFamily="49" charset="0"/>
                <a:ea typeface="宋体" panose="02010600030101010101" pitchFamily="2" charset="-122"/>
                <a:cs typeface="Courier New" panose="02070309020205020404" pitchFamily="49" charset="0"/>
              </a:rPr>
              <a:t>微实</a:t>
            </a:r>
            <a:r>
              <a:rPr lang="zh-CN" altLang="zh-CN" sz="2400" b="1" dirty="0">
                <a:latin typeface="Times New Roman" panose="02020603050405020304" pitchFamily="18" charset="0"/>
                <a:ea typeface="宋体" panose="02010600030101010101" pitchFamily="2" charset="-122"/>
                <a:cs typeface="Times New Roman" panose="02020603050405020304" pitchFamily="18" charset="0"/>
              </a:rPr>
              <a:t>例</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3.2</a:t>
            </a:r>
            <a:r>
              <a:rPr lang="zh-CN" altLang="zh-CN" sz="2400" b="1" dirty="0">
                <a:latin typeface="Times New Roman" panose="02020603050405020304" pitchFamily="18" charset="0"/>
                <a:ea typeface="宋体" panose="02010600030101010101" pitchFamily="2" charset="-122"/>
                <a:cs typeface="Times New Roman" panose="02020603050405020304" pitchFamily="18" charset="0"/>
              </a:rPr>
              <a:t>：恺撒密码。</a:t>
            </a:r>
            <a:endParaRPr lang="zh-CN" altLang="zh-CN" dirty="0">
              <a:latin typeface="Calibri" panose="020F0502020204030204" charset="0"/>
              <a:ea typeface="宋体" panose="02010600030101010101" pitchFamily="2" charset="-122"/>
              <a:cs typeface="Times New Roman" panose="02020603050405020304" pitchFamily="18" charset="0"/>
            </a:endParaRPr>
          </a:p>
          <a:p>
            <a:pPr indent="266700" algn="just" eaLnBrk="0" hangingPunct="0">
              <a:lnSpc>
                <a:spcPct val="150000"/>
              </a:lnSpc>
            </a:pPr>
            <a:r>
              <a:rPr lang="zh-CN" altLang="zh-CN" sz="2400" dirty="0">
                <a:latin typeface="Calibri" panose="020F0502020204030204" charset="0"/>
                <a:ea typeface="宋体" panose="02010600030101010101" pitchFamily="2" charset="-122"/>
                <a:cs typeface="Courier New" panose="02070309020205020404" pitchFamily="49" charset="0"/>
              </a:rPr>
              <a:t>凯撒密码是古罗马凯撒大帝用来对军事情报进行加密的算法，它采用了替换方法对信息中的每一个英文字符循环替换为字母表序列该字符后面第三个字符，对应关系如下：</a:t>
            </a:r>
            <a:endParaRPr lang="zh-CN" altLang="zh-CN" dirty="0">
              <a:latin typeface="Calibri" panose="020F0502020204030204" charset="0"/>
              <a:ea typeface="Times New Roman" panose="02020603050405020304" pitchFamily="18" charset="0"/>
            </a:endParaRPr>
          </a:p>
        </p:txBody>
      </p:sp>
      <p:sp>
        <p:nvSpPr>
          <p:cNvPr id="66564" name="矩形 2"/>
          <p:cNvSpPr/>
          <p:nvPr/>
        </p:nvSpPr>
        <p:spPr>
          <a:xfrm>
            <a:off x="971550" y="4076700"/>
            <a:ext cx="7515225" cy="2584450"/>
          </a:xfrm>
          <a:prstGeom prst="rect">
            <a:avLst/>
          </a:prstGeom>
          <a:noFill/>
          <a:ln w="9525">
            <a:noFill/>
          </a:ln>
        </p:spPr>
        <p:txBody>
          <a:bodyPr anchor="t" anchorCtr="0">
            <a:spAutoFit/>
          </a:bodyPr>
          <a:p>
            <a:pPr indent="266700" algn="just" eaLnBrk="0" hangingPunct="0">
              <a:lnSpc>
                <a:spcPct val="150000"/>
              </a:lnSpc>
            </a:pPr>
            <a:r>
              <a:rPr lang="zh-CN" altLang="zh-CN" dirty="0">
                <a:latin typeface="Calibri" panose="020F0502020204030204" charset="0"/>
                <a:ea typeface="宋体" panose="02010600030101010101" pitchFamily="2" charset="-122"/>
                <a:cs typeface="Courier New" panose="02070309020205020404" pitchFamily="49" charset="0"/>
              </a:rPr>
              <a:t>原文：</a:t>
            </a:r>
            <a:r>
              <a:rPr lang="en-US" altLang="zh-CN" dirty="0">
                <a:latin typeface="Calibri" panose="020F0502020204030204" charset="0"/>
                <a:ea typeface="宋体" panose="02010600030101010101" pitchFamily="2" charset="-122"/>
                <a:cs typeface="Courier New" panose="02070309020205020404" pitchFamily="49" charset="0"/>
              </a:rPr>
              <a:t>A B C D E F G H I J K L M N O P Q R S T U V W X Y Z</a:t>
            </a:r>
            <a:endParaRPr lang="zh-CN" altLang="zh-CN" sz="1400" dirty="0">
              <a:latin typeface="Calibri" panose="020F0502020204030204" charset="0"/>
              <a:ea typeface="宋体" panose="02010600030101010101" pitchFamily="2" charset="-122"/>
              <a:cs typeface="Times New Roman" panose="02020603050405020304" pitchFamily="18" charset="0"/>
            </a:endParaRPr>
          </a:p>
          <a:p>
            <a:pPr indent="266700" algn="just" eaLnBrk="0" hangingPunct="0">
              <a:lnSpc>
                <a:spcPct val="150000"/>
              </a:lnSpc>
            </a:pPr>
            <a:r>
              <a:rPr lang="zh-CN" altLang="zh-CN" dirty="0">
                <a:latin typeface="Calibri" panose="020F0502020204030204" charset="0"/>
                <a:ea typeface="宋体" panose="02010600030101010101" pitchFamily="2" charset="-122"/>
                <a:cs typeface="Courier New" panose="02070309020205020404" pitchFamily="49" charset="0"/>
              </a:rPr>
              <a:t>密文：</a:t>
            </a:r>
            <a:r>
              <a:rPr lang="en-US" altLang="zh-CN" dirty="0">
                <a:latin typeface="Calibri" panose="020F0502020204030204" charset="0"/>
                <a:ea typeface="宋体" panose="02010600030101010101" pitchFamily="2" charset="-122"/>
                <a:cs typeface="Courier New" panose="02070309020205020404" pitchFamily="49" charset="0"/>
              </a:rPr>
              <a:t>D E F G H I J K L M N O P Q R S T U V W X Y Z A B C</a:t>
            </a:r>
            <a:endParaRPr lang="zh-CN" altLang="zh-CN" sz="1400" dirty="0">
              <a:latin typeface="Calibri" panose="020F0502020204030204" charset="0"/>
              <a:ea typeface="宋体" panose="02010600030101010101" pitchFamily="2" charset="-122"/>
              <a:cs typeface="Times New Roman" panose="02020603050405020304" pitchFamily="18" charset="0"/>
            </a:endParaRPr>
          </a:p>
          <a:p>
            <a:pPr indent="266700" algn="just" eaLnBrk="0" hangingPunct="0">
              <a:lnSpc>
                <a:spcPct val="150000"/>
              </a:lnSpc>
            </a:pPr>
            <a:r>
              <a:rPr lang="zh-CN" altLang="zh-CN" dirty="0">
                <a:latin typeface="Calibri" panose="020F0502020204030204" charset="0"/>
                <a:ea typeface="宋体" panose="02010600030101010101" pitchFamily="2" charset="-122"/>
                <a:cs typeface="Courier New" panose="02070309020205020404" pitchFamily="49" charset="0"/>
              </a:rPr>
              <a:t>原文字符</a:t>
            </a:r>
            <a:r>
              <a:rPr lang="en-US" altLang="zh-CN" dirty="0">
                <a:latin typeface="Calibri" panose="020F0502020204030204" charset="0"/>
                <a:ea typeface="宋体" panose="02010600030101010101" pitchFamily="2" charset="-122"/>
                <a:cs typeface="Courier New" panose="02070309020205020404" pitchFamily="49" charset="0"/>
              </a:rPr>
              <a:t>P</a:t>
            </a:r>
            <a:r>
              <a:rPr lang="zh-CN" altLang="zh-CN" dirty="0">
                <a:latin typeface="Calibri" panose="020F0502020204030204" charset="0"/>
                <a:ea typeface="宋体" panose="02010600030101010101" pitchFamily="2" charset="-122"/>
                <a:cs typeface="Courier New" panose="02070309020205020404" pitchFamily="49" charset="0"/>
              </a:rPr>
              <a:t>，其密文字符</a:t>
            </a:r>
            <a:r>
              <a:rPr lang="en-US" altLang="zh-CN" dirty="0">
                <a:latin typeface="Calibri" panose="020F0502020204030204" charset="0"/>
                <a:ea typeface="宋体" panose="02010600030101010101" pitchFamily="2" charset="-122"/>
                <a:cs typeface="Courier New" panose="02070309020205020404" pitchFamily="49" charset="0"/>
              </a:rPr>
              <a:t>C</a:t>
            </a:r>
            <a:r>
              <a:rPr lang="zh-CN" altLang="zh-CN" dirty="0">
                <a:latin typeface="Calibri" panose="020F0502020204030204" charset="0"/>
                <a:ea typeface="宋体" panose="02010600030101010101" pitchFamily="2" charset="-122"/>
                <a:cs typeface="Courier New" panose="02070309020205020404" pitchFamily="49" charset="0"/>
              </a:rPr>
              <a:t>满足如下条件：</a:t>
            </a:r>
            <a:endParaRPr lang="zh-CN" altLang="zh-CN" sz="1400" dirty="0">
              <a:latin typeface="Calibri" panose="020F0502020204030204" charset="0"/>
              <a:ea typeface="宋体" panose="02010600030101010101" pitchFamily="2" charset="-122"/>
              <a:cs typeface="Times New Roman" panose="02020603050405020304" pitchFamily="18" charset="0"/>
            </a:endParaRPr>
          </a:p>
          <a:p>
            <a:pPr indent="266700" algn="just" eaLnBrk="0" hangingPunct="0">
              <a:lnSpc>
                <a:spcPct val="150000"/>
              </a:lnSpc>
            </a:pPr>
            <a:r>
              <a:rPr lang="en-US" altLang="zh-CN" dirty="0">
                <a:latin typeface="宋体" panose="02010600030101010101" pitchFamily="2" charset="-122"/>
                <a:ea typeface="宋体" panose="02010600030101010101" pitchFamily="2" charset="-122"/>
                <a:cs typeface="Courier New" panose="02070309020205020404" pitchFamily="49" charset="0"/>
              </a:rPr>
              <a:t>C = ( P + 3 ) mod 26</a:t>
            </a:r>
            <a:endParaRPr lang="zh-CN" altLang="zh-CN" sz="1400" dirty="0">
              <a:latin typeface="Calibri" panose="020F0502020204030204" charset="0"/>
              <a:ea typeface="宋体" panose="02010600030101010101" pitchFamily="2" charset="-122"/>
              <a:cs typeface="Times New Roman" panose="02020603050405020304" pitchFamily="18" charset="0"/>
            </a:endParaRPr>
          </a:p>
          <a:p>
            <a:pPr indent="266700" algn="just" eaLnBrk="0" hangingPunct="0">
              <a:lnSpc>
                <a:spcPct val="150000"/>
              </a:lnSpc>
            </a:pPr>
            <a:r>
              <a:rPr lang="zh-CN" altLang="zh-CN" dirty="0">
                <a:latin typeface="Calibri" panose="020F0502020204030204" charset="0"/>
                <a:ea typeface="宋体" panose="02010600030101010101" pitchFamily="2" charset="-122"/>
                <a:cs typeface="Courier New" panose="02070309020205020404" pitchFamily="49" charset="0"/>
              </a:rPr>
              <a:t>解密方法反之，满足：</a:t>
            </a:r>
            <a:endParaRPr lang="zh-CN" altLang="zh-CN" sz="1400" dirty="0">
              <a:latin typeface="Calibri" panose="020F0502020204030204" charset="0"/>
              <a:ea typeface="宋体" panose="02010600030101010101" pitchFamily="2" charset="-122"/>
              <a:cs typeface="Times New Roman" panose="02020603050405020304" pitchFamily="18" charset="0"/>
            </a:endParaRPr>
          </a:p>
          <a:p>
            <a:pPr indent="266700" algn="just" eaLnBrk="0" hangingPunct="0">
              <a:lnSpc>
                <a:spcPct val="150000"/>
              </a:lnSpc>
            </a:pPr>
            <a:r>
              <a:rPr lang="en-US" altLang="zh-CN" dirty="0">
                <a:latin typeface="宋体" panose="02010600030101010101" pitchFamily="2" charset="-122"/>
                <a:ea typeface="宋体" panose="02010600030101010101" pitchFamily="2" charset="-122"/>
                <a:cs typeface="Courier New" panose="02070309020205020404" pitchFamily="49" charset="0"/>
              </a:rPr>
              <a:t>P = ( C – 3 ) mod 26</a:t>
            </a:r>
            <a:endParaRPr lang="zh-CN" altLang="zh-CN" sz="1400" dirty="0">
              <a:latin typeface="Calibri" panose="020F0502020204030204" charset="0"/>
              <a:ea typeface="Times New Roman" panose="02020603050405020304"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5314950"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内置的字符串处理函数</a:t>
            </a:r>
            <a:endPar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4" name="表格 3"/>
          <p:cNvGraphicFramePr>
            <a:graphicFrameLocks noGrp="1"/>
          </p:cNvGraphicFramePr>
          <p:nvPr/>
        </p:nvGraphicFramePr>
        <p:xfrm>
          <a:off x="896938" y="1844675"/>
          <a:ext cx="7275513" cy="3054350"/>
        </p:xfrm>
        <a:graphic>
          <a:graphicData uri="http://schemas.openxmlformats.org/drawingml/2006/table">
            <a:tbl>
              <a:tblPr/>
              <a:tblGrid>
                <a:gridCol w="401727"/>
                <a:gridCol w="278531"/>
                <a:gridCol w="2028271"/>
                <a:gridCol w="4566983"/>
              </a:tblGrid>
              <a:tr h="333375">
                <a:tc gridSpan="2">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800"/>
                        </a:lnSpc>
                        <a:spcBef>
                          <a:spcPts val="600"/>
                        </a:spcBef>
                        <a:spcAft>
                          <a:spcPts val="600"/>
                        </a:spcAft>
                        <a:buClrTx/>
                        <a:buSzTx/>
                        <a:buFontTx/>
                        <a:buNone/>
                      </a:pPr>
                      <a:r>
                        <a:rPr kumimoji="0" lang="zh-CN" altLang="zh-CN" sz="2000" b="0" i="0" u="none" strike="noStrike" cap="none" normalizeH="0" baseline="0" dirty="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微实例</a:t>
                      </a:r>
                      <a:r>
                        <a:rPr kumimoji="0" lang="en-US" altLang="zh-CN" sz="2000" b="0" i="0" u="none" strike="noStrike" cap="none" normalizeH="0" baseline="0" dirty="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3.2</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2" marR="68582" marT="0" marB="0" horzOverflow="overflow">
                    <a:lnL>
                      <a:noFill/>
                    </a:lnL>
                    <a:lnR>
                      <a:noFill/>
                    </a:lnR>
                    <a:lnT>
                      <a:noFill/>
                    </a:lnT>
                    <a:lnB w="12700" cap="flat" cmpd="sng" algn="ctr">
                      <a:solidFill>
                        <a:srgbClr val="00B050"/>
                      </a:solidFill>
                      <a:prstDash val="solid"/>
                      <a:round/>
                      <a:headEnd type="none" w="med" len="med"/>
                      <a:tailEnd type="none" w="med" len="med"/>
                    </a:lnB>
                    <a:lnTlToBr>
                      <a:noFill/>
                    </a:lnTlToBr>
                    <a:lnBlToTr>
                      <a:noFill/>
                    </a:lnBlToTr>
                    <a:solidFill>
                      <a:srgbClr val="FFFFFF"/>
                    </a:solidFill>
                  </a:tcPr>
                </a:tc>
                <a:tc hMerge="1">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1800"/>
                        </a:lnSpc>
                        <a:spcBef>
                          <a:spcPts val="600"/>
                        </a:spcBef>
                        <a:spcAft>
                          <a:spcPts val="600"/>
                        </a:spcAft>
                        <a:buClrTx/>
                        <a:buSzTx/>
                        <a:buFontTx/>
                        <a:buNone/>
                      </a:pPr>
                      <a:r>
                        <a:rPr kumimoji="0" lang="en-US" altLang="zh-CN" sz="2000" b="0" i="0" u="none" strike="noStrike" cap="none" normalizeH="0" baseline="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m3.2</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0" i="0" u="none" strike="noStrike" cap="none" normalizeH="0" baseline="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CaesarCode.py</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2" marR="68582" marT="0" marB="0" horzOverflow="overflow">
                    <a:lnL>
                      <a:noFill/>
                    </a:lnL>
                    <a:lnR>
                      <a:noFill/>
                    </a:lnR>
                    <a:lnT>
                      <a:noFill/>
                    </a:lnT>
                    <a:lnB w="12700" cap="flat" cmpd="sng" algn="ctr">
                      <a:solidFill>
                        <a:srgbClr val="00B05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800"/>
                        </a:lnSpc>
                        <a:spcBef>
                          <a:spcPts val="600"/>
                        </a:spcBef>
                        <a:spcAft>
                          <a:spcPts val="600"/>
                        </a:spcAft>
                        <a:buClrTx/>
                        <a:buSzTx/>
                        <a:buFontTx/>
                        <a:buNone/>
                      </a:pPr>
                      <a:r>
                        <a:rPr kumimoji="0" lang="en-US" altLang="zh-CN" sz="2000" b="0" i="0" u="none" strike="noStrike" cap="none" normalizeH="0" baseline="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 </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2" marR="68582" marT="0" marB="0" horzOverflow="overflow">
                    <a:lnL>
                      <a:noFill/>
                    </a:lnL>
                    <a:lnR>
                      <a:noFill/>
                    </a:lnR>
                    <a:lnT>
                      <a:noFill/>
                    </a:lnT>
                    <a:lnB>
                      <a:noFill/>
                    </a:lnB>
                    <a:lnTlToBr>
                      <a:noFill/>
                    </a:lnTlToBr>
                    <a:lnBlToTr>
                      <a:noFill/>
                    </a:lnBlToTr>
                    <a:solidFill>
                      <a:srgbClr val="FFFFFF"/>
                    </a:solidFill>
                  </a:tcPr>
                </a:tc>
              </a:tr>
              <a:tr h="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500"/>
                        </a:lnSpc>
                        <a:spcBef>
                          <a:spcPct val="0"/>
                        </a:spcBef>
                        <a:spcAft>
                          <a:spcPct val="0"/>
                        </a:spcAft>
                        <a:buClrTx/>
                        <a:buSzTx/>
                        <a:buFontTx/>
                        <a:buNone/>
                      </a:pPr>
                      <a:r>
                        <a:rPr kumimoji="0" lang="en-US" altLang="zh-CN" sz="20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2" marR="68582" marT="0" marB="0" anchor="ctr" horzOverflow="overflow">
                    <a:lnL>
                      <a:noFill/>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5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2" marR="68582" marT="0" marB="0" anchor="ctr" horzOverflow="overflow">
                    <a:lnL w="12700" cap="flat" cmpd="sng" algn="ctr">
                      <a:solidFill>
                        <a:srgbClr val="00B050"/>
                      </a:solidFill>
                      <a:prstDash val="solid"/>
                      <a:round/>
                      <a:headEnd type="none" w="med" len="med"/>
                      <a:tailEnd type="none" w="med" len="med"/>
                    </a:lnL>
                    <a:lnR>
                      <a:noFill/>
                    </a:lnR>
                    <a:lnT w="12700" cap="flat" cmpd="sng" algn="ctr">
                      <a:solidFill>
                        <a:srgbClr val="00B050"/>
                      </a:solidFill>
                      <a:prstDash val="solid"/>
                      <a:round/>
                      <a:headEnd type="none" w="med" len="med"/>
                      <a:tailEnd type="none" w="med" len="med"/>
                    </a:lnT>
                    <a:lnB>
                      <a:noFill/>
                    </a:lnB>
                    <a:lnTlToBr>
                      <a:noFill/>
                    </a:lnTlToBr>
                    <a:lnBlToTr>
                      <a:noFill/>
                    </a:lnBlToTr>
                    <a:solidFill>
                      <a:srgbClr val="FFFFFF"/>
                    </a:solidFill>
                  </a:tcPr>
                </a:tc>
                <a:tc hMerge="1">
                  <a:tcPr/>
                </a:tc>
                <a:tc hMerge="1">
                  <a:tcPr/>
                </a:tc>
              </a:tr>
              <a:tr h="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20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20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20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20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4</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20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5</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20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6</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20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7</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2" marR="68582" marT="0" marB="0" anchor="ctr" horzOverflow="overflow">
                    <a:lnL>
                      <a:noFill/>
                    </a:lnL>
                    <a:lnR w="12700" cap="flat" cmpd="sng" algn="ctr">
                      <a:solidFill>
                        <a:srgbClr val="00B050"/>
                      </a:solidFill>
                      <a:prstDash val="solid"/>
                      <a:round/>
                      <a:headEnd type="none" w="med" len="med"/>
                      <a:tailEnd type="none" w="med" len="med"/>
                    </a:lnR>
                    <a:lnT>
                      <a:noFill/>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plaincode</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 input("</a:t>
                      </a:r>
                      <a:r>
                        <a:rPr kumimoji="0" lang="zh-CN"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请输入明文</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for p in </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plaincode</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if </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ord</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 &lt;= </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ord</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(p) &lt;= </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ord</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("z"):</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print(</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chr</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ord</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ord</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(p)-</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ord</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("a")+3)%26), end='')</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else:</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print(p, end='')</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2" marR="68582" marT="0" marB="0" anchor="ctr" horzOverflow="overflow">
                    <a:lnL w="12700" cap="flat" cmpd="sng" algn="ctr">
                      <a:solidFill>
                        <a:srgbClr val="00B050"/>
                      </a:solidFill>
                      <a:prstDash val="solid"/>
                      <a:round/>
                      <a:headEnd type="none" w="med" len="med"/>
                      <a:tailEnd type="none" w="med" len="med"/>
                    </a:lnL>
                    <a:lnR>
                      <a:noFill/>
                    </a:lnR>
                    <a:lnT>
                      <a:noFill/>
                    </a:lnT>
                    <a:lnB>
                      <a:noFill/>
                    </a:lnB>
                    <a:lnTlToBr>
                      <a:noFill/>
                    </a:lnTlToBr>
                    <a:lnBlToTr>
                      <a:noFill/>
                    </a:lnBlToTr>
                    <a:solidFill>
                      <a:srgbClr val="FFFFFF"/>
                    </a:solidFill>
                  </a:tcPr>
                </a:tc>
                <a:tc hMerge="1">
                  <a:tcPr/>
                </a:tc>
                <a:tc hMerge="1">
                  <a:tcPr/>
                </a:tc>
              </a:tr>
              <a:tr h="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800"/>
                        </a:lnSpc>
                        <a:spcBef>
                          <a:spcPct val="0"/>
                        </a:spcBef>
                        <a:spcAft>
                          <a:spcPct val="0"/>
                        </a:spcAft>
                        <a:buClrTx/>
                        <a:buSzTx/>
                        <a:buFontTx/>
                        <a:buNone/>
                      </a:pPr>
                      <a:r>
                        <a:rPr kumimoji="0" lang="en-US" altLang="zh-CN" sz="20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2" marR="68582" marT="0" marB="0" anchor="ctr" horzOverflow="overflow">
                    <a:lnL>
                      <a:noFill/>
                    </a:lnL>
                    <a:lnR w="12700" cap="flat" cmpd="sng" algn="ctr">
                      <a:solidFill>
                        <a:srgbClr val="00B050"/>
                      </a:solidFill>
                      <a:prstDash val="solid"/>
                      <a:round/>
                      <a:headEnd type="none" w="med" len="med"/>
                      <a:tailEnd type="none" w="med" len="med"/>
                    </a:lnR>
                    <a:lnT>
                      <a:noFill/>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8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2" marR="68582" marT="0" marB="0" anchor="ctr" horzOverflow="overflow">
                    <a:lnL w="12700" cap="flat" cmpd="sng" algn="ctr">
                      <a:solidFill>
                        <a:srgbClr val="00B050"/>
                      </a:solidFill>
                      <a:prstDash val="solid"/>
                      <a:round/>
                      <a:headEnd type="none" w="med" len="med"/>
                      <a:tailEnd type="none" w="med" len="med"/>
                    </a:lnL>
                    <a:lnR>
                      <a:noFill/>
                    </a:lnR>
                    <a:lnT>
                      <a:noFill/>
                    </a:lnT>
                    <a:lnB>
                      <a:noFill/>
                    </a:lnB>
                    <a:lnTlToBr>
                      <a:noFill/>
                    </a:lnTlToBr>
                    <a:lnBlToTr>
                      <a:noFill/>
                    </a:lnBlToTr>
                    <a:solidFill>
                      <a:srgbClr val="FFFFFF"/>
                    </a:solidFill>
                  </a:tcPr>
                </a:tc>
                <a:tc hMerge="1">
                  <a:tcPr/>
                </a:tc>
                <a:tc hMerge="1">
                  <a:tcPr/>
                </a:tc>
              </a:tr>
            </a:tbl>
          </a:graphicData>
        </a:graphic>
      </p:graphicFrame>
      <p:graphicFrame>
        <p:nvGraphicFramePr>
          <p:cNvPr id="67608" name="表格 67607"/>
          <p:cNvGraphicFramePr/>
          <p:nvPr/>
        </p:nvGraphicFramePr>
        <p:xfrm>
          <a:off x="1042988" y="4941888"/>
          <a:ext cx="7129463" cy="1371600"/>
        </p:xfrm>
        <a:graphic>
          <a:graphicData uri="http://schemas.openxmlformats.org/drawingml/2006/table">
            <a:tbl>
              <a:tblPr/>
              <a:tblGrid>
                <a:gridCol w="7129463"/>
              </a:tblGrid>
              <a:tr h="1371600">
                <a:tc>
                  <a:txBody>
                    <a:bodyPr/>
                    <a:p>
                      <a:pPr indent="0" defTabSz="914400">
                        <a:lnSpc>
                          <a:spcPct val="150000"/>
                        </a:lnSpc>
                        <a:buNone/>
                      </a:pPr>
                      <a:r>
                        <a:rPr lang="en-US" altLang="zh-CN" sz="2000" b="1" dirty="0">
                          <a:latin typeface="Courier New" panose="02070309020205020404" pitchFamily="49" charset="0"/>
                          <a:ea typeface="宋体" panose="02010600030101010101" pitchFamily="2" charset="-122"/>
                        </a:rPr>
                        <a:t>&gt;&gt;&gt; </a:t>
                      </a:r>
                      <a:endParaRPr lang="zh-CN" altLang="zh-CN" sz="2000" dirty="0">
                        <a:latin typeface="Calibri" panose="020F0502020204030204" charset="0"/>
                        <a:ea typeface="宋体" panose="02010600030101010101" pitchFamily="2" charset="-122"/>
                      </a:endParaRPr>
                    </a:p>
                    <a:p>
                      <a:pPr indent="0" defTabSz="914400">
                        <a:lnSpc>
                          <a:spcPct val="150000"/>
                        </a:lnSpc>
                        <a:buNone/>
                      </a:pPr>
                      <a:r>
                        <a:rPr lang="zh-CN" altLang="zh-CN" sz="2000" dirty="0">
                          <a:latin typeface="Courier New" panose="02070309020205020404" pitchFamily="49" charset="0"/>
                          <a:ea typeface="宋体" panose="02010600030101010101" pitchFamily="2" charset="-122"/>
                        </a:rPr>
                        <a:t>请输入明文</a:t>
                      </a:r>
                      <a:r>
                        <a:rPr lang="en-US" altLang="zh-CN" sz="2000" dirty="0">
                          <a:latin typeface="Courier New" panose="02070309020205020404" pitchFamily="49" charset="0"/>
                          <a:ea typeface="宋体" panose="02010600030101010101" pitchFamily="2" charset="-122"/>
                        </a:rPr>
                        <a:t>: </a:t>
                      </a:r>
                      <a:r>
                        <a:rPr lang="en-US" altLang="zh-CN" sz="2000" b="1" dirty="0">
                          <a:latin typeface="Courier New" panose="02070309020205020404" pitchFamily="49" charset="0"/>
                          <a:ea typeface="宋体" panose="02010600030101010101" pitchFamily="2" charset="-122"/>
                        </a:rPr>
                        <a:t>python is an excellent language.</a:t>
                      </a:r>
                      <a:endParaRPr lang="zh-CN" altLang="zh-CN" sz="2000" dirty="0">
                        <a:latin typeface="Calibri" panose="020F0502020204030204" charset="0"/>
                        <a:ea typeface="宋体" panose="02010600030101010101" pitchFamily="2" charset="-122"/>
                      </a:endParaRPr>
                    </a:p>
                    <a:p>
                      <a:pPr indent="0" defTabSz="914400">
                        <a:lnSpc>
                          <a:spcPct val="150000"/>
                        </a:lnSpc>
                        <a:buNone/>
                      </a:pPr>
                      <a:r>
                        <a:rPr lang="en-US" altLang="zh-CN" sz="2000" dirty="0" err="1">
                          <a:latin typeface="Courier New" panose="02070309020205020404" pitchFamily="49" charset="0"/>
                          <a:ea typeface="宋体" panose="02010600030101010101" pitchFamily="2" charset="-122"/>
                        </a:rPr>
                        <a:t>sbwkrq</a:t>
                      </a:r>
                      <a:r>
                        <a:rPr lang="en-US" altLang="zh-CN" sz="2000" dirty="0">
                          <a:latin typeface="Courier New" panose="02070309020205020404" pitchFamily="49" charset="0"/>
                          <a:ea typeface="宋体" panose="02010600030101010101" pitchFamily="2" charset="-122"/>
                        </a:rPr>
                        <a:t> lv </a:t>
                      </a:r>
                      <a:r>
                        <a:rPr lang="en-US" altLang="zh-CN" sz="2000" dirty="0" err="1">
                          <a:latin typeface="Courier New" panose="02070309020205020404" pitchFamily="49" charset="0"/>
                          <a:ea typeface="宋体" panose="02010600030101010101" pitchFamily="2" charset="-122"/>
                        </a:rPr>
                        <a:t>dq</a:t>
                      </a:r>
                      <a:r>
                        <a:rPr lang="en-US" altLang="zh-CN" sz="2000" dirty="0">
                          <a:latin typeface="Courier New" panose="02070309020205020404" pitchFamily="49" charset="0"/>
                          <a:ea typeface="宋体" panose="02010600030101010101" pitchFamily="2" charset="-122"/>
                        </a:rPr>
                        <a:t> </a:t>
                      </a:r>
                      <a:r>
                        <a:rPr lang="en-US" altLang="zh-CN" sz="2000" dirty="0" err="1">
                          <a:latin typeface="Courier New" panose="02070309020205020404" pitchFamily="49" charset="0"/>
                          <a:ea typeface="宋体" panose="02010600030101010101" pitchFamily="2" charset="-122"/>
                        </a:rPr>
                        <a:t>hafhoohqw</a:t>
                      </a:r>
                      <a:r>
                        <a:rPr lang="en-US" altLang="zh-CN" sz="2000" dirty="0">
                          <a:latin typeface="Courier New" panose="02070309020205020404" pitchFamily="49" charset="0"/>
                          <a:ea typeface="宋体" panose="02010600030101010101" pitchFamily="2" charset="-122"/>
                        </a:rPr>
                        <a:t> </a:t>
                      </a:r>
                      <a:r>
                        <a:rPr lang="en-US" altLang="zh-CN" sz="2000" dirty="0" err="1">
                          <a:latin typeface="Courier New" panose="02070309020205020404" pitchFamily="49" charset="0"/>
                          <a:ea typeface="宋体" panose="02010600030101010101" pitchFamily="2" charset="-122"/>
                        </a:rPr>
                        <a:t>odqjxdjh</a:t>
                      </a:r>
                      <a:r>
                        <a:rPr lang="en-US" altLang="zh-CN" sz="2000" dirty="0">
                          <a:latin typeface="Courier New" panose="02070309020205020404" pitchFamily="49" charset="0"/>
                          <a:ea typeface="宋体" panose="02010600030101010101" pitchFamily="2" charset="-122"/>
                        </a:rPr>
                        <a:t>.</a:t>
                      </a:r>
                      <a:endParaRPr lang="zh-CN" altLang="zh-CN" sz="2000" dirty="0">
                        <a:latin typeface="Calibri" panose="020F0502020204030204" charset="0"/>
                        <a:ea typeface="宋体" panose="02010600030101010101" pitchFamily="2" charset="-122"/>
                      </a:endParaRPr>
                    </a:p>
                  </a:txBody>
                  <a:tcPr marL="68586" marR="68586" marT="0" marB="0" anchor="t" anchorCtr="0">
                    <a:lnL w="12700" cap="flat" cmpd="sng">
                      <a:solidFill>
                        <a:srgbClr val="00B050"/>
                      </a:solidFill>
                      <a:prstDash val="solid"/>
                      <a:round/>
                      <a:headEnd type="none" w="med" len="med"/>
                      <a:tailEnd type="none" w="med" len="med"/>
                    </a:lnL>
                    <a:lnR w="12700" cap="flat" cmpd="sng">
                      <a:solidFill>
                        <a:srgbClr val="00B050"/>
                      </a:solidFill>
                      <a:prstDash val="solid"/>
                      <a:round/>
                      <a:headEnd type="none" w="med" len="med"/>
                      <a:tailEnd type="none" w="med" len="med"/>
                    </a:lnR>
                    <a:lnT w="12700" cap="flat" cmpd="sng">
                      <a:solidFill>
                        <a:srgbClr val="00B050"/>
                      </a:solidFill>
                      <a:prstDash val="solid"/>
                      <a:round/>
                      <a:headEnd type="none" w="med" len="med"/>
                      <a:tailEnd type="none" w="med" len="med"/>
                    </a:lnT>
                    <a:lnB w="12700" cap="flat" cmpd="sng">
                      <a:solidFill>
                        <a:srgbClr val="00B050"/>
                      </a:solidFill>
                      <a:prstDash val="solid"/>
                      <a:round/>
                      <a:headEnd type="none" w="med" len="med"/>
                      <a:tailEnd type="none" w="med" len="med"/>
                    </a:lnB>
                    <a:lnTlToBr>
                      <a:noFill/>
                    </a:lnTlToBr>
                    <a:lnBlToTr>
                      <a:noFill/>
                    </a:lnBlToTr>
                    <a:pattFill prst="pct10">
                      <a:fgClr>
                        <a:srgbClr val="FFFFFF"/>
                      </a:fgClr>
                      <a:bgClr>
                        <a:srgbClr val="E5E5E5"/>
                      </a:bgClr>
                    </a:pattFill>
                  </a:tcPr>
                </a:tc>
              </a:tr>
            </a:tbl>
          </a:graphicData>
        </a:graphic>
      </p:graphicFrame>
      <p:sp>
        <p:nvSpPr>
          <p:cNvPr id="67614" name="矩形 5"/>
          <p:cNvSpPr/>
          <p:nvPr/>
        </p:nvSpPr>
        <p:spPr>
          <a:xfrm>
            <a:off x="1203325" y="4503738"/>
            <a:ext cx="2763838" cy="506412"/>
          </a:xfrm>
          <a:prstGeom prst="rect">
            <a:avLst/>
          </a:prstGeom>
          <a:noFill/>
          <a:ln w="9525">
            <a:noFill/>
          </a:ln>
        </p:spPr>
        <p:txBody>
          <a:bodyPr wrap="none" anchor="t" anchorCtr="0">
            <a:spAutoFit/>
          </a:bodyPr>
          <a:p>
            <a:pPr indent="266700" algn="just" eaLnBrk="0" hangingPunct="0">
              <a:lnSpc>
                <a:spcPct val="150000"/>
              </a:lnSpc>
            </a:pPr>
            <a:r>
              <a:rPr lang="zh-CN" altLang="zh-CN" dirty="0">
                <a:latin typeface="Calibri" panose="020F0502020204030204" charset="0"/>
                <a:ea typeface="宋体" panose="02010600030101010101" pitchFamily="2" charset="-122"/>
                <a:cs typeface="Courier New" panose="02070309020205020404" pitchFamily="49" charset="0"/>
              </a:rPr>
              <a:t>微实例运行结果如下：</a:t>
            </a:r>
            <a:endParaRPr lang="zh-CN" altLang="zh-CN" sz="1400" dirty="0">
              <a:latin typeface="Calibri" panose="020F0502020204030204" charset="0"/>
              <a:ea typeface="Times New Roman" panose="02020603050405020304"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0" name="TextBox 2"/>
          <p:cNvSpPr txBox="1"/>
          <p:nvPr/>
        </p:nvSpPr>
        <p:spPr>
          <a:xfrm>
            <a:off x="430213" y="1484313"/>
            <a:ext cx="8207375" cy="3140075"/>
          </a:xfrm>
          <a:prstGeom prst="rect">
            <a:avLst/>
          </a:prstGeom>
          <a:noFill/>
          <a:ln w="9525">
            <a:noFill/>
          </a:ln>
        </p:spPr>
        <p:txBody>
          <a:bodyPr anchor="t" anchorCtr="0">
            <a:spAutoFit/>
          </a:bodyPr>
          <a:p>
            <a:pPr lvl="1" indent="0" algn="just" eaLnBrk="1" fontAlgn="base" hangingPunct="1">
              <a:lnSpc>
                <a:spcPct val="150000"/>
              </a:lnSpc>
              <a:spcBef>
                <a:spcPct val="0"/>
              </a:spcBef>
              <a:spcAft>
                <a:spcPct val="0"/>
              </a:spcAft>
              <a:buClr>
                <a:srgbClr val="0066FF"/>
              </a:buClr>
              <a:buNone/>
            </a:pPr>
            <a:r>
              <a:rPr lang="zh-CN" altLang="en-US" sz="2800" dirty="0">
                <a:solidFill>
                  <a:schemeClr val="tx1"/>
                </a:solidFill>
                <a:latin typeface="微软雅黑" panose="020B0503020204020204" pitchFamily="34" charset="-122"/>
                <a:ea typeface="微软雅黑" panose="020B0503020204020204" pitchFamily="34" charset="-122"/>
              </a:rPr>
              <a:t>可以通过 </a:t>
            </a:r>
            <a:r>
              <a:rPr lang="en-US" altLang="zh-CN" sz="2800" dirty="0">
                <a:solidFill>
                  <a:schemeClr val="tx1"/>
                </a:solidFill>
                <a:latin typeface="微软雅黑" panose="020B0503020204020204" pitchFamily="34" charset="-122"/>
                <a:ea typeface="微软雅黑" panose="020B0503020204020204" pitchFamily="34" charset="-122"/>
              </a:rPr>
              <a:t>for </a:t>
            </a:r>
            <a:r>
              <a:rPr lang="zh-CN" altLang="en-US" sz="2800" dirty="0">
                <a:solidFill>
                  <a:schemeClr val="tx1"/>
                </a:solidFill>
                <a:latin typeface="微软雅黑" panose="020B0503020204020204" pitchFamily="34" charset="-122"/>
                <a:ea typeface="微软雅黑" panose="020B0503020204020204" pitchFamily="34" charset="-122"/>
              </a:rPr>
              <a:t>和 </a:t>
            </a:r>
            <a:r>
              <a:rPr lang="en-US" altLang="zh-CN" sz="2800" dirty="0">
                <a:solidFill>
                  <a:schemeClr val="tx1"/>
                </a:solidFill>
                <a:latin typeface="微软雅黑" panose="020B0503020204020204" pitchFamily="34" charset="-122"/>
                <a:ea typeface="微软雅黑" panose="020B0503020204020204" pitchFamily="34" charset="-122"/>
              </a:rPr>
              <a:t>in </a:t>
            </a:r>
            <a:r>
              <a:rPr lang="zh-CN" altLang="en-US" sz="2800" dirty="0">
                <a:solidFill>
                  <a:schemeClr val="tx1"/>
                </a:solidFill>
                <a:latin typeface="微软雅黑" panose="020B0503020204020204" pitchFamily="34" charset="-122"/>
                <a:ea typeface="微软雅黑" panose="020B0503020204020204" pitchFamily="34" charset="-122"/>
              </a:rPr>
              <a:t>组成的循环来遍历字符串中每个字符</a:t>
            </a:r>
            <a:endParaRPr lang="en-US" altLang="zh-CN" sz="2800" dirty="0">
              <a:solidFill>
                <a:schemeClr val="tx1"/>
              </a:solidFill>
              <a:latin typeface="微软雅黑" panose="020B0503020204020204" pitchFamily="34" charset="-122"/>
              <a:ea typeface="微软雅黑" panose="020B0503020204020204" pitchFamily="34" charset="-122"/>
            </a:endParaRPr>
          </a:p>
          <a:p>
            <a:pPr lvl="1" indent="0" algn="just" eaLnBrk="1" fontAlgn="base" hangingPunct="1">
              <a:lnSpc>
                <a:spcPct val="150000"/>
              </a:lnSpc>
              <a:spcBef>
                <a:spcPct val="0"/>
              </a:spcBef>
              <a:spcAft>
                <a:spcPct val="0"/>
              </a:spcAft>
              <a:buClr>
                <a:srgbClr val="0066FF"/>
              </a:buClr>
              <a:buFont typeface="Wingdings" panose="05000000000000000000" pitchFamily="2" charset="2"/>
              <a:buChar char="n"/>
            </a:pPr>
            <a:r>
              <a:rPr lang="zh-CN" altLang="en-US" sz="2800" dirty="0">
                <a:solidFill>
                  <a:schemeClr val="tx1"/>
                </a:solidFill>
                <a:latin typeface="微软雅黑" panose="020B0503020204020204" pitchFamily="34" charset="-122"/>
                <a:ea typeface="微软雅黑" panose="020B0503020204020204" pitchFamily="34" charset="-122"/>
              </a:rPr>
              <a:t>格式如下：</a:t>
            </a:r>
            <a:endParaRPr lang="en-US" altLang="zh-CN" sz="2800" dirty="0">
              <a:solidFill>
                <a:schemeClr val="tx1"/>
              </a:solidFill>
              <a:latin typeface="微软雅黑" panose="020B0503020204020204" pitchFamily="34" charset="-122"/>
              <a:ea typeface="微软雅黑" panose="020B0503020204020204" pitchFamily="34" charset="-122"/>
            </a:endParaRPr>
          </a:p>
          <a:p>
            <a:pPr lvl="2" indent="0" algn="just" eaLnBrk="1" fontAlgn="base" hangingPunct="1">
              <a:lnSpc>
                <a:spcPct val="150000"/>
              </a:lnSpc>
              <a:spcBef>
                <a:spcPct val="0"/>
              </a:spcBef>
              <a:spcAft>
                <a:spcPct val="0"/>
              </a:spcAft>
              <a:buClr>
                <a:srgbClr val="0066FF"/>
              </a:buClr>
              <a:buNone/>
            </a:pPr>
            <a:r>
              <a:rPr lang="zh-CN" altLang="en-US" sz="2400" dirty="0">
                <a:solidFill>
                  <a:srgbClr val="FF0000"/>
                </a:solidFill>
                <a:latin typeface="微软雅黑" panose="020B0503020204020204" pitchFamily="34" charset="-122"/>
                <a:ea typeface="微软雅黑" panose="020B0503020204020204" pitchFamily="34" charset="-122"/>
              </a:rPr>
              <a:t> </a:t>
            </a:r>
            <a:r>
              <a:rPr lang="en-US" altLang="zh-CN" sz="2400" dirty="0">
                <a:solidFill>
                  <a:srgbClr val="FF0000"/>
                </a:solidFill>
                <a:latin typeface="微软雅黑" panose="020B0503020204020204" pitchFamily="34" charset="-122"/>
                <a:ea typeface="微软雅黑" panose="020B0503020204020204" pitchFamily="34" charset="-122"/>
              </a:rPr>
              <a:t>for &lt;var&gt; in &lt;string&gt;:</a:t>
            </a:r>
            <a:endParaRPr lang="en-US" altLang="zh-CN" sz="2400" dirty="0">
              <a:solidFill>
                <a:srgbClr val="FF0000"/>
              </a:solidFill>
              <a:latin typeface="微软雅黑" panose="020B0503020204020204" pitchFamily="34" charset="-122"/>
              <a:ea typeface="微软雅黑" panose="020B0503020204020204" pitchFamily="34" charset="-122"/>
            </a:endParaRPr>
          </a:p>
          <a:p>
            <a:pPr lvl="2" indent="0" algn="just" eaLnBrk="1" fontAlgn="base" hangingPunct="1">
              <a:lnSpc>
                <a:spcPct val="150000"/>
              </a:lnSpc>
              <a:spcBef>
                <a:spcPct val="0"/>
              </a:spcBef>
              <a:spcAft>
                <a:spcPct val="0"/>
              </a:spcAft>
              <a:buClr>
                <a:srgbClr val="0066FF"/>
              </a:buClr>
              <a:buNone/>
            </a:pP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solidFill>
                  <a:srgbClr val="FF0000"/>
                </a:solidFill>
                <a:latin typeface="微软雅黑" panose="020B0503020204020204" pitchFamily="34" charset="-122"/>
                <a:ea typeface="微软雅黑" panose="020B0503020204020204" pitchFamily="34" charset="-122"/>
              </a:rPr>
              <a:t>操作</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5" name="TextBox 2"/>
          <p:cNvSpPr txBox="1">
            <a:spLocks noChangeArrowheads="1"/>
          </p:cNvSpPr>
          <p:nvPr/>
        </p:nvSpPr>
        <p:spPr bwMode="auto">
          <a:xfrm>
            <a:off x="1258888" y="776288"/>
            <a:ext cx="3263900"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字符串的操作</a:t>
            </a:r>
            <a:endParaRPr kumimoji="0" lang="zh-CN" altLang="en-US" sz="40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4" name="TextBox 2"/>
          <p:cNvSpPr txBox="1"/>
          <p:nvPr/>
        </p:nvSpPr>
        <p:spPr>
          <a:xfrm>
            <a:off x="419100" y="1657350"/>
            <a:ext cx="8207375" cy="3970338"/>
          </a:xfrm>
          <a:prstGeom prst="rect">
            <a:avLst/>
          </a:prstGeom>
          <a:noFill/>
          <a:ln w="9525">
            <a:noFill/>
          </a:ln>
        </p:spPr>
        <p:txBody>
          <a:bodyPr anchor="t" anchorCtr="0">
            <a:spAutoFit/>
          </a:bodyPr>
          <a:p>
            <a:pPr lvl="1" indent="0" algn="just" eaLnBrk="1" fontAlgn="base" hangingPunct="1">
              <a:lnSpc>
                <a:spcPct val="150000"/>
              </a:lnSpc>
              <a:spcBef>
                <a:spcPct val="0"/>
              </a:spcBef>
              <a:spcAft>
                <a:spcPct val="0"/>
              </a:spcAft>
              <a:buClr>
                <a:srgbClr val="0066FF"/>
              </a:buClr>
              <a:buNone/>
            </a:pPr>
            <a:r>
              <a:rPr lang="zh-CN" altLang="en-US" sz="2400" dirty="0">
                <a:solidFill>
                  <a:schemeClr val="tx1"/>
                </a:solidFill>
                <a:latin typeface="微软雅黑" panose="020B0503020204020204" pitchFamily="34" charset="-122"/>
                <a:ea typeface="微软雅黑" panose="020B0503020204020204" pitchFamily="34" charset="-122"/>
              </a:rPr>
              <a:t>用转义符可以在字符串中表达一些不可直接打印的信息</a:t>
            </a:r>
            <a:endParaRPr lang="en-US" altLang="zh-CN" sz="2400" dirty="0">
              <a:solidFill>
                <a:schemeClr val="tx1"/>
              </a:solidFill>
              <a:latin typeface="微软雅黑" panose="020B0503020204020204" pitchFamily="34" charset="-122"/>
              <a:ea typeface="微软雅黑" panose="020B0503020204020204" pitchFamily="34" charset="-122"/>
            </a:endParaRPr>
          </a:p>
          <a:p>
            <a:pPr lvl="1" indent="0" algn="just" eaLnBrk="1" fontAlgn="base" hangingPunct="1">
              <a:lnSpc>
                <a:spcPct val="150000"/>
              </a:lnSpc>
              <a:spcBef>
                <a:spcPct val="0"/>
              </a:spcBef>
              <a:spcAft>
                <a:spcPct val="0"/>
              </a:spcAft>
              <a:buClr>
                <a:srgbClr val="0066FF"/>
              </a:buClr>
              <a:buNone/>
            </a:pPr>
            <a:r>
              <a:rPr lang="zh-CN" altLang="en-US" sz="2400" dirty="0">
                <a:solidFill>
                  <a:schemeClr val="tx1"/>
                </a:solidFill>
                <a:latin typeface="微软雅黑" panose="020B0503020204020204" pitchFamily="34" charset="-122"/>
                <a:ea typeface="微软雅黑" panose="020B0503020204020204" pitchFamily="34" charset="-122"/>
              </a:rPr>
              <a:t>例如：用</a:t>
            </a:r>
            <a:r>
              <a:rPr lang="en-US" altLang="zh-CN" sz="2400" dirty="0">
                <a:solidFill>
                  <a:schemeClr val="tx1"/>
                </a:solidFill>
                <a:latin typeface="微软雅黑" panose="020B0503020204020204" pitchFamily="34" charset="-122"/>
                <a:ea typeface="微软雅黑" panose="020B0503020204020204" pitchFamily="34" charset="-122"/>
              </a:rPr>
              <a:t>\n</a:t>
            </a:r>
            <a:r>
              <a:rPr lang="zh-CN" altLang="en-US" sz="2400" dirty="0">
                <a:solidFill>
                  <a:schemeClr val="tx1"/>
                </a:solidFill>
                <a:latin typeface="微软雅黑" panose="020B0503020204020204" pitchFamily="34" charset="-122"/>
                <a:ea typeface="微软雅黑" panose="020B0503020204020204" pitchFamily="34" charset="-122"/>
              </a:rPr>
              <a:t>表示换行</a:t>
            </a:r>
            <a:endParaRPr lang="en-US" altLang="zh-CN" sz="2400" dirty="0">
              <a:solidFill>
                <a:schemeClr val="tx1"/>
              </a:solidFill>
              <a:latin typeface="微软雅黑" panose="020B0503020204020204" pitchFamily="34" charset="-122"/>
              <a:ea typeface="微软雅黑" panose="020B0503020204020204" pitchFamily="34" charset="-122"/>
            </a:endParaRPr>
          </a:p>
          <a:p>
            <a:pPr marL="1143000" lvl="2" indent="-228600" algn="just" eaLnBrk="1" fontAlgn="base" hangingPunct="1">
              <a:lnSpc>
                <a:spcPct val="150000"/>
              </a:lnSpc>
              <a:spcBef>
                <a:spcPct val="0"/>
              </a:spcBef>
              <a:spcAft>
                <a:spcPct val="0"/>
              </a:spcAft>
              <a:buClr>
                <a:srgbClr val="0066FF"/>
              </a:buClr>
              <a:buFont typeface="Wingdings" panose="05000000000000000000" pitchFamily="2" charset="2"/>
              <a:buChar char="n"/>
            </a:pPr>
            <a:r>
              <a:rPr lang="zh-CN" altLang="en-US" sz="2400" dirty="0">
                <a:solidFill>
                  <a:schemeClr val="tx1"/>
                </a:solidFill>
                <a:latin typeface="微软雅黑" panose="020B0503020204020204" pitchFamily="34" charset="-122"/>
                <a:ea typeface="微软雅黑" panose="020B0503020204020204" pitchFamily="34" charset="-122"/>
              </a:rPr>
              <a:t> 字符串</a:t>
            </a:r>
            <a:r>
              <a:rPr lang="en-US" altLang="zh-CN" sz="2400" dirty="0">
                <a:solidFill>
                  <a:schemeClr val="tx1"/>
                </a:solidFill>
                <a:latin typeface="微软雅黑" panose="020B0503020204020204" pitchFamily="34" charset="-122"/>
                <a:ea typeface="微软雅黑" panose="020B0503020204020204" pitchFamily="34" charset="-122"/>
              </a:rPr>
              <a:t>"Hello\nWorld\n\nGoodbye 32\n"</a:t>
            </a:r>
            <a:endParaRPr lang="en-US" altLang="zh-CN" sz="2400" dirty="0">
              <a:solidFill>
                <a:schemeClr val="tx1"/>
              </a:solidFill>
              <a:latin typeface="微软雅黑" panose="020B0503020204020204" pitchFamily="34" charset="-122"/>
              <a:ea typeface="微软雅黑" panose="020B0503020204020204" pitchFamily="34" charset="-122"/>
            </a:endParaRPr>
          </a:p>
          <a:p>
            <a:pPr marL="1143000" lvl="2" indent="-228600" algn="just" eaLnBrk="1" fontAlgn="base" hangingPunct="1">
              <a:lnSpc>
                <a:spcPct val="150000"/>
              </a:lnSpc>
              <a:spcBef>
                <a:spcPct val="0"/>
              </a:spcBef>
              <a:spcAft>
                <a:spcPct val="0"/>
              </a:spcAft>
              <a:buClr>
                <a:srgbClr val="0066FF"/>
              </a:buClr>
              <a:buFont typeface="Wingdings" panose="05000000000000000000" pitchFamily="2" charset="2"/>
              <a:buChar char="n"/>
            </a:pPr>
            <a:r>
              <a:rPr lang="zh-CN" altLang="en-US" sz="2400" dirty="0">
                <a:solidFill>
                  <a:schemeClr val="tx1"/>
                </a:solidFill>
                <a:latin typeface="微软雅黑" panose="020B0503020204020204" pitchFamily="34" charset="-122"/>
                <a:ea typeface="微软雅黑" panose="020B0503020204020204" pitchFamily="34" charset="-122"/>
              </a:rPr>
              <a:t> 用</a:t>
            </a:r>
            <a:r>
              <a:rPr lang="en-US" altLang="zh-CN" sz="2400" dirty="0">
                <a:solidFill>
                  <a:schemeClr val="tx1"/>
                </a:solidFill>
                <a:latin typeface="微软雅黑" panose="020B0503020204020204" pitchFamily="34" charset="-122"/>
                <a:ea typeface="微软雅黑" panose="020B0503020204020204" pitchFamily="34" charset="-122"/>
              </a:rPr>
              <a:t>print()</a:t>
            </a:r>
            <a:r>
              <a:rPr lang="zh-CN" altLang="en-US" sz="2400" dirty="0">
                <a:solidFill>
                  <a:schemeClr val="tx1"/>
                </a:solidFill>
                <a:latin typeface="微软雅黑" panose="020B0503020204020204" pitchFamily="34" charset="-122"/>
                <a:ea typeface="微软雅黑" panose="020B0503020204020204" pitchFamily="34" charset="-122"/>
              </a:rPr>
              <a:t>函数打印后的输出效果如下：</a:t>
            </a:r>
            <a:endParaRPr lang="en-US" altLang="zh-CN" sz="2400" dirty="0">
              <a:solidFill>
                <a:schemeClr val="tx1"/>
              </a:solidFill>
              <a:latin typeface="微软雅黑" panose="020B0503020204020204" pitchFamily="34" charset="-122"/>
              <a:ea typeface="微软雅黑" panose="020B0503020204020204" pitchFamily="34" charset="-122"/>
            </a:endParaRPr>
          </a:p>
          <a:p>
            <a:pPr lvl="3" indent="0" algn="just" eaLnBrk="1" fontAlgn="base" hangingPunct="1">
              <a:lnSpc>
                <a:spcPct val="150000"/>
              </a:lnSpc>
              <a:spcBef>
                <a:spcPct val="0"/>
              </a:spcBef>
              <a:spcAft>
                <a:spcPct val="0"/>
              </a:spcAft>
              <a:buClr>
                <a:srgbClr val="0066FF"/>
              </a:buClr>
              <a:buNone/>
            </a:pPr>
            <a:r>
              <a:rPr lang="en-US" altLang="zh-CN" sz="2400" dirty="0">
                <a:solidFill>
                  <a:schemeClr val="tx1"/>
                </a:solidFill>
                <a:latin typeface="微软雅黑" panose="020B0503020204020204" pitchFamily="34" charset="-122"/>
                <a:ea typeface="微软雅黑" panose="020B0503020204020204" pitchFamily="34" charset="-122"/>
              </a:rPr>
              <a:t>Hello</a:t>
            </a:r>
            <a:endParaRPr lang="en-US" altLang="zh-CN" sz="2400" dirty="0">
              <a:solidFill>
                <a:schemeClr val="tx1"/>
              </a:solidFill>
              <a:latin typeface="微软雅黑" panose="020B0503020204020204" pitchFamily="34" charset="-122"/>
              <a:ea typeface="微软雅黑" panose="020B0503020204020204" pitchFamily="34" charset="-122"/>
            </a:endParaRPr>
          </a:p>
          <a:p>
            <a:pPr lvl="3" indent="0" algn="just" eaLnBrk="1" fontAlgn="base" hangingPunct="1">
              <a:spcBef>
                <a:spcPct val="0"/>
              </a:spcBef>
              <a:spcAft>
                <a:spcPct val="0"/>
              </a:spcAft>
              <a:buClr>
                <a:srgbClr val="0066FF"/>
              </a:buClr>
              <a:buNone/>
            </a:pPr>
            <a:r>
              <a:rPr lang="en-US" altLang="zh-CN" sz="2400" dirty="0">
                <a:solidFill>
                  <a:schemeClr val="tx1"/>
                </a:solidFill>
                <a:latin typeface="微软雅黑" panose="020B0503020204020204" pitchFamily="34" charset="-122"/>
                <a:ea typeface="微软雅黑" panose="020B0503020204020204" pitchFamily="34" charset="-122"/>
              </a:rPr>
              <a:t>World</a:t>
            </a:r>
            <a:endParaRPr lang="en-US" altLang="zh-CN" sz="2400" dirty="0">
              <a:solidFill>
                <a:schemeClr val="tx1"/>
              </a:solidFill>
              <a:latin typeface="微软雅黑" panose="020B0503020204020204" pitchFamily="34" charset="-122"/>
              <a:ea typeface="微软雅黑" panose="020B0503020204020204" pitchFamily="34" charset="-122"/>
            </a:endParaRPr>
          </a:p>
          <a:p>
            <a:pPr lvl="3" indent="0" algn="just" eaLnBrk="1" fontAlgn="base" hangingPunct="1">
              <a:spcBef>
                <a:spcPct val="0"/>
              </a:spcBef>
              <a:spcAft>
                <a:spcPct val="0"/>
              </a:spcAft>
              <a:buClr>
                <a:srgbClr val="0066FF"/>
              </a:buClr>
              <a:buNone/>
            </a:pPr>
            <a:endParaRPr lang="en-US" altLang="zh-CN" sz="2400" dirty="0">
              <a:solidFill>
                <a:schemeClr val="tx1"/>
              </a:solidFill>
              <a:latin typeface="微软雅黑" panose="020B0503020204020204" pitchFamily="34" charset="-122"/>
              <a:ea typeface="微软雅黑" panose="020B0503020204020204" pitchFamily="34" charset="-122"/>
            </a:endParaRPr>
          </a:p>
          <a:p>
            <a:pPr lvl="3" indent="0" algn="just" eaLnBrk="1" fontAlgn="base" hangingPunct="1">
              <a:spcBef>
                <a:spcPct val="0"/>
              </a:spcBef>
              <a:spcAft>
                <a:spcPct val="0"/>
              </a:spcAft>
              <a:buClr>
                <a:srgbClr val="0066FF"/>
              </a:buClr>
              <a:buNone/>
            </a:pPr>
            <a:r>
              <a:rPr lang="en-US" altLang="zh-CN" sz="2400" dirty="0">
                <a:solidFill>
                  <a:schemeClr val="tx1"/>
                </a:solidFill>
                <a:latin typeface="微软雅黑" panose="020B0503020204020204" pitchFamily="34" charset="-122"/>
                <a:ea typeface="微软雅黑" panose="020B0503020204020204" pitchFamily="34" charset="-122"/>
              </a:rPr>
              <a:t>Goodbye 32</a:t>
            </a:r>
            <a:endParaRPr lang="en-US" altLang="zh-CN" sz="2400" dirty="0">
              <a:solidFill>
                <a:schemeClr val="tx1"/>
              </a:solidFill>
              <a:latin typeface="微软雅黑" panose="020B0503020204020204" pitchFamily="34" charset="-122"/>
              <a:ea typeface="微软雅黑" panose="020B0503020204020204" pitchFamily="34" charset="-122"/>
            </a:endParaRPr>
          </a:p>
        </p:txBody>
      </p:sp>
      <p:sp>
        <p:nvSpPr>
          <p:cNvPr id="5" name="TextBox 2"/>
          <p:cNvSpPr txBox="1">
            <a:spLocks noChangeArrowheads="1"/>
          </p:cNvSpPr>
          <p:nvPr/>
        </p:nvSpPr>
        <p:spPr bwMode="auto">
          <a:xfrm>
            <a:off x="1258888" y="776288"/>
            <a:ext cx="3263900"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字符串的操作</a:t>
            </a:r>
            <a:endParaRPr kumimoji="0" lang="zh-CN" altLang="en-US" sz="40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0" i="0" u="none" strike="noStrike" kern="0" cap="none" spc="0" normalizeH="0" baseline="0" noProof="0" dirty="0" smtClean="0">
                <a:ln>
                  <a:noFill/>
                </a:ln>
                <a:solidFill>
                  <a:schemeClr val="tx2"/>
                </a:solidFill>
                <a:effectLst/>
                <a:uLnTx/>
                <a:uFillTx/>
                <a:latin typeface="+mj-lt"/>
                <a:ea typeface="+mj-ea"/>
                <a:cs typeface="+mj-cs"/>
              </a:rPr>
              <a:t>字符串处理方法</a:t>
            </a:r>
            <a:endParaRPr kumimoji="0" lang="zh-CN" altLang="en-US" sz="4400" b="0" i="0" u="none" strike="noStrike" kern="0" cap="none" spc="0" normalizeH="0" baseline="0" noProof="0" dirty="0">
              <a:ln>
                <a:noFill/>
              </a:ln>
              <a:solidFill>
                <a:schemeClr val="tx2"/>
              </a:solidFill>
              <a:effectLst/>
              <a:uLnTx/>
              <a:uFillTx/>
              <a:latin typeface="+mj-lt"/>
              <a:ea typeface="+mj-ea"/>
              <a:cs typeface="+mj-cs"/>
            </a:endParaRPr>
          </a:p>
        </p:txBody>
      </p:sp>
      <p:pic>
        <p:nvPicPr>
          <p:cNvPr id="70658" name="Picture 2"/>
          <p:cNvPicPr>
            <a:picLocks noChangeAspect="1"/>
          </p:cNvPicPr>
          <p:nvPr/>
        </p:nvPicPr>
        <p:blipFill>
          <a:blip r:embed="rId2"/>
          <a:srcRect t="45251" b="39270"/>
          <a:stretch>
            <a:fillRect/>
          </a:stretch>
        </p:blipFill>
        <p:spPr>
          <a:xfrm>
            <a:off x="395288" y="1844675"/>
            <a:ext cx="8374062" cy="2808288"/>
          </a:xfrm>
          <a:prstGeom prst="rect">
            <a:avLst/>
          </a:prstGeom>
          <a:noFill/>
          <a:ln w="9525">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5314950"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内置的字符串处理方法</a:t>
            </a:r>
            <a:endParaRPr kumimoji="0" lang="zh-CN" altLang="zh-CN"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2" name="表格 1"/>
          <p:cNvGraphicFramePr>
            <a:graphicFrameLocks noGrp="1"/>
          </p:cNvGraphicFramePr>
          <p:nvPr>
            <p:custDataLst>
              <p:tags r:id="rId3"/>
            </p:custDataLst>
          </p:nvPr>
        </p:nvGraphicFramePr>
        <p:xfrm>
          <a:off x="179388" y="-460375"/>
          <a:ext cx="8569325" cy="7346950"/>
        </p:xfrm>
        <a:graphic>
          <a:graphicData uri="http://schemas.openxmlformats.org/drawingml/2006/table">
            <a:tbl>
              <a:tblPr/>
              <a:tblGrid>
                <a:gridCol w="2809732"/>
                <a:gridCol w="5759220"/>
              </a:tblGrid>
              <a:tr h="33740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方法</a:t>
                      </a:r>
                      <a:endParaRPr kumimoji="0" lang="zh-CN" altLang="zh-CN" sz="16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6697" marR="66697"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描述</a:t>
                      </a:r>
                      <a:endParaRPr kumimoji="0" lang="zh-CN" altLang="zh-CN" sz="16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6697" marR="66697"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3740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str.lower()</a:t>
                      </a:r>
                      <a:endParaRPr kumimoji="0" lang="zh-CN" altLang="zh-CN" sz="16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6697" marR="66697"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返回字符串</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的副本，全部字符小写</a:t>
                      </a:r>
                      <a:endParaRPr kumimoji="0" lang="zh-CN" altLang="zh-CN" sz="16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6697" marR="66697"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3740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str.upper()</a:t>
                      </a:r>
                      <a:endParaRPr kumimoji="0" lang="zh-CN" altLang="zh-CN" sz="16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6697" marR="66697"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返回字符串</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的副本，全部字符大写</a:t>
                      </a:r>
                      <a:endParaRPr kumimoji="0" lang="zh-CN" altLang="zh-CN" sz="16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6697" marR="66697"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3740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str.islower() </a:t>
                      </a:r>
                      <a:endParaRPr kumimoji="0" lang="zh-CN" altLang="zh-CN" sz="16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6697" marR="66697"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当</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所有字符都是小写时，返回</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True</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，否则</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False</a:t>
                      </a:r>
                      <a:endParaRPr kumimoji="0" lang="zh-CN" altLang="zh-CN" sz="16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6697" marR="66697"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3740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str.isprintable()</a:t>
                      </a:r>
                      <a:endParaRPr kumimoji="0" lang="zh-CN" altLang="zh-CN" sz="16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6697" marR="66697"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当</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所有字符都是可打印的，返回</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True</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，否则</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False</a:t>
                      </a:r>
                      <a:endParaRPr kumimoji="0" lang="zh-CN" altLang="zh-CN" sz="16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6697" marR="66697"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3740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 </a:t>
                      </a:r>
                      <a:r>
                        <a:rPr kumimoji="0" lang="en-US" altLang="zh-CN" sz="16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rPr>
                        <a:t>isnumeric()</a:t>
                      </a:r>
                      <a:endParaRPr kumimoji="0" lang="zh-CN" altLang="zh-CN" sz="16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6697" marR="66697"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当</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所有字符都是</a:t>
                      </a:r>
                      <a:r>
                        <a:rPr kumimoji="0" lang="zh-CN"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数字</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时，返回</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True</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，否则</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False</a:t>
                      </a:r>
                      <a:endParaRPr kumimoji="0" lang="zh-CN" altLang="zh-CN" sz="16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6697" marR="66697"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3740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str.isspace() </a:t>
                      </a:r>
                      <a:endParaRPr kumimoji="0" lang="zh-CN" altLang="zh-CN" sz="16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6697" marR="66697"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当</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所有字符都是空格，返回</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True</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，否则</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False</a:t>
                      </a:r>
                      <a:endParaRPr kumimoji="0" lang="zh-CN" altLang="zh-CN" sz="16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6697" marR="66697"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3740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str.endswith(suffix[,start[,end]])</a:t>
                      </a:r>
                      <a:endParaRPr kumimoji="0" lang="zh-CN" altLang="zh-CN" sz="16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6697" marR="66697"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str[start: end] </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以</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suffix</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结尾返回</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True</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，否则返回</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False</a:t>
                      </a:r>
                      <a:endParaRPr kumimoji="0" lang="zh-CN" altLang="zh-CN" sz="16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6697" marR="66697"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67480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str.startswith(prefix[, start[, end]]) </a:t>
                      </a:r>
                      <a:endParaRPr kumimoji="0" lang="zh-CN" altLang="zh-CN" sz="16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6697" marR="66697"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str[start: end] </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以</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prefix</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开始返回</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True</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，否则返回</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False</a:t>
                      </a:r>
                      <a:endParaRPr kumimoji="0" lang="zh-CN" altLang="zh-CN" sz="16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6697" marR="66697"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3740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str.split(sep=None, maxsplit=-1)</a:t>
                      </a:r>
                      <a:endParaRPr kumimoji="0" lang="zh-CN" altLang="zh-CN" sz="16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6697" marR="66697"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返回一个</a:t>
                      </a:r>
                      <a:r>
                        <a:rPr kumimoji="0" lang="zh-CN"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列表</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，由</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根据</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sep</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被分割的部分构成</a:t>
                      </a:r>
                      <a:endParaRPr kumimoji="0" lang="zh-CN" altLang="zh-CN" sz="16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6697" marR="66697"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3740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str.count(sub[,start[,end]])</a:t>
                      </a:r>
                      <a:endParaRPr kumimoji="0" lang="zh-CN" altLang="zh-CN" sz="16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6697" marR="66697"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返回</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str[start: end]</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sub</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子串出现的次数</a:t>
                      </a:r>
                      <a:endParaRPr kumimoji="0" lang="zh-CN" altLang="zh-CN" sz="16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6697" marR="66697"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67480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str.replace(old, new[, count])</a:t>
                      </a:r>
                      <a:endParaRPr kumimoji="0" lang="zh-CN" altLang="zh-CN" sz="16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6697" marR="66697"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返回字符串</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的副本，所有</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old</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子串被替换为</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new</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，如果</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count</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给出，则前</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count</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次</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old</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出现被替换</a:t>
                      </a:r>
                      <a:endParaRPr kumimoji="0" lang="zh-CN" altLang="zh-CN" sz="16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6697" marR="66697"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3740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str.center(width[, fillchar])</a:t>
                      </a:r>
                      <a:endParaRPr kumimoji="0" lang="zh-CN" altLang="zh-CN" sz="16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6697" marR="66697"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字符串居中函数，详见函数定义</a:t>
                      </a:r>
                      <a:endParaRPr kumimoji="0" lang="zh-CN" altLang="zh-CN" sz="16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6697" marR="66697"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9665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str.strip([chars]) </a:t>
                      </a:r>
                      <a:endParaRPr kumimoji="0" lang="zh-CN" altLang="zh-CN" sz="16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6697" marR="66697"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返回字符串</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的副本，在其左侧和右侧去掉</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chars</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中列出的字符</a:t>
                      </a:r>
                      <a:endParaRPr kumimoji="0" lang="zh-CN" altLang="zh-CN" sz="16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6697" marR="66697"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3740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str.zfill(width) </a:t>
                      </a:r>
                      <a:endParaRPr kumimoji="0" lang="zh-CN" altLang="zh-CN" sz="16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6697" marR="66697"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返回字符串</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的副本，长度为</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width</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，不足部分在左侧添</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a:t>
                      </a:r>
                      <a:endParaRPr kumimoji="0" lang="zh-CN" altLang="zh-CN" sz="16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6697" marR="66697"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3740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str.format()</a:t>
                      </a:r>
                      <a:endParaRPr kumimoji="0" lang="zh-CN" altLang="zh-CN" sz="16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6697" marR="66697"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返回字符串</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的一种排版格式，</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3.6</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节将详细介绍</a:t>
                      </a:r>
                      <a:endParaRPr kumimoji="0" lang="zh-CN" altLang="zh-CN" sz="16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6697" marR="66697"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636261">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str.join(iterable)</a:t>
                      </a:r>
                      <a:endParaRPr kumimoji="0" lang="zh-CN" altLang="zh-CN" sz="16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6697" marR="66697"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返回一个新字符串，由组合数据类型（见第</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章）</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iterable</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变量的每个元素组成，元素间用</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分割</a:t>
                      </a:r>
                      <a:endParaRPr kumimoji="0" lang="zh-CN" altLang="zh-CN" sz="16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6697" marR="66697"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2236788"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整数类型</a:t>
            </a:r>
            <a:endPar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sp>
        <p:nvSpPr>
          <p:cNvPr id="9219" name="TextBox 2"/>
          <p:cNvSpPr txBox="1"/>
          <p:nvPr/>
        </p:nvSpPr>
        <p:spPr>
          <a:xfrm>
            <a:off x="430213" y="1692275"/>
            <a:ext cx="8605837" cy="3538538"/>
          </a:xfrm>
          <a:prstGeom prst="rect">
            <a:avLst/>
          </a:prstGeom>
          <a:noFill/>
          <a:ln w="9525">
            <a:noFill/>
          </a:ln>
        </p:spPr>
        <p:txBody>
          <a:bodyPr anchor="t" anchorCtr="0">
            <a:spAutoFit/>
          </a:bodyPr>
          <a:p>
            <a:pPr lvl="1" indent="457200" algn="just" eaLnBrk="1" fontAlgn="base" hangingPunct="1">
              <a:lnSpc>
                <a:spcPct val="200000"/>
              </a:lnSpc>
              <a:spcBef>
                <a:spcPct val="0"/>
              </a:spcBef>
              <a:spcAft>
                <a:spcPct val="0"/>
              </a:spcAft>
              <a:buClr>
                <a:srgbClr val="0066FF"/>
              </a:buClr>
              <a:buFont typeface="Wingdings" panose="05000000000000000000" pitchFamily="2" charset="2"/>
              <a:buChar char="n"/>
            </a:pPr>
            <a:r>
              <a:rPr lang="zh-CN" altLang="en-US" sz="2800" dirty="0">
                <a:solidFill>
                  <a:schemeClr val="tx1"/>
                </a:solidFill>
                <a:latin typeface="微软雅黑" panose="020B0503020204020204" pitchFamily="34" charset="-122"/>
                <a:ea typeface="微软雅黑" panose="020B0503020204020204" pitchFamily="34" charset="-122"/>
              </a:rPr>
              <a:t>示例</a:t>
            </a:r>
            <a:endParaRPr lang="en-US" altLang="zh-CN" sz="2800" dirty="0">
              <a:solidFill>
                <a:schemeClr val="tx1"/>
              </a:solidFill>
              <a:latin typeface="微软雅黑" panose="020B0503020204020204" pitchFamily="34" charset="-122"/>
              <a:ea typeface="微软雅黑" panose="020B0503020204020204" pitchFamily="34" charset="-122"/>
            </a:endParaRPr>
          </a:p>
          <a:p>
            <a:pPr marL="1143000" lvl="2" indent="-228600" algn="just" eaLnBrk="1" fontAlgn="base" hangingPunct="1">
              <a:lnSpc>
                <a:spcPct val="150000"/>
              </a:lnSpc>
              <a:spcBef>
                <a:spcPct val="0"/>
              </a:spcBef>
              <a:spcAft>
                <a:spcPct val="0"/>
              </a:spcAft>
              <a:buClr>
                <a:srgbClr val="0066FF"/>
              </a:buClr>
              <a:buFont typeface="Wingdings" panose="05000000000000000000" pitchFamily="2" charset="2"/>
              <a:buChar char="n"/>
            </a:pPr>
            <a:r>
              <a:rPr lang="en-US" altLang="zh-CN" sz="2800" dirty="0">
                <a:solidFill>
                  <a:schemeClr val="tx1"/>
                </a:solidFill>
                <a:latin typeface="微软雅黑" panose="020B0503020204020204" pitchFamily="34" charset="-122"/>
                <a:ea typeface="微软雅黑" panose="020B0503020204020204" pitchFamily="34" charset="-122"/>
              </a:rPr>
              <a:t> 1010, 99, -217 </a:t>
            </a:r>
            <a:endParaRPr lang="en-US" altLang="zh-CN" sz="2800" dirty="0">
              <a:solidFill>
                <a:schemeClr val="tx1"/>
              </a:solidFill>
              <a:latin typeface="微软雅黑" panose="020B0503020204020204" pitchFamily="34" charset="-122"/>
              <a:ea typeface="微软雅黑" panose="020B0503020204020204" pitchFamily="34" charset="-122"/>
            </a:endParaRPr>
          </a:p>
          <a:p>
            <a:pPr marL="1143000" lvl="2" indent="-228600" algn="just" eaLnBrk="1" fontAlgn="base" hangingPunct="1">
              <a:lnSpc>
                <a:spcPct val="150000"/>
              </a:lnSpc>
              <a:spcBef>
                <a:spcPct val="0"/>
              </a:spcBef>
              <a:spcAft>
                <a:spcPct val="0"/>
              </a:spcAft>
              <a:buClr>
                <a:srgbClr val="0066FF"/>
              </a:buClr>
              <a:buFont typeface="Wingdings" panose="05000000000000000000" pitchFamily="2" charset="2"/>
              <a:buChar char="n"/>
            </a:pPr>
            <a:r>
              <a:rPr lang="en-US" altLang="zh-CN" sz="2800" dirty="0">
                <a:solidFill>
                  <a:schemeClr val="tx1"/>
                </a:solidFill>
                <a:latin typeface="微软雅黑" panose="020B0503020204020204" pitchFamily="34" charset="-122"/>
                <a:ea typeface="微软雅黑" panose="020B0503020204020204" pitchFamily="34" charset="-122"/>
              </a:rPr>
              <a:t> 0x9a, -0X89   (</a:t>
            </a:r>
            <a:r>
              <a:rPr lang="en-US" altLang="zh-CN" sz="2800" dirty="0">
                <a:solidFill>
                  <a:srgbClr val="FF0000"/>
                </a:solidFill>
                <a:latin typeface="微软雅黑" panose="020B0503020204020204" pitchFamily="34" charset="-122"/>
                <a:ea typeface="微软雅黑" panose="020B0503020204020204" pitchFamily="34" charset="-122"/>
              </a:rPr>
              <a:t>0x, 0X</a:t>
            </a:r>
            <a:r>
              <a:rPr lang="zh-CN" altLang="en-US" sz="2800" dirty="0">
                <a:solidFill>
                  <a:srgbClr val="FF0000"/>
                </a:solidFill>
                <a:latin typeface="微软雅黑" panose="020B0503020204020204" pitchFamily="34" charset="-122"/>
                <a:ea typeface="微软雅黑" panose="020B0503020204020204" pitchFamily="34" charset="-122"/>
              </a:rPr>
              <a:t>开头表示</a:t>
            </a:r>
            <a:r>
              <a:rPr lang="en-US" altLang="zh-CN" sz="2800" dirty="0">
                <a:solidFill>
                  <a:srgbClr val="FF0000"/>
                </a:solidFill>
                <a:latin typeface="微软雅黑" panose="020B0503020204020204" pitchFamily="34" charset="-122"/>
                <a:ea typeface="微软雅黑" panose="020B0503020204020204" pitchFamily="34" charset="-122"/>
              </a:rPr>
              <a:t>16</a:t>
            </a:r>
            <a:r>
              <a:rPr lang="zh-CN" altLang="en-US" sz="2800" dirty="0">
                <a:solidFill>
                  <a:srgbClr val="FF0000"/>
                </a:solidFill>
                <a:latin typeface="微软雅黑" panose="020B0503020204020204" pitchFamily="34" charset="-122"/>
                <a:ea typeface="微软雅黑" panose="020B0503020204020204" pitchFamily="34" charset="-122"/>
              </a:rPr>
              <a:t>进制数</a:t>
            </a:r>
            <a:r>
              <a:rPr lang="en-US" altLang="zh-CN" sz="2800" dirty="0">
                <a:solidFill>
                  <a:schemeClr val="tx1"/>
                </a:solidFill>
                <a:latin typeface="微软雅黑" panose="020B0503020204020204" pitchFamily="34" charset="-122"/>
                <a:ea typeface="微软雅黑" panose="020B0503020204020204" pitchFamily="34" charset="-122"/>
              </a:rPr>
              <a:t>) </a:t>
            </a:r>
            <a:endParaRPr lang="en-US" altLang="zh-CN" sz="2800" dirty="0">
              <a:solidFill>
                <a:schemeClr val="tx1"/>
              </a:solidFill>
              <a:latin typeface="微软雅黑" panose="020B0503020204020204" pitchFamily="34" charset="-122"/>
              <a:ea typeface="微软雅黑" panose="020B0503020204020204" pitchFamily="34" charset="-122"/>
            </a:endParaRPr>
          </a:p>
          <a:p>
            <a:pPr marL="1143000" lvl="2" indent="-228600" algn="just" eaLnBrk="1" fontAlgn="base" hangingPunct="1">
              <a:lnSpc>
                <a:spcPct val="150000"/>
              </a:lnSpc>
              <a:spcBef>
                <a:spcPct val="0"/>
              </a:spcBef>
              <a:spcAft>
                <a:spcPct val="0"/>
              </a:spcAft>
              <a:buClr>
                <a:srgbClr val="0066FF"/>
              </a:buClr>
              <a:buFont typeface="Wingdings" panose="05000000000000000000" pitchFamily="2" charset="2"/>
              <a:buChar char="n"/>
            </a:pPr>
            <a:r>
              <a:rPr lang="en-US" altLang="zh-CN" sz="2800" dirty="0">
                <a:solidFill>
                  <a:schemeClr val="tx1"/>
                </a:solidFill>
                <a:latin typeface="微软雅黑" panose="020B0503020204020204" pitchFamily="34" charset="-122"/>
                <a:ea typeface="微软雅黑" panose="020B0503020204020204" pitchFamily="34" charset="-122"/>
              </a:rPr>
              <a:t> 0b010, -0B101  (</a:t>
            </a:r>
            <a:r>
              <a:rPr lang="en-US" altLang="zh-CN" sz="2800" dirty="0">
                <a:solidFill>
                  <a:srgbClr val="FF0000"/>
                </a:solidFill>
                <a:latin typeface="微软雅黑" panose="020B0503020204020204" pitchFamily="34" charset="-122"/>
                <a:ea typeface="微软雅黑" panose="020B0503020204020204" pitchFamily="34" charset="-122"/>
              </a:rPr>
              <a:t>0b, 0B</a:t>
            </a:r>
            <a:r>
              <a:rPr lang="zh-CN" altLang="en-US" sz="2800" dirty="0">
                <a:solidFill>
                  <a:srgbClr val="FF0000"/>
                </a:solidFill>
                <a:latin typeface="微软雅黑" panose="020B0503020204020204" pitchFamily="34" charset="-122"/>
                <a:ea typeface="微软雅黑" panose="020B0503020204020204" pitchFamily="34" charset="-122"/>
              </a:rPr>
              <a:t>开头表示</a:t>
            </a:r>
            <a:r>
              <a:rPr lang="en-US" altLang="zh-CN" sz="2800" dirty="0">
                <a:solidFill>
                  <a:srgbClr val="FF0000"/>
                </a:solidFill>
                <a:latin typeface="微软雅黑" panose="020B0503020204020204" pitchFamily="34" charset="-122"/>
                <a:ea typeface="微软雅黑" panose="020B0503020204020204" pitchFamily="34" charset="-122"/>
              </a:rPr>
              <a:t>2</a:t>
            </a:r>
            <a:r>
              <a:rPr lang="zh-CN" altLang="en-US" sz="2800" dirty="0">
                <a:solidFill>
                  <a:srgbClr val="FF0000"/>
                </a:solidFill>
                <a:latin typeface="微软雅黑" panose="020B0503020204020204" pitchFamily="34" charset="-122"/>
                <a:ea typeface="微软雅黑" panose="020B0503020204020204" pitchFamily="34" charset="-122"/>
              </a:rPr>
              <a:t>进制数</a:t>
            </a:r>
            <a:r>
              <a:rPr lang="en-US" altLang="zh-CN" sz="2800" dirty="0">
                <a:solidFill>
                  <a:schemeClr val="tx1"/>
                </a:solidFill>
                <a:latin typeface="微软雅黑" panose="020B0503020204020204" pitchFamily="34" charset="-122"/>
                <a:ea typeface="微软雅黑" panose="020B0503020204020204" pitchFamily="34" charset="-122"/>
              </a:rPr>
              <a:t>) </a:t>
            </a:r>
            <a:endParaRPr lang="en-US" altLang="zh-CN" sz="2800" dirty="0">
              <a:solidFill>
                <a:schemeClr val="tx1"/>
              </a:solidFill>
              <a:latin typeface="微软雅黑" panose="020B0503020204020204" pitchFamily="34" charset="-122"/>
              <a:ea typeface="微软雅黑" panose="020B0503020204020204" pitchFamily="34" charset="-122"/>
            </a:endParaRPr>
          </a:p>
          <a:p>
            <a:pPr marL="1143000" lvl="2" indent="-228600" algn="just" eaLnBrk="1" fontAlgn="base" hangingPunct="1">
              <a:lnSpc>
                <a:spcPct val="150000"/>
              </a:lnSpc>
              <a:spcBef>
                <a:spcPct val="0"/>
              </a:spcBef>
              <a:spcAft>
                <a:spcPct val="0"/>
              </a:spcAft>
              <a:buClr>
                <a:srgbClr val="0066FF"/>
              </a:buClr>
              <a:buFont typeface="Wingdings" panose="05000000000000000000" pitchFamily="2" charset="2"/>
              <a:buChar char="n"/>
            </a:pPr>
            <a:r>
              <a:rPr lang="en-US" altLang="zh-CN" sz="2800" dirty="0">
                <a:solidFill>
                  <a:schemeClr val="tx1"/>
                </a:solidFill>
                <a:latin typeface="微软雅黑" panose="020B0503020204020204" pitchFamily="34" charset="-122"/>
                <a:ea typeface="微软雅黑" panose="020B0503020204020204" pitchFamily="34" charset="-122"/>
              </a:rPr>
              <a:t> 0o123, -0O456  (</a:t>
            </a:r>
            <a:r>
              <a:rPr lang="en-US" altLang="zh-CN" sz="2800" dirty="0">
                <a:solidFill>
                  <a:srgbClr val="FF0000"/>
                </a:solidFill>
                <a:latin typeface="微软雅黑" panose="020B0503020204020204" pitchFamily="34" charset="-122"/>
                <a:ea typeface="微软雅黑" panose="020B0503020204020204" pitchFamily="34" charset="-122"/>
              </a:rPr>
              <a:t>0o, 0O</a:t>
            </a:r>
            <a:r>
              <a:rPr lang="zh-CN" altLang="en-US" sz="2800" dirty="0">
                <a:solidFill>
                  <a:srgbClr val="FF0000"/>
                </a:solidFill>
                <a:latin typeface="微软雅黑" panose="020B0503020204020204" pitchFamily="34" charset="-122"/>
                <a:ea typeface="微软雅黑" panose="020B0503020204020204" pitchFamily="34" charset="-122"/>
              </a:rPr>
              <a:t>开头表示</a:t>
            </a:r>
            <a:r>
              <a:rPr lang="en-US" altLang="zh-CN" sz="2800" dirty="0">
                <a:solidFill>
                  <a:srgbClr val="FF0000"/>
                </a:solidFill>
                <a:latin typeface="微软雅黑" panose="020B0503020204020204" pitchFamily="34" charset="-122"/>
                <a:ea typeface="微软雅黑" panose="020B0503020204020204" pitchFamily="34" charset="-122"/>
              </a:rPr>
              <a:t>8</a:t>
            </a:r>
            <a:r>
              <a:rPr lang="zh-CN" altLang="en-US" sz="2800" dirty="0">
                <a:solidFill>
                  <a:srgbClr val="FF0000"/>
                </a:solidFill>
                <a:latin typeface="微软雅黑" panose="020B0503020204020204" pitchFamily="34" charset="-122"/>
                <a:ea typeface="微软雅黑" panose="020B0503020204020204" pitchFamily="34" charset="-122"/>
              </a:rPr>
              <a:t>进制数</a:t>
            </a:r>
            <a:r>
              <a:rPr lang="en-US" altLang="zh-CN" sz="2800" dirty="0">
                <a:solidFill>
                  <a:schemeClr val="tx1"/>
                </a:solidFill>
                <a:latin typeface="微软雅黑" panose="020B0503020204020204" pitchFamily="34" charset="-122"/>
                <a:ea typeface="微软雅黑" panose="020B0503020204020204" pitchFamily="34" charset="-122"/>
              </a:rPr>
              <a:t>)</a:t>
            </a:r>
            <a:endParaRPr lang="en-US" altLang="zh-CN" sz="28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72705" name="图片 1"/>
          <p:cNvPicPr>
            <a:picLocks noChangeAspect="1"/>
          </p:cNvPicPr>
          <p:nvPr/>
        </p:nvPicPr>
        <p:blipFill>
          <a:blip r:embed="rId2"/>
          <a:stretch>
            <a:fillRect/>
          </a:stretch>
        </p:blipFill>
        <p:spPr>
          <a:xfrm>
            <a:off x="1116013" y="1311275"/>
            <a:ext cx="6526212" cy="3917950"/>
          </a:xfrm>
          <a:prstGeom prst="rect">
            <a:avLst/>
          </a:prstGeom>
          <a:noFill/>
          <a:ln w="9525">
            <a:noFill/>
          </a:ln>
        </p:spPr>
      </p:pic>
      <p:sp>
        <p:nvSpPr>
          <p:cNvPr id="72706" name="TextBox 2"/>
          <p:cNvSpPr txBox="1"/>
          <p:nvPr/>
        </p:nvSpPr>
        <p:spPr>
          <a:xfrm>
            <a:off x="1258888" y="2849563"/>
            <a:ext cx="7858125" cy="923925"/>
          </a:xfrm>
          <a:prstGeom prst="rect">
            <a:avLst/>
          </a:prstGeom>
          <a:noFill/>
          <a:ln w="9525">
            <a:noFill/>
          </a:ln>
        </p:spPr>
        <p:txBody>
          <a:bodyPr anchor="t" anchorCtr="0">
            <a:spAutoFit/>
          </a:bodyPr>
          <a:p>
            <a:r>
              <a:rPr lang="zh-CN" altLang="en-US" sz="5400" dirty="0">
                <a:latin typeface="微软雅黑" panose="020B0503020204020204" pitchFamily="34" charset="-122"/>
                <a:ea typeface="微软雅黑" panose="020B0503020204020204" pitchFamily="34" charset="-122"/>
              </a:rPr>
              <a:t>字符串类型的格式化</a:t>
            </a:r>
            <a:endParaRPr lang="zh-CN" altLang="en-US" sz="5400"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5915025"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a:t>
            </a:r>
            <a:r>
              <a:rPr kumimoji="0" lang="en-US" altLang="zh-CN"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format()</a:t>
            </a:r>
            <a:r>
              <a:rPr kumimoji="0" lang="zh-CN" altLang="zh-CN"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方法的基本使用</a:t>
            </a:r>
            <a:endPar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sp>
        <p:nvSpPr>
          <p:cNvPr id="73731" name="矩形 1"/>
          <p:cNvSpPr/>
          <p:nvPr/>
        </p:nvSpPr>
        <p:spPr>
          <a:xfrm>
            <a:off x="681038" y="1787525"/>
            <a:ext cx="7488237" cy="1384300"/>
          </a:xfrm>
          <a:prstGeom prst="rect">
            <a:avLst/>
          </a:prstGeom>
          <a:noFill/>
          <a:ln w="9525">
            <a:noFill/>
          </a:ln>
        </p:spPr>
        <p:txBody>
          <a:bodyPr anchor="t" anchorCtr="0">
            <a:spAutoFit/>
          </a:bodyPr>
          <a:p>
            <a:pPr eaLnBrk="0" hangingPunct="0"/>
            <a:r>
              <a:rPr lang="zh-CN" altLang="zh-CN" sz="2800" dirty="0">
                <a:latin typeface="Arial" panose="020B0604020202020204" pitchFamily="34" charset="0"/>
                <a:ea typeface="宋体" panose="02010600030101010101" pitchFamily="2" charset="-122"/>
              </a:rPr>
              <a:t>字符串</a:t>
            </a:r>
            <a:r>
              <a:rPr lang="en-US" altLang="zh-CN" sz="2800" dirty="0">
                <a:latin typeface="Arial" panose="020B0604020202020204" pitchFamily="34" charset="0"/>
                <a:ea typeface="宋体" panose="02010600030101010101" pitchFamily="2" charset="-122"/>
              </a:rPr>
              <a:t>format()</a:t>
            </a:r>
            <a:r>
              <a:rPr lang="zh-CN" altLang="zh-CN" sz="2800" dirty="0">
                <a:latin typeface="Arial" panose="020B0604020202020204" pitchFamily="34" charset="0"/>
                <a:ea typeface="宋体" panose="02010600030101010101" pitchFamily="2" charset="-122"/>
              </a:rPr>
              <a:t>方法的基本使用格式是：</a:t>
            </a:r>
            <a:endParaRPr lang="zh-CN" altLang="en-US" sz="2800" dirty="0">
              <a:latin typeface="Arial" panose="020B0604020202020204" pitchFamily="34" charset="0"/>
              <a:ea typeface="宋体" panose="02010600030101010101" pitchFamily="2" charset="-122"/>
            </a:endParaRPr>
          </a:p>
          <a:p>
            <a:pPr eaLnBrk="0" hangingPunct="0"/>
            <a:endParaRPr lang="zh-CN" altLang="zh-CN" sz="2800" dirty="0">
              <a:latin typeface="Arial" panose="020B0604020202020204" pitchFamily="34" charset="0"/>
              <a:ea typeface="宋体" panose="02010600030101010101" pitchFamily="2" charset="-122"/>
            </a:endParaRPr>
          </a:p>
          <a:p>
            <a:pPr eaLnBrk="0" hangingPunct="0"/>
            <a:r>
              <a:rPr lang="en-US" altLang="zh-CN" sz="2800" dirty="0">
                <a:solidFill>
                  <a:srgbClr val="FF0000"/>
                </a:solidFill>
                <a:latin typeface="Arial" panose="020B0604020202020204" pitchFamily="34" charset="0"/>
                <a:ea typeface="宋体" panose="02010600030101010101" pitchFamily="2" charset="-122"/>
              </a:rPr>
              <a:t>&lt;</a:t>
            </a:r>
            <a:r>
              <a:rPr lang="zh-CN" altLang="zh-CN" sz="2800" dirty="0">
                <a:solidFill>
                  <a:srgbClr val="FF0000"/>
                </a:solidFill>
                <a:latin typeface="Arial" panose="020B0604020202020204" pitchFamily="34" charset="0"/>
                <a:ea typeface="宋体" panose="02010600030101010101" pitchFamily="2" charset="-122"/>
              </a:rPr>
              <a:t>模板字符串</a:t>
            </a:r>
            <a:r>
              <a:rPr lang="en-US" altLang="zh-CN" sz="2800" dirty="0">
                <a:solidFill>
                  <a:srgbClr val="FF0000"/>
                </a:solidFill>
                <a:latin typeface="Arial" panose="020B0604020202020204" pitchFamily="34" charset="0"/>
                <a:ea typeface="宋体" panose="02010600030101010101" pitchFamily="2" charset="-122"/>
              </a:rPr>
              <a:t>&gt;.format(&lt;</a:t>
            </a:r>
            <a:r>
              <a:rPr lang="zh-CN" altLang="zh-CN" sz="2800" dirty="0">
                <a:solidFill>
                  <a:srgbClr val="FF0000"/>
                </a:solidFill>
                <a:latin typeface="Arial" panose="020B0604020202020204" pitchFamily="34" charset="0"/>
                <a:ea typeface="宋体" panose="02010600030101010101" pitchFamily="2" charset="-122"/>
              </a:rPr>
              <a:t>逗号分隔的参数</a:t>
            </a:r>
            <a:r>
              <a:rPr lang="en-US" altLang="zh-CN" sz="2800" dirty="0">
                <a:solidFill>
                  <a:srgbClr val="FF0000"/>
                </a:solidFill>
                <a:latin typeface="Arial" panose="020B0604020202020204" pitchFamily="34" charset="0"/>
                <a:ea typeface="宋体" panose="02010600030101010101" pitchFamily="2" charset="-122"/>
              </a:rPr>
              <a:t>&gt;)</a:t>
            </a:r>
            <a:endParaRPr lang="en-US" altLang="zh-CN" sz="2800" dirty="0">
              <a:solidFill>
                <a:srgbClr val="FF0000"/>
              </a:solidFill>
              <a:latin typeface="Arial" panose="020B0604020202020204" pitchFamily="34" charset="0"/>
              <a:ea typeface="宋体" panose="02010600030101010101" pitchFamily="2" charset="-122"/>
            </a:endParaRPr>
          </a:p>
        </p:txBody>
      </p:sp>
      <p:pic>
        <p:nvPicPr>
          <p:cNvPr id="73732" name="图片 5"/>
          <p:cNvPicPr>
            <a:picLocks noChangeAspect="1"/>
          </p:cNvPicPr>
          <p:nvPr/>
        </p:nvPicPr>
        <p:blipFill>
          <a:blip r:embed="rId3"/>
          <a:srcRect l="1505"/>
          <a:stretch>
            <a:fillRect/>
          </a:stretch>
        </p:blipFill>
        <p:spPr>
          <a:xfrm>
            <a:off x="101600" y="3317875"/>
            <a:ext cx="9042400" cy="2271713"/>
          </a:xfrm>
          <a:prstGeom prst="rect">
            <a:avLst/>
          </a:prstGeom>
          <a:noFill/>
          <a:ln w="9525">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5915025"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a:t>
            </a:r>
            <a:r>
              <a:rPr kumimoji="0" lang="en-US" altLang="zh-CN"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format()</a:t>
            </a:r>
            <a:r>
              <a:rPr kumimoji="0" lang="zh-CN" altLang="zh-CN"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方法的基本使用</a:t>
            </a:r>
            <a:endPar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pic>
        <p:nvPicPr>
          <p:cNvPr id="74755" name="图片 6"/>
          <p:cNvPicPr>
            <a:picLocks noChangeAspect="1"/>
          </p:cNvPicPr>
          <p:nvPr/>
        </p:nvPicPr>
        <p:blipFill>
          <a:blip r:embed="rId3"/>
          <a:srcRect l="1773" r="2721"/>
          <a:stretch>
            <a:fillRect/>
          </a:stretch>
        </p:blipFill>
        <p:spPr>
          <a:xfrm>
            <a:off x="34925" y="2708275"/>
            <a:ext cx="9013825" cy="2089150"/>
          </a:xfrm>
          <a:prstGeom prst="rect">
            <a:avLst/>
          </a:prstGeom>
          <a:noFill/>
          <a:ln w="9525">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5915025"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a:t>
            </a:r>
            <a:r>
              <a:rPr kumimoji="0" lang="en-US" altLang="zh-CN"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format()</a:t>
            </a:r>
            <a:r>
              <a:rPr kumimoji="0" lang="zh-CN" altLang="zh-CN"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方法的</a:t>
            </a:r>
            <a:r>
              <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格式控制</a:t>
            </a:r>
            <a:endPar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sp>
        <p:nvSpPr>
          <p:cNvPr id="75779" name="矩形 1"/>
          <p:cNvSpPr/>
          <p:nvPr/>
        </p:nvSpPr>
        <p:spPr>
          <a:xfrm>
            <a:off x="576263" y="1700213"/>
            <a:ext cx="8064500" cy="2861310"/>
          </a:xfrm>
          <a:prstGeom prst="rect">
            <a:avLst/>
          </a:prstGeom>
          <a:noFill/>
          <a:ln w="9525">
            <a:noFill/>
          </a:ln>
        </p:spPr>
        <p:txBody>
          <a:bodyPr anchor="t" anchorCtr="0">
            <a:spAutoFit/>
          </a:bodyPr>
          <a:p>
            <a:pPr marL="285750" indent="-285750" eaLnBrk="0" hangingPunct="0">
              <a:buChar char="•"/>
            </a:pPr>
            <a:r>
              <a:rPr lang="en-US" altLang="zh-CN" sz="2000" dirty="0">
                <a:latin typeface="Arial" panose="020B0604020202020204" pitchFamily="34" charset="0"/>
                <a:ea typeface="宋体" panose="02010600030101010101" pitchFamily="2" charset="-122"/>
              </a:rPr>
              <a:t>format()</a:t>
            </a:r>
            <a:r>
              <a:rPr lang="zh-CN" altLang="zh-CN" sz="2000" dirty="0">
                <a:latin typeface="Arial" panose="020B0604020202020204" pitchFamily="34" charset="0"/>
                <a:ea typeface="宋体" panose="02010600030101010101" pitchFamily="2" charset="-122"/>
              </a:rPr>
              <a:t>方法中模板字符串的槽除了包括参数序号</a:t>
            </a:r>
            <a:r>
              <a:rPr lang="en-US" altLang="zh-CN" sz="2000" dirty="0">
                <a:latin typeface="Arial" panose="020B0604020202020204" pitchFamily="34" charset="0"/>
                <a:ea typeface="宋体" panose="02010600030101010101" pitchFamily="2" charset="-122"/>
              </a:rPr>
              <a:t> </a:t>
            </a:r>
            <a:r>
              <a:rPr lang="zh-CN" altLang="zh-CN" sz="2000" dirty="0">
                <a:latin typeface="Arial" panose="020B0604020202020204" pitchFamily="34" charset="0"/>
                <a:ea typeface="宋体" panose="02010600030101010101" pitchFamily="2" charset="-122"/>
              </a:rPr>
              <a:t>，还可以包括格式控制信息。此时，槽的内部样式如下：</a:t>
            </a:r>
            <a:r>
              <a:rPr lang="en-US" altLang="zh-CN" sz="2000" dirty="0">
                <a:solidFill>
                  <a:srgbClr val="FF0000"/>
                </a:solidFill>
                <a:latin typeface="Arial" panose="020B0604020202020204" pitchFamily="34" charset="0"/>
                <a:ea typeface="宋体" panose="02010600030101010101" pitchFamily="2" charset="-122"/>
              </a:rPr>
              <a:t>{&lt;</a:t>
            </a:r>
            <a:r>
              <a:rPr lang="zh-CN" altLang="zh-CN" sz="2000" dirty="0">
                <a:solidFill>
                  <a:srgbClr val="FF0000"/>
                </a:solidFill>
                <a:latin typeface="Arial" panose="020B0604020202020204" pitchFamily="34" charset="0"/>
                <a:ea typeface="宋体" panose="02010600030101010101" pitchFamily="2" charset="-122"/>
              </a:rPr>
              <a:t>参数序号</a:t>
            </a:r>
            <a:r>
              <a:rPr lang="en-US" altLang="zh-CN" sz="2000" dirty="0">
                <a:solidFill>
                  <a:srgbClr val="FF0000"/>
                </a:solidFill>
                <a:latin typeface="Arial" panose="020B0604020202020204" pitchFamily="34" charset="0"/>
                <a:ea typeface="宋体" panose="02010600030101010101" pitchFamily="2" charset="-122"/>
              </a:rPr>
              <a:t>&gt;: &lt;</a:t>
            </a:r>
            <a:r>
              <a:rPr lang="zh-CN" altLang="zh-CN" sz="2000" dirty="0">
                <a:solidFill>
                  <a:srgbClr val="FF0000"/>
                </a:solidFill>
                <a:latin typeface="Arial" panose="020B0604020202020204" pitchFamily="34" charset="0"/>
                <a:ea typeface="宋体" panose="02010600030101010101" pitchFamily="2" charset="-122"/>
              </a:rPr>
              <a:t>格式控制标记</a:t>
            </a:r>
            <a:r>
              <a:rPr lang="en-US" altLang="zh-CN" sz="2000" dirty="0">
                <a:solidFill>
                  <a:srgbClr val="FF0000"/>
                </a:solidFill>
                <a:latin typeface="Arial" panose="020B0604020202020204" pitchFamily="34" charset="0"/>
                <a:ea typeface="宋体" panose="02010600030101010101" pitchFamily="2" charset="-122"/>
              </a:rPr>
              <a:t>&gt;}  </a:t>
            </a:r>
            <a:endParaRPr lang="zh-CN" altLang="en-US" sz="2000" dirty="0">
              <a:solidFill>
                <a:srgbClr val="FF0000"/>
              </a:solidFill>
              <a:latin typeface="Arial" panose="020B0604020202020204" pitchFamily="34" charset="0"/>
              <a:ea typeface="宋体" panose="02010600030101010101" pitchFamily="2" charset="-122"/>
            </a:endParaRPr>
          </a:p>
          <a:p>
            <a:pPr marL="285750" indent="-285750" eaLnBrk="0" hangingPunct="0"/>
            <a:endParaRPr lang="zh-CN" altLang="en-US" sz="2000" dirty="0">
              <a:latin typeface="Arial" panose="020B0604020202020204" pitchFamily="34" charset="0"/>
              <a:ea typeface="宋体" panose="02010600030101010101" pitchFamily="2" charset="-122"/>
            </a:endParaRPr>
          </a:p>
          <a:p>
            <a:pPr marL="285750" indent="-285750" eaLnBrk="0" hangingPunct="0">
              <a:buChar char="•"/>
            </a:pPr>
            <a:r>
              <a:rPr lang="zh-CN" altLang="zh-CN" sz="2000" dirty="0">
                <a:latin typeface="Arial" panose="020B0604020202020204" pitchFamily="34" charset="0"/>
                <a:ea typeface="宋体" panose="02010600030101010101" pitchFamily="2" charset="-122"/>
              </a:rPr>
              <a:t>其中，格式控制标记用来控制参数显示时的格式 </a:t>
            </a:r>
            <a:r>
              <a:rPr lang="zh-CN" altLang="en-US" sz="2000" dirty="0">
                <a:latin typeface="Arial" panose="020B0604020202020204" pitchFamily="34" charset="0"/>
                <a:ea typeface="宋体" panose="02010600030101010101" pitchFamily="2" charset="-122"/>
              </a:rPr>
              <a:t>。</a:t>
            </a:r>
            <a:r>
              <a:rPr lang="zh-CN" altLang="zh-CN" sz="2000" dirty="0">
                <a:latin typeface="Arial" panose="020B0604020202020204" pitchFamily="34" charset="0"/>
                <a:ea typeface="宋体" panose="02010600030101010101" pitchFamily="2" charset="-122"/>
              </a:rPr>
              <a:t>格式控制标记包括：</a:t>
            </a:r>
            <a:r>
              <a:rPr lang="en-US" altLang="zh-CN" sz="2000" dirty="0">
                <a:latin typeface="Arial" panose="020B0604020202020204" pitchFamily="34" charset="0"/>
                <a:ea typeface="宋体" panose="02010600030101010101" pitchFamily="2" charset="-122"/>
              </a:rPr>
              <a:t>&lt;</a:t>
            </a:r>
            <a:r>
              <a:rPr lang="zh-CN" altLang="zh-CN" sz="2000" dirty="0">
                <a:latin typeface="Arial" panose="020B0604020202020204" pitchFamily="34" charset="0"/>
                <a:ea typeface="宋体" panose="02010600030101010101" pitchFamily="2" charset="-122"/>
              </a:rPr>
              <a:t>填充</a:t>
            </a:r>
            <a:r>
              <a:rPr lang="en-US" altLang="zh-CN" sz="2000" dirty="0">
                <a:latin typeface="Arial" panose="020B0604020202020204" pitchFamily="34" charset="0"/>
                <a:ea typeface="宋体" panose="02010600030101010101" pitchFamily="2" charset="-122"/>
              </a:rPr>
              <a:t>&gt;&lt;</a:t>
            </a:r>
            <a:r>
              <a:rPr lang="zh-CN" altLang="zh-CN" sz="2000" dirty="0">
                <a:latin typeface="Arial" panose="020B0604020202020204" pitchFamily="34" charset="0"/>
                <a:ea typeface="宋体" panose="02010600030101010101" pitchFamily="2" charset="-122"/>
              </a:rPr>
              <a:t>对齐</a:t>
            </a:r>
            <a:r>
              <a:rPr lang="en-US" altLang="zh-CN" sz="2000" dirty="0">
                <a:latin typeface="Arial" panose="020B0604020202020204" pitchFamily="34" charset="0"/>
                <a:ea typeface="宋体" panose="02010600030101010101" pitchFamily="2" charset="-122"/>
              </a:rPr>
              <a:t>&gt;&lt;</a:t>
            </a:r>
            <a:r>
              <a:rPr lang="zh-CN" altLang="zh-CN" sz="2000" dirty="0">
                <a:latin typeface="Arial" panose="020B0604020202020204" pitchFamily="34" charset="0"/>
                <a:ea typeface="宋体" panose="02010600030101010101" pitchFamily="2" charset="-122"/>
              </a:rPr>
              <a:t>宽度</a:t>
            </a:r>
            <a:r>
              <a:rPr lang="en-US" altLang="zh-CN" sz="2000" dirty="0">
                <a:latin typeface="Arial" panose="020B0604020202020204" pitchFamily="34" charset="0"/>
                <a:ea typeface="宋体" panose="02010600030101010101" pitchFamily="2" charset="-122"/>
              </a:rPr>
              <a:t>&gt;,&lt;.</a:t>
            </a:r>
            <a:r>
              <a:rPr lang="zh-CN" altLang="zh-CN" sz="2000" dirty="0">
                <a:latin typeface="Arial" panose="020B0604020202020204" pitchFamily="34" charset="0"/>
                <a:ea typeface="宋体" panose="02010600030101010101" pitchFamily="2" charset="-122"/>
              </a:rPr>
              <a:t>精度</a:t>
            </a:r>
            <a:r>
              <a:rPr lang="en-US" altLang="zh-CN" sz="2000" dirty="0">
                <a:latin typeface="Arial" panose="020B0604020202020204" pitchFamily="34" charset="0"/>
                <a:ea typeface="宋体" panose="02010600030101010101" pitchFamily="2" charset="-122"/>
              </a:rPr>
              <a:t>&gt;&lt;</a:t>
            </a:r>
            <a:r>
              <a:rPr lang="zh-CN" altLang="zh-CN" sz="2000" dirty="0">
                <a:latin typeface="Arial" panose="020B0604020202020204" pitchFamily="34" charset="0"/>
                <a:ea typeface="宋体" panose="02010600030101010101" pitchFamily="2" charset="-122"/>
              </a:rPr>
              <a:t>类型</a:t>
            </a:r>
            <a:r>
              <a:rPr lang="en-US" altLang="zh-CN" sz="2000" dirty="0">
                <a:latin typeface="Arial" panose="020B0604020202020204" pitchFamily="34" charset="0"/>
                <a:ea typeface="宋体" panose="02010600030101010101" pitchFamily="2" charset="-122"/>
              </a:rPr>
              <a:t>&gt;6</a:t>
            </a:r>
            <a:r>
              <a:rPr lang="zh-CN" altLang="zh-CN" sz="2000" dirty="0">
                <a:latin typeface="Arial" panose="020B0604020202020204" pitchFamily="34" charset="0"/>
                <a:ea typeface="宋体" panose="02010600030101010101" pitchFamily="2" charset="-122"/>
              </a:rPr>
              <a:t>个字段，这些字段都是可选的，可以组合使用，这里按照使用方式逐一介绍。</a:t>
            </a:r>
            <a:endParaRPr lang="zh-CN" altLang="en-US" sz="2000" dirty="0">
              <a:latin typeface="Arial" panose="020B0604020202020204" pitchFamily="34" charset="0"/>
              <a:ea typeface="宋体" panose="02010600030101010101" pitchFamily="2" charset="-122"/>
            </a:endParaRPr>
          </a:p>
          <a:p>
            <a:pPr marL="285750" indent="-285750" eaLnBrk="0" hangingPunct="0">
              <a:buChar char="•"/>
            </a:pPr>
            <a:endParaRPr lang="zh-CN" altLang="zh-CN" sz="2000" dirty="0">
              <a:latin typeface="Arial" panose="020B0604020202020204" pitchFamily="34" charset="0"/>
              <a:ea typeface="宋体" panose="02010600030101010101" pitchFamily="2" charset="-122"/>
            </a:endParaRPr>
          </a:p>
          <a:p>
            <a:pPr marL="285750" indent="-285750" eaLnBrk="0" hangingPunct="0"/>
            <a:endParaRPr lang="zh-CN" altLang="zh-CN" sz="2000" dirty="0">
              <a:latin typeface="Arial" panose="020B0604020202020204" pitchFamily="34" charset="0"/>
              <a:ea typeface="宋体" panose="02010600030101010101" pitchFamily="2" charset="-122"/>
            </a:endParaRPr>
          </a:p>
        </p:txBody>
      </p:sp>
      <p:pic>
        <p:nvPicPr>
          <p:cNvPr id="72709" name="图片 7"/>
          <p:cNvPicPr>
            <a:picLocks noChangeAspect="1"/>
          </p:cNvPicPr>
          <p:nvPr/>
        </p:nvPicPr>
        <p:blipFill>
          <a:blip r:embed="rId3"/>
          <a:stretch>
            <a:fillRect/>
          </a:stretch>
        </p:blipFill>
        <p:spPr>
          <a:xfrm>
            <a:off x="142875" y="2950845"/>
            <a:ext cx="9001125" cy="26003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2709"/>
                                        </p:tgtEl>
                                        <p:attrNameLst>
                                          <p:attrName>style.visibility</p:attrName>
                                        </p:attrNameLst>
                                      </p:cBhvr>
                                      <p:to>
                                        <p:strVal val="visible"/>
                                      </p:to>
                                    </p:set>
                                    <p:anim calcmode="lin" valueType="num">
                                      <p:cBhvr additive="base">
                                        <p:cTn id="7" dur="500" fill="hold"/>
                                        <p:tgtEl>
                                          <p:spTgt spid="72709"/>
                                        </p:tgtEl>
                                        <p:attrNameLst>
                                          <p:attrName>ppt_x</p:attrName>
                                        </p:attrNameLst>
                                      </p:cBhvr>
                                      <p:tavLst>
                                        <p:tav tm="0">
                                          <p:val>
                                            <p:strVal val="#ppt_x"/>
                                          </p:val>
                                        </p:tav>
                                        <p:tav tm="100000">
                                          <p:val>
                                            <p:strVal val="#ppt_x"/>
                                          </p:val>
                                        </p:tav>
                                      </p:tavLst>
                                    </p:anim>
                                    <p:anim calcmode="lin" valueType="num">
                                      <p:cBhvr additive="base">
                                        <p:cTn id="8" dur="500" fill="hold"/>
                                        <p:tgtEl>
                                          <p:spTgt spid="727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76801" name="Picture 2"/>
          <p:cNvPicPr>
            <a:picLocks noChangeAspect="1"/>
          </p:cNvPicPr>
          <p:nvPr/>
        </p:nvPicPr>
        <p:blipFill>
          <a:blip r:embed="rId2"/>
          <a:srcRect l="3098" t="45937" r="1280" b="36720"/>
          <a:stretch>
            <a:fillRect/>
          </a:stretch>
        </p:blipFill>
        <p:spPr>
          <a:xfrm>
            <a:off x="179388" y="1844675"/>
            <a:ext cx="8796337" cy="3455988"/>
          </a:xfrm>
          <a:prstGeom prst="rect">
            <a:avLst/>
          </a:prstGeom>
          <a:noFill/>
          <a:ln w="9525">
            <a:noFill/>
          </a:ln>
        </p:spPr>
      </p:pic>
      <p:sp>
        <p:nvSpPr>
          <p:cNvPr id="5" name="标题 1"/>
          <p:cNvSpPr>
            <a:spLocks noGrp="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0" i="0" u="none" strike="noStrike" kern="0" cap="none" spc="0" normalizeH="0" baseline="0" noProof="0" dirty="0" smtClean="0">
                <a:ln>
                  <a:noFill/>
                </a:ln>
                <a:solidFill>
                  <a:schemeClr val="tx2"/>
                </a:solidFill>
                <a:effectLst/>
                <a:uLnTx/>
                <a:uFillTx/>
                <a:latin typeface="+mj-lt"/>
                <a:ea typeface="+mj-ea"/>
                <a:cs typeface="+mj-cs"/>
              </a:rPr>
              <a:t>Format</a:t>
            </a:r>
            <a:r>
              <a:rPr kumimoji="0" lang="zh-CN" altLang="en-US" sz="4400" b="0" i="0" u="none" strike="noStrike" kern="0" cap="none" spc="0" normalizeH="0" baseline="0" noProof="0" dirty="0" smtClean="0">
                <a:ln>
                  <a:noFill/>
                </a:ln>
                <a:solidFill>
                  <a:schemeClr val="tx2"/>
                </a:solidFill>
                <a:effectLst/>
                <a:uLnTx/>
                <a:uFillTx/>
                <a:latin typeface="+mj-lt"/>
                <a:ea typeface="+mj-ea"/>
                <a:cs typeface="+mj-cs"/>
              </a:rPr>
              <a:t>方法的格式控制</a:t>
            </a:r>
            <a:endParaRPr kumimoji="0" lang="zh-CN" altLang="en-US" sz="44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0" i="0" u="none" strike="noStrike" kern="0" cap="none" spc="0" normalizeH="0" baseline="0" noProof="0" dirty="0" smtClean="0">
                <a:ln>
                  <a:noFill/>
                </a:ln>
                <a:solidFill>
                  <a:schemeClr val="tx2"/>
                </a:solidFill>
                <a:effectLst/>
                <a:uLnTx/>
                <a:uFillTx/>
                <a:latin typeface="+mj-lt"/>
                <a:ea typeface="+mj-ea"/>
                <a:cs typeface="+mj-cs"/>
              </a:rPr>
              <a:t>Format</a:t>
            </a:r>
            <a:r>
              <a:rPr kumimoji="0" lang="zh-CN" altLang="en-US" sz="4400" b="0" i="0" u="none" strike="noStrike" kern="0" cap="none" spc="0" normalizeH="0" baseline="0" noProof="0" dirty="0" smtClean="0">
                <a:ln>
                  <a:noFill/>
                </a:ln>
                <a:solidFill>
                  <a:schemeClr val="tx2"/>
                </a:solidFill>
                <a:effectLst/>
                <a:uLnTx/>
                <a:uFillTx/>
                <a:latin typeface="+mj-lt"/>
                <a:ea typeface="+mj-ea"/>
                <a:cs typeface="+mj-cs"/>
              </a:rPr>
              <a:t>方法的格式控制</a:t>
            </a:r>
            <a:endParaRPr kumimoji="0" lang="zh-CN" altLang="en-US" sz="4400" b="0" i="0" u="none" strike="noStrike" kern="0" cap="none" spc="0" normalizeH="0" baseline="0" noProof="0" dirty="0">
              <a:ln>
                <a:noFill/>
              </a:ln>
              <a:solidFill>
                <a:schemeClr val="tx2"/>
              </a:solidFill>
              <a:effectLst/>
              <a:uLnTx/>
              <a:uFillTx/>
              <a:latin typeface="+mj-lt"/>
              <a:ea typeface="+mj-ea"/>
              <a:cs typeface="+mj-cs"/>
            </a:endParaRPr>
          </a:p>
        </p:txBody>
      </p:sp>
      <p:pic>
        <p:nvPicPr>
          <p:cNvPr id="77826" name="Picture 2"/>
          <p:cNvPicPr>
            <a:picLocks noChangeAspect="1"/>
          </p:cNvPicPr>
          <p:nvPr/>
        </p:nvPicPr>
        <p:blipFill>
          <a:blip r:embed="rId2"/>
          <a:srcRect t="46123" b="37094"/>
          <a:stretch>
            <a:fillRect/>
          </a:stretch>
        </p:blipFill>
        <p:spPr>
          <a:xfrm>
            <a:off x="125413" y="2055813"/>
            <a:ext cx="8910637" cy="3240087"/>
          </a:xfrm>
          <a:prstGeom prst="rect">
            <a:avLst/>
          </a:prstGeom>
          <a:noFill/>
          <a:ln w="9525">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78849" name="图片 1"/>
          <p:cNvPicPr>
            <a:picLocks noChangeAspect="1"/>
          </p:cNvPicPr>
          <p:nvPr/>
        </p:nvPicPr>
        <p:blipFill>
          <a:blip r:embed="rId2"/>
          <a:stretch>
            <a:fillRect/>
          </a:stretch>
        </p:blipFill>
        <p:spPr>
          <a:xfrm>
            <a:off x="1116013" y="1311275"/>
            <a:ext cx="6526212" cy="3917950"/>
          </a:xfrm>
          <a:prstGeom prst="rect">
            <a:avLst/>
          </a:prstGeom>
          <a:noFill/>
          <a:ln w="9525">
            <a:noFill/>
          </a:ln>
        </p:spPr>
      </p:pic>
      <p:sp>
        <p:nvSpPr>
          <p:cNvPr id="78850" name="TextBox 2"/>
          <p:cNvSpPr txBox="1"/>
          <p:nvPr/>
        </p:nvSpPr>
        <p:spPr>
          <a:xfrm>
            <a:off x="2771775" y="2808288"/>
            <a:ext cx="4689475" cy="923925"/>
          </a:xfrm>
          <a:prstGeom prst="rect">
            <a:avLst/>
          </a:prstGeom>
          <a:noFill/>
          <a:ln w="9525">
            <a:noFill/>
          </a:ln>
        </p:spPr>
        <p:txBody>
          <a:bodyPr anchor="t" anchorCtr="0">
            <a:spAutoFit/>
          </a:bodyPr>
          <a:p>
            <a:r>
              <a:rPr lang="zh-CN" altLang="en-US" sz="5400" dirty="0">
                <a:latin typeface="微软雅黑" panose="020B0503020204020204" pitchFamily="34" charset="-122"/>
                <a:ea typeface="微软雅黑" panose="020B0503020204020204" pitchFamily="34" charset="-122"/>
              </a:rPr>
              <a:t>文本进度条</a:t>
            </a:r>
            <a:endParaRPr lang="zh-CN" altLang="en-US" sz="5400"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2749550"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简单的开始</a:t>
            </a:r>
            <a:endPar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sp>
        <p:nvSpPr>
          <p:cNvPr id="79875" name="矩形 1"/>
          <p:cNvSpPr/>
          <p:nvPr/>
        </p:nvSpPr>
        <p:spPr>
          <a:xfrm>
            <a:off x="681038" y="1841500"/>
            <a:ext cx="7851775" cy="2708275"/>
          </a:xfrm>
          <a:prstGeom prst="rect">
            <a:avLst/>
          </a:prstGeom>
          <a:noFill/>
          <a:ln w="9525">
            <a:noFill/>
          </a:ln>
        </p:spPr>
        <p:txBody>
          <a:bodyPr anchor="t" anchorCtr="0">
            <a:spAutoFit/>
          </a:bodyPr>
          <a:p>
            <a:pPr eaLnBrk="0" hangingPunct="0">
              <a:lnSpc>
                <a:spcPct val="150000"/>
              </a:lnSpc>
            </a:pPr>
            <a:r>
              <a:rPr lang="zh-CN" altLang="zh-CN" sz="2000" dirty="0">
                <a:latin typeface="微软雅黑" panose="020B0503020204020204" pitchFamily="34" charset="-122"/>
                <a:ea typeface="微软雅黑" panose="020B0503020204020204" pitchFamily="34" charset="-122"/>
              </a:rPr>
              <a:t>利用</a:t>
            </a:r>
            <a:r>
              <a:rPr lang="en-US" altLang="zh-CN" sz="2000" dirty="0">
                <a:latin typeface="微软雅黑" panose="020B0503020204020204" pitchFamily="34" charset="-122"/>
                <a:ea typeface="微软雅黑" panose="020B0503020204020204" pitchFamily="34" charset="-122"/>
              </a:rPr>
              <a:t>print()</a:t>
            </a:r>
            <a:r>
              <a:rPr lang="zh-CN" altLang="zh-CN" sz="2000" dirty="0">
                <a:latin typeface="微软雅黑" panose="020B0503020204020204" pitchFamily="34" charset="-122"/>
                <a:ea typeface="微软雅黑" panose="020B0503020204020204" pitchFamily="34" charset="-122"/>
              </a:rPr>
              <a:t>函数实现简单的非刷新文本进度条</a:t>
            </a:r>
            <a:endParaRPr lang="en-US" altLang="zh-CN" sz="2000" dirty="0">
              <a:latin typeface="微软雅黑" panose="020B0503020204020204" pitchFamily="34" charset="-122"/>
              <a:ea typeface="微软雅黑" panose="020B0503020204020204" pitchFamily="34" charset="-122"/>
            </a:endParaRPr>
          </a:p>
          <a:p>
            <a:pPr eaLnBrk="0" hangingPunct="0">
              <a:lnSpc>
                <a:spcPct val="150000"/>
              </a:lnSpc>
            </a:pPr>
            <a:r>
              <a:rPr lang="zh-CN" altLang="zh-CN" sz="2000" dirty="0">
                <a:latin typeface="微软雅黑" panose="020B0503020204020204" pitchFamily="34" charset="-122"/>
                <a:ea typeface="微软雅黑" panose="020B0503020204020204" pitchFamily="34" charset="-122"/>
              </a:rPr>
              <a:t>基本思想是按照任务执行百分比将整个任务划分为</a:t>
            </a:r>
            <a:r>
              <a:rPr lang="en-US" altLang="zh-CN" sz="2000" dirty="0">
                <a:latin typeface="微软雅黑" panose="020B0503020204020204" pitchFamily="34" charset="-122"/>
                <a:ea typeface="微软雅黑" panose="020B0503020204020204" pitchFamily="34" charset="-122"/>
              </a:rPr>
              <a:t>100</a:t>
            </a:r>
            <a:r>
              <a:rPr lang="zh-CN" altLang="zh-CN" sz="2000" dirty="0">
                <a:latin typeface="微软雅黑" panose="020B0503020204020204" pitchFamily="34" charset="-122"/>
                <a:ea typeface="微软雅黑" panose="020B0503020204020204" pitchFamily="34" charset="-122"/>
              </a:rPr>
              <a:t>个单位，每执行</a:t>
            </a:r>
            <a:r>
              <a:rPr lang="en-US" altLang="zh-CN" sz="2000" dirty="0">
                <a:latin typeface="微软雅黑" panose="020B0503020204020204" pitchFamily="34" charset="-122"/>
                <a:ea typeface="微软雅黑" panose="020B0503020204020204" pitchFamily="34" charset="-122"/>
              </a:rPr>
              <a:t>N%</a:t>
            </a:r>
            <a:r>
              <a:rPr lang="zh-CN" altLang="zh-CN" sz="2000" dirty="0">
                <a:latin typeface="微软雅黑" panose="020B0503020204020204" pitchFamily="34" charset="-122"/>
                <a:ea typeface="微软雅黑" panose="020B0503020204020204" pitchFamily="34" charset="-122"/>
              </a:rPr>
              <a:t>输出一次进度条。每一行输出包含进度百分比，代表已完成的部分</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和未完成的部分</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的两种字符，以及一个跟随完成度前进的小箭头，风格如下：</a:t>
            </a:r>
            <a:endParaRPr lang="zh-CN" altLang="zh-CN" sz="2000" dirty="0">
              <a:latin typeface="微软雅黑" panose="020B0503020204020204" pitchFamily="34" charset="-122"/>
              <a:ea typeface="微软雅黑" panose="020B0503020204020204" pitchFamily="34" charset="-122"/>
            </a:endParaRPr>
          </a:p>
          <a:p>
            <a:pPr eaLnBrk="0" hangingPunct="0">
              <a:buChar char="•"/>
            </a:pPr>
            <a:endParaRPr lang="zh-CN" altLang="zh-CN" sz="2000" dirty="0">
              <a:latin typeface="Arial" panose="020B0604020202020204" pitchFamily="34" charset="0"/>
              <a:ea typeface="宋体" panose="02010600030101010101" pitchFamily="2" charset="-122"/>
            </a:endParaRPr>
          </a:p>
        </p:txBody>
      </p:sp>
      <p:sp>
        <p:nvSpPr>
          <p:cNvPr id="79876" name="矩形 2"/>
          <p:cNvSpPr/>
          <p:nvPr/>
        </p:nvSpPr>
        <p:spPr>
          <a:xfrm>
            <a:off x="-261937" y="3225800"/>
            <a:ext cx="8736012" cy="368300"/>
          </a:xfrm>
          <a:prstGeom prst="rect">
            <a:avLst/>
          </a:prstGeom>
          <a:noFill/>
          <a:ln w="9525">
            <a:noFill/>
          </a:ln>
        </p:spPr>
        <p:txBody>
          <a:bodyPr anchor="t" anchorCtr="0">
            <a:spAutoFit/>
          </a:bodyPr>
          <a:p>
            <a:pPr eaLnBrk="0" hangingPunct="0"/>
            <a:endParaRPr lang="zh-CN" altLang="zh-CN" dirty="0">
              <a:latin typeface="Arial" panose="020B0604020202020204" pitchFamily="34" charset="0"/>
              <a:ea typeface="宋体" panose="02010600030101010101" pitchFamily="2" charset="-122"/>
            </a:endParaRPr>
          </a:p>
        </p:txBody>
      </p:sp>
      <p:graphicFrame>
        <p:nvGraphicFramePr>
          <p:cNvPr id="79877" name="表格 79876"/>
          <p:cNvGraphicFramePr/>
          <p:nvPr/>
        </p:nvGraphicFramePr>
        <p:xfrm>
          <a:off x="468313" y="4221163"/>
          <a:ext cx="8207375" cy="431800"/>
        </p:xfrm>
        <a:graphic>
          <a:graphicData uri="http://schemas.openxmlformats.org/drawingml/2006/table">
            <a:tbl>
              <a:tblPr/>
              <a:tblGrid>
                <a:gridCol w="8207375"/>
              </a:tblGrid>
              <a:tr h="431800">
                <a:tc>
                  <a:txBody>
                    <a:bodyPr/>
                    <a:p>
                      <a:pPr indent="0" algn="just" eaLnBrk="0" hangingPunct="0">
                        <a:lnSpc>
                          <a:spcPct val="150000"/>
                        </a:lnSpc>
                        <a:spcAft>
                          <a:spcPct val="0"/>
                        </a:spcAft>
                        <a:buNone/>
                      </a:pPr>
                      <a:r>
                        <a:rPr lang="en-US" altLang="en-US" b="1" dirty="0">
                          <a:latin typeface="Courier New" panose="02070309020205020404" pitchFamily="49" charset="0"/>
                          <a:ea typeface="宋体" panose="02010600030101010101" pitchFamily="2" charset="-122"/>
                        </a:rPr>
                        <a:t>%10 [*****&gt;.............................................]</a:t>
                      </a:r>
                      <a:endParaRPr lang="zh-CN" altLang="en-US" dirty="0">
                        <a:latin typeface="Calibri" panose="020F0502020204030204" charset="0"/>
                        <a:ea typeface="宋体" panose="02010600030101010101" pitchFamily="2" charset="-122"/>
                      </a:endParaRPr>
                    </a:p>
                  </a:txBody>
                  <a:tcPr marL="68561" marR="68561" marT="0" marB="0" anchor="t" anchorCtr="0">
                    <a:lnL w="12700" cap="flat" cmpd="sng">
                      <a:solidFill>
                        <a:srgbClr val="00B050"/>
                      </a:solidFill>
                      <a:prstDash val="solid"/>
                      <a:round/>
                      <a:headEnd type="none" w="med" len="med"/>
                      <a:tailEnd type="none" w="med" len="med"/>
                    </a:lnL>
                    <a:lnR w="12700" cap="flat" cmpd="sng">
                      <a:solidFill>
                        <a:srgbClr val="00B050"/>
                      </a:solidFill>
                      <a:prstDash val="solid"/>
                      <a:round/>
                      <a:headEnd type="none" w="med" len="med"/>
                      <a:tailEnd type="none" w="med" len="med"/>
                    </a:lnR>
                    <a:lnT w="12700" cap="flat" cmpd="sng">
                      <a:solidFill>
                        <a:srgbClr val="00B050"/>
                      </a:solidFill>
                      <a:prstDash val="solid"/>
                      <a:round/>
                      <a:headEnd type="none" w="med" len="med"/>
                      <a:tailEnd type="none" w="med" len="med"/>
                    </a:lnT>
                    <a:lnB w="12700" cap="flat" cmpd="sng">
                      <a:solidFill>
                        <a:srgbClr val="00B050"/>
                      </a:solidFill>
                      <a:prstDash val="solid"/>
                      <a:round/>
                      <a:headEnd type="none" w="med" len="med"/>
                      <a:tailEnd type="none" w="med" len="med"/>
                    </a:lnB>
                    <a:lnTlToBr>
                      <a:noFill/>
                    </a:lnTlToBr>
                    <a:lnBlToTr>
                      <a:noFill/>
                    </a:lnBlToTr>
                    <a:pattFill prst="pct10">
                      <a:fgClr>
                        <a:srgbClr val="FFFFFF"/>
                      </a:fgClr>
                      <a:bgClr>
                        <a:srgbClr val="E5E5E5"/>
                      </a:bgClr>
                    </a:pattFill>
                  </a:tcPr>
                </a:tc>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2749550"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简单的开始</a:t>
            </a:r>
            <a:endPar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sp>
        <p:nvSpPr>
          <p:cNvPr id="80899" name="矩形 2"/>
          <p:cNvSpPr/>
          <p:nvPr/>
        </p:nvSpPr>
        <p:spPr>
          <a:xfrm>
            <a:off x="-261937" y="3225800"/>
            <a:ext cx="8736012" cy="368300"/>
          </a:xfrm>
          <a:prstGeom prst="rect">
            <a:avLst/>
          </a:prstGeom>
          <a:noFill/>
          <a:ln w="9525">
            <a:noFill/>
          </a:ln>
        </p:spPr>
        <p:txBody>
          <a:bodyPr anchor="t" anchorCtr="0">
            <a:spAutoFit/>
          </a:bodyPr>
          <a:p>
            <a:pPr eaLnBrk="0" hangingPunct="0"/>
            <a:endParaRPr lang="zh-CN" altLang="zh-CN" dirty="0">
              <a:latin typeface="Arial" panose="020B0604020202020204" pitchFamily="34" charset="0"/>
              <a:ea typeface="宋体" panose="02010600030101010101" pitchFamily="2" charset="-122"/>
            </a:endParaRPr>
          </a:p>
        </p:txBody>
      </p:sp>
      <p:graphicFrame>
        <p:nvGraphicFramePr>
          <p:cNvPr id="5" name="表格 4"/>
          <p:cNvGraphicFramePr>
            <a:graphicFrameLocks noGrp="1"/>
          </p:cNvGraphicFramePr>
          <p:nvPr/>
        </p:nvGraphicFramePr>
        <p:xfrm>
          <a:off x="900113" y="1989138"/>
          <a:ext cx="7775575" cy="4065588"/>
        </p:xfrm>
        <a:graphic>
          <a:graphicData uri="http://schemas.openxmlformats.org/drawingml/2006/table">
            <a:tbl>
              <a:tblPr/>
              <a:tblGrid>
                <a:gridCol w="414723"/>
                <a:gridCol w="269109"/>
                <a:gridCol w="2195270"/>
                <a:gridCol w="4896473"/>
              </a:tblGrid>
              <a:tr h="333375">
                <a:tc gridSpan="2">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800"/>
                        </a:lnSpc>
                        <a:spcBef>
                          <a:spcPts val="600"/>
                        </a:spcBef>
                        <a:spcAft>
                          <a:spcPts val="600"/>
                        </a:spcAft>
                        <a:buClrTx/>
                        <a:buSzTx/>
                        <a:buFontTx/>
                        <a:buNone/>
                      </a:pPr>
                      <a:r>
                        <a:rPr kumimoji="0" lang="zh-CN" altLang="zh-CN" sz="2000" b="0" i="0" u="none" strike="noStrike" cap="none" normalizeH="0" baseline="0" dirty="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实例代码</a:t>
                      </a:r>
                      <a:r>
                        <a:rPr kumimoji="0" lang="en-US" altLang="zh-CN" sz="2000" b="0" i="0" u="none" strike="noStrike" cap="none" normalizeH="0" baseline="0" dirty="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4.1</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69" marR="68569" marT="0" marB="0" horzOverflow="overflow">
                    <a:lnL>
                      <a:noFill/>
                    </a:lnL>
                    <a:lnR>
                      <a:noFill/>
                    </a:lnR>
                    <a:lnT>
                      <a:noFill/>
                    </a:lnT>
                    <a:lnB w="12700" cap="flat" cmpd="sng" algn="ctr">
                      <a:solidFill>
                        <a:srgbClr val="00B050"/>
                      </a:solidFill>
                      <a:prstDash val="solid"/>
                      <a:round/>
                      <a:headEnd type="none" w="med" len="med"/>
                      <a:tailEnd type="none" w="med" len="med"/>
                    </a:lnB>
                    <a:lnTlToBr>
                      <a:noFill/>
                    </a:lnTlToBr>
                    <a:lnBlToTr>
                      <a:noFill/>
                    </a:lnBlToTr>
                    <a:solidFill>
                      <a:srgbClr val="FFFFFF"/>
                    </a:solidFill>
                  </a:tcPr>
                </a:tc>
                <a:tc hMerge="1">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800"/>
                        </a:lnSpc>
                        <a:spcBef>
                          <a:spcPts val="600"/>
                        </a:spcBef>
                        <a:spcAft>
                          <a:spcPts val="600"/>
                        </a:spcAft>
                        <a:buClrTx/>
                        <a:buSzTx/>
                        <a:buFontTx/>
                        <a:buNone/>
                      </a:pPr>
                      <a:r>
                        <a:rPr kumimoji="0" lang="en-US" altLang="zh-CN" sz="2000" b="0" i="0" u="none" strike="noStrike" cap="none" normalizeH="0" baseline="0" dirty="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e4.1TextProgressBar.py</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69" marR="68569" marT="0" marB="0" horzOverflow="overflow">
                    <a:lnL>
                      <a:noFill/>
                    </a:lnL>
                    <a:lnR>
                      <a:noFill/>
                    </a:lnR>
                    <a:lnT>
                      <a:noFill/>
                    </a:lnT>
                    <a:lnB w="12700" cap="flat" cmpd="sng" algn="ctr">
                      <a:solidFill>
                        <a:srgbClr val="00B05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800"/>
                        </a:lnSpc>
                        <a:spcBef>
                          <a:spcPts val="600"/>
                        </a:spcBef>
                        <a:spcAft>
                          <a:spcPts val="600"/>
                        </a:spcAft>
                        <a:buClrTx/>
                        <a:buSzTx/>
                        <a:buFontTx/>
                        <a:buNone/>
                      </a:pPr>
                      <a:r>
                        <a:rPr kumimoji="0" lang="en-US" altLang="zh-CN" sz="2000" b="0" i="0" u="none" strike="noStrike" cap="none" normalizeH="0" baseline="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 </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69" marR="68569" marT="0" marB="0" horzOverflow="overflow">
                    <a:lnL>
                      <a:noFill/>
                    </a:lnL>
                    <a:lnR>
                      <a:noFill/>
                    </a:lnR>
                    <a:lnT>
                      <a:noFill/>
                    </a:lnT>
                    <a:lnB>
                      <a:noFill/>
                    </a:lnB>
                    <a:lnTlToBr>
                      <a:noFill/>
                    </a:lnTlToBr>
                    <a:lnBlToTr>
                      <a:noFill/>
                    </a:lnBlToTr>
                    <a:solidFill>
                      <a:srgbClr val="FFFFFF"/>
                    </a:solidFill>
                  </a:tcPr>
                </a:tc>
              </a:tr>
              <a:tr h="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500"/>
                        </a:lnSpc>
                        <a:spcBef>
                          <a:spcPct val="0"/>
                        </a:spcBef>
                        <a:spcAft>
                          <a:spcPct val="0"/>
                        </a:spcAft>
                        <a:buClrTx/>
                        <a:buSzTx/>
                        <a:buFontTx/>
                        <a:buNone/>
                      </a:pPr>
                      <a:r>
                        <a:rPr kumimoji="0" lang="en-US" altLang="zh-CN" sz="20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69" marR="68569" marT="0" marB="0" anchor="ctr" horzOverflow="overflow">
                    <a:lnL>
                      <a:noFill/>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5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69" marR="68569" marT="0" marB="0" anchor="ctr" horzOverflow="overflow">
                    <a:lnL w="12700" cap="flat" cmpd="sng" algn="ctr">
                      <a:solidFill>
                        <a:srgbClr val="00B050"/>
                      </a:solidFill>
                      <a:prstDash val="solid"/>
                      <a:round/>
                      <a:headEnd type="none" w="med" len="med"/>
                      <a:tailEnd type="none" w="med" len="med"/>
                    </a:lnL>
                    <a:lnR>
                      <a:noFill/>
                    </a:lnR>
                    <a:lnT w="12700" cap="flat" cmpd="sng" algn="ctr">
                      <a:solidFill>
                        <a:srgbClr val="00B050"/>
                      </a:solidFill>
                      <a:prstDash val="solid"/>
                      <a:round/>
                      <a:headEnd type="none" w="med" len="med"/>
                      <a:tailEnd type="none" w="med" len="med"/>
                    </a:lnT>
                    <a:lnB>
                      <a:noFill/>
                    </a:lnB>
                    <a:lnTlToBr>
                      <a:noFill/>
                    </a:lnTlToBr>
                    <a:lnBlToTr>
                      <a:noFill/>
                    </a:lnBlToTr>
                    <a:solidFill>
                      <a:srgbClr val="FFFFFF"/>
                    </a:solidFill>
                  </a:tcPr>
                </a:tc>
                <a:tc hMerge="1">
                  <a:tcPr/>
                </a:tc>
                <a:tc hMerge="1">
                  <a:tcPr/>
                </a:tc>
              </a:tr>
              <a:tr h="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20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20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20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20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4</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5</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6</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7</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8</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9</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10</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69" marR="68569" marT="0" marB="0" anchor="ctr" horzOverflow="overflow">
                    <a:lnL>
                      <a:noFill/>
                    </a:lnL>
                    <a:lnR w="12700" cap="flat" cmpd="sng" algn="ctr">
                      <a:solidFill>
                        <a:srgbClr val="00B050"/>
                      </a:solidFill>
                      <a:prstDash val="solid"/>
                      <a:round/>
                      <a:headEnd type="none" w="med" len="med"/>
                      <a:tailEnd type="none" w="med" len="med"/>
                    </a:lnR>
                    <a:lnT>
                      <a:noFill/>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#e4.1TextProgressBar.py</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import time</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scale = 10</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print("------</a:t>
                      </a:r>
                      <a:r>
                        <a:rPr kumimoji="0" lang="zh-CN"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执行开始</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for </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i</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in range(scale+1):</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 b = '**' * </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i</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 (scale - </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i</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c = (</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i</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/scale)*100</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print("%{:^3.0f}[{}-&gt;{}]" .format (c, a, b))</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time.sleep</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(0.1)</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print("------</a:t>
                      </a:r>
                      <a:r>
                        <a:rPr kumimoji="0" lang="zh-CN"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执行结束</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69" marR="68569" marT="0" marB="0" anchor="ctr" horzOverflow="overflow">
                    <a:lnL w="12700" cap="flat" cmpd="sng" algn="ctr">
                      <a:solidFill>
                        <a:srgbClr val="00B050"/>
                      </a:solidFill>
                      <a:prstDash val="solid"/>
                      <a:round/>
                      <a:headEnd type="none" w="med" len="med"/>
                      <a:tailEnd type="none" w="med" len="med"/>
                    </a:lnL>
                    <a:lnR>
                      <a:noFill/>
                    </a:lnR>
                    <a:lnT>
                      <a:noFill/>
                    </a:lnT>
                    <a:lnB>
                      <a:noFill/>
                    </a:lnB>
                    <a:lnTlToBr>
                      <a:noFill/>
                    </a:lnTlToBr>
                    <a:lnBlToTr>
                      <a:noFill/>
                    </a:lnBlToTr>
                    <a:solidFill>
                      <a:srgbClr val="FFFFFF"/>
                    </a:solidFill>
                  </a:tcPr>
                </a:tc>
                <a:tc hMerge="1">
                  <a:tcPr/>
                </a:tc>
                <a:tc hMerge="1">
                  <a:tcPr/>
                </a:tc>
              </a:tr>
              <a:tr h="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800"/>
                        </a:lnSpc>
                        <a:spcBef>
                          <a:spcPct val="0"/>
                        </a:spcBef>
                        <a:spcAft>
                          <a:spcPct val="0"/>
                        </a:spcAft>
                        <a:buClrTx/>
                        <a:buSzTx/>
                        <a:buFontTx/>
                        <a:buNone/>
                      </a:pPr>
                      <a:r>
                        <a:rPr kumimoji="0" lang="en-US" altLang="zh-CN" sz="20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69" marR="68569" marT="0" marB="0" anchor="ctr" horzOverflow="overflow">
                    <a:lnL>
                      <a:noFill/>
                    </a:lnL>
                    <a:lnR w="12700" cap="flat" cmpd="sng" algn="ctr">
                      <a:solidFill>
                        <a:srgbClr val="00B050"/>
                      </a:solidFill>
                      <a:prstDash val="solid"/>
                      <a:round/>
                      <a:headEnd type="none" w="med" len="med"/>
                      <a:tailEnd type="none" w="med" len="med"/>
                    </a:lnR>
                    <a:lnT>
                      <a:noFill/>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8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69" marR="68569" marT="0" marB="0" anchor="ctr" horzOverflow="overflow">
                    <a:lnL w="12700" cap="flat" cmpd="sng" algn="ctr">
                      <a:solidFill>
                        <a:srgbClr val="00B050"/>
                      </a:solidFill>
                      <a:prstDash val="solid"/>
                      <a:round/>
                      <a:headEnd type="none" w="med" len="med"/>
                      <a:tailEnd type="none" w="med" len="med"/>
                    </a:lnL>
                    <a:lnR>
                      <a:noFill/>
                    </a:lnR>
                    <a:lnT>
                      <a:noFill/>
                    </a:lnT>
                    <a:lnB>
                      <a:noFill/>
                    </a:lnB>
                    <a:lnTlToBr>
                      <a:noFill/>
                    </a:lnTlToBr>
                    <a:lnBlToTr>
                      <a:noFill/>
                    </a:lnBlToTr>
                    <a:solidFill>
                      <a:srgbClr val="FFFFFF"/>
                    </a:solidFill>
                  </a:tcPr>
                </a:tc>
                <a:tc hMerge="1">
                  <a:tcPr/>
                </a:tc>
                <a:tc hMerge="1">
                  <a:tcPr/>
                </a:tc>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2749550"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简单的开始</a:t>
            </a:r>
            <a:endPar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sp>
        <p:nvSpPr>
          <p:cNvPr id="81923" name="矩形 2"/>
          <p:cNvSpPr/>
          <p:nvPr/>
        </p:nvSpPr>
        <p:spPr>
          <a:xfrm>
            <a:off x="-261937" y="3225800"/>
            <a:ext cx="8736012" cy="368300"/>
          </a:xfrm>
          <a:prstGeom prst="rect">
            <a:avLst/>
          </a:prstGeom>
          <a:noFill/>
          <a:ln w="9525">
            <a:noFill/>
          </a:ln>
        </p:spPr>
        <p:txBody>
          <a:bodyPr anchor="t" anchorCtr="0">
            <a:spAutoFit/>
          </a:bodyPr>
          <a:p>
            <a:pPr eaLnBrk="0" hangingPunct="0"/>
            <a:endParaRPr lang="zh-CN" altLang="zh-CN" dirty="0">
              <a:latin typeface="Arial" panose="020B0604020202020204" pitchFamily="34" charset="0"/>
              <a:ea typeface="宋体" panose="02010600030101010101" pitchFamily="2" charset="-122"/>
            </a:endParaRPr>
          </a:p>
        </p:txBody>
      </p:sp>
      <p:graphicFrame>
        <p:nvGraphicFramePr>
          <p:cNvPr id="81924" name="表格 81923"/>
          <p:cNvGraphicFramePr/>
          <p:nvPr/>
        </p:nvGraphicFramePr>
        <p:xfrm>
          <a:off x="900113" y="2628900"/>
          <a:ext cx="7573963" cy="3338513"/>
        </p:xfrm>
        <a:graphic>
          <a:graphicData uri="http://schemas.openxmlformats.org/drawingml/2006/table">
            <a:tbl>
              <a:tblPr/>
              <a:tblGrid>
                <a:gridCol w="7573963"/>
              </a:tblGrid>
              <a:tr h="3338513">
                <a:tc>
                  <a:txBody>
                    <a:bodyPr/>
                    <a:p>
                      <a:pPr indent="0" algn="just" defTabSz="914400">
                        <a:lnSpc>
                          <a:spcPts val="2000"/>
                        </a:lnSpc>
                        <a:buNone/>
                      </a:pPr>
                      <a:r>
                        <a:rPr lang="en-US" altLang="zh-CN" sz="2000" dirty="0">
                          <a:latin typeface="Courier New" panose="02070309020205020404" pitchFamily="49" charset="0"/>
                          <a:ea typeface="宋体" panose="02010600030101010101" pitchFamily="2" charset="-122"/>
                        </a:rPr>
                        <a:t>------</a:t>
                      </a:r>
                      <a:r>
                        <a:rPr lang="zh-CN" altLang="zh-CN" sz="2000" dirty="0">
                          <a:latin typeface="Courier New" panose="02070309020205020404" pitchFamily="49" charset="0"/>
                          <a:ea typeface="宋体" panose="02010600030101010101" pitchFamily="2" charset="-122"/>
                        </a:rPr>
                        <a:t>执行开始</a:t>
                      </a:r>
                      <a:r>
                        <a:rPr lang="en-US" altLang="zh-CN" sz="2000" dirty="0">
                          <a:latin typeface="Courier New" panose="02070309020205020404" pitchFamily="49" charset="0"/>
                          <a:ea typeface="宋体" panose="02010600030101010101" pitchFamily="2" charset="-122"/>
                        </a:rPr>
                        <a:t>------</a:t>
                      </a:r>
                      <a:endParaRPr lang="zh-CN" altLang="zh-CN" sz="2000" dirty="0">
                        <a:latin typeface="Calibri" panose="020F0502020204030204" charset="0"/>
                        <a:ea typeface="宋体" panose="02010600030101010101" pitchFamily="2" charset="-122"/>
                      </a:endParaRPr>
                    </a:p>
                    <a:p>
                      <a:pPr indent="0" algn="just" defTabSz="914400">
                        <a:lnSpc>
                          <a:spcPts val="2000"/>
                        </a:lnSpc>
                        <a:buNone/>
                      </a:pPr>
                      <a:r>
                        <a:rPr lang="en-US" altLang="zh-CN" sz="2000" dirty="0">
                          <a:latin typeface="Courier New" panose="02070309020205020404" pitchFamily="49" charset="0"/>
                          <a:ea typeface="宋体" panose="02010600030101010101" pitchFamily="2" charset="-122"/>
                        </a:rPr>
                        <a:t>% 0 [-&gt;....................]</a:t>
                      </a:r>
                      <a:endParaRPr lang="zh-CN" altLang="zh-CN" sz="2000" dirty="0">
                        <a:latin typeface="Calibri" panose="020F0502020204030204" charset="0"/>
                        <a:ea typeface="宋体" panose="02010600030101010101" pitchFamily="2" charset="-122"/>
                      </a:endParaRPr>
                    </a:p>
                    <a:p>
                      <a:pPr indent="0" algn="just" defTabSz="914400">
                        <a:lnSpc>
                          <a:spcPts val="2000"/>
                        </a:lnSpc>
                        <a:buNone/>
                      </a:pPr>
                      <a:r>
                        <a:rPr lang="en-US" altLang="zh-CN" sz="2000" dirty="0">
                          <a:latin typeface="Courier New" panose="02070309020205020404" pitchFamily="49" charset="0"/>
                          <a:ea typeface="宋体" panose="02010600030101010101" pitchFamily="2" charset="-122"/>
                        </a:rPr>
                        <a:t>%10 [**-&gt;..................]</a:t>
                      </a:r>
                      <a:endParaRPr lang="zh-CN" altLang="zh-CN" sz="2000" dirty="0">
                        <a:latin typeface="Calibri" panose="020F0502020204030204" charset="0"/>
                        <a:ea typeface="宋体" panose="02010600030101010101" pitchFamily="2" charset="-122"/>
                      </a:endParaRPr>
                    </a:p>
                    <a:p>
                      <a:pPr indent="0" algn="just" defTabSz="914400">
                        <a:lnSpc>
                          <a:spcPts val="2000"/>
                        </a:lnSpc>
                        <a:buNone/>
                      </a:pPr>
                      <a:r>
                        <a:rPr lang="en-US" altLang="zh-CN" sz="2000" dirty="0">
                          <a:latin typeface="Courier New" panose="02070309020205020404" pitchFamily="49" charset="0"/>
                          <a:ea typeface="宋体" panose="02010600030101010101" pitchFamily="2" charset="-122"/>
                        </a:rPr>
                        <a:t>%20 [****-&gt;................]</a:t>
                      </a:r>
                      <a:endParaRPr lang="zh-CN" altLang="zh-CN" sz="2000" dirty="0">
                        <a:latin typeface="Calibri" panose="020F0502020204030204" charset="0"/>
                        <a:ea typeface="宋体" panose="02010600030101010101" pitchFamily="2" charset="-122"/>
                      </a:endParaRPr>
                    </a:p>
                    <a:p>
                      <a:pPr indent="0" algn="just" defTabSz="914400">
                        <a:lnSpc>
                          <a:spcPts val="2000"/>
                        </a:lnSpc>
                        <a:buNone/>
                      </a:pPr>
                      <a:r>
                        <a:rPr lang="en-US" altLang="zh-CN" sz="2000" dirty="0">
                          <a:latin typeface="Courier New" panose="02070309020205020404" pitchFamily="49" charset="0"/>
                          <a:ea typeface="宋体" panose="02010600030101010101" pitchFamily="2" charset="-122"/>
                        </a:rPr>
                        <a:t>%30 [******-&gt;..............]</a:t>
                      </a:r>
                      <a:endParaRPr lang="zh-CN" altLang="zh-CN" sz="2000" dirty="0">
                        <a:latin typeface="Calibri" panose="020F0502020204030204" charset="0"/>
                        <a:ea typeface="宋体" panose="02010600030101010101" pitchFamily="2" charset="-122"/>
                      </a:endParaRPr>
                    </a:p>
                    <a:p>
                      <a:pPr indent="0" algn="just" defTabSz="914400">
                        <a:lnSpc>
                          <a:spcPts val="2000"/>
                        </a:lnSpc>
                        <a:buNone/>
                      </a:pPr>
                      <a:r>
                        <a:rPr lang="en-US" altLang="zh-CN" sz="2000" dirty="0">
                          <a:latin typeface="Courier New" panose="02070309020205020404" pitchFamily="49" charset="0"/>
                          <a:ea typeface="宋体" panose="02010600030101010101" pitchFamily="2" charset="-122"/>
                        </a:rPr>
                        <a:t>%40 [********-&gt;............]</a:t>
                      </a:r>
                      <a:endParaRPr lang="zh-CN" altLang="zh-CN" sz="2000" dirty="0">
                        <a:latin typeface="Calibri" panose="020F0502020204030204" charset="0"/>
                        <a:ea typeface="宋体" panose="02010600030101010101" pitchFamily="2" charset="-122"/>
                      </a:endParaRPr>
                    </a:p>
                    <a:p>
                      <a:pPr indent="0" algn="just" defTabSz="914400">
                        <a:lnSpc>
                          <a:spcPts val="2000"/>
                        </a:lnSpc>
                        <a:buNone/>
                      </a:pPr>
                      <a:r>
                        <a:rPr lang="en-US" altLang="zh-CN" sz="2000" dirty="0">
                          <a:latin typeface="Courier New" panose="02070309020205020404" pitchFamily="49" charset="0"/>
                          <a:ea typeface="宋体" panose="02010600030101010101" pitchFamily="2" charset="-122"/>
                        </a:rPr>
                        <a:t>%50 [**********-&gt;..........]</a:t>
                      </a:r>
                      <a:endParaRPr lang="zh-CN" altLang="zh-CN" sz="2000" dirty="0">
                        <a:latin typeface="Calibri" panose="020F0502020204030204" charset="0"/>
                        <a:ea typeface="宋体" panose="02010600030101010101" pitchFamily="2" charset="-122"/>
                      </a:endParaRPr>
                    </a:p>
                    <a:p>
                      <a:pPr indent="0" algn="just" defTabSz="914400">
                        <a:lnSpc>
                          <a:spcPts val="2000"/>
                        </a:lnSpc>
                        <a:buNone/>
                      </a:pPr>
                      <a:r>
                        <a:rPr lang="en-US" altLang="zh-CN" sz="2000" dirty="0">
                          <a:latin typeface="Courier New" panose="02070309020205020404" pitchFamily="49" charset="0"/>
                          <a:ea typeface="宋体" panose="02010600030101010101" pitchFamily="2" charset="-122"/>
                        </a:rPr>
                        <a:t>%60 [************-&gt;........]</a:t>
                      </a:r>
                      <a:endParaRPr lang="zh-CN" altLang="zh-CN" sz="2000" dirty="0">
                        <a:latin typeface="Calibri" panose="020F0502020204030204" charset="0"/>
                        <a:ea typeface="宋体" panose="02010600030101010101" pitchFamily="2" charset="-122"/>
                      </a:endParaRPr>
                    </a:p>
                    <a:p>
                      <a:pPr indent="0" algn="just" defTabSz="914400">
                        <a:lnSpc>
                          <a:spcPts val="2000"/>
                        </a:lnSpc>
                        <a:buNone/>
                      </a:pPr>
                      <a:r>
                        <a:rPr lang="en-US" altLang="zh-CN" sz="2000" dirty="0">
                          <a:latin typeface="Courier New" panose="02070309020205020404" pitchFamily="49" charset="0"/>
                          <a:ea typeface="宋体" panose="02010600030101010101" pitchFamily="2" charset="-122"/>
                        </a:rPr>
                        <a:t>%70 [**************-&gt;......]</a:t>
                      </a:r>
                      <a:endParaRPr lang="zh-CN" altLang="zh-CN" sz="2000" dirty="0">
                        <a:latin typeface="Calibri" panose="020F0502020204030204" charset="0"/>
                        <a:ea typeface="宋体" panose="02010600030101010101" pitchFamily="2" charset="-122"/>
                      </a:endParaRPr>
                    </a:p>
                    <a:p>
                      <a:pPr indent="0" algn="just" defTabSz="914400">
                        <a:lnSpc>
                          <a:spcPts val="2000"/>
                        </a:lnSpc>
                        <a:buNone/>
                      </a:pPr>
                      <a:r>
                        <a:rPr lang="en-US" altLang="zh-CN" sz="2000" dirty="0">
                          <a:latin typeface="Courier New" panose="02070309020205020404" pitchFamily="49" charset="0"/>
                          <a:ea typeface="宋体" panose="02010600030101010101" pitchFamily="2" charset="-122"/>
                        </a:rPr>
                        <a:t>%80 [****************-&gt;....]</a:t>
                      </a:r>
                      <a:endParaRPr lang="zh-CN" altLang="zh-CN" sz="2000" dirty="0">
                        <a:latin typeface="Calibri" panose="020F0502020204030204" charset="0"/>
                        <a:ea typeface="宋体" panose="02010600030101010101" pitchFamily="2" charset="-122"/>
                      </a:endParaRPr>
                    </a:p>
                    <a:p>
                      <a:pPr indent="0" algn="just" defTabSz="914400">
                        <a:lnSpc>
                          <a:spcPts val="2000"/>
                        </a:lnSpc>
                        <a:buNone/>
                      </a:pPr>
                      <a:r>
                        <a:rPr lang="en-US" altLang="zh-CN" sz="2000" dirty="0">
                          <a:latin typeface="Courier New" panose="02070309020205020404" pitchFamily="49" charset="0"/>
                          <a:ea typeface="宋体" panose="02010600030101010101" pitchFamily="2" charset="-122"/>
                        </a:rPr>
                        <a:t>%90 [******************-&gt;..]</a:t>
                      </a:r>
                      <a:endParaRPr lang="zh-CN" altLang="zh-CN" sz="2000" dirty="0">
                        <a:latin typeface="Calibri" panose="020F0502020204030204" charset="0"/>
                        <a:ea typeface="宋体" panose="02010600030101010101" pitchFamily="2" charset="-122"/>
                      </a:endParaRPr>
                    </a:p>
                    <a:p>
                      <a:pPr indent="0" algn="just" defTabSz="914400">
                        <a:lnSpc>
                          <a:spcPts val="2000"/>
                        </a:lnSpc>
                        <a:buNone/>
                      </a:pPr>
                      <a:r>
                        <a:rPr lang="en-US" altLang="zh-CN" sz="2000" dirty="0">
                          <a:latin typeface="Courier New" panose="02070309020205020404" pitchFamily="49" charset="0"/>
                          <a:ea typeface="宋体" panose="02010600030101010101" pitchFamily="2" charset="-122"/>
                        </a:rPr>
                        <a:t>%100[********************-&gt;]</a:t>
                      </a:r>
                      <a:endParaRPr lang="zh-CN" altLang="zh-CN" sz="2000" dirty="0">
                        <a:latin typeface="Calibri" panose="020F0502020204030204" charset="0"/>
                        <a:ea typeface="宋体" panose="02010600030101010101" pitchFamily="2" charset="-122"/>
                      </a:endParaRPr>
                    </a:p>
                    <a:p>
                      <a:pPr indent="0" algn="just" defTabSz="914400">
                        <a:lnSpc>
                          <a:spcPts val="2000"/>
                        </a:lnSpc>
                        <a:buNone/>
                      </a:pPr>
                      <a:r>
                        <a:rPr lang="en-US" altLang="zh-CN" sz="2000" dirty="0">
                          <a:latin typeface="Courier New" panose="02070309020205020404" pitchFamily="49" charset="0"/>
                          <a:ea typeface="宋体" panose="02010600030101010101" pitchFamily="2" charset="-122"/>
                        </a:rPr>
                        <a:t>------</a:t>
                      </a:r>
                      <a:r>
                        <a:rPr lang="zh-CN" altLang="zh-CN" sz="2000" dirty="0">
                          <a:latin typeface="Courier New" panose="02070309020205020404" pitchFamily="49" charset="0"/>
                          <a:ea typeface="宋体" panose="02010600030101010101" pitchFamily="2" charset="-122"/>
                        </a:rPr>
                        <a:t>执行结束</a:t>
                      </a:r>
                      <a:r>
                        <a:rPr lang="en-US" altLang="zh-CN" sz="2000" dirty="0">
                          <a:latin typeface="Courier New" panose="02070309020205020404" pitchFamily="49" charset="0"/>
                          <a:ea typeface="宋体" panose="02010600030101010101" pitchFamily="2" charset="-122"/>
                        </a:rPr>
                        <a:t>------</a:t>
                      </a:r>
                      <a:endParaRPr lang="zh-CN" altLang="zh-CN" sz="2000" dirty="0">
                        <a:latin typeface="Calibri" panose="020F0502020204030204" charset="0"/>
                        <a:ea typeface="宋体" panose="02010600030101010101" pitchFamily="2" charset="-122"/>
                      </a:endParaRPr>
                    </a:p>
                  </a:txBody>
                  <a:tcPr marL="68575" marR="68575" marT="0" marB="0" anchor="t" anchorCtr="0">
                    <a:lnL w="12700" cap="flat" cmpd="sng">
                      <a:solidFill>
                        <a:srgbClr val="00B050"/>
                      </a:solidFill>
                      <a:prstDash val="solid"/>
                      <a:round/>
                      <a:headEnd type="none" w="med" len="med"/>
                      <a:tailEnd type="none" w="med" len="med"/>
                    </a:lnL>
                    <a:lnR w="12700" cap="flat" cmpd="sng">
                      <a:solidFill>
                        <a:srgbClr val="00B050"/>
                      </a:solidFill>
                      <a:prstDash val="solid"/>
                      <a:round/>
                      <a:headEnd type="none" w="med" len="med"/>
                      <a:tailEnd type="none" w="med" len="med"/>
                    </a:lnR>
                    <a:lnT w="12700" cap="flat" cmpd="sng">
                      <a:solidFill>
                        <a:srgbClr val="00B050"/>
                      </a:solidFill>
                      <a:prstDash val="solid"/>
                      <a:round/>
                      <a:headEnd type="none" w="med" len="med"/>
                      <a:tailEnd type="none" w="med" len="med"/>
                    </a:lnT>
                    <a:lnB w="12700" cap="flat" cmpd="sng">
                      <a:solidFill>
                        <a:srgbClr val="00B050"/>
                      </a:solidFill>
                      <a:prstDash val="solid"/>
                      <a:round/>
                      <a:headEnd type="none" w="med" len="med"/>
                      <a:tailEnd type="none" w="med" len="med"/>
                    </a:lnB>
                    <a:lnTlToBr>
                      <a:noFill/>
                    </a:lnTlToBr>
                    <a:lnBlToTr>
                      <a:noFill/>
                    </a:lnBlToTr>
                    <a:pattFill prst="pct10">
                      <a:fgClr>
                        <a:srgbClr val="FFFFFF"/>
                      </a:fgClr>
                      <a:bgClr>
                        <a:srgbClr val="E5E5E5"/>
                      </a:bgClr>
                    </a:pattFill>
                  </a:tcPr>
                </a:tc>
              </a:tr>
            </a:tbl>
          </a:graphicData>
        </a:graphic>
      </p:graphicFrame>
      <p:sp>
        <p:nvSpPr>
          <p:cNvPr id="81930" name="矩形 5"/>
          <p:cNvSpPr/>
          <p:nvPr/>
        </p:nvSpPr>
        <p:spPr>
          <a:xfrm>
            <a:off x="727075" y="1868488"/>
            <a:ext cx="2787650" cy="369887"/>
          </a:xfrm>
          <a:prstGeom prst="rect">
            <a:avLst/>
          </a:prstGeom>
          <a:noFill/>
          <a:ln w="9525">
            <a:noFill/>
          </a:ln>
        </p:spPr>
        <p:txBody>
          <a:bodyPr wrap="none" anchor="t" anchorCtr="0">
            <a:spAutoFit/>
          </a:bodyPr>
          <a:p>
            <a:pPr eaLnBrk="0" hangingPunct="0"/>
            <a:r>
              <a:rPr lang="zh-CN" altLang="zh-CN" dirty="0">
                <a:latin typeface="微软雅黑" panose="020B0503020204020204" pitchFamily="34" charset="-122"/>
                <a:ea typeface="微软雅黑" panose="020B0503020204020204" pitchFamily="34" charset="-122"/>
              </a:rPr>
              <a:t>程序的输出效果如下图</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2749550"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浮点数类型</a:t>
            </a:r>
            <a:endPar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sp>
        <p:nvSpPr>
          <p:cNvPr id="10243" name="TextBox 2"/>
          <p:cNvSpPr txBox="1"/>
          <p:nvPr/>
        </p:nvSpPr>
        <p:spPr>
          <a:xfrm>
            <a:off x="250825" y="1862138"/>
            <a:ext cx="8569325" cy="3046095"/>
          </a:xfrm>
          <a:prstGeom prst="rect">
            <a:avLst/>
          </a:prstGeom>
          <a:noFill/>
          <a:ln w="9525">
            <a:noFill/>
          </a:ln>
        </p:spPr>
        <p:txBody>
          <a:bodyPr anchor="t" anchorCtr="0">
            <a:spAutoFit/>
          </a:bodyPr>
          <a:p>
            <a:pPr lvl="1" indent="457200" algn="just" eaLnBrk="1" fontAlgn="base" hangingPunct="1">
              <a:lnSpc>
                <a:spcPct val="200000"/>
              </a:lnSpc>
              <a:spcBef>
                <a:spcPct val="0"/>
              </a:spcBef>
              <a:spcAft>
                <a:spcPct val="0"/>
              </a:spcAft>
              <a:buClr>
                <a:srgbClr val="0066FF"/>
              </a:buClr>
              <a:buFont typeface="Wingdings" panose="05000000000000000000" pitchFamily="2" charset="2"/>
              <a:buChar char="n"/>
            </a:pPr>
            <a:r>
              <a:rPr lang="zh-CN" altLang="en-US" sz="2400" dirty="0">
                <a:solidFill>
                  <a:schemeClr val="tx1"/>
                </a:solidFill>
                <a:latin typeface="微软雅黑" panose="020B0503020204020204" pitchFamily="34" charset="-122"/>
                <a:ea typeface="微软雅黑" panose="020B0503020204020204" pitchFamily="34" charset="-122"/>
              </a:rPr>
              <a:t>带有小数点及小数的数字 </a:t>
            </a:r>
            <a:endParaRPr lang="en-US" altLang="zh-CN" sz="2400" dirty="0">
              <a:solidFill>
                <a:schemeClr val="tx1"/>
              </a:solidFill>
              <a:latin typeface="微软雅黑" panose="020B0503020204020204" pitchFamily="34" charset="-122"/>
              <a:ea typeface="微软雅黑" panose="020B0503020204020204" pitchFamily="34" charset="-122"/>
            </a:endParaRPr>
          </a:p>
          <a:p>
            <a:pPr lvl="1" indent="457200" algn="just" eaLnBrk="1" fontAlgn="base" hangingPunct="1">
              <a:lnSpc>
                <a:spcPct val="200000"/>
              </a:lnSpc>
              <a:spcBef>
                <a:spcPct val="0"/>
              </a:spcBef>
              <a:spcAft>
                <a:spcPct val="0"/>
              </a:spcAft>
              <a:buClr>
                <a:srgbClr val="0066FF"/>
              </a:buClr>
              <a:buFont typeface="Wingdings" panose="05000000000000000000" pitchFamily="2" charset="2"/>
              <a:buChar char="n"/>
            </a:pPr>
            <a:r>
              <a:rPr lang="en-US" altLang="zh-CN" sz="2400" dirty="0">
                <a:solidFill>
                  <a:schemeClr val="tx1"/>
                </a:solidFill>
                <a:latin typeface="微软雅黑" panose="020B0503020204020204" pitchFamily="34" charset="-122"/>
                <a:ea typeface="微软雅黑" panose="020B0503020204020204" pitchFamily="34" charset="-122"/>
              </a:rPr>
              <a:t>Python</a:t>
            </a:r>
            <a:r>
              <a:rPr lang="zh-CN" altLang="en-US" sz="2400" dirty="0">
                <a:solidFill>
                  <a:schemeClr val="tx1"/>
                </a:solidFill>
                <a:latin typeface="微软雅黑" panose="020B0503020204020204" pitchFamily="34" charset="-122"/>
                <a:ea typeface="微软雅黑" panose="020B0503020204020204" pitchFamily="34" charset="-122"/>
              </a:rPr>
              <a:t>语言中</a:t>
            </a:r>
            <a:r>
              <a:rPr lang="zh-CN" altLang="en-US" sz="2400" b="1" dirty="0">
                <a:solidFill>
                  <a:schemeClr val="tx1"/>
                </a:solidFill>
                <a:latin typeface="微软雅黑" panose="020B0503020204020204" pitchFamily="34" charset="-122"/>
                <a:ea typeface="微软雅黑" panose="020B0503020204020204" pitchFamily="34" charset="-122"/>
              </a:rPr>
              <a:t>浮点数的数值范围存在限制</a:t>
            </a:r>
            <a:r>
              <a:rPr lang="zh-CN" altLang="en-US" sz="2400" dirty="0">
                <a:solidFill>
                  <a:schemeClr val="tx1"/>
                </a:solidFill>
                <a:latin typeface="微软雅黑" panose="020B0503020204020204" pitchFamily="34" charset="-122"/>
                <a:ea typeface="微软雅黑" panose="020B0503020204020204" pitchFamily="34" charset="-122"/>
              </a:rPr>
              <a:t>，小数精度也存在限制。这种限制与在不同计算机系统有关</a:t>
            </a:r>
            <a:endParaRPr lang="en-US" altLang="zh-CN" sz="2400" dirty="0">
              <a:solidFill>
                <a:schemeClr val="tx1"/>
              </a:solidFill>
              <a:latin typeface="微软雅黑" panose="020B0503020204020204" pitchFamily="34" charset="-122"/>
              <a:ea typeface="微软雅黑" panose="020B0503020204020204" pitchFamily="34" charset="-122"/>
            </a:endParaRPr>
          </a:p>
          <a:p>
            <a:pPr lvl="1" indent="457200" algn="just" eaLnBrk="1" fontAlgn="base" hangingPunct="1">
              <a:lnSpc>
                <a:spcPct val="200000"/>
              </a:lnSpc>
              <a:spcBef>
                <a:spcPct val="0"/>
              </a:spcBef>
              <a:spcAft>
                <a:spcPct val="0"/>
              </a:spcAft>
              <a:buClr>
                <a:srgbClr val="0066FF"/>
              </a:buClr>
              <a:buFont typeface="Wingdings" panose="05000000000000000000" pitchFamily="2" charset="2"/>
              <a:buChar char="n"/>
            </a:pPr>
            <a:r>
              <a:rPr lang="zh-CN" altLang="en-US" sz="2400" dirty="0">
                <a:solidFill>
                  <a:schemeClr val="tx1"/>
                </a:solidFill>
                <a:latin typeface="微软雅黑" panose="020B0503020204020204" pitchFamily="34" charset="-122"/>
                <a:ea typeface="微软雅黑" panose="020B0503020204020204" pitchFamily="34" charset="-122"/>
              </a:rPr>
              <a:t>取值范围数量级约</a:t>
            </a:r>
            <a:r>
              <a:rPr lang="en-US" altLang="zh-CN" sz="2400" dirty="0">
                <a:solidFill>
                  <a:schemeClr val="tx1"/>
                </a:solidFill>
                <a:latin typeface="微软雅黑" panose="020B0503020204020204" pitchFamily="34" charset="-122"/>
                <a:ea typeface="微软雅黑" panose="020B0503020204020204" pitchFamily="34" charset="-122"/>
              </a:rPr>
              <a:t>-10</a:t>
            </a:r>
            <a:r>
              <a:rPr lang="en-US" altLang="zh-CN" sz="2400" baseline="30000" dirty="0">
                <a:solidFill>
                  <a:schemeClr val="tx1"/>
                </a:solidFill>
                <a:latin typeface="微软雅黑" panose="020B0503020204020204" pitchFamily="34" charset="-122"/>
                <a:ea typeface="微软雅黑" panose="020B0503020204020204" pitchFamily="34" charset="-122"/>
              </a:rPr>
              <a:t>308</a:t>
            </a:r>
            <a:r>
              <a:rPr lang="zh-CN" altLang="en-US" sz="2400" dirty="0">
                <a:solidFill>
                  <a:schemeClr val="tx1"/>
                </a:solidFill>
                <a:latin typeface="微软雅黑" panose="020B0503020204020204" pitchFamily="34" charset="-122"/>
                <a:ea typeface="微软雅黑" panose="020B0503020204020204" pitchFamily="34" charset="-122"/>
              </a:rPr>
              <a:t>至</a:t>
            </a:r>
            <a:r>
              <a:rPr lang="en-US" altLang="zh-CN" sz="2400" dirty="0">
                <a:solidFill>
                  <a:schemeClr val="tx1"/>
                </a:solidFill>
                <a:latin typeface="微软雅黑" panose="020B0503020204020204" pitchFamily="34" charset="-122"/>
                <a:ea typeface="微软雅黑" panose="020B0503020204020204" pitchFamily="34" charset="-122"/>
              </a:rPr>
              <a:t>10</a:t>
            </a:r>
            <a:r>
              <a:rPr lang="en-US" altLang="zh-CN" sz="2400" baseline="30000" dirty="0">
                <a:solidFill>
                  <a:schemeClr val="tx1"/>
                </a:solidFill>
                <a:latin typeface="微软雅黑" panose="020B0503020204020204" pitchFamily="34" charset="-122"/>
                <a:ea typeface="微软雅黑" panose="020B0503020204020204" pitchFamily="34" charset="-122"/>
              </a:rPr>
              <a:t>308</a:t>
            </a:r>
            <a:r>
              <a:rPr lang="zh-CN" altLang="en-US" sz="2400" baseline="30000" dirty="0">
                <a:solidFill>
                  <a:schemeClr val="tx1"/>
                </a:solidFill>
                <a:latin typeface="微软雅黑" panose="020B0503020204020204" pitchFamily="34" charset="-122"/>
                <a:ea typeface="微软雅黑" panose="020B0503020204020204" pitchFamily="34" charset="-122"/>
              </a:rPr>
              <a:t>，</a:t>
            </a:r>
            <a:r>
              <a:rPr lang="zh-CN" altLang="en-US" sz="2400" dirty="0">
                <a:solidFill>
                  <a:schemeClr val="tx1"/>
                </a:solidFill>
                <a:latin typeface="微软雅黑" panose="020B0503020204020204" pitchFamily="34" charset="-122"/>
                <a:ea typeface="微软雅黑" panose="020B0503020204020204" pitchFamily="34" charset="-122"/>
              </a:rPr>
              <a:t>精度数量级</a:t>
            </a:r>
            <a:r>
              <a:rPr lang="en-US" altLang="zh-CN" sz="2400" dirty="0">
                <a:solidFill>
                  <a:schemeClr val="tx1"/>
                </a:solidFill>
                <a:latin typeface="微软雅黑" panose="020B0503020204020204" pitchFamily="34" charset="-122"/>
                <a:ea typeface="微软雅黑" panose="020B0503020204020204" pitchFamily="34" charset="-122"/>
              </a:rPr>
              <a:t>10</a:t>
            </a:r>
            <a:r>
              <a:rPr lang="en-US" altLang="zh-CN" sz="2400" baseline="30000" dirty="0">
                <a:solidFill>
                  <a:schemeClr val="tx1"/>
                </a:solidFill>
                <a:latin typeface="微软雅黑" panose="020B0503020204020204" pitchFamily="34" charset="-122"/>
                <a:ea typeface="微软雅黑" panose="020B0503020204020204" pitchFamily="34" charset="-122"/>
              </a:rPr>
              <a:t>-16</a:t>
            </a:r>
            <a:endParaRPr lang="en-US" altLang="zh-CN" sz="24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3262313"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单行动态刷新</a:t>
            </a:r>
            <a:endPar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sp>
        <p:nvSpPr>
          <p:cNvPr id="82947" name="矩形 2"/>
          <p:cNvSpPr/>
          <p:nvPr/>
        </p:nvSpPr>
        <p:spPr>
          <a:xfrm>
            <a:off x="-261937" y="3225800"/>
            <a:ext cx="8736012" cy="368300"/>
          </a:xfrm>
          <a:prstGeom prst="rect">
            <a:avLst/>
          </a:prstGeom>
          <a:noFill/>
          <a:ln w="9525">
            <a:noFill/>
          </a:ln>
        </p:spPr>
        <p:txBody>
          <a:bodyPr anchor="t" anchorCtr="0">
            <a:spAutoFit/>
          </a:bodyPr>
          <a:p>
            <a:pPr eaLnBrk="0" hangingPunct="0"/>
            <a:endParaRPr lang="zh-CN" altLang="zh-CN" dirty="0">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nvGraphicFramePr>
        <p:xfrm>
          <a:off x="827088" y="2060575"/>
          <a:ext cx="7416801" cy="2473325"/>
        </p:xfrm>
        <a:graphic>
          <a:graphicData uri="http://schemas.openxmlformats.org/drawingml/2006/table">
            <a:tbl>
              <a:tblPr/>
              <a:tblGrid>
                <a:gridCol w="578234"/>
                <a:gridCol w="375209"/>
                <a:gridCol w="3058209"/>
                <a:gridCol w="3405149"/>
              </a:tblGrid>
              <a:tr h="519336">
                <a:tc gridSpan="2">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800"/>
                        </a:lnSpc>
                        <a:spcBef>
                          <a:spcPts val="600"/>
                        </a:spcBef>
                        <a:spcAft>
                          <a:spcPts val="600"/>
                        </a:spcAft>
                        <a:buClrTx/>
                        <a:buSzTx/>
                        <a:buFontTx/>
                        <a:buNone/>
                      </a:pPr>
                      <a:r>
                        <a:rPr kumimoji="0" lang="zh-CN" altLang="zh-CN" sz="2000" b="0" i="0" u="none" strike="noStrike" cap="none" normalizeH="0" baseline="0" dirty="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实例代码</a:t>
                      </a:r>
                      <a:r>
                        <a:rPr kumimoji="0" lang="en-US" altLang="zh-CN" sz="2000" b="0" i="0" u="none" strike="noStrike" cap="none" normalizeH="0" baseline="0" dirty="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4.2</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3" marR="68583" marT="0" marB="0" horzOverflow="overflow">
                    <a:lnL>
                      <a:noFill/>
                    </a:lnL>
                    <a:lnR>
                      <a:noFill/>
                    </a:lnR>
                    <a:lnT>
                      <a:noFill/>
                    </a:lnT>
                    <a:lnB w="12700" cap="flat" cmpd="sng" algn="ctr">
                      <a:solidFill>
                        <a:srgbClr val="00B050"/>
                      </a:solidFill>
                      <a:prstDash val="solid"/>
                      <a:round/>
                      <a:headEnd type="none" w="med" len="med"/>
                      <a:tailEnd type="none" w="med" len="med"/>
                    </a:lnB>
                    <a:lnTlToBr>
                      <a:noFill/>
                    </a:lnTlToBr>
                    <a:lnBlToTr>
                      <a:noFill/>
                    </a:lnBlToTr>
                    <a:solidFill>
                      <a:srgbClr val="FFFFFF"/>
                    </a:solidFill>
                  </a:tcPr>
                </a:tc>
                <a:tc hMerge="1">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800"/>
                        </a:lnSpc>
                        <a:spcBef>
                          <a:spcPts val="600"/>
                        </a:spcBef>
                        <a:spcAft>
                          <a:spcPts val="600"/>
                        </a:spcAft>
                        <a:buClrTx/>
                        <a:buSzTx/>
                        <a:buFontTx/>
                        <a:buNone/>
                      </a:pPr>
                      <a:r>
                        <a:rPr kumimoji="0" lang="en-US" altLang="zh-CN" sz="2000" b="0" i="0" u="none" strike="noStrike" cap="none" normalizeH="0" baseline="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e4.2TextProgressBar.py</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3" marR="68583" marT="0" marB="0" horzOverflow="overflow">
                    <a:lnL>
                      <a:noFill/>
                    </a:lnL>
                    <a:lnR>
                      <a:noFill/>
                    </a:lnR>
                    <a:lnT>
                      <a:noFill/>
                    </a:lnT>
                    <a:lnB w="12700" cap="flat" cmpd="sng" algn="ctr">
                      <a:solidFill>
                        <a:srgbClr val="00B05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800"/>
                        </a:lnSpc>
                        <a:spcBef>
                          <a:spcPts val="600"/>
                        </a:spcBef>
                        <a:spcAft>
                          <a:spcPts val="600"/>
                        </a:spcAft>
                        <a:buClrTx/>
                        <a:buSzTx/>
                        <a:buFontTx/>
                        <a:buNone/>
                      </a:pPr>
                      <a:r>
                        <a:rPr kumimoji="0" lang="en-US" altLang="zh-CN" sz="2000" b="0" i="0" u="none" strike="noStrike" cap="none" normalizeH="0" baseline="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 </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3" marR="68583" marT="0" marB="0" horzOverflow="overflow">
                    <a:lnL>
                      <a:noFill/>
                    </a:lnL>
                    <a:lnR>
                      <a:noFill/>
                    </a:lnR>
                    <a:lnT>
                      <a:noFill/>
                    </a:lnT>
                    <a:lnB>
                      <a:noFill/>
                    </a:lnB>
                    <a:lnTlToBr>
                      <a:noFill/>
                    </a:lnTlToBr>
                    <a:lnBlToTr>
                      <a:noFill/>
                    </a:lnBlToTr>
                    <a:solidFill>
                      <a:srgbClr val="FFFFFF"/>
                    </a:solidFill>
                  </a:tcPr>
                </a:tc>
              </a:tr>
              <a:tr h="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500"/>
                        </a:lnSpc>
                        <a:spcBef>
                          <a:spcPct val="0"/>
                        </a:spcBef>
                        <a:spcAft>
                          <a:spcPct val="0"/>
                        </a:spcAft>
                        <a:buClrTx/>
                        <a:buSzTx/>
                        <a:buFontTx/>
                        <a:buNone/>
                      </a:pPr>
                      <a:r>
                        <a:rPr kumimoji="0" lang="en-US" altLang="zh-CN" sz="20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3" marR="68583" marT="0" marB="0" anchor="ctr" horzOverflow="overflow">
                    <a:lnL>
                      <a:noFill/>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5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3" marR="68583" marT="0" marB="0" anchor="ctr" horzOverflow="overflow">
                    <a:lnL w="12700" cap="flat" cmpd="sng" algn="ctr">
                      <a:solidFill>
                        <a:srgbClr val="00B050"/>
                      </a:solidFill>
                      <a:prstDash val="solid"/>
                      <a:round/>
                      <a:headEnd type="none" w="med" len="med"/>
                      <a:tailEnd type="none" w="med" len="med"/>
                    </a:lnL>
                    <a:lnR>
                      <a:noFill/>
                    </a:lnR>
                    <a:lnT w="12700" cap="flat" cmpd="sng" algn="ctr">
                      <a:solidFill>
                        <a:srgbClr val="00B050"/>
                      </a:solidFill>
                      <a:prstDash val="solid"/>
                      <a:round/>
                      <a:headEnd type="none" w="med" len="med"/>
                      <a:tailEnd type="none" w="med" len="med"/>
                    </a:lnT>
                    <a:lnB>
                      <a:noFill/>
                    </a:lnB>
                    <a:lnTlToBr>
                      <a:noFill/>
                    </a:lnTlToBr>
                    <a:lnBlToTr>
                      <a:noFill/>
                    </a:lnBlToTr>
                    <a:solidFill>
                      <a:srgbClr val="FFFFFF"/>
                    </a:solidFill>
                  </a:tcPr>
                </a:tc>
                <a:tc hMerge="1">
                  <a:tcPr/>
                </a:tc>
                <a:tc hMerge="1">
                  <a:tcPr/>
                </a:tc>
              </a:tr>
              <a:tr h="1442601">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20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20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20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20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4</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20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5</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3" marR="68583" marT="0" marB="0" anchor="ctr" horzOverflow="overflow">
                    <a:lnL>
                      <a:noFill/>
                    </a:lnL>
                    <a:lnR w="12700" cap="flat" cmpd="sng" algn="ctr">
                      <a:solidFill>
                        <a:srgbClr val="00B050"/>
                      </a:solidFill>
                      <a:prstDash val="solid"/>
                      <a:round/>
                      <a:headEnd type="none" w="med" len="med"/>
                      <a:tailEnd type="none" w="med" len="med"/>
                    </a:lnR>
                    <a:lnT>
                      <a:noFill/>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#e4.2TextProgressBar.py</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import time</a:t>
                      </a:r>
                      <a:b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b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for </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i</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in range(101):</a:t>
                      </a:r>
                      <a:b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b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print("\r{:2}%".format(</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i</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end="")</a:t>
                      </a:r>
                      <a:b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b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time.sleep</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(0.05)</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3" marR="68583" marT="0" marB="0" anchor="ctr" horzOverflow="overflow">
                    <a:lnL w="12700" cap="flat" cmpd="sng" algn="ctr">
                      <a:solidFill>
                        <a:srgbClr val="00B050"/>
                      </a:solidFill>
                      <a:prstDash val="solid"/>
                      <a:round/>
                      <a:headEnd type="none" w="med" len="med"/>
                      <a:tailEnd type="none" w="med" len="med"/>
                    </a:lnL>
                    <a:lnR>
                      <a:noFill/>
                    </a:lnR>
                    <a:lnT>
                      <a:noFill/>
                    </a:lnT>
                    <a:lnB>
                      <a:noFill/>
                    </a:lnB>
                    <a:lnTlToBr>
                      <a:noFill/>
                    </a:lnTlToBr>
                    <a:lnBlToTr>
                      <a:noFill/>
                    </a:lnBlToTr>
                    <a:solidFill>
                      <a:srgbClr val="FFFFFF"/>
                    </a:solidFill>
                  </a:tcPr>
                </a:tc>
                <a:tc hMerge="1">
                  <a:tcPr/>
                </a:tc>
                <a:tc hMerge="1">
                  <a:tcPr/>
                </a:tc>
              </a:tr>
              <a:tr h="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800"/>
                        </a:lnSpc>
                        <a:spcBef>
                          <a:spcPct val="0"/>
                        </a:spcBef>
                        <a:spcAft>
                          <a:spcPct val="0"/>
                        </a:spcAft>
                        <a:buClrTx/>
                        <a:buSzTx/>
                        <a:buFontTx/>
                        <a:buNone/>
                      </a:pPr>
                      <a:r>
                        <a:rPr kumimoji="0" lang="en-US" altLang="zh-CN" sz="20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3" marR="68583" marT="0" marB="0" anchor="ctr" horzOverflow="overflow">
                    <a:lnL>
                      <a:noFill/>
                    </a:lnL>
                    <a:lnR w="12700" cap="flat" cmpd="sng" algn="ctr">
                      <a:solidFill>
                        <a:srgbClr val="00B050"/>
                      </a:solidFill>
                      <a:prstDash val="solid"/>
                      <a:round/>
                      <a:headEnd type="none" w="med" len="med"/>
                      <a:tailEnd type="none" w="med" len="med"/>
                    </a:lnR>
                    <a:lnT>
                      <a:noFill/>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8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3" marR="68583" marT="0" marB="0" anchor="ctr" horzOverflow="overflow">
                    <a:lnL w="12700" cap="flat" cmpd="sng" algn="ctr">
                      <a:solidFill>
                        <a:srgbClr val="00B050"/>
                      </a:solidFill>
                      <a:prstDash val="solid"/>
                      <a:round/>
                      <a:headEnd type="none" w="med" len="med"/>
                      <a:tailEnd type="none" w="med" len="med"/>
                    </a:lnL>
                    <a:lnR>
                      <a:noFill/>
                    </a:lnR>
                    <a:lnT>
                      <a:noFill/>
                    </a:lnT>
                    <a:lnB>
                      <a:noFill/>
                    </a:lnB>
                    <a:lnTlToBr>
                      <a:noFill/>
                    </a:lnTlToBr>
                    <a:lnBlToTr>
                      <a:noFill/>
                    </a:lnBlToTr>
                    <a:solidFill>
                      <a:srgbClr val="FFFFFF"/>
                    </a:solidFill>
                  </a:tcPr>
                </a:tc>
                <a:tc hMerge="1">
                  <a:tcPr/>
                </a:tc>
                <a:tc hMerge="1">
                  <a:tcPr/>
                </a:tc>
              </a:tr>
            </a:tbl>
          </a:graphicData>
        </a:graphic>
      </p:graphicFrame>
      <p:sp>
        <p:nvSpPr>
          <p:cNvPr id="82969" name="矩形 5"/>
          <p:cNvSpPr/>
          <p:nvPr/>
        </p:nvSpPr>
        <p:spPr>
          <a:xfrm>
            <a:off x="1187450" y="4581525"/>
            <a:ext cx="6384925" cy="708025"/>
          </a:xfrm>
          <a:prstGeom prst="rect">
            <a:avLst/>
          </a:prstGeom>
          <a:solidFill>
            <a:srgbClr val="92D050"/>
          </a:solidFill>
          <a:ln w="9525">
            <a:noFill/>
          </a:ln>
        </p:spPr>
        <p:txBody>
          <a:bodyPr wrap="none" anchor="t" anchorCtr="0">
            <a:spAutoFit/>
          </a:bodyPr>
          <a:p>
            <a:pPr eaLnBrk="0" hangingPunct="0"/>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函数</a:t>
            </a:r>
            <a:r>
              <a:rPr lang="en-US" altLang="zh-CN" sz="2000" dirty="0">
                <a:solidFill>
                  <a:srgbClr val="FF0000"/>
                </a:solidFill>
                <a:latin typeface="微软雅黑" panose="020B0503020204020204" pitchFamily="34" charset="-122"/>
                <a:ea typeface="微软雅黑" panose="020B0503020204020204" pitchFamily="34" charset="-122"/>
              </a:rPr>
              <a:t>Print()</a:t>
            </a:r>
            <a:r>
              <a:rPr lang="zh-CN" altLang="en-US" sz="2000" dirty="0">
                <a:solidFill>
                  <a:srgbClr val="FF0000"/>
                </a:solidFill>
                <a:latin typeface="微软雅黑" panose="020B0503020204020204" pitchFamily="34" charset="-122"/>
                <a:ea typeface="微软雅黑" panose="020B0503020204020204" pitchFamily="34" charset="-122"/>
              </a:rPr>
              <a:t>中更换参数</a:t>
            </a:r>
            <a:r>
              <a:rPr lang="en-US" altLang="zh-CN" sz="2000" dirty="0">
                <a:solidFill>
                  <a:srgbClr val="FF0000"/>
                </a:solidFill>
                <a:latin typeface="微软雅黑" panose="020B0503020204020204" pitchFamily="34" charset="-122"/>
                <a:ea typeface="微软雅黑" panose="020B0503020204020204" pitchFamily="34" charset="-122"/>
              </a:rPr>
              <a:t>end</a:t>
            </a:r>
            <a:r>
              <a:rPr lang="zh-CN" altLang="en-US" sz="2000" dirty="0">
                <a:solidFill>
                  <a:srgbClr val="FF0000"/>
                </a:solidFill>
                <a:latin typeface="微软雅黑" panose="020B0503020204020204" pitchFamily="34" charset="-122"/>
                <a:ea typeface="微软雅黑" panose="020B0503020204020204" pitchFamily="34" charset="-122"/>
              </a:rPr>
              <a:t>的默认值为</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，即不换行</a:t>
            </a:r>
            <a:endParaRPr lang="en-US" altLang="zh-CN" sz="2000" dirty="0">
              <a:solidFill>
                <a:srgbClr val="FF0000"/>
              </a:solidFill>
              <a:latin typeface="微软雅黑" panose="020B0503020204020204" pitchFamily="34" charset="-122"/>
              <a:ea typeface="微软雅黑" panose="020B0503020204020204" pitchFamily="34" charset="-122"/>
            </a:endParaRPr>
          </a:p>
          <a:p>
            <a:pPr eaLnBrk="0" hangingPunct="0"/>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增加转义符‘</a:t>
            </a:r>
            <a:r>
              <a:rPr lang="en-US" altLang="zh-CN" sz="2000" dirty="0">
                <a:solidFill>
                  <a:srgbClr val="FF0000"/>
                </a:solidFill>
                <a:latin typeface="微软雅黑" panose="020B0503020204020204" pitchFamily="34" charset="-122"/>
                <a:ea typeface="微软雅黑" panose="020B0503020204020204" pitchFamily="34" charset="-122"/>
              </a:rPr>
              <a:t>/r</a:t>
            </a:r>
            <a:r>
              <a:rPr lang="zh-CN" altLang="en-US" sz="2000" dirty="0">
                <a:solidFill>
                  <a:srgbClr val="FF0000"/>
                </a:solidFill>
                <a:latin typeface="微软雅黑" panose="020B0503020204020204" pitchFamily="34" charset="-122"/>
                <a:ea typeface="微软雅黑" panose="020B0503020204020204" pitchFamily="34" charset="-122"/>
              </a:rPr>
              <a:t>’，把输出指针移到行首而不换行</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3262313"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单行动态刷新</a:t>
            </a:r>
            <a:endPar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sp>
        <p:nvSpPr>
          <p:cNvPr id="83971" name="矩形 2"/>
          <p:cNvSpPr/>
          <p:nvPr/>
        </p:nvSpPr>
        <p:spPr>
          <a:xfrm>
            <a:off x="-261937" y="3225800"/>
            <a:ext cx="8736012" cy="368300"/>
          </a:xfrm>
          <a:prstGeom prst="rect">
            <a:avLst/>
          </a:prstGeom>
          <a:noFill/>
          <a:ln w="9525">
            <a:noFill/>
          </a:ln>
        </p:spPr>
        <p:txBody>
          <a:bodyPr anchor="t" anchorCtr="0">
            <a:spAutoFit/>
          </a:bodyPr>
          <a:p>
            <a:pPr eaLnBrk="0" hangingPunct="0"/>
            <a:endParaRPr lang="zh-CN" altLang="zh-CN" dirty="0">
              <a:latin typeface="Arial" panose="020B0604020202020204" pitchFamily="34" charset="0"/>
              <a:ea typeface="宋体" panose="02010600030101010101" pitchFamily="2" charset="-122"/>
            </a:endParaRPr>
          </a:p>
        </p:txBody>
      </p:sp>
      <p:graphicFrame>
        <p:nvGraphicFramePr>
          <p:cNvPr id="83972" name="表格 83971"/>
          <p:cNvGraphicFramePr/>
          <p:nvPr/>
        </p:nvGraphicFramePr>
        <p:xfrm>
          <a:off x="468313" y="2276475"/>
          <a:ext cx="8351838" cy="2327275"/>
        </p:xfrm>
        <a:graphic>
          <a:graphicData uri="http://schemas.openxmlformats.org/drawingml/2006/table">
            <a:tbl>
              <a:tblPr/>
              <a:tblGrid>
                <a:gridCol w="8351838"/>
              </a:tblGrid>
              <a:tr h="2327275">
                <a:tc>
                  <a:txBody>
                    <a:bodyPr/>
                    <a:p>
                      <a:pPr indent="0" algn="just" eaLnBrk="0" hangingPunct="0">
                        <a:lnSpc>
                          <a:spcPts val="2000"/>
                        </a:lnSpc>
                        <a:spcAft>
                          <a:spcPct val="0"/>
                        </a:spcAft>
                        <a:buNone/>
                      </a:pPr>
                      <a:r>
                        <a:rPr lang="en-US" altLang="en-US" sz="2000" b="1" dirty="0">
                          <a:latin typeface="Courier New" panose="02070309020205020404" pitchFamily="49" charset="0"/>
                          <a:ea typeface="宋体" panose="02010600030101010101" pitchFamily="2" charset="-122"/>
                        </a:rPr>
                        <a:t>&gt;&gt;&gt; </a:t>
                      </a:r>
                      <a:endParaRPr lang="zh-CN" altLang="en-US" sz="2000" dirty="0">
                        <a:latin typeface="Calibri" panose="020F0502020204030204" charset="0"/>
                        <a:ea typeface="宋体" panose="02010600030101010101" pitchFamily="2" charset="-122"/>
                      </a:endParaRPr>
                    </a:p>
                    <a:p>
                      <a:pPr indent="0" algn="just" eaLnBrk="0" hangingPunct="0">
                        <a:lnSpc>
                          <a:spcPts val="2000"/>
                        </a:lnSpc>
                        <a:spcAft>
                          <a:spcPct val="0"/>
                        </a:spcAft>
                        <a:buNone/>
                      </a:pPr>
                      <a:r>
                        <a:rPr lang="en-US" altLang="en-US" sz="2000" dirty="0">
                          <a:latin typeface="Courier New" panose="02070309020205020404" pitchFamily="49" charset="0"/>
                          <a:ea typeface="宋体" panose="02010600030101010101" pitchFamily="2" charset="-122"/>
                        </a:rPr>
                        <a:t>  0%  1%  2%  3%  4%  5%  6%  7%  8%  9% 10% 11% 12% 13% 14% 15% 16% 17% 18% 19% 20% 21% 22% 23% 24% 25% 26% 27% 28% 29% 30% 31% 32% 33% 34% 35% 36% 37% 38% 39% 40% 41% 42% 43% 44% 45% 46% 47% 48% 49% 50% 51% 52% 53% 54% 55% 56% 57% 58% 59% 60% 61% 62% 63% 64% 65% 66% 67% 68% 69% 70% 71% 72% 73% 74% 75% 76% 77% 78% 79% 80% 81% 82% 83% 84% 85% 86% 87% 88% 89% 90% 91% 92% 93% 94% 95% 96% 97% 98% 99%100%</a:t>
                      </a:r>
                      <a:endParaRPr lang="zh-CN" altLang="en-US" sz="2000" dirty="0">
                        <a:latin typeface="Calibri" panose="020F0502020204030204" charset="0"/>
                        <a:ea typeface="宋体" panose="02010600030101010101" pitchFamily="2" charset="-122"/>
                      </a:endParaRPr>
                    </a:p>
                  </a:txBody>
                  <a:tcPr marL="68565" marR="68565" marT="0" marB="0" anchor="t" anchorCtr="0">
                    <a:lnL w="12700" cap="flat" cmpd="sng">
                      <a:solidFill>
                        <a:srgbClr val="00B050"/>
                      </a:solidFill>
                      <a:prstDash val="solid"/>
                      <a:round/>
                      <a:headEnd type="none" w="med" len="med"/>
                      <a:tailEnd type="none" w="med" len="med"/>
                    </a:lnL>
                    <a:lnR w="12700" cap="flat" cmpd="sng">
                      <a:solidFill>
                        <a:srgbClr val="00B050"/>
                      </a:solidFill>
                      <a:prstDash val="solid"/>
                      <a:round/>
                      <a:headEnd type="none" w="med" len="med"/>
                      <a:tailEnd type="none" w="med" len="med"/>
                    </a:lnR>
                    <a:lnT w="12700" cap="flat" cmpd="sng">
                      <a:solidFill>
                        <a:srgbClr val="00B050"/>
                      </a:solidFill>
                      <a:prstDash val="solid"/>
                      <a:round/>
                      <a:headEnd type="none" w="med" len="med"/>
                      <a:tailEnd type="none" w="med" len="med"/>
                    </a:lnT>
                    <a:lnB w="12700" cap="flat" cmpd="sng">
                      <a:solidFill>
                        <a:srgbClr val="00B050"/>
                      </a:solidFill>
                      <a:prstDash val="solid"/>
                      <a:round/>
                      <a:headEnd type="none" w="med" len="med"/>
                      <a:tailEnd type="none" w="med" len="med"/>
                    </a:lnB>
                    <a:lnTlToBr>
                      <a:noFill/>
                    </a:lnTlToBr>
                    <a:lnBlToTr>
                      <a:noFill/>
                    </a:lnBlToTr>
                    <a:pattFill prst="pct10">
                      <a:fgClr>
                        <a:srgbClr val="FFFFFF"/>
                      </a:fgClr>
                      <a:bgClr>
                        <a:srgbClr val="E5E5E5"/>
                      </a:bgClr>
                    </a:pattFill>
                  </a:tcPr>
                </a:tc>
              </a:tr>
            </a:tbl>
          </a:graphicData>
        </a:graphic>
      </p:graphicFrame>
      <p:sp>
        <p:nvSpPr>
          <p:cNvPr id="5" name="Rectangle 1"/>
          <p:cNvSpPr>
            <a:spLocks noChangeArrowheads="1"/>
          </p:cNvSpPr>
          <p:nvPr/>
        </p:nvSpPr>
        <p:spPr bwMode="auto">
          <a:xfrm>
            <a:off x="468313" y="1854200"/>
            <a:ext cx="3929063"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上述程序在IDLE中的执行效果如下。</a:t>
            </a: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Rectangle 2"/>
          <p:cNvSpPr>
            <a:spLocks noChangeArrowheads="1"/>
          </p:cNvSpPr>
          <p:nvPr/>
        </p:nvSpPr>
        <p:spPr bwMode="auto">
          <a:xfrm>
            <a:off x="468313" y="4641850"/>
            <a:ext cx="8567738" cy="147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285750" marR="0" lvl="0" indent="-285750" algn="l" defTabSz="914400" rtl="0" eaLnBrk="0" fontAlgn="base" latinLnBrk="0" hangingPunct="0">
              <a:lnSpc>
                <a:spcPct val="100000"/>
              </a:lnSpc>
              <a:spcBef>
                <a:spcPct val="0"/>
              </a:spcBef>
              <a:spcAft>
                <a:spcPct val="0"/>
              </a:spcAft>
              <a:buClrTx/>
              <a:buSzTx/>
              <a:buFontTx/>
              <a:buChar char="•"/>
              <a:defRPr/>
            </a:pPr>
            <a:r>
              <a:rPr kumimoji="0" lang="zh-CN"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为什么输出没有单行刷新呢？</a:t>
            </a:r>
            <a:endParaRPr kumimoji="0"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285750" marR="0" lvl="0" indent="-285750" algn="l" defTabSz="914400" rtl="0" eaLnBrk="0" fontAlgn="base" latinLnBrk="0" hangingPunct="0">
              <a:lnSpc>
                <a:spcPct val="100000"/>
              </a:lnSpc>
              <a:spcBef>
                <a:spcPct val="0"/>
              </a:spcBef>
              <a:spcAft>
                <a:spcPct val="0"/>
              </a:spcAft>
              <a:buClrTx/>
              <a:buSzTx/>
              <a:buFontTx/>
              <a:buChar char="•"/>
              <a:defRPr/>
            </a:pPr>
            <a:r>
              <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这是因为</a:t>
            </a:r>
            <a:r>
              <a:rPr kumimoji="0"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IDLE</a:t>
            </a:r>
            <a:r>
              <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本身屏蔽了单行刷新功能，如果希望获得刷新效果，请使用控制台命令行执行</a:t>
            </a:r>
            <a:r>
              <a:rPr kumimoji="0"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e4.2TextProgressBar.py</a:t>
            </a:r>
            <a:r>
              <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程序。以</a:t>
            </a:r>
            <a:r>
              <a:rPr kumimoji="0"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Windows</a:t>
            </a:r>
            <a:r>
              <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系统为例，</a:t>
            </a:r>
            <a:r>
              <a:rPr kumimoji="0" lang="en-US" altLang="en-US" sz="1800" b="0" i="0" u="none" strike="noStrike" kern="1200" cap="none" spc="0" normalizeH="0" baseline="0" noProof="0" dirty="0" err="1">
                <a:ln>
                  <a:noFill/>
                </a:ln>
                <a:solidFill>
                  <a:schemeClr val="tx1"/>
                </a:solidFill>
                <a:effectLst/>
                <a:uLnTx/>
                <a:uFillTx/>
                <a:latin typeface="Arial" panose="020B0604020202020204" pitchFamily="34" charset="0"/>
                <a:ea typeface="宋体" panose="02010600030101010101" pitchFamily="2" charset="-122"/>
                <a:cs typeface="+mn-cs"/>
              </a:rPr>
              <a:t>启动命令行工具</a:t>
            </a:r>
            <a:r>
              <a:rPr kumimoji="0" lang="en-US" altLang="en-US"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&lt;Windows</a:t>
            </a:r>
            <a:r>
              <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系统安装目录</a:t>
            </a:r>
            <a:r>
              <a:rPr kumimoji="0"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&gt;\system32\cmd.exe</a:t>
            </a:r>
            <a:r>
              <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），选择到</a:t>
            </a:r>
            <a:r>
              <a:rPr kumimoji="0"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e4.2TextProgressBar.py</a:t>
            </a:r>
            <a:r>
              <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文件所在目录执行 </a:t>
            </a:r>
            <a:endParaRPr kumimoji="0" lang="en-US" altLang="en-US"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4800600"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带刷新的文本进度条</a:t>
            </a:r>
            <a:endPar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sp>
        <p:nvSpPr>
          <p:cNvPr id="84995" name="矩形 2"/>
          <p:cNvSpPr/>
          <p:nvPr/>
        </p:nvSpPr>
        <p:spPr>
          <a:xfrm>
            <a:off x="-261937" y="3225800"/>
            <a:ext cx="8736012" cy="368300"/>
          </a:xfrm>
          <a:prstGeom prst="rect">
            <a:avLst/>
          </a:prstGeom>
          <a:noFill/>
          <a:ln w="9525">
            <a:noFill/>
          </a:ln>
        </p:spPr>
        <p:txBody>
          <a:bodyPr anchor="t" anchorCtr="0">
            <a:spAutoFit/>
          </a:bodyPr>
          <a:p>
            <a:pPr eaLnBrk="0" hangingPunct="0"/>
            <a:endParaRPr lang="zh-CN" altLang="zh-CN" dirty="0">
              <a:latin typeface="Arial" panose="020B0604020202020204" pitchFamily="34" charset="0"/>
              <a:ea typeface="宋体" panose="02010600030101010101" pitchFamily="2" charset="-122"/>
            </a:endParaRPr>
          </a:p>
        </p:txBody>
      </p:sp>
      <p:graphicFrame>
        <p:nvGraphicFramePr>
          <p:cNvPr id="4" name="表格 3"/>
          <p:cNvGraphicFramePr>
            <a:graphicFrameLocks noGrp="1"/>
          </p:cNvGraphicFramePr>
          <p:nvPr/>
        </p:nvGraphicFramePr>
        <p:xfrm>
          <a:off x="360363" y="1557338"/>
          <a:ext cx="8604251" cy="4852988"/>
        </p:xfrm>
        <a:graphic>
          <a:graphicData uri="http://schemas.openxmlformats.org/drawingml/2006/table">
            <a:tbl>
              <a:tblPr/>
              <a:tblGrid>
                <a:gridCol w="670811"/>
                <a:gridCol w="435280"/>
                <a:gridCol w="3547837"/>
                <a:gridCol w="3950323"/>
              </a:tblGrid>
              <a:tr h="333375">
                <a:tc gridSpan="2">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800"/>
                        </a:lnSpc>
                        <a:spcBef>
                          <a:spcPts val="600"/>
                        </a:spcBef>
                        <a:spcAft>
                          <a:spcPts val="600"/>
                        </a:spcAft>
                        <a:buClrTx/>
                        <a:buSzTx/>
                        <a:buFontTx/>
                        <a:buNone/>
                      </a:pPr>
                      <a:r>
                        <a:rPr kumimoji="0" lang="zh-CN" altLang="zh-CN" sz="2000" b="0" i="0" u="none" strike="noStrike" cap="none" normalizeH="0" baseline="0" dirty="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实例代码</a:t>
                      </a:r>
                      <a:r>
                        <a:rPr kumimoji="0" lang="en-US" altLang="zh-CN" sz="2000" b="0" i="0" u="none" strike="noStrike" cap="none" normalizeH="0" baseline="0" dirty="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4.3</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78" marR="68578" marT="0" marB="0" horzOverflow="overflow">
                    <a:lnL>
                      <a:noFill/>
                    </a:lnL>
                    <a:lnR>
                      <a:noFill/>
                    </a:lnR>
                    <a:lnT>
                      <a:noFill/>
                    </a:lnT>
                    <a:lnB w="12700" cap="flat" cmpd="sng" algn="ctr">
                      <a:solidFill>
                        <a:srgbClr val="00B050"/>
                      </a:solidFill>
                      <a:prstDash val="solid"/>
                      <a:round/>
                      <a:headEnd type="none" w="med" len="med"/>
                      <a:tailEnd type="none" w="med" len="med"/>
                    </a:lnB>
                    <a:lnTlToBr>
                      <a:noFill/>
                    </a:lnTlToBr>
                    <a:lnBlToTr>
                      <a:noFill/>
                    </a:lnBlToTr>
                    <a:solidFill>
                      <a:srgbClr val="FFFFFF"/>
                    </a:solidFill>
                  </a:tcPr>
                </a:tc>
                <a:tc hMerge="1">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800"/>
                        </a:lnSpc>
                        <a:spcBef>
                          <a:spcPts val="600"/>
                        </a:spcBef>
                        <a:spcAft>
                          <a:spcPts val="600"/>
                        </a:spcAft>
                        <a:buClrTx/>
                        <a:buSzTx/>
                        <a:buFontTx/>
                        <a:buNone/>
                      </a:pPr>
                      <a:r>
                        <a:rPr kumimoji="0" lang="en-US" altLang="zh-CN" sz="2000" b="0" i="0" u="none" strike="noStrike" cap="none" normalizeH="0" baseline="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e4.3TextProgressBar.py</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78" marR="68578" marT="0" marB="0" horzOverflow="overflow">
                    <a:lnL>
                      <a:noFill/>
                    </a:lnL>
                    <a:lnR>
                      <a:noFill/>
                    </a:lnR>
                    <a:lnT>
                      <a:noFill/>
                    </a:lnT>
                    <a:lnB w="12700" cap="flat" cmpd="sng" algn="ctr">
                      <a:solidFill>
                        <a:srgbClr val="00B05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800"/>
                        </a:lnSpc>
                        <a:spcBef>
                          <a:spcPts val="600"/>
                        </a:spcBef>
                        <a:spcAft>
                          <a:spcPts val="600"/>
                        </a:spcAft>
                        <a:buClrTx/>
                        <a:buSzTx/>
                        <a:buFontTx/>
                        <a:buNone/>
                      </a:pPr>
                      <a:r>
                        <a:rPr kumimoji="0" lang="en-US" altLang="zh-CN" sz="2000" b="0" i="0" u="none" strike="noStrike" cap="none" normalizeH="0" baseline="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 </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78" marR="68578" marT="0" marB="0" horzOverflow="overflow">
                    <a:lnL>
                      <a:noFill/>
                    </a:lnL>
                    <a:lnR>
                      <a:noFill/>
                    </a:lnR>
                    <a:lnT>
                      <a:noFill/>
                    </a:lnT>
                    <a:lnB>
                      <a:noFill/>
                    </a:lnB>
                    <a:lnTlToBr>
                      <a:noFill/>
                    </a:lnTlToBr>
                    <a:lnBlToTr>
                      <a:noFill/>
                    </a:lnBlToTr>
                    <a:solidFill>
                      <a:srgbClr val="FFFFFF"/>
                    </a:solidFill>
                  </a:tcPr>
                </a:tc>
              </a:tr>
              <a:tr h="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500"/>
                        </a:lnSpc>
                        <a:spcBef>
                          <a:spcPct val="0"/>
                        </a:spcBef>
                        <a:spcAft>
                          <a:spcPct val="0"/>
                        </a:spcAft>
                        <a:buClrTx/>
                        <a:buSzTx/>
                        <a:buFontTx/>
                        <a:buNone/>
                      </a:pPr>
                      <a:r>
                        <a:rPr kumimoji="0" lang="en-US" altLang="zh-CN" sz="20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78" marR="68578" marT="0" marB="0" anchor="ctr" horzOverflow="overflow">
                    <a:lnL>
                      <a:noFill/>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5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78" marR="68578" marT="0" marB="0" anchor="ctr" horzOverflow="overflow">
                    <a:lnL w="12700" cap="flat" cmpd="sng" algn="ctr">
                      <a:solidFill>
                        <a:srgbClr val="00B050"/>
                      </a:solidFill>
                      <a:prstDash val="solid"/>
                      <a:round/>
                      <a:headEnd type="none" w="med" len="med"/>
                      <a:tailEnd type="none" w="med" len="med"/>
                    </a:lnL>
                    <a:lnR>
                      <a:noFill/>
                    </a:lnR>
                    <a:lnT w="12700" cap="flat" cmpd="sng" algn="ctr">
                      <a:solidFill>
                        <a:srgbClr val="00B050"/>
                      </a:solidFill>
                      <a:prstDash val="solid"/>
                      <a:round/>
                      <a:headEnd type="none" w="med" len="med"/>
                      <a:tailEnd type="none" w="med" len="med"/>
                    </a:lnT>
                    <a:lnB>
                      <a:noFill/>
                    </a:lnB>
                    <a:lnTlToBr>
                      <a:noFill/>
                    </a:lnTlToBr>
                    <a:lnBlToTr>
                      <a:noFill/>
                    </a:lnBlToTr>
                    <a:solidFill>
                      <a:srgbClr val="FFFFFF"/>
                    </a:solidFill>
                  </a:tcPr>
                </a:tc>
                <a:tc hMerge="1">
                  <a:tcPr/>
                </a:tc>
                <a:tc hMerge="1">
                  <a:tcPr/>
                </a:tc>
              </a:tr>
              <a:tr h="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20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20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20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20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4</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5</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6</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7</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8</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9</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10</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11</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12</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13</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78" marR="68578" marT="0" marB="0" anchor="ctr" horzOverflow="overflow">
                    <a:lnL>
                      <a:noFill/>
                    </a:lnL>
                    <a:lnR w="12700" cap="flat" cmpd="sng" algn="ctr">
                      <a:solidFill>
                        <a:srgbClr val="00B050"/>
                      </a:solidFill>
                      <a:prstDash val="solid"/>
                      <a:round/>
                      <a:headEnd type="none" w="med" len="med"/>
                      <a:tailEnd type="none" w="med" len="med"/>
                    </a:lnR>
                    <a:lnT>
                      <a:noFill/>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#e4.3TextProgressBar.py</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import time</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scale = 50</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print("</a:t>
                      </a:r>
                      <a:r>
                        <a:rPr kumimoji="0" lang="zh-CN"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执行开始</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".center(scale//2,'-'))</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dirty="0">
                          <a:ln>
                            <a:noFill/>
                          </a:ln>
                          <a:solidFill>
                            <a:srgbClr val="FF0000"/>
                          </a:solidFill>
                          <a:effectLst/>
                          <a:latin typeface="Courier New" panose="02070309020205020404" pitchFamily="49" charset="0"/>
                          <a:ea typeface="宋体" panose="02010600030101010101" pitchFamily="2" charset="-122"/>
                          <a:cs typeface="Times New Roman" panose="02020603050405020304" pitchFamily="18" charset="0"/>
                        </a:rPr>
                        <a:t>t = </a:t>
                      </a:r>
                      <a:r>
                        <a:rPr kumimoji="0" lang="en-US" altLang="zh-CN" sz="2000" b="1" i="0" u="none" strike="noStrike" cap="none" normalizeH="0" baseline="0" dirty="0" err="1">
                          <a:ln>
                            <a:noFill/>
                          </a:ln>
                          <a:solidFill>
                            <a:srgbClr val="FF0000"/>
                          </a:solidFill>
                          <a:effectLst/>
                          <a:latin typeface="Courier New" panose="02070309020205020404" pitchFamily="49" charset="0"/>
                          <a:ea typeface="宋体" panose="02010600030101010101" pitchFamily="2" charset="-122"/>
                          <a:cs typeface="Times New Roman" panose="02020603050405020304" pitchFamily="18" charset="0"/>
                        </a:rPr>
                        <a:t>time.clock</a:t>
                      </a:r>
                      <a:r>
                        <a:rPr kumimoji="0" lang="en-US" altLang="zh-CN" sz="2000" b="1" i="0" u="none" strike="noStrike" cap="none" normalizeH="0" baseline="0" dirty="0">
                          <a:ln>
                            <a:noFill/>
                          </a:ln>
                          <a:solidFill>
                            <a:srgbClr val="FF0000"/>
                          </a:solidFill>
                          <a:effectLst/>
                          <a:latin typeface="Courier New" panose="02070309020205020404" pitchFamily="49" charset="0"/>
                          <a:ea typeface="宋体" panose="02010600030101010101" pitchFamily="2" charset="-122"/>
                          <a:cs typeface="Times New Roman" panose="02020603050405020304" pitchFamily="18" charset="0"/>
                        </a:rPr>
                        <a:t>()</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for </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i</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in range(scale+1):</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 = '*' * </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i</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b = '.' * (scale - </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i</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c = (</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i</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/scale)*100</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2000" b="1" i="0" u="none" strike="noStrike" cap="none" normalizeH="0" baseline="0" dirty="0">
                          <a:ln>
                            <a:noFill/>
                          </a:ln>
                          <a:solidFill>
                            <a:srgbClr val="FF0000"/>
                          </a:solidFill>
                          <a:effectLst/>
                          <a:latin typeface="Courier New" panose="02070309020205020404" pitchFamily="49" charset="0"/>
                          <a:ea typeface="宋体" panose="02010600030101010101" pitchFamily="2" charset="-122"/>
                          <a:cs typeface="Times New Roman" panose="02020603050405020304" pitchFamily="18" charset="0"/>
                        </a:rPr>
                        <a:t> t -=  </a:t>
                      </a:r>
                      <a:r>
                        <a:rPr kumimoji="0" lang="en-US" altLang="zh-CN" sz="2000" b="1" i="0" u="none" strike="noStrike" cap="none" normalizeH="0" baseline="0" dirty="0" err="1">
                          <a:ln>
                            <a:noFill/>
                          </a:ln>
                          <a:solidFill>
                            <a:srgbClr val="FF0000"/>
                          </a:solidFill>
                          <a:effectLst/>
                          <a:latin typeface="Courier New" panose="02070309020205020404" pitchFamily="49" charset="0"/>
                          <a:ea typeface="宋体" panose="02010600030101010101" pitchFamily="2" charset="-122"/>
                          <a:cs typeface="Times New Roman" panose="02020603050405020304" pitchFamily="18" charset="0"/>
                        </a:rPr>
                        <a:t>time.clock</a:t>
                      </a:r>
                      <a:r>
                        <a:rPr kumimoji="0" lang="en-US" altLang="zh-CN" sz="2000" b="1" i="0" u="none" strike="noStrike" cap="none" normalizeH="0" baseline="0" dirty="0">
                          <a:ln>
                            <a:noFill/>
                          </a:ln>
                          <a:solidFill>
                            <a:srgbClr val="FF0000"/>
                          </a:solidFill>
                          <a:effectLst/>
                          <a:latin typeface="Courier New" panose="02070309020205020404" pitchFamily="49" charset="0"/>
                          <a:ea typeface="宋体" panose="02010600030101010101" pitchFamily="2" charset="-122"/>
                          <a:cs typeface="Times New Roman" panose="02020603050405020304" pitchFamily="18" charset="0"/>
                        </a:rPr>
                        <a:t>()</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print("\r{:^3.0f}%[{}-&gt;{}]{:.2f}</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s".format</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c,a,b</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,-t),\</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end='')</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time.sleep</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(0.05)</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print("\n"+"</a:t>
                      </a:r>
                      <a:r>
                        <a:rPr kumimoji="0" lang="zh-CN"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执行结束</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".center(scale//2,'-'))</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78" marR="68578" marT="0" marB="0" anchor="ctr" horzOverflow="overflow">
                    <a:lnL w="12700" cap="flat" cmpd="sng" algn="ctr">
                      <a:solidFill>
                        <a:srgbClr val="00B050"/>
                      </a:solidFill>
                      <a:prstDash val="solid"/>
                      <a:round/>
                      <a:headEnd type="none" w="med" len="med"/>
                      <a:tailEnd type="none" w="med" len="med"/>
                    </a:lnL>
                    <a:lnR>
                      <a:noFill/>
                    </a:lnR>
                    <a:lnT>
                      <a:noFill/>
                    </a:lnT>
                    <a:lnB>
                      <a:noFill/>
                    </a:lnB>
                    <a:lnTlToBr>
                      <a:noFill/>
                    </a:lnTlToBr>
                    <a:lnBlToTr>
                      <a:noFill/>
                    </a:lnBlToTr>
                    <a:solidFill>
                      <a:srgbClr val="FFFFFF"/>
                    </a:solidFill>
                  </a:tcPr>
                </a:tc>
                <a:tc hMerge="1">
                  <a:tcPr/>
                </a:tc>
                <a:tc hMerge="1">
                  <a:tcPr/>
                </a:tc>
              </a:tr>
              <a:tr h="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800"/>
                        </a:lnSpc>
                        <a:spcBef>
                          <a:spcPct val="0"/>
                        </a:spcBef>
                        <a:spcAft>
                          <a:spcPct val="0"/>
                        </a:spcAft>
                        <a:buClrTx/>
                        <a:buSzTx/>
                        <a:buFontTx/>
                        <a:buNone/>
                      </a:pPr>
                      <a:r>
                        <a:rPr kumimoji="0" lang="en-US" altLang="zh-CN" sz="20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78" marR="68578" marT="0" marB="0" anchor="ctr" horzOverflow="overflow">
                    <a:lnL>
                      <a:noFill/>
                    </a:lnL>
                    <a:lnR w="12700" cap="flat" cmpd="sng" algn="ctr">
                      <a:solidFill>
                        <a:srgbClr val="00B050"/>
                      </a:solidFill>
                      <a:prstDash val="solid"/>
                      <a:round/>
                      <a:headEnd type="none" w="med" len="med"/>
                      <a:tailEnd type="none" w="med" len="med"/>
                    </a:lnR>
                    <a:lnT>
                      <a:noFill/>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8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78" marR="68578" marT="0" marB="0" anchor="ctr" horzOverflow="overflow">
                    <a:lnL w="12700" cap="flat" cmpd="sng" algn="ctr">
                      <a:solidFill>
                        <a:srgbClr val="00B050"/>
                      </a:solidFill>
                      <a:prstDash val="solid"/>
                      <a:round/>
                      <a:headEnd type="none" w="med" len="med"/>
                      <a:tailEnd type="none" w="med" len="med"/>
                    </a:lnL>
                    <a:lnR>
                      <a:noFill/>
                    </a:lnR>
                    <a:lnT>
                      <a:noFill/>
                    </a:lnT>
                    <a:lnB>
                      <a:noFill/>
                    </a:lnB>
                    <a:lnTlToBr>
                      <a:noFill/>
                    </a:lnTlToBr>
                    <a:lnBlToTr>
                      <a:noFill/>
                    </a:lnBlToTr>
                    <a:solidFill>
                      <a:srgbClr val="FFFFFF"/>
                    </a:solidFill>
                  </a:tcPr>
                </a:tc>
                <a:tc hMerge="1">
                  <a:tcPr/>
                </a:tc>
                <a:tc hMerge="1">
                  <a:tcPr/>
                </a:tc>
              </a:tr>
            </a:tbl>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4800600"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带刷新的文本进度条</a:t>
            </a:r>
            <a:endPar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sp>
        <p:nvSpPr>
          <p:cNvPr id="86019" name="矩形 1"/>
          <p:cNvSpPr/>
          <p:nvPr/>
        </p:nvSpPr>
        <p:spPr>
          <a:xfrm>
            <a:off x="773113" y="1971675"/>
            <a:ext cx="6246812" cy="461963"/>
          </a:xfrm>
          <a:prstGeom prst="rect">
            <a:avLst/>
          </a:prstGeom>
          <a:noFill/>
          <a:ln w="9525">
            <a:noFill/>
          </a:ln>
        </p:spPr>
        <p:txBody>
          <a:bodyPr anchor="t" anchorCtr="0">
            <a:spAutoFit/>
          </a:bodyPr>
          <a:p>
            <a:pPr eaLnBrk="0" hangingPunct="0"/>
            <a:r>
              <a:rPr lang="zh-CN" altLang="zh-CN" sz="2400" dirty="0">
                <a:latin typeface="Arial" panose="020B0604020202020204" pitchFamily="34" charset="0"/>
                <a:ea typeface="宋体" panose="02010600030101010101" pitchFamily="2" charset="-122"/>
              </a:rPr>
              <a:t>采用命令行的执行上述文件，效果如下：</a:t>
            </a:r>
            <a:endParaRPr lang="zh-CN" altLang="zh-CN" sz="2400" dirty="0">
              <a:latin typeface="Arial" panose="020B0604020202020204" pitchFamily="34" charset="0"/>
              <a:ea typeface="宋体" panose="02010600030101010101" pitchFamily="2" charset="-122"/>
            </a:endParaRPr>
          </a:p>
        </p:txBody>
      </p:sp>
      <p:sp>
        <p:nvSpPr>
          <p:cNvPr id="86020" name="矩形 2"/>
          <p:cNvSpPr/>
          <p:nvPr/>
        </p:nvSpPr>
        <p:spPr>
          <a:xfrm>
            <a:off x="-261937" y="3225800"/>
            <a:ext cx="8736012" cy="368300"/>
          </a:xfrm>
          <a:prstGeom prst="rect">
            <a:avLst/>
          </a:prstGeom>
          <a:noFill/>
          <a:ln w="9525">
            <a:noFill/>
          </a:ln>
        </p:spPr>
        <p:txBody>
          <a:bodyPr anchor="t" anchorCtr="0">
            <a:spAutoFit/>
          </a:bodyPr>
          <a:p>
            <a:pPr eaLnBrk="0" hangingPunct="0"/>
            <a:endParaRPr lang="zh-CN" altLang="zh-CN" dirty="0">
              <a:latin typeface="Arial" panose="020B0604020202020204" pitchFamily="34" charset="0"/>
              <a:ea typeface="宋体" panose="02010600030101010101" pitchFamily="2" charset="-122"/>
            </a:endParaRPr>
          </a:p>
        </p:txBody>
      </p:sp>
      <p:graphicFrame>
        <p:nvGraphicFramePr>
          <p:cNvPr id="86021" name="表格 86020"/>
          <p:cNvGraphicFramePr/>
          <p:nvPr/>
        </p:nvGraphicFramePr>
        <p:xfrm>
          <a:off x="0" y="2894013"/>
          <a:ext cx="9144000" cy="1662113"/>
        </p:xfrm>
        <a:graphic>
          <a:graphicData uri="http://schemas.openxmlformats.org/drawingml/2006/table">
            <a:tbl>
              <a:tblPr/>
              <a:tblGrid>
                <a:gridCol w="9144000"/>
              </a:tblGrid>
              <a:tr h="1662113">
                <a:tc>
                  <a:txBody>
                    <a:bodyPr/>
                    <a:p>
                      <a:pPr indent="0" algn="just" defTabSz="914400">
                        <a:lnSpc>
                          <a:spcPts val="2000"/>
                        </a:lnSpc>
                        <a:buNone/>
                      </a:pPr>
                      <a:r>
                        <a:rPr lang="en-US" altLang="zh-CN" sz="2000" b="1" dirty="0">
                          <a:latin typeface="Courier New" panose="02070309020205020404" pitchFamily="49" charset="0"/>
                          <a:ea typeface="宋体" panose="02010600030101010101" pitchFamily="2" charset="-122"/>
                        </a:rPr>
                        <a:t>:\&gt;python e4.3TextProgressBar.py</a:t>
                      </a:r>
                      <a:endParaRPr lang="zh-CN" altLang="zh-CN" sz="2000" dirty="0">
                        <a:latin typeface="Calibri" panose="020F0502020204030204" charset="0"/>
                        <a:ea typeface="宋体" panose="02010600030101010101" pitchFamily="2" charset="-122"/>
                      </a:endParaRPr>
                    </a:p>
                    <a:p>
                      <a:pPr indent="0" algn="just" defTabSz="914400">
                        <a:lnSpc>
                          <a:spcPts val="2000"/>
                        </a:lnSpc>
                        <a:buNone/>
                      </a:pPr>
                      <a:r>
                        <a:rPr lang="en-US" altLang="zh-CN" sz="2000" dirty="0">
                          <a:latin typeface="Courier New" panose="02070309020205020404" pitchFamily="49" charset="0"/>
                          <a:ea typeface="宋体" panose="02010600030101010101" pitchFamily="2" charset="-122"/>
                        </a:rPr>
                        <a:t>-----------</a:t>
                      </a:r>
                      <a:r>
                        <a:rPr lang="zh-CN" altLang="zh-CN" sz="2000" dirty="0">
                          <a:latin typeface="Courier New" panose="02070309020205020404" pitchFamily="49" charset="0"/>
                          <a:ea typeface="宋体" panose="02010600030101010101" pitchFamily="2" charset="-122"/>
                        </a:rPr>
                        <a:t>执行开始</a:t>
                      </a:r>
                      <a:r>
                        <a:rPr lang="en-US" altLang="zh-CN" sz="2000" dirty="0">
                          <a:latin typeface="Courier New" panose="02070309020205020404" pitchFamily="49" charset="0"/>
                          <a:ea typeface="宋体" panose="02010600030101010101" pitchFamily="2" charset="-122"/>
                        </a:rPr>
                        <a:t>----------</a:t>
                      </a:r>
                      <a:endParaRPr lang="zh-CN" altLang="zh-CN" sz="2000" dirty="0">
                        <a:latin typeface="Calibri" panose="020F0502020204030204" charset="0"/>
                        <a:ea typeface="宋体" panose="02010600030101010101" pitchFamily="2" charset="-122"/>
                      </a:endParaRPr>
                    </a:p>
                    <a:p>
                      <a:pPr indent="0" algn="just" defTabSz="914400">
                        <a:lnSpc>
                          <a:spcPts val="2000"/>
                        </a:lnSpc>
                        <a:buNone/>
                      </a:pPr>
                      <a:r>
                        <a:rPr lang="en-US" altLang="zh-CN" dirty="0">
                          <a:latin typeface="Courier New" panose="02070309020205020404" pitchFamily="49" charset="0"/>
                          <a:ea typeface="宋体" panose="02010600030101010101" pitchFamily="2" charset="-122"/>
                        </a:rPr>
                        <a:t>100%[**************************************************-&gt;] 65.71s</a:t>
                      </a:r>
                      <a:endParaRPr lang="zh-CN" altLang="zh-CN" dirty="0">
                        <a:latin typeface="Calibri" panose="020F0502020204030204" charset="0"/>
                        <a:ea typeface="宋体" panose="02010600030101010101" pitchFamily="2" charset="-122"/>
                      </a:endParaRPr>
                    </a:p>
                    <a:p>
                      <a:pPr indent="0" algn="just" defTabSz="914400">
                        <a:lnSpc>
                          <a:spcPts val="2000"/>
                        </a:lnSpc>
                        <a:buNone/>
                      </a:pPr>
                      <a:r>
                        <a:rPr lang="en-US" altLang="zh-CN" sz="2000" dirty="0">
                          <a:latin typeface="Courier New" panose="02070309020205020404" pitchFamily="49" charset="0"/>
                          <a:ea typeface="宋体" panose="02010600030101010101" pitchFamily="2" charset="-122"/>
                        </a:rPr>
                        <a:t>-----------</a:t>
                      </a:r>
                      <a:r>
                        <a:rPr lang="zh-CN" altLang="zh-CN" sz="2000" dirty="0">
                          <a:latin typeface="Courier New" panose="02070309020205020404" pitchFamily="49" charset="0"/>
                          <a:ea typeface="宋体" panose="02010600030101010101" pitchFamily="2" charset="-122"/>
                        </a:rPr>
                        <a:t>执行结束</a:t>
                      </a:r>
                      <a:r>
                        <a:rPr lang="en-US" altLang="zh-CN" sz="2000" dirty="0">
                          <a:latin typeface="Courier New" panose="02070309020205020404" pitchFamily="49" charset="0"/>
                          <a:ea typeface="宋体" panose="02010600030101010101" pitchFamily="2" charset="-122"/>
                        </a:rPr>
                        <a:t>----------</a:t>
                      </a:r>
                      <a:endParaRPr lang="zh-CN" altLang="zh-CN" sz="2000" dirty="0">
                        <a:latin typeface="Calibri" panose="020F0502020204030204" charset="0"/>
                        <a:ea typeface="宋体" panose="02010600030101010101" pitchFamily="2" charset="-122"/>
                      </a:endParaRPr>
                    </a:p>
                  </a:txBody>
                  <a:tcPr marL="68583" marR="68583" marT="0" marB="0" anchor="t" anchorCtr="0">
                    <a:lnL w="12700" cap="flat" cmpd="sng">
                      <a:solidFill>
                        <a:srgbClr val="00B050"/>
                      </a:solidFill>
                      <a:prstDash val="solid"/>
                      <a:round/>
                      <a:headEnd type="none" w="med" len="med"/>
                      <a:tailEnd type="none" w="med" len="med"/>
                    </a:lnL>
                    <a:lnR w="12700" cap="flat" cmpd="sng">
                      <a:solidFill>
                        <a:srgbClr val="00B050"/>
                      </a:solidFill>
                      <a:prstDash val="solid"/>
                      <a:round/>
                      <a:headEnd type="none" w="med" len="med"/>
                      <a:tailEnd type="none" w="med" len="med"/>
                    </a:lnR>
                    <a:lnT w="12700" cap="flat" cmpd="sng">
                      <a:solidFill>
                        <a:srgbClr val="00B050"/>
                      </a:solidFill>
                      <a:prstDash val="solid"/>
                      <a:round/>
                      <a:headEnd type="none" w="med" len="med"/>
                      <a:tailEnd type="none" w="med" len="med"/>
                    </a:lnT>
                    <a:lnB w="12700" cap="flat" cmpd="sng">
                      <a:solidFill>
                        <a:srgbClr val="00B050"/>
                      </a:solidFill>
                      <a:prstDash val="solid"/>
                      <a:round/>
                      <a:headEnd type="none" w="med" len="med"/>
                      <a:tailEnd type="none" w="med" len="med"/>
                    </a:lnB>
                    <a:lnTlToBr>
                      <a:noFill/>
                    </a:lnTlToBr>
                    <a:lnBlToTr>
                      <a:noFill/>
                    </a:lnBlToTr>
                    <a:pattFill prst="pct10">
                      <a:fgClr>
                        <a:srgbClr val="FFFFFF"/>
                      </a:fgClr>
                      <a:bgClr>
                        <a:srgbClr val="E5E5E5"/>
                      </a:bgClr>
                    </a:pattFill>
                  </a:tcPr>
                </a:tc>
              </a:tr>
            </a:tbl>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6340475"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五花八门的进度条设计函数</a:t>
            </a:r>
            <a:endPar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sp>
        <p:nvSpPr>
          <p:cNvPr id="88067" name="矩形 2"/>
          <p:cNvSpPr/>
          <p:nvPr/>
        </p:nvSpPr>
        <p:spPr>
          <a:xfrm>
            <a:off x="-261937" y="3225800"/>
            <a:ext cx="8736012" cy="368300"/>
          </a:xfrm>
          <a:prstGeom prst="rect">
            <a:avLst/>
          </a:prstGeom>
          <a:noFill/>
          <a:ln w="9525">
            <a:noFill/>
          </a:ln>
        </p:spPr>
        <p:txBody>
          <a:bodyPr anchor="t" anchorCtr="0">
            <a:spAutoFit/>
          </a:bodyPr>
          <a:p>
            <a:pPr eaLnBrk="0" hangingPunct="0"/>
            <a:endParaRPr lang="zh-CN" altLang="zh-CN" dirty="0">
              <a:latin typeface="Arial" panose="020B0604020202020204" pitchFamily="34" charset="0"/>
              <a:ea typeface="宋体" panose="02010600030101010101" pitchFamily="2" charset="-122"/>
            </a:endParaRPr>
          </a:p>
        </p:txBody>
      </p:sp>
      <p:graphicFrame>
        <p:nvGraphicFramePr>
          <p:cNvPr id="4" name="表格 3"/>
          <p:cNvGraphicFramePr>
            <a:graphicFrameLocks noGrp="1"/>
          </p:cNvGraphicFramePr>
          <p:nvPr/>
        </p:nvGraphicFramePr>
        <p:xfrm>
          <a:off x="539750" y="1773238"/>
          <a:ext cx="8135938" cy="4572000"/>
        </p:xfrm>
        <a:graphic>
          <a:graphicData uri="http://schemas.openxmlformats.org/drawingml/2006/table">
            <a:tbl>
              <a:tblPr/>
              <a:tblGrid>
                <a:gridCol w="2059145"/>
                <a:gridCol w="1937813"/>
                <a:gridCol w="4138980"/>
              </a:tblGrid>
              <a:tr h="33972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设计名称</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趋势</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设计函数</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3972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Liner</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Constant</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f(x) = x</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3972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Early Pause</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Speeds up</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f(x) = x+(1-sin(x*</a:t>
                      </a: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π</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π</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/2))/-8</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3972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Late Pause</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Slows down</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f(x) = x+(1-sin(x*</a:t>
                      </a: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π</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π</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/2))/8</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3972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Slow Wavy</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Constant</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f(x) = x+sin(x*</a:t>
                      </a: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π</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*5)/20</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3972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Fast Wavy</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Constant</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f(x) = x+sin(x*</a:t>
                      </a: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π</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*20)/80</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3972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Power</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Speeds up</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f(x) = (x+(1-x)*0.03)2</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3972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Inverse Power</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Slows down</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f(x) = 1+(1-x)1.5 *-1</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3972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Fast Power</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Speeds up</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f(x) = (x+(1-x)/2)8</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9211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Inv. Fast Power</a:t>
                      </a:r>
                      <a:endParaRPr kumimoji="0" lang="zh-CN" altLang="zh-CN" sz="2000" b="0" i="0" u="none" strike="noStrike" cap="none" normalizeH="0" baseline="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Slows down</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f(x) = 1+(1-x)3 *-1</a:t>
                      </a:r>
                      <a:endParaRPr kumimoji="0" lang="zh-CN" altLang="zh-CN" sz="2000" b="0" i="0" u="none" strike="noStrike" cap="none" normalizeH="0" baseline="0" dirty="0">
                        <a:ln>
                          <a:noFill/>
                        </a:ln>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2214880" cy="70675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本章小结</a:t>
            </a:r>
            <a:endPar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sp>
        <p:nvSpPr>
          <p:cNvPr id="86019" name="矩形 1"/>
          <p:cNvSpPr/>
          <p:nvPr/>
        </p:nvSpPr>
        <p:spPr>
          <a:xfrm>
            <a:off x="773430" y="1756410"/>
            <a:ext cx="7730490" cy="4707890"/>
          </a:xfrm>
          <a:prstGeom prst="rect">
            <a:avLst/>
          </a:prstGeom>
          <a:noFill/>
          <a:ln w="9525">
            <a:noFill/>
          </a:ln>
        </p:spPr>
        <p:txBody>
          <a:bodyPr wrap="square" anchor="t" anchorCtr="0">
            <a:spAutoFit/>
          </a:bodyPr>
          <a:p>
            <a:pPr marL="342900" indent="-342900" eaLnBrk="0" hangingPunct="0">
              <a:lnSpc>
                <a:spcPct val="150000"/>
              </a:lnSpc>
              <a:buFont typeface="Wingdings" panose="05000000000000000000" charset="0"/>
              <a:buChar char="Ø"/>
            </a:pPr>
            <a:r>
              <a:rPr lang="zh-CN" altLang="zh-CN" sz="2400" b="1" dirty="0">
                <a:latin typeface="Arial" panose="020B0604020202020204" pitchFamily="34" charset="0"/>
                <a:ea typeface="宋体" panose="02010600030101010101" pitchFamily="2" charset="-122"/>
              </a:rPr>
              <a:t>数字类型</a:t>
            </a:r>
            <a:r>
              <a:rPr lang="zh-CN" altLang="zh-CN" sz="2400" dirty="0">
                <a:latin typeface="Arial" panose="020B0604020202020204" pitchFamily="34" charset="0"/>
                <a:ea typeface="宋体" panose="02010600030101010101" pitchFamily="2" charset="-122"/>
              </a:rPr>
              <a:t>：整数、浮点、</a:t>
            </a:r>
            <a:r>
              <a:rPr lang="zh-CN" altLang="zh-CN" sz="2400" dirty="0">
                <a:latin typeface="Arial" panose="020B0604020202020204" pitchFamily="34" charset="0"/>
                <a:ea typeface="宋体" panose="02010600030101010101" pitchFamily="2" charset="-122"/>
              </a:rPr>
              <a:t>复数</a:t>
            </a:r>
            <a:endParaRPr lang="zh-CN" altLang="zh-CN" sz="2400" dirty="0">
              <a:latin typeface="Arial" panose="020B0604020202020204" pitchFamily="34" charset="0"/>
              <a:ea typeface="宋体" panose="02010600030101010101" pitchFamily="2" charset="-122"/>
            </a:endParaRPr>
          </a:p>
          <a:p>
            <a:pPr marL="342900" indent="-342900" eaLnBrk="0" hangingPunct="0">
              <a:lnSpc>
                <a:spcPct val="150000"/>
              </a:lnSpc>
              <a:buFont typeface="Wingdings" panose="05000000000000000000" charset="0"/>
              <a:buChar char="Ø"/>
            </a:pPr>
            <a:r>
              <a:rPr lang="zh-CN" altLang="zh-CN" sz="2400" b="1" dirty="0">
                <a:latin typeface="Arial" panose="020B0604020202020204" pitchFamily="34" charset="0"/>
                <a:ea typeface="宋体" panose="02010600030101010101" pitchFamily="2" charset="-122"/>
              </a:rPr>
              <a:t>数字类型操作：</a:t>
            </a:r>
            <a:r>
              <a:rPr lang="zh-CN" altLang="zh-CN" sz="2400" dirty="0">
                <a:solidFill>
                  <a:srgbClr val="FF0000"/>
                </a:solidFill>
                <a:latin typeface="Arial" panose="020B0604020202020204" pitchFamily="34" charset="0"/>
                <a:ea typeface="宋体" panose="02010600030101010101" pitchFamily="2" charset="-122"/>
              </a:rPr>
              <a:t>操作符、运算函数、类型转换函数</a:t>
            </a:r>
            <a:endParaRPr lang="zh-CN" altLang="zh-CN" sz="2400" dirty="0">
              <a:latin typeface="Arial" panose="020B0604020202020204" pitchFamily="34" charset="0"/>
              <a:ea typeface="宋体" panose="02010600030101010101" pitchFamily="2" charset="-122"/>
            </a:endParaRPr>
          </a:p>
          <a:p>
            <a:pPr marL="342900" indent="-342900" eaLnBrk="0" hangingPunct="0">
              <a:lnSpc>
                <a:spcPct val="150000"/>
              </a:lnSpc>
              <a:buFont typeface="Wingdings" panose="05000000000000000000" charset="0"/>
              <a:buChar char="Ø"/>
            </a:pPr>
            <a:r>
              <a:rPr lang="zh-CN" altLang="zh-CN" sz="2400" b="1" dirty="0">
                <a:latin typeface="Arial" panose="020B0604020202020204" pitchFamily="34" charset="0"/>
                <a:ea typeface="宋体" panose="02010600030101010101" pitchFamily="2" charset="-122"/>
              </a:rPr>
              <a:t>模块</a:t>
            </a:r>
            <a:r>
              <a:rPr lang="en-US" altLang="zh-CN" sz="2400" b="1" dirty="0">
                <a:latin typeface="Arial" panose="020B0604020202020204" pitchFamily="34" charset="0"/>
                <a:ea typeface="宋体" panose="02010600030101010101" pitchFamily="2" charset="-122"/>
              </a:rPr>
              <a:t>1</a:t>
            </a:r>
            <a:r>
              <a:rPr lang="zh-CN" altLang="en-US" sz="2400" b="1" dirty="0">
                <a:latin typeface="Arial" panose="020B0604020202020204" pitchFamily="34" charset="0"/>
                <a:ea typeface="宋体" panose="02010600030101010101" pitchFamily="2" charset="-122"/>
              </a:rPr>
              <a:t>：</a:t>
            </a:r>
            <a:r>
              <a:rPr lang="en-US" altLang="zh-CN" sz="2400" dirty="0">
                <a:solidFill>
                  <a:srgbClr val="FF0000"/>
                </a:solidFill>
                <a:latin typeface="Arial" panose="020B0604020202020204" pitchFamily="34" charset="0"/>
                <a:ea typeface="宋体" panose="02010600030101010101" pitchFamily="2" charset="-122"/>
              </a:rPr>
              <a:t>math</a:t>
            </a:r>
            <a:r>
              <a:rPr lang="zh-CN" altLang="en-US" sz="2400" dirty="0">
                <a:solidFill>
                  <a:srgbClr val="FF0000"/>
                </a:solidFill>
                <a:latin typeface="Arial" panose="020B0604020202020204" pitchFamily="34" charset="0"/>
                <a:ea typeface="宋体" panose="02010600030101010101" pitchFamily="2" charset="-122"/>
              </a:rPr>
              <a:t>库使用</a:t>
            </a:r>
            <a:endParaRPr lang="zh-CN" altLang="en-US" sz="2400" b="1" dirty="0">
              <a:latin typeface="Arial" panose="020B0604020202020204" pitchFamily="34" charset="0"/>
              <a:ea typeface="宋体" panose="02010600030101010101" pitchFamily="2" charset="-122"/>
            </a:endParaRPr>
          </a:p>
          <a:p>
            <a:pPr marL="342900" indent="-342900" eaLnBrk="0" hangingPunct="0">
              <a:lnSpc>
                <a:spcPct val="150000"/>
              </a:lnSpc>
              <a:buFont typeface="Wingdings" panose="05000000000000000000" charset="0"/>
              <a:buChar char="Ø"/>
            </a:pPr>
            <a:r>
              <a:rPr lang="zh-CN" altLang="en-US" sz="2400" b="1" dirty="0">
                <a:latin typeface="Arial" panose="020B0604020202020204" pitchFamily="34" charset="0"/>
                <a:ea typeface="宋体" panose="02010600030101010101" pitchFamily="2" charset="-122"/>
              </a:rPr>
              <a:t>实例</a:t>
            </a:r>
            <a:r>
              <a:rPr lang="en-US" altLang="zh-CN" sz="2400" b="1" dirty="0">
                <a:latin typeface="Arial" panose="020B0604020202020204" pitchFamily="34" charset="0"/>
                <a:ea typeface="宋体" panose="02010600030101010101" pitchFamily="2" charset="-122"/>
              </a:rPr>
              <a:t>3</a:t>
            </a:r>
            <a:r>
              <a:rPr lang="zh-CN" altLang="en-US" sz="2400" b="1" dirty="0">
                <a:latin typeface="Arial" panose="020B0604020202020204" pitchFamily="34" charset="0"/>
                <a:ea typeface="宋体" panose="02010600030101010101" pitchFamily="2" charset="-122"/>
              </a:rPr>
              <a:t>：</a:t>
            </a:r>
            <a:r>
              <a:rPr lang="zh-CN" altLang="en-US" sz="2400" dirty="0">
                <a:latin typeface="Arial" panose="020B0604020202020204" pitchFamily="34" charset="0"/>
                <a:ea typeface="宋体" panose="02010600030101010101" pitchFamily="2" charset="-122"/>
              </a:rPr>
              <a:t>天天向上</a:t>
            </a:r>
            <a:endParaRPr lang="zh-CN" altLang="en-US" sz="2400" b="1" dirty="0">
              <a:latin typeface="Arial" panose="020B0604020202020204" pitchFamily="34" charset="0"/>
              <a:ea typeface="宋体" panose="02010600030101010101" pitchFamily="2" charset="-122"/>
            </a:endParaRPr>
          </a:p>
          <a:p>
            <a:pPr marL="342900" indent="-342900" eaLnBrk="0" hangingPunct="0">
              <a:lnSpc>
                <a:spcPct val="150000"/>
              </a:lnSpc>
              <a:buFont typeface="Wingdings" panose="05000000000000000000" charset="0"/>
              <a:buChar char="Ø"/>
            </a:pPr>
            <a:r>
              <a:rPr lang="zh-CN" altLang="en-US" sz="2400" b="1" dirty="0">
                <a:latin typeface="Arial" panose="020B0604020202020204" pitchFamily="34" charset="0"/>
                <a:ea typeface="宋体" panose="02010600030101010101" pitchFamily="2" charset="-122"/>
              </a:rPr>
              <a:t>字符串类型及操作：</a:t>
            </a:r>
            <a:r>
              <a:rPr lang="zh-CN" altLang="en-US" sz="2400" dirty="0">
                <a:solidFill>
                  <a:srgbClr val="FF0000"/>
                </a:solidFill>
                <a:latin typeface="Arial" panose="020B0604020202020204" pitchFamily="34" charset="0"/>
                <a:ea typeface="宋体" panose="02010600030101010101" pitchFamily="2" charset="-122"/>
              </a:rPr>
              <a:t>操作符、处理函数、处理方法</a:t>
            </a:r>
            <a:endParaRPr lang="zh-CN" altLang="en-US" sz="2400" dirty="0">
              <a:latin typeface="Arial" panose="020B0604020202020204" pitchFamily="34" charset="0"/>
              <a:ea typeface="宋体" panose="02010600030101010101" pitchFamily="2" charset="-122"/>
            </a:endParaRPr>
          </a:p>
          <a:p>
            <a:pPr marL="342900" indent="-342900" eaLnBrk="0" hangingPunct="0">
              <a:lnSpc>
                <a:spcPct val="150000"/>
              </a:lnSpc>
              <a:buFont typeface="Wingdings" panose="05000000000000000000" charset="0"/>
              <a:buChar char="Ø"/>
            </a:pPr>
            <a:r>
              <a:rPr lang="zh-CN" altLang="en-US" sz="2400" b="1" dirty="0">
                <a:latin typeface="Arial" panose="020B0604020202020204" pitchFamily="34" charset="0"/>
                <a:ea typeface="宋体" panose="02010600030101010101" pitchFamily="2" charset="-122"/>
              </a:rPr>
              <a:t>字符串格式化：</a:t>
            </a:r>
            <a:r>
              <a:rPr lang="en-US" altLang="zh-CN" sz="2400" dirty="0">
                <a:solidFill>
                  <a:srgbClr val="FF0000"/>
                </a:solidFill>
                <a:latin typeface="Arial" panose="020B0604020202020204" pitchFamily="34" charset="0"/>
                <a:ea typeface="宋体" panose="02010600030101010101" pitchFamily="2" charset="-122"/>
              </a:rPr>
              <a:t>format</a:t>
            </a:r>
            <a:r>
              <a:rPr lang="zh-CN" altLang="en-US" sz="2400" dirty="0">
                <a:solidFill>
                  <a:srgbClr val="FF0000"/>
                </a:solidFill>
                <a:latin typeface="Arial" panose="020B0604020202020204" pitchFamily="34" charset="0"/>
                <a:ea typeface="宋体" panose="02010600030101010101" pitchFamily="2" charset="-122"/>
              </a:rPr>
              <a:t>格式控制</a:t>
            </a:r>
            <a:endParaRPr lang="en-US" altLang="zh-CN" sz="2400" b="1" dirty="0">
              <a:latin typeface="Arial" panose="020B0604020202020204" pitchFamily="34" charset="0"/>
              <a:ea typeface="宋体" panose="02010600030101010101" pitchFamily="2" charset="-122"/>
            </a:endParaRPr>
          </a:p>
          <a:p>
            <a:pPr marL="342900" indent="-342900" eaLnBrk="0" hangingPunct="0">
              <a:lnSpc>
                <a:spcPct val="150000"/>
              </a:lnSpc>
              <a:buFont typeface="Wingdings" panose="05000000000000000000" charset="0"/>
              <a:buChar char="Ø"/>
            </a:pPr>
            <a:r>
              <a:rPr lang="zh-CN" altLang="zh-CN" sz="2400" b="1" dirty="0">
                <a:latin typeface="Arial" panose="020B0604020202020204" pitchFamily="34" charset="0"/>
                <a:ea typeface="宋体" panose="02010600030101010101" pitchFamily="2" charset="-122"/>
              </a:rPr>
              <a:t>实例</a:t>
            </a:r>
            <a:r>
              <a:rPr lang="en-US" altLang="zh-CN" sz="2400" b="1" dirty="0">
                <a:latin typeface="Arial" panose="020B0604020202020204" pitchFamily="34" charset="0"/>
                <a:ea typeface="宋体" panose="02010600030101010101" pitchFamily="2" charset="-122"/>
              </a:rPr>
              <a:t>4</a:t>
            </a:r>
            <a:r>
              <a:rPr lang="zh-CN" altLang="en-US" sz="2400" b="1" dirty="0">
                <a:latin typeface="Arial" panose="020B0604020202020204" pitchFamily="34" charset="0"/>
                <a:ea typeface="宋体" panose="02010600030101010101" pitchFamily="2" charset="-122"/>
              </a:rPr>
              <a:t>：</a:t>
            </a:r>
            <a:r>
              <a:rPr lang="zh-CN" altLang="en-US" sz="2400" dirty="0">
                <a:latin typeface="Arial" panose="020B0604020202020204" pitchFamily="34" charset="0"/>
                <a:ea typeface="宋体" panose="02010600030101010101" pitchFamily="2" charset="-122"/>
              </a:rPr>
              <a:t>文本进度条</a:t>
            </a:r>
            <a:endParaRPr lang="zh-CN" altLang="en-US" sz="2400" b="1" dirty="0">
              <a:latin typeface="Arial" panose="020B0604020202020204" pitchFamily="34" charset="0"/>
              <a:ea typeface="宋体" panose="02010600030101010101" pitchFamily="2" charset="-122"/>
            </a:endParaRPr>
          </a:p>
          <a:p>
            <a:pPr eaLnBrk="0" hangingPunct="0">
              <a:buFont typeface="Wingdings" panose="05000000000000000000" charset="0"/>
            </a:pPr>
            <a:endParaRPr lang="zh-CN" altLang="zh-CN" sz="2400" b="1" dirty="0">
              <a:latin typeface="Arial" panose="020B0604020202020204" pitchFamily="34" charset="0"/>
              <a:ea typeface="宋体" panose="02010600030101010101" pitchFamily="2" charset="-122"/>
            </a:endParaRPr>
          </a:p>
          <a:p>
            <a:pPr marL="342900" indent="-342900" eaLnBrk="0" hangingPunct="0">
              <a:buFont typeface="Wingdings" panose="05000000000000000000" charset="0"/>
              <a:buChar char="Ø"/>
            </a:pPr>
            <a:endParaRPr lang="zh-CN" altLang="zh-CN" sz="2400" b="1" dirty="0">
              <a:latin typeface="Arial" panose="020B0604020202020204" pitchFamily="34" charset="0"/>
              <a:ea typeface="宋体" panose="02010600030101010101" pitchFamily="2" charset="-122"/>
            </a:endParaRPr>
          </a:p>
        </p:txBody>
      </p:sp>
      <p:sp>
        <p:nvSpPr>
          <p:cNvPr id="86020" name="矩形 2"/>
          <p:cNvSpPr/>
          <p:nvPr/>
        </p:nvSpPr>
        <p:spPr>
          <a:xfrm>
            <a:off x="-261937" y="3225800"/>
            <a:ext cx="8736012" cy="368300"/>
          </a:xfrm>
          <a:prstGeom prst="rect">
            <a:avLst/>
          </a:prstGeom>
          <a:noFill/>
          <a:ln w="9525">
            <a:noFill/>
          </a:ln>
        </p:spPr>
        <p:txBody>
          <a:bodyPr anchor="t" anchorCtr="0">
            <a:spAutoFit/>
          </a:bodyPr>
          <a:p>
            <a:pPr eaLnBrk="0" hangingPunct="0"/>
            <a:endParaRPr lang="zh-CN" altLang="zh-CN" dirty="0">
              <a:latin typeface="Arial" panose="020B0604020202020204" pitchFamily="34" charset="0"/>
              <a:ea typeface="宋体" panose="02010600030101010101" pitchFamily="2" charset="-122"/>
            </a:endParaRPr>
          </a:p>
        </p:txBody>
      </p:sp>
      <p:sp>
        <p:nvSpPr>
          <p:cNvPr id="2" name="矩形 1"/>
          <p:cNvSpPr/>
          <p:nvPr/>
        </p:nvSpPr>
        <p:spPr>
          <a:xfrm>
            <a:off x="611505" y="1844675"/>
            <a:ext cx="7632700" cy="2160270"/>
          </a:xfrm>
          <a:prstGeom prst="rect">
            <a:avLst/>
          </a:prstGeom>
          <a:noFill/>
          <a:ln>
            <a:solidFill>
              <a:schemeClr val="accent2">
                <a:lumMod val="60000"/>
                <a:lumOff val="40000"/>
              </a:schemeClr>
            </a:solidFill>
          </a:ln>
          <a:extLst>
            <a:ext uri="{909E8E84-426E-40DD-AFC4-6F175D3DCCD1}">
              <a14:hiddenFill xmlns:a14="http://schemas.microsoft.com/office/drawing/2010/main">
                <a:solidFill>
                  <a:schemeClr val="bg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矩形 2"/>
          <p:cNvSpPr/>
          <p:nvPr>
            <p:custDataLst>
              <p:tags r:id="rId3"/>
            </p:custDataLst>
          </p:nvPr>
        </p:nvSpPr>
        <p:spPr>
          <a:xfrm>
            <a:off x="594995" y="4124325"/>
            <a:ext cx="7632700" cy="2160270"/>
          </a:xfrm>
          <a:prstGeom prst="rect">
            <a:avLst/>
          </a:prstGeom>
          <a:noFill/>
          <a:ln>
            <a:solidFill>
              <a:srgbClr val="92D050"/>
            </a:solidFill>
          </a:ln>
          <a:extLst>
            <a:ext uri="{909E8E84-426E-40DD-AFC4-6F175D3DCCD1}">
              <a14:hiddenFill xmlns:a14="http://schemas.microsoft.com/office/drawing/2010/main">
                <a:solidFill>
                  <a:schemeClr val="bg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075" name="图片 4"/>
          <p:cNvPicPr>
            <a:picLocks noChangeAspect="1"/>
          </p:cNvPicPr>
          <p:nvPr/>
        </p:nvPicPr>
        <p:blipFill>
          <a:blip r:embed="rId2"/>
          <a:srcRect/>
          <a:stretch>
            <a:fillRect/>
          </a:stretch>
        </p:blipFill>
        <p:spPr bwMode="auto">
          <a:xfrm>
            <a:off x="681038"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2749550"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rPr>
              <a:t>浮点数类型</a:t>
            </a:r>
            <a:endParaRPr kumimoji="0" lang="zh-CN" altLang="en-US" sz="4000" b="0" i="0" u="none" strike="noStrike" kern="1200" cap="none" spc="0" normalizeH="0" baseline="0" noProof="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pic>
        <p:nvPicPr>
          <p:cNvPr id="11267" name="图片 1"/>
          <p:cNvPicPr>
            <a:picLocks noChangeAspect="1"/>
          </p:cNvPicPr>
          <p:nvPr/>
        </p:nvPicPr>
        <p:blipFill>
          <a:blip r:embed="rId3"/>
          <a:stretch>
            <a:fillRect/>
          </a:stretch>
        </p:blipFill>
        <p:spPr>
          <a:xfrm>
            <a:off x="658813" y="2420938"/>
            <a:ext cx="7874000" cy="2071687"/>
          </a:xfrm>
          <a:prstGeom prst="rect">
            <a:avLst/>
          </a:prstGeom>
          <a:noFill/>
          <a:ln w="9525">
            <a:noFill/>
          </a:ln>
        </p:spPr>
      </p:pic>
      <p:sp>
        <p:nvSpPr>
          <p:cNvPr id="3" name="椭圆 2"/>
          <p:cNvSpPr/>
          <p:nvPr/>
        </p:nvSpPr>
        <p:spPr>
          <a:xfrm>
            <a:off x="3381375" y="3238500"/>
            <a:ext cx="647700" cy="36036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椭圆 7"/>
          <p:cNvSpPr/>
          <p:nvPr/>
        </p:nvSpPr>
        <p:spPr>
          <a:xfrm>
            <a:off x="7680325" y="3233738"/>
            <a:ext cx="649288" cy="36036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椭圆 8"/>
          <p:cNvSpPr/>
          <p:nvPr/>
        </p:nvSpPr>
        <p:spPr>
          <a:xfrm>
            <a:off x="7977188" y="3525838"/>
            <a:ext cx="647700" cy="36036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tags/tag1.xml><?xml version="1.0" encoding="utf-8"?>
<p:tagLst xmlns:p="http://schemas.openxmlformats.org/presentationml/2006/main">
  <p:tag name="KSO_WM_UNIT_TABLE_BEAUTIFY" val="smartTable{46d0a062-cdf4-4695-afeb-02ef8f8b7ff0}"/>
  <p:tag name="TABLE_ENDDRAG_ORIGIN_RECT" val="522*381"/>
  <p:tag name="TABLE_ENDDRAG_RECT" val="91*128*522*381"/>
</p:tagLst>
</file>

<file path=ppt/tags/tag10.xml><?xml version="1.0" encoding="utf-8"?>
<p:tagLst xmlns:p="http://schemas.openxmlformats.org/presentationml/2006/main">
  <p:tag name="KSO_WM_UNIT_TABLE_BEAUTIFY" val="smartTable{5135d3a6-2ae6-4657-85c5-596265dffd1a}"/>
</p:tagLst>
</file>

<file path=ppt/tags/tag11.xml><?xml version="1.0" encoding="utf-8"?>
<p:tagLst xmlns:p="http://schemas.openxmlformats.org/presentationml/2006/main">
  <p:tag name="KSO_WM_UNIT_TABLE_BEAUTIFY" val="smartTable{5135d3a6-2ae6-4657-85c5-596265dffd1a}"/>
</p:tagLst>
</file>

<file path=ppt/tags/tag12.xml><?xml version="1.0" encoding="utf-8"?>
<p:tagLst xmlns:p="http://schemas.openxmlformats.org/presentationml/2006/main">
  <p:tag name="KSO_WM_UNIT_TABLE_BEAUTIFY" val="smartTable{3d41a98b-9b88-4665-88f2-bfeee5c00aac}"/>
</p:tagLst>
</file>

<file path=ppt/tags/tag13.xml><?xml version="1.0" encoding="utf-8"?>
<p:tagLst xmlns:p="http://schemas.openxmlformats.org/presentationml/2006/main">
  <p:tag name="KSO_WM_UNIT_TABLE_BEAUTIFY" val="smartTable{db836d0b-94a3-4525-b0fb-87205ab59827}"/>
</p:tagLst>
</file>

<file path=ppt/tags/tag14.xml><?xml version="1.0" encoding="utf-8"?>
<p:tagLst xmlns:p="http://schemas.openxmlformats.org/presentationml/2006/main">
  <p:tag name="KSO_WM_UNIT_TABLE_BEAUTIFY" val="smartTable{c2ff0299-18d9-46a0-af8b-2c624b58480f}"/>
</p:tagLst>
</file>

<file path=ppt/tags/tag15.xml><?xml version="1.0" encoding="utf-8"?>
<p:tagLst xmlns:p="http://schemas.openxmlformats.org/presentationml/2006/main">
  <p:tag name="KSO_WM_UNIT_TABLE_BEAUTIFY" val="smartTable{8beda863-2814-4e63-81a0-f9ca82d4a614}"/>
</p:tagLst>
</file>

<file path=ppt/tags/tag16.xml><?xml version="1.0" encoding="utf-8"?>
<p:tagLst xmlns:p="http://schemas.openxmlformats.org/presentationml/2006/main">
  <p:tag name="KSO_WM_UNIT_TABLE_BEAUTIFY" val="smartTable{7e64bc9e-9011-4bb9-9568-eb4347cec8ac}"/>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commondata" val="eyJoZGlkIjoiMjhkODk1NzE5OWVhYzIzZDdhMzQ4ZGMxYjcxNDEyYTUifQ=="/>
</p:tagLst>
</file>

<file path=ppt/tags/tag2.xml><?xml version="1.0" encoding="utf-8"?>
<p:tagLst xmlns:p="http://schemas.openxmlformats.org/presentationml/2006/main">
  <p:tag name="KSO_WM_UNIT_TABLE_BEAUTIFY" val="smartTable{090a20db-209d-4b32-b3c4-061c3f019e67}"/>
</p:tagLst>
</file>

<file path=ppt/tags/tag3.xml><?xml version="1.0" encoding="utf-8"?>
<p:tagLst xmlns:p="http://schemas.openxmlformats.org/presentationml/2006/main">
  <p:tag name="KSO_WM_UNIT_TABLE_BEAUTIFY" val="smartTable{2273b6ff-de0a-4fdf-8771-f3abd9702f50}"/>
</p:tagLst>
</file>

<file path=ppt/tags/tag4.xml><?xml version="1.0" encoding="utf-8"?>
<p:tagLst xmlns:p="http://schemas.openxmlformats.org/presentationml/2006/main">
  <p:tag name="KSO_WM_UNIT_TABLE_BEAUTIFY" val="smartTable{8beda863-2814-4e63-81a0-f9ca82d4a614}"/>
</p:tagLst>
</file>

<file path=ppt/tags/tag5.xml><?xml version="1.0" encoding="utf-8"?>
<p:tagLst xmlns:p="http://schemas.openxmlformats.org/presentationml/2006/main">
  <p:tag name="KSO_WM_UNIT_TABLE_BEAUTIFY" val="smartTable{db20548c-ad17-4ef2-966d-443f1e95c3b5}"/>
</p:tagLst>
</file>

<file path=ppt/tags/tag6.xml><?xml version="1.0" encoding="utf-8"?>
<p:tagLst xmlns:p="http://schemas.openxmlformats.org/presentationml/2006/main">
  <p:tag name="KSO_WM_UNIT_TABLE_BEAUTIFY" val="smartTable{e71f448d-c9e5-4321-ad1e-b5277f67cb46}"/>
</p:tagLst>
</file>

<file path=ppt/tags/tag7.xml><?xml version="1.0" encoding="utf-8"?>
<p:tagLst xmlns:p="http://schemas.openxmlformats.org/presentationml/2006/main">
  <p:tag name="KSO_WM_UNIT_TABLE_BEAUTIFY" val="smartTable{e71f448d-c9e5-4321-ad1e-b5277f67cb46}"/>
</p:tagLst>
</file>

<file path=ppt/tags/tag8.xml><?xml version="1.0" encoding="utf-8"?>
<p:tagLst xmlns:p="http://schemas.openxmlformats.org/presentationml/2006/main">
  <p:tag name="KSO_WM_UNIT_TABLE_BEAUTIFY" val="smartTable{75644b20-2612-4cbb-ab69-74707fbeee81}"/>
  <p:tag name="TABLE_ENDDRAG_ORIGIN_RECT" val="650*540"/>
  <p:tag name="TABLE_ENDDRAG_RECT" val="28*-2*650*540"/>
</p:tagLst>
</file>

<file path=ppt/tags/tag9.xml><?xml version="1.0" encoding="utf-8"?>
<p:tagLst xmlns:p="http://schemas.openxmlformats.org/presentationml/2006/main">
  <p:tag name="KSO_WM_UNIT_TABLE_BEAUTIFY" val="smartTable{75644b20-2612-4cbb-ab69-74707fbeee81}"/>
  <p:tag name="TABLE_ENDDRAG_ORIGIN_RECT" val="650*540"/>
  <p:tag name="TABLE_ENDDRAG_RECT" val="28*-2*650*540"/>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16606</Words>
  <Application>WPS 演示</Application>
  <PresentationFormat>全屏显示(4:3)</PresentationFormat>
  <Paragraphs>1566</Paragraphs>
  <Slides>85</Slides>
  <Notes>1</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3</vt:i4>
      </vt:variant>
      <vt:variant>
        <vt:lpstr>幻灯片标题</vt:lpstr>
      </vt:variant>
      <vt:variant>
        <vt:i4>85</vt:i4>
      </vt:variant>
    </vt:vector>
  </HeadingPairs>
  <TitlesOfParts>
    <vt:vector size="103" baseType="lpstr">
      <vt:lpstr>Arial</vt:lpstr>
      <vt:lpstr>宋体</vt:lpstr>
      <vt:lpstr>Wingdings</vt:lpstr>
      <vt:lpstr>Palatino Linotype</vt:lpstr>
      <vt:lpstr>黑体</vt:lpstr>
      <vt:lpstr>微软雅黑</vt:lpstr>
      <vt:lpstr>Arial Unicode MS</vt:lpstr>
      <vt:lpstr>Calibri</vt:lpstr>
      <vt:lpstr>Times New Roman</vt:lpstr>
      <vt:lpstr>Courier New</vt:lpstr>
      <vt:lpstr>Cambria Math</vt:lpstr>
      <vt:lpstr>MS Mincho</vt:lpstr>
      <vt:lpstr>Wingdings</vt:lpstr>
      <vt:lpstr>Segoe Print</vt:lpstr>
      <vt:lpstr>默认设计模板</vt:lpstr>
      <vt:lpstr>Excel.Chart.8</vt:lpstr>
      <vt:lpstr>Excel.Chart.8</vt:lpstr>
      <vt:lpstr>Visio.Drawing.11</vt:lpstr>
      <vt:lpstr>Python语言基础</vt:lpstr>
      <vt:lpstr>第3章 基本数据类型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内置的字符串处理函数</vt:lpstr>
      <vt:lpstr>Python字符串的编码方式</vt:lpstr>
      <vt:lpstr>Unicode编码</vt:lpstr>
      <vt:lpstr>PowerPoint 演示文稿</vt:lpstr>
      <vt:lpstr>PowerPoint 演示文稿</vt:lpstr>
      <vt:lpstr>PowerPoint 演示文稿</vt:lpstr>
      <vt:lpstr>PowerPoint 演示文稿</vt:lpstr>
      <vt:lpstr>字符串处理方法</vt:lpstr>
      <vt:lpstr>PowerPoint 演示文稿</vt:lpstr>
      <vt:lpstr>PowerPoint 演示文稿</vt:lpstr>
      <vt:lpstr>PowerPoint 演示文稿</vt:lpstr>
      <vt:lpstr>PowerPoint 演示文稿</vt:lpstr>
      <vt:lpstr>PowerPoint 演示文稿</vt:lpstr>
      <vt:lpstr>Format方法的格式控制</vt:lpstr>
      <vt:lpstr>Format方法的格式控制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Python语言程序设计</dc:title>
  <dc:creator>Weijia Yuan</dc:creator>
  <cp:lastModifiedBy>manman</cp:lastModifiedBy>
  <cp:revision>65</cp:revision>
  <cp:lastPrinted>2015-09-27T23:25:00Z</cp:lastPrinted>
  <dcterms:created xsi:type="dcterms:W3CDTF">2016-12-05T15:46:00Z</dcterms:created>
  <dcterms:modified xsi:type="dcterms:W3CDTF">2023-10-07T14:29:55Z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2052-12.1.0.15374</vt:lpwstr>
  </property>
  <property fmtid="{D5CDD505-2E9C-101B-9397-08002B2CF9AE}" pid="3" name="ICV">
    <vt:lpwstr>F2989C340ABC45C4B71AA41BFC140038</vt:lpwstr>
  </property>
</Properties>
</file>