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72" r:id="rId3"/>
    <p:sldId id="415" r:id="rId4"/>
    <p:sldId id="571" r:id="rId5"/>
    <p:sldId id="653" r:id="rId6"/>
    <p:sldId id="573" r:id="rId7"/>
    <p:sldId id="574" r:id="rId8"/>
    <p:sldId id="575" r:id="rId9"/>
    <p:sldId id="576" r:id="rId10"/>
    <p:sldId id="577" r:id="rId11"/>
    <p:sldId id="578" r:id="rId12"/>
    <p:sldId id="579" r:id="rId13"/>
    <p:sldId id="580" r:id="rId14"/>
    <p:sldId id="581" r:id="rId16"/>
    <p:sldId id="582" r:id="rId17"/>
    <p:sldId id="572" r:id="rId18"/>
    <p:sldId id="583" r:id="rId19"/>
    <p:sldId id="584" r:id="rId20"/>
    <p:sldId id="585" r:id="rId21"/>
    <p:sldId id="654" r:id="rId22"/>
    <p:sldId id="587" r:id="rId23"/>
    <p:sldId id="588" r:id="rId24"/>
    <p:sldId id="589" r:id="rId25"/>
    <p:sldId id="590" r:id="rId26"/>
    <p:sldId id="591" r:id="rId27"/>
    <p:sldId id="592" r:id="rId28"/>
    <p:sldId id="593" r:id="rId29"/>
    <p:sldId id="714" r:id="rId30"/>
    <p:sldId id="753" r:id="rId31"/>
    <p:sldId id="594" r:id="rId32"/>
    <p:sldId id="595" r:id="rId33"/>
    <p:sldId id="596" r:id="rId34"/>
    <p:sldId id="597" r:id="rId35"/>
    <p:sldId id="479" r:id="rId36"/>
    <p:sldId id="560" r:id="rId37"/>
    <p:sldId id="562" r:id="rId38"/>
    <p:sldId id="563" r:id="rId39"/>
    <p:sldId id="623" r:id="rId40"/>
    <p:sldId id="564" r:id="rId41"/>
    <p:sldId id="565" r:id="rId42"/>
    <p:sldId id="566" r:id="rId43"/>
    <p:sldId id="568" r:id="rId44"/>
    <p:sldId id="569" r:id="rId45"/>
    <p:sldId id="570" r:id="rId46"/>
    <p:sldId id="598" r:id="rId47"/>
    <p:sldId id="599" r:id="rId48"/>
    <p:sldId id="601" r:id="rId49"/>
    <p:sldId id="604" r:id="rId50"/>
    <p:sldId id="603" r:id="rId51"/>
    <p:sldId id="600" r:id="rId52"/>
    <p:sldId id="602" r:id="rId53"/>
    <p:sldId id="605" r:id="rId54"/>
    <p:sldId id="607" r:id="rId55"/>
    <p:sldId id="608" r:id="rId56"/>
    <p:sldId id="611" r:id="rId57"/>
    <p:sldId id="612" r:id="rId58"/>
    <p:sldId id="502" r:id="rId59"/>
    <p:sldId id="613" r:id="rId60"/>
    <p:sldId id="614" r:id="rId61"/>
    <p:sldId id="615" r:id="rId62"/>
    <p:sldId id="616" r:id="rId63"/>
    <p:sldId id="617" r:id="rId64"/>
    <p:sldId id="618" r:id="rId65"/>
    <p:sldId id="619" r:id="rId66"/>
    <p:sldId id="620" r:id="rId67"/>
    <p:sldId id="621" r:id="rId68"/>
    <p:sldId id="622" r:id="rId69"/>
    <p:sldId id="792" r:id="rId70"/>
    <p:sldId id="794" r:id="rId71"/>
    <p:sldId id="796" r:id="rId72"/>
    <p:sldId id="797" r:id="rId73"/>
    <p:sldId id="798" r:id="rId74"/>
    <p:sldId id="793" r:id="rId75"/>
  </p:sldIdLst>
  <p:sldSz cx="9144000" cy="6858000" type="screen4x3"/>
  <p:notesSz cx="6858000" cy="9144000"/>
  <p:custDataLst>
    <p:tags r:id="rId7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0"/>
    <p:restoredTop sz="94690"/>
  </p:normalViewPr>
  <p:slideViewPr>
    <p:cSldViewPr showGuides="1">
      <p:cViewPr varScale="1">
        <p:scale>
          <a:sx n="71" d="100"/>
          <a:sy n="71" d="100"/>
        </p:scale>
        <p:origin x="-1338" y="-102"/>
      </p:cViewPr>
      <p:guideLst>
        <p:guide orient="horz" pos="2179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9" Type="http://schemas.openxmlformats.org/officeDocument/2006/relationships/tags" Target="tags/tag22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8AD339-0373-4016-9EBB-528EDE67B7A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75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png"/><Relationship Id="rId3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png"/><Relationship Id="rId3" Type="http://schemas.openxmlformats.org/officeDocument/2006/relationships/tags" Target="../tags/tag1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png"/><Relationship Id="rId3" Type="http://schemas.openxmlformats.org/officeDocument/2006/relationships/tags" Target="../tags/tag18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tags" Target="../tags/tag1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tags" Target="../tags/tag20.xml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png"/><Relationship Id="rId3" Type="http://schemas.openxmlformats.org/officeDocument/2006/relationships/tags" Target="../tags/tag2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052" name="Chart 6"/>
          <p:cNvGraphicFramePr/>
          <p:nvPr/>
        </p:nvGraphicFramePr>
        <p:xfrm>
          <a:off x="0" y="4868863"/>
          <a:ext cx="8859838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4401800" imgH="5003800" progId="Excel.Chart.8">
                  <p:embed/>
                </p:oleObj>
              </mc:Choice>
              <mc:Fallback>
                <p:oleObj name="" r:id="rId2" imgW="14401800" imgH="5003800" progId="Excel.Char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868863"/>
                        <a:ext cx="8859838" cy="1468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0" y="1268413"/>
            <a:ext cx="9144000" cy="2387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Python</a:t>
            </a: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语言</a:t>
            </a: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基础</a:t>
            </a:r>
            <a:endParaRPr kumimoji="0" lang="zh-CN" altLang="en-US" sz="6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anose="02040502050505030304" pitchFamily="18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0" y="3808413"/>
            <a:ext cx="9144000" cy="1222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河南农业大学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王曼曼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manmanwmm@163.com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38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程序的基本结构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9925" y="1586548"/>
            <a:ext cx="7991475" cy="2122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是程序根据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条件判断结果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向后反复执行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的一种运行方式，根据循环体触发条件不同，包括条件循环和遍历循环结构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4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0" y="3285490"/>
            <a:ext cx="5581650" cy="2838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3"/>
          <p:cNvSpPr/>
          <p:nvPr/>
        </p:nvSpPr>
        <p:spPr>
          <a:xfrm>
            <a:off x="3032760" y="6165215"/>
            <a:ext cx="30784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1800" dirty="0"/>
              <a:t>图</a:t>
            </a:r>
            <a:r>
              <a:rPr lang="en-US" altLang="zh-CN" sz="1800" dirty="0"/>
              <a:t>4.5 </a:t>
            </a:r>
            <a:r>
              <a:rPr lang="zh-CN" altLang="en-US" sz="1800" dirty="0"/>
              <a:t>循环结构的流程图</a:t>
            </a:r>
            <a:r>
              <a:rPr lang="zh-CN" altLang="en-US" sz="1800" dirty="0"/>
              <a:t>表示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75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程序的基本结构实例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8313" y="1616075"/>
            <a:ext cx="8424863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对于一个计算问题，可以用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IPO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描述、流程图描述或者直接以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代码方式描述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9" name="矩形 5"/>
          <p:cNvSpPr/>
          <p:nvPr/>
        </p:nvSpPr>
        <p:spPr>
          <a:xfrm>
            <a:off x="4572000" y="2687638"/>
            <a:ext cx="43926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微实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：圆面</a:t>
            </a:r>
            <a:r>
              <a:rPr lang="zh-CN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积和周长的计算。</a:t>
            </a:r>
            <a:endParaRPr lang="zh-CN" altLang="zh-CN" sz="1600" dirty="0">
              <a:latin typeface="Calibri" panose="020F0502020204030204" charset="0"/>
              <a:ea typeface="Times New Roman" panose="02020603050405020304" pitchFamily="18" charset="0"/>
            </a:endParaRPr>
          </a:p>
        </p:txBody>
      </p:sp>
      <p:pic>
        <p:nvPicPr>
          <p:cNvPr id="1127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5" y="2311400"/>
            <a:ext cx="1287463" cy="387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1" name="矩形 6"/>
          <p:cNvSpPr/>
          <p:nvPr/>
        </p:nvSpPr>
        <p:spPr>
          <a:xfrm>
            <a:off x="473075" y="3213100"/>
            <a:ext cx="2881313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000" b="1" dirty="0">
                <a:latin typeface="Calibri" panose="020F0502020204030204" charset="0"/>
                <a:ea typeface="楷体" panose="02010609060101010101" pitchFamily="49" charset="-122"/>
              </a:rPr>
              <a:t>输入</a:t>
            </a:r>
            <a:r>
              <a:rPr lang="zh-CN" altLang="zh-CN" sz="2000" dirty="0">
                <a:latin typeface="Calibri" panose="020F0502020204030204" charset="0"/>
                <a:ea typeface="楷体" panose="02010609060101010101" pitchFamily="49" charset="-122"/>
              </a:rPr>
              <a:t>：圆半径</a:t>
            </a:r>
            <a:r>
              <a:rPr lang="en-US" altLang="zh-CN" sz="2000" dirty="0">
                <a:latin typeface="Calibri" panose="020F0502020204030204" charset="0"/>
                <a:ea typeface="楷体" panose="02010609060101010101" pitchFamily="49" charset="-122"/>
              </a:rPr>
              <a:t>R</a:t>
            </a:r>
            <a:endParaRPr lang="zh-CN" altLang="zh-CN" sz="2000" dirty="0">
              <a:latin typeface="Calibri" panose="020F0502020204030204" charset="0"/>
              <a:ea typeface="楷体" panose="02010609060101010101" pitchFamily="49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000" b="1" dirty="0">
                <a:latin typeface="Calibri" panose="020F0502020204030204" charset="0"/>
                <a:ea typeface="楷体" panose="02010609060101010101" pitchFamily="49" charset="-122"/>
              </a:rPr>
              <a:t>处理</a:t>
            </a:r>
            <a:r>
              <a:rPr lang="zh-CN" altLang="zh-CN" sz="2000" dirty="0">
                <a:latin typeface="Calibri" panose="020F0502020204030204" charset="0"/>
                <a:ea typeface="楷体" panose="02010609060101010101" pitchFamily="49" charset="-122"/>
              </a:rPr>
              <a:t>：</a:t>
            </a:r>
            <a:endParaRPr lang="zh-CN" altLang="zh-CN" sz="2000" dirty="0">
              <a:latin typeface="Calibri" panose="020F0502020204030204" charset="0"/>
              <a:ea typeface="楷体" panose="02010609060101010101" pitchFamily="49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000" dirty="0">
                <a:latin typeface="Calibri" panose="020F0502020204030204" charset="0"/>
                <a:ea typeface="楷体" panose="02010609060101010101" pitchFamily="49" charset="-122"/>
              </a:rPr>
              <a:t>圆面积：</a:t>
            </a:r>
            <a:r>
              <a:rPr lang="en-US" altLang="zh-CN" sz="2000" dirty="0">
                <a:latin typeface="Calibri" panose="020F0502020204030204" charset="0"/>
                <a:ea typeface="楷体" panose="02010609060101010101" pitchFamily="49" charset="-122"/>
              </a:rPr>
              <a:t>S = π*R*R</a:t>
            </a:r>
            <a:endParaRPr lang="zh-CN" altLang="zh-CN" sz="2000" dirty="0">
              <a:latin typeface="Calibri" panose="020F0502020204030204" charset="0"/>
              <a:ea typeface="楷体" panose="02010609060101010101" pitchFamily="49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000" dirty="0">
                <a:latin typeface="Calibri" panose="020F0502020204030204" charset="0"/>
                <a:ea typeface="楷体" panose="02010609060101010101" pitchFamily="49" charset="-122"/>
              </a:rPr>
              <a:t>圆周长：</a:t>
            </a:r>
            <a:r>
              <a:rPr lang="en-US" altLang="zh-CN" sz="2000" dirty="0">
                <a:latin typeface="Calibri" panose="020F0502020204030204" charset="0"/>
                <a:ea typeface="楷体" panose="02010609060101010101" pitchFamily="49" charset="-122"/>
              </a:rPr>
              <a:t>L = 2*π*R</a:t>
            </a:r>
            <a:endParaRPr lang="zh-CN" altLang="zh-CN" sz="2000" dirty="0">
              <a:latin typeface="Calibri" panose="020F0502020204030204" charset="0"/>
              <a:ea typeface="楷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zh-CN" sz="2000" b="1" dirty="0">
                <a:ea typeface="楷体" panose="02010609060101010101" pitchFamily="49" charset="-122"/>
              </a:rPr>
              <a:t>输出</a:t>
            </a:r>
            <a:r>
              <a:rPr lang="zh-CN" altLang="zh-CN" sz="2000" dirty="0">
                <a:ea typeface="楷体" panose="02010609060101010101" pitchFamily="49" charset="-122"/>
              </a:rPr>
              <a:t>：圆面积</a:t>
            </a:r>
            <a:r>
              <a:rPr lang="en-US" altLang="zh-CN" sz="2000" dirty="0">
                <a:ea typeface="楷体" panose="02010609060101010101" pitchFamily="49" charset="-122"/>
              </a:rPr>
              <a:t>S</a:t>
            </a:r>
            <a:r>
              <a:rPr lang="zh-CN" altLang="zh-CN" sz="2000" dirty="0">
                <a:ea typeface="楷体" panose="02010609060101010101" pitchFamily="49" charset="-122"/>
              </a:rPr>
              <a:t>、周长</a:t>
            </a:r>
            <a:r>
              <a:rPr lang="en-US" altLang="zh-CN" sz="2000" dirty="0">
                <a:ea typeface="楷体" panose="02010609060101010101" pitchFamily="49" charset="-122"/>
              </a:rPr>
              <a:t>L</a:t>
            </a:r>
            <a:r>
              <a:rPr lang="zh-CN" altLang="zh-CN" sz="2000" dirty="0">
                <a:ea typeface="楷体" panose="02010609060101010101" pitchFamily="49" charset="-122"/>
              </a:rPr>
              <a:t> </a:t>
            </a:r>
            <a:endParaRPr lang="zh-CN" altLang="en-US" sz="2000" dirty="0">
              <a:ea typeface="楷体" panose="02010609060101010101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003800" y="3644900"/>
          <a:ext cx="3960495" cy="1871345"/>
        </p:xfrm>
        <a:graphic>
          <a:graphicData uri="http://schemas.openxmlformats.org/drawingml/2006/table">
            <a:tbl>
              <a:tblPr/>
              <a:tblGrid>
                <a:gridCol w="492760"/>
                <a:gridCol w="3467735"/>
              </a:tblGrid>
              <a:tr h="18713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 =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请输入圆半径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:"))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= 3.1415*R*R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 = 2*3.1415*R 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面积和周长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:",S,L)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279" name="矩形 8"/>
          <p:cNvSpPr/>
          <p:nvPr/>
        </p:nvSpPr>
        <p:spPr>
          <a:xfrm>
            <a:off x="1243013" y="6227763"/>
            <a:ext cx="4287837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1400" dirty="0">
                <a:latin typeface="Calibri" panose="020F0502020204030204" charset="0"/>
                <a:cs typeface="Times New Roman" panose="02020603050405020304" pitchFamily="18" charset="0"/>
              </a:rPr>
              <a:t>问题</a:t>
            </a:r>
            <a:r>
              <a:rPr lang="en-US" altLang="zh-CN" sz="1400" dirty="0">
                <a:latin typeface="Calibri" panose="020F0502020204030204" charset="0"/>
                <a:cs typeface="Times New Roman" panose="02020603050405020304" pitchFamily="18" charset="0"/>
              </a:rPr>
              <a:t>IPO</a:t>
            </a:r>
            <a:r>
              <a:rPr lang="zh-CN" altLang="zh-CN" sz="1400" dirty="0">
                <a:latin typeface="Calibri" panose="020F0502020204030204" charset="0"/>
                <a:cs typeface="Times New Roman" panose="02020603050405020304" pitchFamily="18" charset="0"/>
              </a:rPr>
              <a:t>描述</a:t>
            </a:r>
            <a:r>
              <a:rPr lang="en-US" altLang="zh-CN" sz="1400" dirty="0">
                <a:latin typeface="Calibri" panose="020F0502020204030204" charset="0"/>
                <a:cs typeface="Times New Roman" panose="02020603050405020304" pitchFamily="18" charset="0"/>
              </a:rPr>
              <a:t>                                 </a:t>
            </a:r>
            <a:r>
              <a:rPr lang="zh-CN" altLang="en-US" sz="1400" dirty="0">
                <a:latin typeface="Calibri" panose="020F0502020204030204" charset="0"/>
                <a:cs typeface="Times New Roman" panose="02020603050405020304" pitchFamily="18" charset="0"/>
              </a:rPr>
              <a:t>流程图描述</a:t>
            </a:r>
            <a:r>
              <a:rPr lang="zh-CN" altLang="zh-CN" sz="1400" dirty="0"/>
              <a:t> </a:t>
            </a:r>
            <a:endParaRPr lang="zh-CN" altLang="en-US" sz="1400" dirty="0"/>
          </a:p>
        </p:txBody>
      </p:sp>
      <p:sp>
        <p:nvSpPr>
          <p:cNvPr id="11280" name="矩形 9"/>
          <p:cNvSpPr/>
          <p:nvPr/>
        </p:nvSpPr>
        <p:spPr>
          <a:xfrm>
            <a:off x="6757988" y="6089650"/>
            <a:ext cx="1457960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400" dirty="0">
                <a:latin typeface="Calibri" panose="020F0502020204030204" charset="0"/>
                <a:cs typeface="Times New Roman" panose="02020603050405020304" pitchFamily="18" charset="0"/>
              </a:rPr>
              <a:t>Python</a:t>
            </a:r>
            <a:r>
              <a:rPr lang="zh-CN" altLang="zh-CN" sz="1400" dirty="0">
                <a:latin typeface="Calibri" panose="020F0502020204030204" charset="0"/>
                <a:cs typeface="Times New Roman" panose="02020603050405020304" pitchFamily="18" charset="0"/>
              </a:rPr>
              <a:t>代码描述</a:t>
            </a:r>
            <a:r>
              <a:rPr lang="zh-CN" altLang="zh-CN" sz="1400" dirty="0"/>
              <a:t> 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75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程序的基本结构实例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92" name="矩形 1"/>
          <p:cNvSpPr/>
          <p:nvPr/>
        </p:nvSpPr>
        <p:spPr>
          <a:xfrm>
            <a:off x="468313" y="1800225"/>
            <a:ext cx="8640762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微实例</a:t>
            </a:r>
            <a:r>
              <a:rPr lang="en-US" altLang="zh-CN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4.2</a:t>
            </a:r>
            <a:r>
              <a:rPr lang="zh-CN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：实数绝对值的计算。</a:t>
            </a:r>
            <a:endParaRPr lang="zh-CN" altLang="zh-CN" sz="1600" dirty="0">
              <a:latin typeface="Calibri" panose="020F0502020204030204" charset="0"/>
              <a:ea typeface="Times New Roman" panose="02020603050405020304" pitchFamily="18" charset="0"/>
            </a:endParaRPr>
          </a:p>
        </p:txBody>
      </p:sp>
      <p:pic>
        <p:nvPicPr>
          <p:cNvPr id="12293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0" y="2268538"/>
            <a:ext cx="2016125" cy="39370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868988" y="2733675"/>
          <a:ext cx="3239770" cy="2597150"/>
        </p:xfrm>
        <a:graphic>
          <a:graphicData uri="http://schemas.openxmlformats.org/drawingml/2006/table">
            <a:tbl>
              <a:tblPr/>
              <a:tblGrid>
                <a:gridCol w="377190"/>
                <a:gridCol w="2862580"/>
              </a:tblGrid>
              <a:tr h="2597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 =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输入实数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:"))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(R &lt; 0):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R = -R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绝对值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",R)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301" name="矩形 12"/>
          <p:cNvSpPr/>
          <p:nvPr/>
        </p:nvSpPr>
        <p:spPr>
          <a:xfrm>
            <a:off x="679450" y="6202363"/>
            <a:ext cx="178689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Calibri" panose="020F0502020204030204" charset="0"/>
                <a:cs typeface="Times New Roman" panose="02020603050405020304" pitchFamily="18" charset="0"/>
              </a:rPr>
              <a:t>(a) </a:t>
            </a:r>
            <a:r>
              <a:rPr lang="zh-CN" altLang="zh-CN" sz="1800" dirty="0">
                <a:latin typeface="Calibri" panose="020F0502020204030204" charset="0"/>
                <a:cs typeface="Times New Roman" panose="02020603050405020304" pitchFamily="18" charset="0"/>
              </a:rPr>
              <a:t>问题</a:t>
            </a:r>
            <a:r>
              <a:rPr lang="en-US" altLang="zh-CN" sz="1800" dirty="0">
                <a:latin typeface="Calibri" panose="020F0502020204030204" charset="0"/>
                <a:cs typeface="Times New Roman" panose="02020603050405020304" pitchFamily="18" charset="0"/>
              </a:rPr>
              <a:t>IPO</a:t>
            </a:r>
            <a:r>
              <a:rPr lang="zh-CN" altLang="zh-CN" sz="1800" dirty="0">
                <a:latin typeface="Calibri" panose="020F0502020204030204" charset="0"/>
                <a:cs typeface="Times New Roman" panose="02020603050405020304" pitchFamily="18" charset="0"/>
              </a:rPr>
              <a:t>描述</a:t>
            </a:r>
            <a:r>
              <a:rPr lang="zh-CN" altLang="zh-CN" sz="1800" dirty="0"/>
              <a:t> </a:t>
            </a:r>
            <a:endParaRPr lang="zh-CN" altLang="en-US" sz="1800" dirty="0"/>
          </a:p>
        </p:txBody>
      </p:sp>
      <p:sp>
        <p:nvSpPr>
          <p:cNvPr id="12302" name="矩形 14"/>
          <p:cNvSpPr/>
          <p:nvPr/>
        </p:nvSpPr>
        <p:spPr>
          <a:xfrm>
            <a:off x="3836988" y="6202363"/>
            <a:ext cx="16992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Calibri" panose="020F0502020204030204" charset="0"/>
                <a:cs typeface="Times New Roman" panose="02020603050405020304" pitchFamily="18" charset="0"/>
              </a:rPr>
              <a:t>(b) </a:t>
            </a:r>
            <a:r>
              <a:rPr lang="zh-CN" altLang="zh-CN" sz="1800" dirty="0">
                <a:latin typeface="Calibri" panose="020F0502020204030204" charset="0"/>
                <a:cs typeface="Times New Roman" panose="02020603050405020304" pitchFamily="18" charset="0"/>
              </a:rPr>
              <a:t>流程图描述</a:t>
            </a:r>
            <a:r>
              <a:rPr lang="zh-CN" altLang="zh-CN" sz="1800" dirty="0"/>
              <a:t> </a:t>
            </a:r>
            <a:endParaRPr lang="zh-CN" altLang="en-US" sz="1800" dirty="0"/>
          </a:p>
        </p:txBody>
      </p:sp>
      <p:sp>
        <p:nvSpPr>
          <p:cNvPr id="12303" name="矩形 15"/>
          <p:cNvSpPr/>
          <p:nvPr/>
        </p:nvSpPr>
        <p:spPr>
          <a:xfrm>
            <a:off x="6886575" y="6200775"/>
            <a:ext cx="21082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Calibri" panose="020F0502020204030204" charset="0"/>
                <a:cs typeface="Times New Roman" panose="02020603050405020304" pitchFamily="18" charset="0"/>
              </a:rPr>
              <a:t>(c) Python</a:t>
            </a:r>
            <a:r>
              <a:rPr lang="zh-CN" altLang="zh-CN" sz="1800" dirty="0">
                <a:latin typeface="Calibri" panose="020F0502020204030204" charset="0"/>
                <a:cs typeface="Times New Roman" panose="02020603050405020304" pitchFamily="18" charset="0"/>
              </a:rPr>
              <a:t>代码描述</a:t>
            </a:r>
            <a:r>
              <a:rPr lang="zh-CN" altLang="zh-CN" sz="1800" dirty="0"/>
              <a:t> </a:t>
            </a:r>
            <a:endParaRPr lang="zh-CN" altLang="en-US" sz="1800" dirty="0"/>
          </a:p>
        </p:txBody>
      </p:sp>
      <p:pic>
        <p:nvPicPr>
          <p:cNvPr id="12304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5" y="2733675"/>
            <a:ext cx="3776663" cy="22082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75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程序的基本结构实例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6" name="矩形 1"/>
          <p:cNvSpPr/>
          <p:nvPr/>
        </p:nvSpPr>
        <p:spPr>
          <a:xfrm>
            <a:off x="755650" y="1765300"/>
            <a:ext cx="8353425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微实例</a:t>
            </a:r>
            <a:r>
              <a:rPr lang="en-US" altLang="zh-CN" sz="2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4.3</a:t>
            </a:r>
            <a:r>
              <a:rPr lang="zh-CN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：整数累加。</a:t>
            </a:r>
            <a:endParaRPr lang="zh-CN" altLang="zh-CN" sz="1600" dirty="0">
              <a:latin typeface="Calibri" panose="020F0502020204030204" charset="0"/>
              <a:ea typeface="Times New Roman" panose="02020603050405020304" pitchFamily="18" charset="0"/>
            </a:endParaRPr>
          </a:p>
        </p:txBody>
      </p:sp>
      <p:sp>
        <p:nvSpPr>
          <p:cNvPr id="13317" name="矩形 3"/>
          <p:cNvSpPr/>
          <p:nvPr/>
        </p:nvSpPr>
        <p:spPr>
          <a:xfrm>
            <a:off x="581025" y="2700338"/>
            <a:ext cx="266065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000" dirty="0">
                <a:latin typeface="Calibri" panose="020F0502020204030204" charset="0"/>
                <a:ea typeface="楷体" panose="02010609060101010101" pitchFamily="49" charset="-122"/>
              </a:rPr>
              <a:t>输入：正整数</a:t>
            </a:r>
            <a:r>
              <a:rPr lang="en-US" altLang="zh-CN" sz="2000" dirty="0">
                <a:latin typeface="Calibri" panose="020F0502020204030204" charset="0"/>
                <a:ea typeface="楷体" panose="02010609060101010101" pitchFamily="49" charset="-122"/>
              </a:rPr>
              <a:t>R</a:t>
            </a:r>
            <a:endParaRPr lang="zh-CN" altLang="zh-CN" sz="2000" dirty="0">
              <a:latin typeface="Calibri" panose="020F0502020204030204" charset="0"/>
              <a:ea typeface="楷体" panose="02010609060101010101" pitchFamily="49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000" dirty="0">
                <a:latin typeface="Calibri" panose="020F0502020204030204" charset="0"/>
                <a:ea typeface="楷体" panose="02010609060101010101" pitchFamily="49" charset="-122"/>
              </a:rPr>
              <a:t>处理：</a:t>
            </a:r>
            <a:endParaRPr lang="zh-CN" altLang="zh-CN" sz="2000" dirty="0">
              <a:latin typeface="Calibri" panose="020F0502020204030204" charset="0"/>
              <a:ea typeface="楷体" panose="02010609060101010101" pitchFamily="49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楷体" panose="02010609060101010101" pitchFamily="49" charset="-122"/>
              </a:rPr>
              <a:t>S=1+2+3+…+R</a:t>
            </a:r>
            <a:endParaRPr lang="zh-CN" altLang="zh-CN" sz="2000" dirty="0">
              <a:latin typeface="Calibri" panose="020F0502020204030204" charset="0"/>
              <a:ea typeface="楷体" panose="02010609060101010101" pitchFamily="49" charset="-122"/>
            </a:endParaRP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000" dirty="0">
                <a:latin typeface="Calibri" panose="020F0502020204030204" charset="0"/>
                <a:ea typeface="楷体" panose="02010609060101010101" pitchFamily="49" charset="-122"/>
              </a:rPr>
              <a:t>输出：输出</a:t>
            </a:r>
            <a:r>
              <a:rPr lang="en-US" altLang="zh-CN" sz="2000" dirty="0">
                <a:latin typeface="Calibri" panose="020F0502020204030204" charset="0"/>
                <a:ea typeface="楷体" panose="02010609060101010101" pitchFamily="49" charset="-122"/>
              </a:rPr>
              <a:t>S</a:t>
            </a:r>
            <a:endParaRPr lang="zh-CN" altLang="zh-CN" sz="2000" dirty="0">
              <a:latin typeface="Calibri" panose="020F0502020204030204" charset="0"/>
              <a:ea typeface="楷体" panose="02010609060101010101" pitchFamily="49" charset="-122"/>
            </a:endParaRPr>
          </a:p>
        </p:txBody>
      </p:sp>
      <p:pic>
        <p:nvPicPr>
          <p:cNvPr id="13318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813" y="2346325"/>
            <a:ext cx="2332037" cy="36322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602288" y="2346325"/>
          <a:ext cx="3506470" cy="2954020"/>
        </p:xfrm>
        <a:graphic>
          <a:graphicData uri="http://schemas.openxmlformats.org/drawingml/2006/table">
            <a:tbl>
              <a:tblPr/>
              <a:tblGrid>
                <a:gridCol w="416560"/>
                <a:gridCol w="3089910"/>
              </a:tblGrid>
              <a:tr h="29540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02" marR="6860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 =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请输入正整数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:"))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S = 0, 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while 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&lt;=R):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S = S +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i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累加求和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",S)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02" marR="6860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326" name="矩形 10"/>
          <p:cNvSpPr/>
          <p:nvPr/>
        </p:nvSpPr>
        <p:spPr>
          <a:xfrm>
            <a:off x="644525" y="5919788"/>
            <a:ext cx="178689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Calibri" panose="020F0502020204030204" charset="0"/>
                <a:cs typeface="Times New Roman" panose="02020603050405020304" pitchFamily="18" charset="0"/>
              </a:rPr>
              <a:t>(a) </a:t>
            </a:r>
            <a:r>
              <a:rPr lang="zh-CN" altLang="zh-CN" sz="1800" dirty="0">
                <a:latin typeface="Calibri" panose="020F0502020204030204" charset="0"/>
                <a:cs typeface="Times New Roman" panose="02020603050405020304" pitchFamily="18" charset="0"/>
              </a:rPr>
              <a:t>问题</a:t>
            </a:r>
            <a:r>
              <a:rPr lang="en-US" altLang="zh-CN" sz="1800" dirty="0">
                <a:latin typeface="Calibri" panose="020F0502020204030204" charset="0"/>
                <a:cs typeface="Times New Roman" panose="02020603050405020304" pitchFamily="18" charset="0"/>
              </a:rPr>
              <a:t>IPO</a:t>
            </a:r>
            <a:r>
              <a:rPr lang="zh-CN" altLang="zh-CN" sz="1800" dirty="0">
                <a:latin typeface="Calibri" panose="020F0502020204030204" charset="0"/>
                <a:cs typeface="Times New Roman" panose="02020603050405020304" pitchFamily="18" charset="0"/>
              </a:rPr>
              <a:t>描述</a:t>
            </a:r>
            <a:r>
              <a:rPr lang="zh-CN" altLang="zh-CN" sz="1800" dirty="0"/>
              <a:t> </a:t>
            </a:r>
            <a:endParaRPr lang="zh-CN" altLang="en-US" sz="1800" dirty="0"/>
          </a:p>
        </p:txBody>
      </p:sp>
      <p:sp>
        <p:nvSpPr>
          <p:cNvPr id="13327" name="矩形 11"/>
          <p:cNvSpPr/>
          <p:nvPr/>
        </p:nvSpPr>
        <p:spPr>
          <a:xfrm>
            <a:off x="3505200" y="5978525"/>
            <a:ext cx="16992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Calibri" panose="020F0502020204030204" charset="0"/>
                <a:cs typeface="Times New Roman" panose="02020603050405020304" pitchFamily="18" charset="0"/>
              </a:rPr>
              <a:t>(b) </a:t>
            </a:r>
            <a:r>
              <a:rPr lang="zh-CN" altLang="zh-CN" sz="1800" dirty="0">
                <a:latin typeface="Calibri" panose="020F0502020204030204" charset="0"/>
                <a:cs typeface="Times New Roman" panose="02020603050405020304" pitchFamily="18" charset="0"/>
              </a:rPr>
              <a:t>流程图描述</a:t>
            </a:r>
            <a:r>
              <a:rPr lang="zh-CN" altLang="zh-CN" sz="1800" dirty="0"/>
              <a:t> </a:t>
            </a:r>
            <a:endParaRPr lang="zh-CN" altLang="en-US" sz="1800" dirty="0"/>
          </a:p>
        </p:txBody>
      </p:sp>
      <p:sp>
        <p:nvSpPr>
          <p:cNvPr id="13328" name="矩形 13"/>
          <p:cNvSpPr/>
          <p:nvPr/>
        </p:nvSpPr>
        <p:spPr>
          <a:xfrm>
            <a:off x="6551613" y="5922963"/>
            <a:ext cx="21082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Calibri" panose="020F0502020204030204" charset="0"/>
                <a:cs typeface="Times New Roman" panose="02020603050405020304" pitchFamily="18" charset="0"/>
              </a:rPr>
              <a:t>(c) Python</a:t>
            </a:r>
            <a:r>
              <a:rPr lang="zh-CN" altLang="zh-CN" sz="1800" dirty="0">
                <a:latin typeface="Calibri" panose="020F0502020204030204" charset="0"/>
                <a:cs typeface="Times New Roman" panose="02020603050405020304" pitchFamily="18" charset="0"/>
              </a:rPr>
              <a:t>代码描述</a:t>
            </a:r>
            <a:r>
              <a:rPr lang="zh-CN" altLang="zh-CN" sz="1800" dirty="0"/>
              <a:t> 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75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程序的基本结构实例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9925" y="2134235"/>
            <a:ext cx="7789863" cy="341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IPO描述主要用于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区分程序的输入输出关系，重点在于结构划分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主要采用自然语言描述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流程图描述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侧重于描述算法的具体流程关系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，流程图的结构化关系相比自然语言描述更进一步，有助于阐述算法的具体操作过程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代码描述是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最终的程序产出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，最为细致。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53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TextBox 2"/>
          <p:cNvSpPr txBox="1"/>
          <p:nvPr/>
        </p:nvSpPr>
        <p:spPr>
          <a:xfrm>
            <a:off x="1227138" y="2808288"/>
            <a:ext cx="636905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程序的分支结构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3230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单分支结构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if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5638" y="1629410"/>
            <a:ext cx="7870825" cy="452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语句的语法格式如下：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  &lt;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条件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&gt;:</a:t>
            </a: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语句块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语句块是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条件满足后执行的一个或多个语句序列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语句块中语句通过与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所在行形成缩进表达包含关系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if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语句首先评估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条件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的结果值，如果结果为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True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，则执行语句块里的语句序列，然后控制转向程序的下一条语句。如果结果为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False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，语句块里的语句会被跳过。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3230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单分支结构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if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7412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88" y="3073718"/>
            <a:ext cx="2236787" cy="3011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矩形 3"/>
          <p:cNvSpPr/>
          <p:nvPr/>
        </p:nvSpPr>
        <p:spPr>
          <a:xfrm>
            <a:off x="539750" y="1862138"/>
            <a:ext cx="7993063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语句中语句块执行与否依赖于条件判断。但无论什么情况，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控制都会转到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语句后与该语句同级别的下一条语句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3"/>
          <p:cNvSpPr/>
          <p:nvPr/>
        </p:nvSpPr>
        <p:spPr>
          <a:xfrm>
            <a:off x="3231515" y="6097905"/>
            <a:ext cx="27355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1800" dirty="0"/>
              <a:t>图</a:t>
            </a:r>
            <a:r>
              <a:rPr lang="en-US" altLang="zh-CN" sz="1800" dirty="0"/>
              <a:t>4.9 if</a:t>
            </a:r>
            <a:r>
              <a:rPr lang="zh-CN" altLang="en-US" sz="1800" dirty="0"/>
              <a:t>语句的</a:t>
            </a:r>
            <a:r>
              <a:rPr lang="zh-CN" altLang="en-US" sz="1800" dirty="0"/>
              <a:t>控制流程图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3230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单分支结构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if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288" y="1523683"/>
            <a:ext cx="8640763" cy="175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语中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条件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部分可以使用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任何能够产生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True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False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的语句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形成判断条件最常见的方式是采用关系操作符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语言共有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个关系操作符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2172335" y="3500755"/>
          <a:ext cx="640016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/>
                <a:gridCol w="1599565"/>
                <a:gridCol w="1599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操作符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数学符号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操作符含义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&lt;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&lt;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小于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&lt;=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≤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小于或等于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&gt;=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大于或等于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&gt;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&gt;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大于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==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=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等于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!=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≠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不等于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矩形 3"/>
          <p:cNvSpPr/>
          <p:nvPr/>
        </p:nvSpPr>
        <p:spPr>
          <a:xfrm>
            <a:off x="3161665" y="6169660"/>
            <a:ext cx="2875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dirty="0"/>
              <a:t>表</a:t>
            </a:r>
            <a:r>
              <a:rPr lang="en-US" altLang="zh-CN" sz="1800" dirty="0"/>
              <a:t>4.1 Python</a:t>
            </a:r>
            <a:r>
              <a:rPr lang="zh-CN" altLang="en-US" sz="1800" dirty="0"/>
              <a:t>的关系</a:t>
            </a:r>
            <a:r>
              <a:rPr lang="zh-CN" altLang="en-US" sz="1800" dirty="0"/>
              <a:t>操作符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3230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单分支结构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if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460" name="矩形 1"/>
          <p:cNvSpPr/>
          <p:nvPr/>
        </p:nvSpPr>
        <p:spPr>
          <a:xfrm>
            <a:off x="395605" y="1340485"/>
            <a:ext cx="580866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微实例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 2.5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空气质量提醒（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1" name="矩形 3"/>
          <p:cNvSpPr/>
          <p:nvPr/>
        </p:nvSpPr>
        <p:spPr>
          <a:xfrm>
            <a:off x="55880" y="1889125"/>
            <a:ext cx="761873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85750" lvl="0" indent="-285750" algn="just">
              <a:lnSpc>
                <a:spcPct val="150000"/>
              </a:lnSpc>
              <a:spcBef>
                <a:spcPct val="0"/>
              </a:spcBef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输入：接收外部输入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PM2.5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just">
              <a:lnSpc>
                <a:spcPct val="150000"/>
              </a:lnSpc>
              <a:spcBef>
                <a:spcPct val="0"/>
              </a:spcBef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处理：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PM2.5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&gt;= 75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打印空气污染警告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35 &lt;= PM2.5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75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打印空气质量良，建议适度户外运动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PM2.5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35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打印空气质量优，建议户外运动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just">
              <a:lnSpc>
                <a:spcPct val="150000"/>
              </a:lnSpc>
              <a:spcBef>
                <a:spcPct val="0"/>
              </a:spcBef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打印空气质量提醒</a:t>
            </a:r>
            <a:r>
              <a:rPr lang="en-US" altLang="zh-CN" sz="1800" dirty="0">
                <a:latin typeface="Calibri" panose="020F0502020204030204" charset="0"/>
                <a:ea typeface="微软雅黑" panose="020B0503020204020204" pitchFamily="34" charset="-122"/>
              </a:rPr>
              <a:t> </a:t>
            </a:r>
            <a:endParaRPr lang="zh-CN" altLang="zh-CN" sz="1400" dirty="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635693" y="4149090"/>
          <a:ext cx="5400675" cy="2395855"/>
        </p:xfrm>
        <a:graphic>
          <a:graphicData uri="http://schemas.openxmlformats.org/drawingml/2006/table">
            <a:tbl>
              <a:tblPr/>
              <a:tblGrid>
                <a:gridCol w="428625"/>
                <a:gridCol w="1327150"/>
                <a:gridCol w="2969895"/>
                <a:gridCol w="675005"/>
              </a:tblGrid>
              <a:tr h="21526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微实例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4.4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m4.4PM25Warning.py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0021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 =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PM2.5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数值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0&lt;= PM &lt; 35: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空气优质，快去户外运动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35 &lt;= PM &lt;75: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空气良好，适度户外活动！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75 &lt;= PM: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空气污染，请小心！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9202" name="标题 3"/>
          <p:cNvSpPr>
            <a:spLocks noGrp="1"/>
          </p:cNvSpPr>
          <p:nvPr>
            <p:ph type="ctrTitle"/>
          </p:nvPr>
        </p:nvSpPr>
        <p:spPr>
          <a:xfrm>
            <a:off x="0" y="1268413"/>
            <a:ext cx="9144000" cy="32400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第</a:t>
            </a:r>
            <a:r>
              <a:rPr kumimoji="0" lang="en-US" altLang="zh-CN" sz="6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4</a:t>
            </a:r>
            <a:r>
              <a: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章</a:t>
            </a:r>
            <a:r>
              <a:rPr kumimoji="0" lang="en-US" altLang="zh-CN" sz="6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程序的控制结构</a:t>
            </a:r>
            <a:endParaRPr kumimoji="0" lang="zh-CN" altLang="en-US" sz="6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anose="02040502050505030304" pitchFamily="18" charset="0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3075" name="Chart 6"/>
          <p:cNvGraphicFramePr/>
          <p:nvPr/>
        </p:nvGraphicFramePr>
        <p:xfrm>
          <a:off x="0" y="4868863"/>
          <a:ext cx="8859838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14401800" imgH="5003800" progId="Excel.Chart.8">
                  <p:embed/>
                </p:oleObj>
              </mc:Choice>
              <mc:Fallback>
                <p:oleObj name="" r:id="rId2" imgW="14401800" imgH="5003800" progId="Excel.Char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868863"/>
                        <a:ext cx="8859838" cy="1468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546227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分支结构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if-else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800" y="1644015"/>
            <a:ext cx="9417050" cy="2861310"/>
          </a:xfrm>
          <a:prstGeom prst="rect">
            <a:avLst/>
          </a:prstGeom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987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if-else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用来形成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二分支结构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，语法格式如下：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0" marR="0" lvl="7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 &lt;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条件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&gt;: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0" marR="0" lvl="7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语句块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1&gt;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0" marR="0" lvl="7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else: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0" marR="0" lvl="7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语句块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3850" y="4335145"/>
            <a:ext cx="8064500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&lt;语句块1&gt;是在if条件满足后执行的一个或多个语句序列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&lt;语句块2&gt;是if条件不满足后执行的语句序列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二分支语句用于区分&lt;条件&gt;的两种可能True或者False，分别形成执行路径</a:t>
            </a: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546227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分支结构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if-else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508" name="矩形 1"/>
          <p:cNvSpPr/>
          <p:nvPr/>
        </p:nvSpPr>
        <p:spPr>
          <a:xfrm>
            <a:off x="900113" y="1881188"/>
            <a:ext cx="797401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微实例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4.5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 2.5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空气质量提醒（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28688" y="2852738"/>
          <a:ext cx="7848600" cy="2476500"/>
        </p:xfrm>
        <a:graphic>
          <a:graphicData uri="http://schemas.openxmlformats.org/drawingml/2006/table">
            <a:tbl>
              <a:tblPr/>
              <a:tblGrid>
                <a:gridCol w="454025"/>
                <a:gridCol w="786130"/>
                <a:gridCol w="3600450"/>
                <a:gridCol w="3007995"/>
              </a:tblGrid>
              <a:tr h="33972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微实例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4.5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m4.5PM25Warning.py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1890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 =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PM2.5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数值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PM &gt;= 75: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空气存在污染，请小心！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：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空气没有污染，可以开展户外运动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150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546227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分支结构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if-else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188" y="1899444"/>
            <a:ext cx="80645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二分支结构还有一种更简洁的表达方式，适合通过判断返回特定值，语法格式如下：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1&gt;  if  &lt;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条件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 else &lt;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2&gt;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5563" y="4556125"/>
          <a:ext cx="9088120" cy="1174750"/>
        </p:xfrm>
        <a:graphic>
          <a:graphicData uri="http://schemas.openxmlformats.org/drawingml/2006/table">
            <a:tbl>
              <a:tblPr/>
              <a:tblGrid>
                <a:gridCol w="495300"/>
                <a:gridCol w="859282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85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 =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PM2.5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数值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空气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{}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污染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!".format("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存在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 if PM &gt;= 75 else 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没有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427855" y="5876925"/>
            <a:ext cx="10026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en-US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929505" y="5444490"/>
            <a:ext cx="2540" cy="504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26810" y="5876925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563360" y="5427980"/>
            <a:ext cx="2540" cy="504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956550" y="5876925"/>
            <a:ext cx="10026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en-US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8484235" y="5411470"/>
            <a:ext cx="2540" cy="504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546227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分支结构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if-else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2988" y="2640965"/>
          <a:ext cx="6985000" cy="2743200"/>
        </p:xfrm>
        <a:graphic>
          <a:graphicData uri="http://schemas.openxmlformats.org/drawingml/2006/table">
            <a:tbl>
              <a:tblPr/>
              <a:tblGrid>
                <a:gridCol w="6985000"/>
              </a:tblGrid>
              <a:tr h="274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&gt;&gt;&gt;count = 2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&gt;&gt;&gt;count if count!=0 else 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不存在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&gt;&gt;&gt;count = 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&gt;&gt;&gt;count if count!=0 else 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不存在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不存在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650" y="1951990"/>
            <a:ext cx="815340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if…else的紧凑结构非常适合对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特殊值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处理的情况，如下：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550" y="5588635"/>
            <a:ext cx="656590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表达式</a:t>
            </a:r>
            <a:r>
              <a:rPr lang="en-US" altLang="zh-CN" sz="20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或表达式</a:t>
            </a:r>
            <a:r>
              <a:rPr lang="en-US" altLang="zh-CN" sz="20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一般是数字类型或字符串类型的一个值</a:t>
            </a:r>
            <a:endParaRPr lang="zh-CN" altLang="en-US" sz="2000" b="1">
              <a:solidFill>
                <a:srgbClr val="FF0000"/>
              </a:solidFill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638937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多分支结构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if-elif-else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288" y="1472088"/>
            <a:ext cx="8280400" cy="507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Python的if-elif-else描述多分支结构，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语句格式如下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 &lt;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条件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1&gt;: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&lt;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elif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&lt;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条件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2&gt;: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&lt;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...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else: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&lt;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N&gt;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605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80" y="1473200"/>
            <a:ext cx="3493770" cy="49923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638937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多分支结构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if-elif-else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9388" y="1899126"/>
            <a:ext cx="8693150" cy="396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多分支结构是二分支结构的扩展，这种形式通常用于设置同一个判断条件的多条执行路径。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Python依次评估寻找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第一个结果为True的条件，执行该条件下的语句块，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同时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结束后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跳过整个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elif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-else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结构，执行后面的语句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。如果没有任何条件成立，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else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下面的语句块被执行。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else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子句是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可选的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638937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多分支结构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if-elif-else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628" name="矩形 2"/>
          <p:cNvSpPr/>
          <p:nvPr/>
        </p:nvSpPr>
        <p:spPr>
          <a:xfrm>
            <a:off x="539750" y="1828800"/>
            <a:ext cx="7894638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微实例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通过多条独立的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语句对同一个变量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进行判断，这种情况更适合多分支结构，改造后的代码如下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311275" y="3141663"/>
          <a:ext cx="6027420" cy="2590800"/>
        </p:xfrm>
        <a:graphic>
          <a:graphicData uri="http://schemas.openxmlformats.org/drawingml/2006/table">
            <a:tbl>
              <a:tblPr/>
              <a:tblGrid>
                <a:gridCol w="403225"/>
                <a:gridCol w="5624195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717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 =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PM2.5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数值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0&lt;= PM &lt; 35: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空气优质，快去户外运动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elif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35 &lt;= PM &lt;75: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空气良好，适度户外活动！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空气污染，请小心！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4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832040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多分支结构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match-case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语句（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605" y="1933575"/>
            <a:ext cx="8677910" cy="415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match-case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描述多分支结构，是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python3.10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新特性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语句格式如下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case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&lt;</a:t>
            </a:r>
            <a:r>
              <a:rPr lang="zh-CN" altLang="en-US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语句块</a:t>
            </a:r>
            <a:r>
              <a:rPr lang="en-US" altLang="zh-CN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1&gt;</a:t>
            </a:r>
            <a:endParaRPr lang="en-US" altLang="zh-CN" sz="24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case   </a:t>
            </a:r>
            <a:r>
              <a:rPr lang="zh-CN" altLang="en-US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</a:t>
            </a:r>
            <a:r>
              <a:rPr lang="en-US" altLang="zh-CN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&lt;</a:t>
            </a:r>
            <a:r>
              <a:rPr lang="zh-CN" altLang="en-US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语句块</a:t>
            </a:r>
            <a:r>
              <a:rPr lang="en-US" altLang="zh-CN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...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case _: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&lt;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N&gt;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23890" y="5372735"/>
            <a:ext cx="29552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 </a:t>
            </a:r>
            <a:r>
              <a:rPr lang="en-US" altLang="zh-CN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是一个特殊的“占位符”模式，用于匹配任何值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832040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多分支结构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match-case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语句（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5" y="2276475"/>
            <a:ext cx="3327400" cy="34124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290" y="2204720"/>
            <a:ext cx="3874770" cy="3430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19544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身体质量指数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BMI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00113" y="1759744"/>
            <a:ext cx="8243888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BMI的定义如下：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BMI =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体重（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÷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身高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例如，一个人身高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1.75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米、体重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公斤，他的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BMI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24.49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9" name="TextBox 2"/>
          <p:cNvSpPr txBox="1"/>
          <p:nvPr/>
        </p:nvSpPr>
        <p:spPr>
          <a:xfrm>
            <a:off x="1227138" y="799148"/>
            <a:ext cx="636905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endParaRPr lang="zh-CN" altLang="en-US" sz="5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4825" y="2136775"/>
            <a:ext cx="804608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n"/>
            </a:pPr>
            <a:r>
              <a:rPr lang="zh-CN" altLang="en-US" sz="2400"/>
              <a:t>1、了解程序的基本结构并绘制流程图。</a:t>
            </a:r>
            <a:endParaRPr lang="zh-CN" altLang="en-US" sz="2400"/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n"/>
            </a:pPr>
            <a:r>
              <a:rPr lang="zh-CN" altLang="en-US" sz="2400"/>
              <a:t>2、掌握程序的</a:t>
            </a:r>
            <a:r>
              <a:rPr lang="zh-CN" altLang="en-US" sz="2400">
                <a:solidFill>
                  <a:srgbClr val="FF0000"/>
                </a:solidFill>
              </a:rPr>
              <a:t>分支结构</a:t>
            </a:r>
            <a:endParaRPr lang="zh-CN" altLang="en-US" sz="2400">
              <a:solidFill>
                <a:srgbClr val="FF0000"/>
              </a:solidFill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n"/>
            </a:pPr>
            <a:r>
              <a:rPr lang="zh-CN" altLang="en-US" sz="2400"/>
              <a:t>3、运用if语句实现分支结构</a:t>
            </a:r>
            <a:endParaRPr lang="zh-CN" altLang="en-US" sz="2400"/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n"/>
            </a:pPr>
            <a:r>
              <a:rPr lang="zh-CN" altLang="en-US" sz="2400"/>
              <a:t>4、掌握程序的</a:t>
            </a:r>
            <a:r>
              <a:rPr lang="zh-CN" altLang="en-US" sz="2400">
                <a:solidFill>
                  <a:srgbClr val="FF0000"/>
                </a:solidFill>
              </a:rPr>
              <a:t>循环结构</a:t>
            </a:r>
            <a:endParaRPr lang="zh-CN" altLang="en-US" sz="2400">
              <a:solidFill>
                <a:srgbClr val="FF0000"/>
              </a:solidFill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n"/>
            </a:pPr>
            <a:r>
              <a:rPr lang="zh-CN" altLang="en-US" sz="2400"/>
              <a:t>5、运用for语句和while语句实现循环结构</a:t>
            </a:r>
            <a:endParaRPr lang="zh-CN" altLang="en-US" sz="2400"/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n"/>
            </a:pPr>
            <a:r>
              <a:rPr lang="zh-CN" altLang="en-US" sz="2400"/>
              <a:t>6、掌握</a:t>
            </a:r>
            <a:r>
              <a:rPr lang="zh-CN" altLang="en-US" sz="2400">
                <a:solidFill>
                  <a:srgbClr val="FF0000"/>
                </a:solidFill>
              </a:rPr>
              <a:t>随机库</a:t>
            </a:r>
            <a:r>
              <a:rPr lang="zh-CN" altLang="en-US" sz="2400"/>
              <a:t>的使用方法</a:t>
            </a:r>
            <a:endParaRPr lang="zh-CN" altLang="en-US" sz="2400"/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n"/>
            </a:pPr>
            <a:r>
              <a:rPr lang="zh-CN" altLang="en-US" sz="2400"/>
              <a:t>7、了解程序的</a:t>
            </a:r>
            <a:r>
              <a:rPr lang="zh-CN" altLang="en-US" sz="2400">
                <a:solidFill>
                  <a:srgbClr val="FF0000"/>
                </a:solidFill>
              </a:rPr>
              <a:t>异常处理</a:t>
            </a:r>
            <a:r>
              <a:rPr lang="zh-CN" altLang="en-US" sz="2400"/>
              <a:t>方法</a:t>
            </a:r>
            <a:endParaRPr lang="zh-CN" alt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19544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身体质量指数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BMI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66838" y="3357563"/>
          <a:ext cx="6769100" cy="2374902"/>
        </p:xfrm>
        <a:graphic>
          <a:graphicData uri="http://schemas.openxmlformats.org/drawingml/2006/table">
            <a:tbl>
              <a:tblPr/>
              <a:tblGrid>
                <a:gridCol w="2255520"/>
                <a:gridCol w="2256155"/>
                <a:gridCol w="2257425"/>
              </a:tblGrid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分类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国际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值（kg/m</a:t>
                      </a:r>
                      <a:r>
                        <a:rPr kumimoji="0" lang="zh-CN" altLang="zh-CN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国内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值（kg/m</a:t>
                      </a:r>
                      <a:r>
                        <a:rPr kumimoji="0" lang="zh-CN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偏瘦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 18.5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 18.5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正常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18.5 ~ 25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18.5 ~ 24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偏胖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 ~ 30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 ~ 28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肥胖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 30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 28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6013" y="2090579"/>
            <a:ext cx="7272338" cy="101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编写一个根据体重和身高计算BMI值的程序，并同时输出国际和国内的BMI指标建议值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19544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身体质量指数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BMI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79388" y="-12700"/>
          <a:ext cx="5687695" cy="6743700"/>
        </p:xfrm>
        <a:graphic>
          <a:graphicData uri="http://schemas.openxmlformats.org/drawingml/2006/table">
            <a:tbl>
              <a:tblPr/>
              <a:tblGrid>
                <a:gridCol w="451485"/>
                <a:gridCol w="807720"/>
                <a:gridCol w="3768090"/>
                <a:gridCol w="660400"/>
              </a:tblGrid>
              <a:tr h="22383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实例代码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5.1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196" marR="4619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e5.1CalBMI.py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196" marR="4619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196" marR="4619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196" marR="46196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196" marR="46196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751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196" marR="46196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#e5.1CalBMI.py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height, weight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请输入身高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米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)\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和体重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公斤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)[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逗号隔开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]: "))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weight / pow(height, 2)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print("BMI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数值为：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{:.2f}".format(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wto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"", ""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18.5:   # WTO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标准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wto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偏瘦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elif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25:   # 18.5 &lt;=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25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wto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正常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elif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30:   # 25 &lt;=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30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wto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偏胖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wto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肥胖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18.5:    #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我国卫生部标准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偏瘦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elif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24:    # 18.5 &lt;=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24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正常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elif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28:    # 24 &lt;=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28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偏胖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肥胖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print("BMI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指标为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国际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'{0}',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国内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'{1}'".format(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wto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196" marR="46196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196" marR="46196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196" marR="46196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940425" y="2205038"/>
          <a:ext cx="3168650" cy="2195512"/>
        </p:xfrm>
        <a:graphic>
          <a:graphicData uri="http://schemas.openxmlformats.org/drawingml/2006/table">
            <a:tbl>
              <a:tblPr/>
              <a:tblGrid>
                <a:gridCol w="3168650"/>
              </a:tblGrid>
              <a:tr h="2195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请输入身高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米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和体重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公斤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)[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逗号隔开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]: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1.75, 75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数值为：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24.49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指标为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国际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正常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国内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偏胖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68313" y="549275"/>
          <a:ext cx="8351520" cy="5354955"/>
        </p:xfrm>
        <a:graphic>
          <a:graphicData uri="http://schemas.openxmlformats.org/drawingml/2006/table">
            <a:tbl>
              <a:tblPr/>
              <a:tblGrid>
                <a:gridCol w="444500"/>
                <a:gridCol w="993140"/>
                <a:gridCol w="1765300"/>
                <a:gridCol w="5148580"/>
              </a:tblGrid>
              <a:tr h="36385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实例代码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5.2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26" marR="5442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e5.2CalBMI.py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26" marR="5442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26" marR="5442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26" marR="54426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26" marR="54426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82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26" marR="54426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#e5.2CalBMI.py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height, weight =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请输入身高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米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和体重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\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公斤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)[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逗号隔开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]: "))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weight /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(height, 2)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print("BMI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数值为：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{:.2f}".format(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wto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"", ""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18.5: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wto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偏瘦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偏瘦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elif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18.5 &lt;=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24: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wto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正常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正常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elif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24 &lt;=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25: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wto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正常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偏胖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elif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25 &lt;=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28: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wto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偏胖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偏胖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elif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28 &lt;=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30: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wto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偏胖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肥胖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wto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肥胖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肥胖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print("BMI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指标为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国际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'{0}', 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国内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'{1}'".format(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wto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26" marR="54426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26" marR="54426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426" marR="54426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174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7" name="TextBox 2"/>
          <p:cNvSpPr txBox="1"/>
          <p:nvPr/>
        </p:nvSpPr>
        <p:spPr>
          <a:xfrm>
            <a:off x="1227138" y="2808288"/>
            <a:ext cx="636905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程序的循环结构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19671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遍历循环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for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772" name="矩形 1"/>
          <p:cNvSpPr/>
          <p:nvPr/>
        </p:nvSpPr>
        <p:spPr>
          <a:xfrm>
            <a:off x="700088" y="1814513"/>
            <a:ext cx="7993062" cy="45231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遍历循环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根据循环执行次数的确定性，循环可以分为确定次数循环和非确定次数循环。确定次数循环指循环体对循环次数有明确的定义，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循环次数采用遍历结构中元素个数来体现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Python通过保留字for实现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遍历循环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 &lt;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循环变量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in  &lt;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遍历结构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19671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遍历循环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for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8313" y="1676400"/>
            <a:ext cx="89281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遍历结构可以是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字符串、文件、组合数据类型或range()函数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61988" y="2136775"/>
          <a:ext cx="8302625" cy="1645920"/>
        </p:xfrm>
        <a:graphic>
          <a:graphicData uri="http://schemas.openxmlformats.org/drawingml/2006/table">
            <a:tbl>
              <a:tblPr/>
              <a:tblGrid>
                <a:gridCol w="1896745"/>
                <a:gridCol w="2445385"/>
                <a:gridCol w="1944370"/>
                <a:gridCol w="2016125"/>
              </a:tblGrid>
              <a:tr h="1645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循环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次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range(N):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&lt;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语句块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遍历文件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的每一行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line in fi: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&lt;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语句块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遍历字符串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c in s: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&lt;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语句块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遍历列表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 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item in ls: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&lt;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语句块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802" name="矩形 6"/>
          <p:cNvSpPr/>
          <p:nvPr/>
        </p:nvSpPr>
        <p:spPr>
          <a:xfrm>
            <a:off x="242888" y="3717925"/>
            <a:ext cx="75565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048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遍历循环还有一种扩展模式，使用方法如下：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3" name="矩形 7"/>
          <p:cNvSpPr/>
          <p:nvPr/>
        </p:nvSpPr>
        <p:spPr>
          <a:xfrm>
            <a:off x="1282700" y="4319588"/>
            <a:ext cx="6096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048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 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循环变量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in  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遍历结构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  <a:endParaRPr lang="zh-CN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3048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</a:t>
            </a:r>
            <a:endParaRPr lang="zh-CN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3048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  <a:endParaRPr lang="zh-CN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3048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19671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遍历循环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for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388" y="2277110"/>
            <a:ext cx="4537075" cy="341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当for循环正常执行之后，程序会继续执行else语句中内容。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else语句只在循环正常执行之后才执行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并结束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因此，可以在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语句块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2&gt;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中放置判断循环执行情况的语句。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735513" y="2133600"/>
          <a:ext cx="4229100" cy="1435100"/>
        </p:xfrm>
        <a:graphic>
          <a:graphicData uri="http://schemas.openxmlformats.org/drawingml/2006/table">
            <a:tbl>
              <a:tblPr/>
              <a:tblGrid>
                <a:gridCol w="274320"/>
                <a:gridCol w="395478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s in "BIT":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循环进行中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 + s)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s =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循环正常结束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print(s)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9" marR="68569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899025" y="4076700"/>
          <a:ext cx="3816350" cy="1400175"/>
        </p:xfrm>
        <a:graphic>
          <a:graphicData uri="http://schemas.openxmlformats.org/drawingml/2006/table">
            <a:tbl>
              <a:tblPr/>
              <a:tblGrid>
                <a:gridCol w="3816350"/>
              </a:tblGrid>
              <a:tr h="1400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循环进行中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B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循环进行中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I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循环进行中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T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循环正常结束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5842" name="TextBox 1"/>
          <p:cNvSpPr txBox="1"/>
          <p:nvPr/>
        </p:nvSpPr>
        <p:spPr>
          <a:xfrm>
            <a:off x="215900" y="4252913"/>
            <a:ext cx="903605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latin typeface="Arial" panose="020B0604020202020204" pitchFamily="34" charset="0"/>
              </a:rPr>
              <a:t>leaps=[y for y in range(1900,1940) if(y%4==0 and y%100 !=0)or (y%400==0)]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19671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遍历循环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for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844" name="TextBox 4"/>
          <p:cNvSpPr txBox="1"/>
          <p:nvPr/>
        </p:nvSpPr>
        <p:spPr>
          <a:xfrm>
            <a:off x="661988" y="2579688"/>
            <a:ext cx="7456487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latin typeface="Arial" panose="020B0604020202020204" pitchFamily="34" charset="0"/>
              </a:rPr>
              <a:t>leaps=[]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for year in range(1900,1940):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    if (year%4==0 and year%100 !=0) or (y</a:t>
            </a:r>
            <a:r>
              <a:rPr lang="en-US" altLang="zh-CN" sz="2000" dirty="0">
                <a:latin typeface="Arial" panose="020B0604020202020204" pitchFamily="34" charset="0"/>
              </a:rPr>
              <a:t>ear%400==0):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	leaps.append(year)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35845" name="TextBox 5"/>
          <p:cNvSpPr txBox="1"/>
          <p:nvPr/>
        </p:nvSpPr>
        <p:spPr>
          <a:xfrm>
            <a:off x="539750" y="1858963"/>
            <a:ext cx="62642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</a:rPr>
              <a:t>例：求</a:t>
            </a:r>
            <a:r>
              <a:rPr lang="en-US" altLang="zh-CN" sz="2400" b="1" dirty="0">
                <a:latin typeface="Arial" panose="020B0604020202020204" pitchFamily="34" charset="0"/>
              </a:rPr>
              <a:t>1900-1940</a:t>
            </a:r>
            <a:r>
              <a:rPr lang="zh-CN" altLang="en-US" sz="2400" b="1" dirty="0">
                <a:latin typeface="Arial" panose="020B0604020202020204" pitchFamily="34" charset="0"/>
              </a:rPr>
              <a:t>年之间是闰年的年份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77710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无限循环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while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8313" y="1907223"/>
            <a:ext cx="8135938" cy="341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无限循环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无限循环一直保持循环操作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特定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条件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被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满足才结束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，不需要提前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知道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确定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循环次数。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Python通过保留字while实现无限循环，使用方法如下：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while  &lt;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条件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&gt;: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&lt;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语句块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477710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无限循环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while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8963" y="1503045"/>
            <a:ext cx="8426450" cy="286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无限循环也有一种使用保留字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else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的扩展模式：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while  &lt;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条件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&gt;: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&lt;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语句块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1&gt;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else: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&lt;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语句块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2&gt;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95288" y="4332288"/>
          <a:ext cx="5544820" cy="1943100"/>
        </p:xfrm>
        <a:graphic>
          <a:graphicData uri="http://schemas.openxmlformats.org/drawingml/2006/table">
            <a:tbl>
              <a:tblPr/>
              <a:tblGrid>
                <a:gridCol w="372110"/>
                <a:gridCol w="517271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s,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"BIT", 0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while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(s):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循环进行中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 + s[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+= 1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s =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循环正常结束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print(s)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27763" y="4313238"/>
          <a:ext cx="2355850" cy="1943100"/>
        </p:xfrm>
        <a:graphic>
          <a:graphicData uri="http://schemas.openxmlformats.org/drawingml/2006/table">
            <a:tbl>
              <a:tblPr/>
              <a:tblGrid>
                <a:gridCol w="2355850"/>
              </a:tblGrid>
              <a:tr h="194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循环进行中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B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循环进行中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I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循环进行中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T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循环正常结束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TextBox 2"/>
          <p:cNvSpPr txBox="1"/>
          <p:nvPr/>
        </p:nvSpPr>
        <p:spPr>
          <a:xfrm>
            <a:off x="1227138" y="2808288"/>
            <a:ext cx="636905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程序的基本结构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69900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循环保留字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break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continue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0825" y="1586706"/>
            <a:ext cx="86423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循环结构有两个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辅助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保留字：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break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continue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，它们用来辅助控制循环执行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break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用来跳出最内层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while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，脱离该循环后，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程序从循环后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代码继续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执行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68313" y="4079875"/>
          <a:ext cx="4657725" cy="1435100"/>
        </p:xfrm>
        <a:graphic>
          <a:graphicData uri="http://schemas.openxmlformats.org/drawingml/2006/table">
            <a:tbl>
              <a:tblPr firstRow="1" firstCol="1" bandRow="1"/>
              <a:tblGrid>
                <a:gridCol w="311785"/>
                <a:gridCol w="4345940"/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7" marR="68557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7" marR="68557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7" marR="68557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s in "BIT":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for </a:t>
                      </a:r>
                      <a:r>
                        <a:rPr lang="en-US" sz="20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range(10):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print(s, end="")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if s=="I":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break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7" marR="68557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7" marR="68557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7" marR="68557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46088" y="5954713"/>
          <a:ext cx="4679950" cy="508000"/>
        </p:xfrm>
        <a:graphic>
          <a:graphicData uri="http://schemas.openxmlformats.org/drawingml/2006/table">
            <a:tbl>
              <a:tblPr firstRow="1" firstCol="1" bandRow="1"/>
              <a:tblGrid>
                <a:gridCol w="4679950"/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BBBBBBBBBBITTTTTTTTTT 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38931" name="矩形 5"/>
          <p:cNvSpPr/>
          <p:nvPr/>
        </p:nvSpPr>
        <p:spPr>
          <a:xfrm>
            <a:off x="5341938" y="3789363"/>
            <a:ext cx="3551237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语句跳出了最内层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循环，但仍然继续执行外层循环。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语句只有能力跳出当前层次循环 </a:t>
            </a:r>
            <a:endParaRPr lang="zh-CN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69900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循环保留字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break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continue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288" y="1581626"/>
            <a:ext cx="8208963" cy="286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continue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用来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结束当前当次循环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，即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跳出循环体中下面尚未执行的语句，但不跳出当前循环。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while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循环，继续求解循环条件。而对于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循环，程序流程接着遍历循环列表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对比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continue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break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语句，如下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5288" y="4652963"/>
          <a:ext cx="4105275" cy="1181100"/>
        </p:xfrm>
        <a:graphic>
          <a:graphicData uri="http://schemas.openxmlformats.org/drawingml/2006/table">
            <a:tbl>
              <a:tblPr firstRow="1" firstCol="1" bandRow="1"/>
              <a:tblGrid>
                <a:gridCol w="584200"/>
                <a:gridCol w="3521075"/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02" marR="68602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02" marR="68602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02" marR="68602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s in "PYTHON":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if s=="T":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continue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print(s, end="")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02" marR="68602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02" marR="68602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02" marR="68602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03800" y="4652963"/>
          <a:ext cx="3816350" cy="1181100"/>
        </p:xfrm>
        <a:graphic>
          <a:graphicData uri="http://schemas.openxmlformats.org/drawingml/2006/table">
            <a:tbl>
              <a:tblPr firstRow="1" firstCol="1" bandRow="1"/>
              <a:tblGrid>
                <a:gridCol w="355600"/>
                <a:gridCol w="3460750"/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s in "PYTHON":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if s=="T":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break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print(s, end="")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22400" y="6040438"/>
          <a:ext cx="2493645" cy="508000"/>
        </p:xfrm>
        <a:graphic>
          <a:graphicData uri="http://schemas.openxmlformats.org/drawingml/2006/table">
            <a:tbl>
              <a:tblPr firstRow="1" firstCol="1" bandRow="1"/>
              <a:tblGrid>
                <a:gridCol w="2493645"/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PYHON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26025" y="6040438"/>
          <a:ext cx="2493645" cy="508000"/>
        </p:xfrm>
        <a:graphic>
          <a:graphicData uri="http://schemas.openxmlformats.org/drawingml/2006/table">
            <a:tbl>
              <a:tblPr firstRow="1" firstCol="1" bandRow="1"/>
              <a:tblGrid>
                <a:gridCol w="2493645"/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PY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69900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循环保留字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break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continue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288" y="1634173"/>
            <a:ext cx="8497888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continue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break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语句的区别是：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continue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语句只结束本次循环，而不终止整个循环的执行。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break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语句则是结束整个循环过程，不再判断执行循环的条件是否成立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61988" y="3954463"/>
          <a:ext cx="4270375" cy="1635125"/>
        </p:xfrm>
        <a:graphic>
          <a:graphicData uri="http://schemas.openxmlformats.org/drawingml/2006/table">
            <a:tbl>
              <a:tblPr firstRow="1" firstCol="1" bandRow="1"/>
              <a:tblGrid>
                <a:gridCol w="607695"/>
                <a:gridCol w="3662680"/>
              </a:tblGrid>
              <a:tr h="13526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33378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s in "PYTHON":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if s=="T":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continue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print(s, end="")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648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03800" y="3968750"/>
          <a:ext cx="3600450" cy="1547495"/>
        </p:xfrm>
        <a:graphic>
          <a:graphicData uri="http://schemas.openxmlformats.org/drawingml/2006/table">
            <a:tbl>
              <a:tblPr firstRow="1" firstCol="1" bandRow="1"/>
              <a:tblGrid>
                <a:gridCol w="512445"/>
                <a:gridCol w="3088005"/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69060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s in "PYTHON":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if s=="T":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break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print(s, end="")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76375" y="5789613"/>
          <a:ext cx="2807970" cy="508000"/>
        </p:xfrm>
        <a:graphic>
          <a:graphicData uri="http://schemas.openxmlformats.org/drawingml/2006/table">
            <a:tbl>
              <a:tblPr firstRow="1" firstCol="1" bandRow="1"/>
              <a:tblGrid>
                <a:gridCol w="2807970"/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PYHON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18088" y="5768975"/>
          <a:ext cx="2794000" cy="508000"/>
        </p:xfrm>
        <a:graphic>
          <a:graphicData uri="http://schemas.openxmlformats.org/drawingml/2006/table">
            <a:tbl>
              <a:tblPr firstRow="1" firstCol="1" bandRow="1"/>
              <a:tblGrid>
                <a:gridCol w="2794000"/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PY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69900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循环保留字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break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continue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750" y="1561148"/>
            <a:ext cx="8748713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for循环和while循环中都存在一个else扩展用法。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else中的语句块只在一种条件下执行，即for循环正常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遍历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了所有内容没有因为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break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return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而退出。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continue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保留字对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else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没有影响。看下面两个例子 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900113" y="4070350"/>
          <a:ext cx="4013200" cy="1689100"/>
        </p:xfrm>
        <a:graphic>
          <a:graphicData uri="http://schemas.openxmlformats.org/drawingml/2006/table">
            <a:tbl>
              <a:tblPr/>
              <a:tblGrid>
                <a:gridCol w="576580"/>
                <a:gridCol w="343662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s in "PYTHON":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if s=="T":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continue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end="")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正常退出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219700" y="4070350"/>
          <a:ext cx="3600450" cy="1689100"/>
        </p:xfrm>
        <a:graphic>
          <a:graphicData uri="http://schemas.openxmlformats.org/drawingml/2006/table">
            <a:tbl>
              <a:tblPr/>
              <a:tblGrid>
                <a:gridCol w="355600"/>
                <a:gridCol w="324485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s in "PYTHON":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if s=="T":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break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end="")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正常退出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258888" y="6037263"/>
          <a:ext cx="2493645" cy="508000"/>
        </p:xfrm>
        <a:graphic>
          <a:graphicData uri="http://schemas.openxmlformats.org/drawingml/2006/table">
            <a:tbl>
              <a:tblPr firstRow="1" firstCol="1" bandRow="1"/>
              <a:tblGrid>
                <a:gridCol w="2493645"/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PYHON</a:t>
                      </a:r>
                      <a:r>
                        <a:rPr lang="zh-CN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正常退出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226050" y="6045200"/>
          <a:ext cx="2492375" cy="508000"/>
        </p:xfrm>
        <a:graphic>
          <a:graphicData uri="http://schemas.openxmlformats.org/drawingml/2006/table">
            <a:tbl>
              <a:tblPr firstRow="1" firstCol="1" bandRow="1"/>
              <a:tblGrid>
                <a:gridCol w="2492375"/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PY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45" marR="68545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301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1" name="TextBox 2"/>
          <p:cNvSpPr txBox="1"/>
          <p:nvPr/>
        </p:nvSpPr>
        <p:spPr>
          <a:xfrm>
            <a:off x="1227138" y="2808288"/>
            <a:ext cx="636905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库的使用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61886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random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库概述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50" y="1767523"/>
            <a:ext cx="8569325" cy="452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随机数在计算机应用中十分常见，Python内置的random库主要用于产生各种分布的伪随机数序列。random库采用梅森旋转算法（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Mersenne twister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）生成伪随机数序列，可用于除随机性要求更高的加解密算法外的大多数工程应用。</a:t>
            </a: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random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库主要目的是生成随机数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，因此，读者只需要查阅该库的随机数生成函数，找到符合使用场景的函数使用即可。这个库提供了不同类型的随机数函数，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所有函数都是基于最基本的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random.random()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函数扩展而来。</a:t>
            </a: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61886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random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库解析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23850" y="1844675"/>
          <a:ext cx="8640445" cy="4114800"/>
        </p:xfrm>
        <a:graphic>
          <a:graphicData uri="http://schemas.openxmlformats.org/drawingml/2006/table">
            <a:tbl>
              <a:tblPr/>
              <a:tblGrid>
                <a:gridCol w="2727960"/>
                <a:gridCol w="5912485"/>
              </a:tblGrid>
              <a:tr h="3657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888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seed(a=None)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初始化随机数种子，默认值为当前系统时间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random()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生成一个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[0.0, 1.0)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之间的随机小数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randint(a, b)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生成一个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[a,b]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之间的整数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88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getrandbits(k)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生成一个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比特长度的随机整数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88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randrange(start, stop[, step])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生成一个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[start, stop)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之间以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step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为步数的随机整数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88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uniform(a, b)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生成一个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[a, b]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之间的随机小数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88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choice(seq)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从序列类型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例如：列表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中随机返回一个元素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88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shuffle(seq)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将序列类型中元素随机排列，返回打乱后的序列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88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sample(pop, k)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pop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类型中随机选取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个元素，以列表类型返回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矩形 3"/>
          <p:cNvSpPr/>
          <p:nvPr/>
        </p:nvSpPr>
        <p:spPr>
          <a:xfrm>
            <a:off x="2581910" y="6165215"/>
            <a:ext cx="39801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800" dirty="0"/>
              <a:t>表</a:t>
            </a:r>
            <a:r>
              <a:rPr lang="en-US" altLang="zh-CN" sz="1800" dirty="0"/>
              <a:t>4.3 random</a:t>
            </a:r>
            <a:r>
              <a:rPr lang="zh-CN" altLang="en-US" sz="1800" dirty="0"/>
              <a:t>库的常用函数（共</a:t>
            </a:r>
            <a:r>
              <a:rPr lang="en-US" altLang="zh-CN" sz="1800" dirty="0"/>
              <a:t>9</a:t>
            </a:r>
            <a:r>
              <a:rPr lang="zh-CN" altLang="en-US" sz="1800" dirty="0"/>
              <a:t>个）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61886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random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库解析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108" name="矩形 2"/>
          <p:cNvSpPr/>
          <p:nvPr/>
        </p:nvSpPr>
        <p:spPr>
          <a:xfrm>
            <a:off x="539750" y="1800225"/>
            <a:ext cx="8135938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生成随机数之前可以通过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seed()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函数指定随机数种子，随机种子一般是一个整数，只要种子相同，每次生成的随机数序列也相同。这种情况便于测试和同步数据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0825" y="3716338"/>
          <a:ext cx="8858250" cy="2447925"/>
        </p:xfrm>
        <a:graphic>
          <a:graphicData uri="http://schemas.openxmlformats.org/drawingml/2006/table">
            <a:tbl>
              <a:tblPr/>
              <a:tblGrid>
                <a:gridCol w="8858250"/>
              </a:tblGrid>
              <a:tr h="2447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&gt;&gt;&gt;seed(125) # 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随机种子赋值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125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&gt;&gt;&gt;"{}.{}.{}".format(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(1,10),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(1,10),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(1,10))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'4.4.10'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&gt;&gt;&gt;"{}.{}.{}".format(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(1,10),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(1,10),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(1,10))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'5.10.3'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&gt;&gt;&gt;seed(125) # 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再次给随机种子赋值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125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&gt;&gt;&gt;"{}.{}.{}".format(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(1,10),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(1,10),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(1,10))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'4.4.10'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61886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random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库解析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2100" y="1989773"/>
            <a:ext cx="3919538" cy="341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对random库的引用方法与math库一样，采用下面两种方式实现：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import random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from random import *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140200" y="1412875"/>
          <a:ext cx="4937125" cy="5184775"/>
        </p:xfrm>
        <a:graphic>
          <a:graphicData uri="http://schemas.openxmlformats.org/drawingml/2006/table">
            <a:tbl>
              <a:tblPr/>
              <a:tblGrid>
                <a:gridCol w="4937125"/>
              </a:tblGrid>
              <a:tr h="5184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&gt;&gt;&gt;from random import *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&gt;&gt;&gt;random()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0.2922089114412476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&gt;&gt;&gt;uniform(1,10)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1.5913082783598524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&gt;&gt;&gt;uniform(1,20)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randrange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(0,100,4) #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开始到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递增的元素中随机返回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96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&gt;&gt;&gt;choice(range(100)) 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&gt;&gt;&gt;ls = list(range(10))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&gt;&gt;&gt;print(ls)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[0, 1, 2, 3, 4, 5, 6, 7, 8, 9]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&gt;&gt;&gt;shuffle(ls)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&gt;&gt;&gt;print(ls)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[5,8,4,7,6,9,3,0,2,10, 1, 2, 3, 4, 5, 6, 7, 8, 9]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00238" y="1747838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813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1" name="TextBox 2"/>
          <p:cNvSpPr txBox="1"/>
          <p:nvPr/>
        </p:nvSpPr>
        <p:spPr>
          <a:xfrm>
            <a:off x="1227138" y="2808288"/>
            <a:ext cx="636905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230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程序的流程图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79375" y="1546225"/>
            <a:ext cx="8596313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400" dirty="0"/>
              <a:t>程序流程图用一系列图形、流程线和文字说明描述程序的基本操作和控制流程，它是程序分析和过程描述的最基本方式。</a:t>
            </a:r>
            <a:endParaRPr lang="zh-CN" altLang="en-US" sz="2400" dirty="0"/>
          </a:p>
          <a:p>
            <a:pPr marL="0" lvl="0" indent="0">
              <a:spcBef>
                <a:spcPct val="0"/>
              </a:spcBef>
            </a:pPr>
            <a:r>
              <a:rPr lang="zh-CN" altLang="zh-CN" sz="2400" dirty="0"/>
              <a:t>流程图的基本元素包括</a:t>
            </a:r>
            <a:r>
              <a:rPr lang="en-US" altLang="zh-CN" sz="2400" dirty="0"/>
              <a:t>7</a:t>
            </a:r>
            <a:r>
              <a:rPr lang="zh-CN" altLang="zh-CN" sz="2400" dirty="0"/>
              <a:t>种</a:t>
            </a:r>
            <a:endParaRPr lang="zh-CN" altLang="en-US" sz="2400" dirty="0"/>
          </a:p>
        </p:txBody>
      </p:sp>
      <p:pic>
        <p:nvPicPr>
          <p:cNvPr id="5125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05" y="2746375"/>
            <a:ext cx="5786120" cy="3496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9" name="矩形 3"/>
          <p:cNvSpPr/>
          <p:nvPr/>
        </p:nvSpPr>
        <p:spPr>
          <a:xfrm>
            <a:off x="2484120" y="6243955"/>
            <a:ext cx="30403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1800" dirty="0"/>
              <a:t>图</a:t>
            </a:r>
            <a:r>
              <a:rPr lang="en-US" altLang="zh-CN" sz="1800" dirty="0"/>
              <a:t>4.1 </a:t>
            </a:r>
            <a:r>
              <a:rPr lang="zh-CN" altLang="en-US" sz="1800" dirty="0"/>
              <a:t>程序流程图的</a:t>
            </a:r>
            <a:r>
              <a:rPr lang="en-US" altLang="zh-CN" sz="1800" dirty="0"/>
              <a:t>7</a:t>
            </a:r>
            <a:r>
              <a:rPr lang="zh-CN" altLang="en-US" sz="1800" dirty="0"/>
              <a:t>种元素</a:t>
            </a:r>
            <a:r>
              <a:rPr lang="zh-CN" altLang="zh-CN" sz="1800" dirty="0"/>
              <a:t> 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4472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π</a:t>
            </a:r>
            <a:r>
              <a: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的计算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288" y="2113439"/>
            <a:ext cx="8280400" cy="396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π（圆周率）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是一个无理数，即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无限不循环小数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。精确求解圆周率π是几何学、物理学和很多工程学科的关键。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π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的精确求解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曾经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是数学历史上一直难以解决的问题之一，因为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π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无法用任何精确公式表示，在电子计算机出现以前，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π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只能通过一些近似公式的求解得到，直到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1948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年，人类才以人工计算方式得到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π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808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位精确小数。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4472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π</a:t>
            </a:r>
            <a:r>
              <a: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的计算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8313" y="1858010"/>
            <a:ext cx="8351838" cy="452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随着计算机的出现，数学家找到了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另类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求解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另类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方法：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蒙特卡罗（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Monte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Carlo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）方法，又称随机抽样或统计试验方法。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当所要求解的问题是某种事件出现的概率，或者是某个随机变量的期望值时，它们可以通过某种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试验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的方法，得到这种事件出现的频率，或者这个随机变数的平均值，并用它们作为问题的解。这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蒙特卡罗方法的基本思想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4472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π</a:t>
            </a:r>
            <a:r>
              <a: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的计算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8313" y="1913414"/>
            <a:ext cx="8351838" cy="396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应用蒙特卡罗方法求解π的基本步骤如下：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随机向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单位正方形和圆结构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抛洒大量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飞镖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计算每个点到圆心的距离从而判断该点在圆内或者圆外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用圆内的点数除以总点数就是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π/4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随机点数量越大，越充分覆盖整个图形，计算得到的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值越精确。实际上，这个方法的思想是利用离散点值表示图形的面积，通过面积比例来求解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值。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4472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π</a:t>
            </a:r>
            <a:r>
              <a: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的计算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2228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8" y="2205038"/>
            <a:ext cx="3368675" cy="3040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29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725" y="2205038"/>
            <a:ext cx="3240088" cy="3040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30" name="矩形 2"/>
          <p:cNvSpPr/>
          <p:nvPr/>
        </p:nvSpPr>
        <p:spPr>
          <a:xfrm>
            <a:off x="1160463" y="5618163"/>
            <a:ext cx="315087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使用的正方形和圆结构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31" name="矩形 3"/>
          <p:cNvSpPr/>
          <p:nvPr/>
        </p:nvSpPr>
        <p:spPr>
          <a:xfrm>
            <a:off x="5292725" y="5616575"/>
            <a:ext cx="351663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1/4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区域和抛点过程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4472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π</a:t>
            </a:r>
            <a:r>
              <a: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的计算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309688" y="1700213"/>
          <a:ext cx="7583170" cy="4608512"/>
        </p:xfrm>
        <a:graphic>
          <a:graphicData uri="http://schemas.openxmlformats.org/drawingml/2006/table">
            <a:tbl>
              <a:tblPr/>
              <a:tblGrid>
                <a:gridCol w="520700"/>
                <a:gridCol w="1706880"/>
                <a:gridCol w="3672205"/>
                <a:gridCol w="1683385"/>
              </a:tblGrid>
              <a:tr h="348426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实例代码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6.1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e6.1CalPi.py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1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987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#e6.1CalPi.py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from random import random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from math import sqrt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from time import clock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DARTS = 10000   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抛点数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hits = 0.0      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圆内点数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clock()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range(1, DARTS+1):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x, y = random(), random()   #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随机产生一个抛点坐标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dist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sqrt(x ** 2 + y ** 2)  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if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dist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&lt;= 1.0: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hits = hits + 1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 = 4 * (hits/DARTS)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print("Pi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值是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{}.".format(pi))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运行时间是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{:5.5}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s".format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(clock())) 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151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759325" y="744538"/>
          <a:ext cx="3773170" cy="762000"/>
        </p:xfrm>
        <a:graphic>
          <a:graphicData uri="http://schemas.openxmlformats.org/drawingml/2006/table">
            <a:tbl>
              <a:tblPr/>
              <a:tblGrid>
                <a:gridCol w="377317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值是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3.144.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运行时间是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0.016477s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4472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π</a:t>
            </a:r>
            <a:r>
              <a: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的计算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65275" y="1989138"/>
          <a:ext cx="5495925" cy="3165475"/>
        </p:xfrm>
        <a:graphic>
          <a:graphicData uri="http://schemas.openxmlformats.org/drawingml/2006/table">
            <a:tbl>
              <a:tblPr/>
              <a:tblGrid>
                <a:gridCol w="1720850"/>
                <a:gridCol w="1787525"/>
                <a:gridCol w="1987550"/>
              </a:tblGrid>
              <a:tr h="3700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DARTS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π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运行时间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9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3.109375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0.011s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9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3.138671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0.012s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9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3.150390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0.014s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9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3.143554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0.018s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9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3.141357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0.030s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9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3.147827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0.049s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9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3.141967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0.116s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9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3.144577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0.363s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9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3.1426696777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1.255s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9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3.1416978836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40.13s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313" name="矩形 4"/>
          <p:cNvSpPr/>
          <p:nvPr/>
        </p:nvSpPr>
        <p:spPr>
          <a:xfrm>
            <a:off x="2457450" y="5435600"/>
            <a:ext cx="367982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不同抛点数产生的精度和运行时间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529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299" name="TextBox 2"/>
          <p:cNvSpPr txBox="1"/>
          <p:nvPr/>
        </p:nvSpPr>
        <p:spPr>
          <a:xfrm>
            <a:off x="1227138" y="2808288"/>
            <a:ext cx="636905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异常处理机制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598360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异常处理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try-except</a:t>
            </a:r>
            <a:r>
              <a: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49363" y="2284413"/>
          <a:ext cx="6059170" cy="673100"/>
        </p:xfrm>
        <a:graphic>
          <a:graphicData uri="http://schemas.openxmlformats.org/drawingml/2006/table">
            <a:tbl>
              <a:tblPr/>
              <a:tblGrid>
                <a:gridCol w="405130"/>
                <a:gridCol w="565404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**2)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8650" y="1628934"/>
            <a:ext cx="7256463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观察下面这段小程序：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当用户输入的不是数字呢？	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8313" y="3716338"/>
          <a:ext cx="8351520" cy="2708275"/>
        </p:xfrm>
        <a:graphic>
          <a:graphicData uri="http://schemas.openxmlformats.org/drawingml/2006/table">
            <a:tbl>
              <a:tblPr/>
              <a:tblGrid>
                <a:gridCol w="8351520"/>
              </a:tblGrid>
              <a:tr h="2708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10000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NO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Traceback (most recent call last):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File "D:/PythonPL/echoInt.py", line 1, in &lt;module&gt;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File "&lt;string&gt;", line 1, in &lt;module&gt;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name 'No' is not defined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1" marR="68571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598360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异常处理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try-except</a:t>
            </a:r>
            <a:r>
              <a: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61988" y="2022951"/>
            <a:ext cx="8447088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Python解释器返回了异常信息，同时程序退出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2780928"/>
            <a:ext cx="7416824" cy="32013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598360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异常处理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try-except</a:t>
            </a:r>
            <a:r>
              <a: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8313" y="1899285"/>
            <a:ext cx="8496300" cy="452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Python异常信息中最重要的部分是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异常类型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，它表明了发生异常的原因，也是程序处理异常的依据。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try-except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语句实现异常处理，基本的语法格式如下：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try: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&lt;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语句块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1&gt;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except &lt;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异常类型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&gt;: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&lt;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语句块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2&gt;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230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程序的流程图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48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3" y="1554163"/>
            <a:ext cx="6119812" cy="3690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3"/>
          <p:cNvSpPr/>
          <p:nvPr/>
        </p:nvSpPr>
        <p:spPr>
          <a:xfrm>
            <a:off x="1931670" y="5516880"/>
            <a:ext cx="53517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1800" dirty="0"/>
              <a:t>图</a:t>
            </a:r>
            <a:r>
              <a:rPr lang="en-US" altLang="zh-CN" sz="1800" dirty="0"/>
              <a:t>4.2 </a:t>
            </a:r>
            <a:r>
              <a:rPr lang="zh-CN" altLang="en-US" sz="1800" dirty="0"/>
              <a:t>程序流程图示例：由连接点</a:t>
            </a:r>
            <a:r>
              <a:rPr lang="en-US" altLang="zh-CN" sz="1800" dirty="0"/>
              <a:t>A</a:t>
            </a:r>
            <a:r>
              <a:rPr lang="zh-CN" altLang="en-US" sz="1800" dirty="0"/>
              <a:t>连接的一个程序</a:t>
            </a:r>
            <a:r>
              <a:rPr lang="zh-CN" altLang="zh-CN" sz="1800" dirty="0"/>
              <a:t> 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5983605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异常处理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try-except</a:t>
            </a:r>
            <a:r>
              <a: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82700" y="1844675"/>
          <a:ext cx="7105650" cy="2305050"/>
        </p:xfrm>
        <a:graphic>
          <a:graphicData uri="http://schemas.openxmlformats.org/drawingml/2006/table">
            <a:tbl>
              <a:tblPr/>
              <a:tblGrid>
                <a:gridCol w="385445"/>
                <a:gridCol w="6720205"/>
              </a:tblGrid>
              <a:tr h="1350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760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try: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**2)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print("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40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404" name="矩形 3"/>
          <p:cNvSpPr/>
          <p:nvPr/>
        </p:nvSpPr>
        <p:spPr>
          <a:xfrm>
            <a:off x="913448" y="4181475"/>
            <a:ext cx="2735580" cy="5067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该程序执行效果如下</a:t>
            </a:r>
            <a:r>
              <a:rPr lang="zh-CN" altLang="zh-CN" sz="1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lang="zh-CN" altLang="zh-CN" sz="1400" dirty="0">
              <a:latin typeface="Calibri" panose="020F050202020403020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82700" y="4868863"/>
          <a:ext cx="5832475" cy="1150937"/>
        </p:xfrm>
        <a:graphic>
          <a:graphicData uri="http://schemas.openxmlformats.org/drawingml/2006/table">
            <a:tbl>
              <a:tblPr/>
              <a:tblGrid>
                <a:gridCol w="5832475"/>
              </a:tblGrid>
              <a:tr h="11509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5666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异常的高级用法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850" y="1819751"/>
            <a:ext cx="8569325" cy="396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try-except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语句可以支持多个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except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语句，语法格式如下：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try: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&lt;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语句块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1&gt;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except &lt;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异常类型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1&gt;: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&lt;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语句块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2&gt;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….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except &lt;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异常类型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N&gt;: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&lt;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语句块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N+1&gt;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except: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&lt;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语句块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N+2&gt;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5666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异常的高级用法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44" name="矩形 1"/>
          <p:cNvSpPr/>
          <p:nvPr/>
        </p:nvSpPr>
        <p:spPr>
          <a:xfrm>
            <a:off x="250825" y="1628775"/>
            <a:ext cx="8208963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语句没有指定任何类型，表示它对应的语句块可以处理所有其他异常。这个过程与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if-elif-else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语句类似，是分支结构的一种表达方式，一段代码如下：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00113" y="3500438"/>
          <a:ext cx="7443470" cy="2658745"/>
        </p:xfrm>
        <a:graphic>
          <a:graphicData uri="http://schemas.openxmlformats.org/drawingml/2006/table">
            <a:tbl>
              <a:tblPr/>
              <a:tblGrid>
                <a:gridCol w="497840"/>
                <a:gridCol w="694563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606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try: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alp = "ABCDEFGHIJKLMNOPQRSTUVWXYZ"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print(alp[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其他错误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2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5666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异常的高级用法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750" y="1800701"/>
            <a:ext cx="8135938" cy="286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该程序将用户输入的数字作为索引从字符串alp中返回一个字符，当用户输入非整数字符时，except NameError异常被捕获到，提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示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用户输入类型错误，当用户输入数字不在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之间时，异常被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except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捕获，程序打印其他错误信息，执行过程和结果如 下：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19250" y="4797425"/>
          <a:ext cx="5486400" cy="1728470"/>
        </p:xfrm>
        <a:graphic>
          <a:graphicData uri="http://schemas.openxmlformats.org/drawingml/2006/table">
            <a:tbl>
              <a:tblPr/>
              <a:tblGrid>
                <a:gridCol w="5486400"/>
              </a:tblGrid>
              <a:tr h="17284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其他错误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5666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异常的高级用法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492" name="矩形 2"/>
          <p:cNvSpPr/>
          <p:nvPr/>
        </p:nvSpPr>
        <p:spPr>
          <a:xfrm>
            <a:off x="611188" y="1557338"/>
            <a:ext cx="8094662" cy="54463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保留字外，异常语句还可以与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保留字配合使用，语法格式如下：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try:</a:t>
            </a: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</a:t>
            </a: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 &lt;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异常类型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1&gt;:</a:t>
            </a: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3&gt;</a:t>
            </a: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finally:</a:t>
            </a: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4&gt;</a:t>
            </a: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5666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异常的高级用法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4516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347788"/>
            <a:ext cx="8280400" cy="5262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5666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异常的高级用法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540" name="矩形 1"/>
          <p:cNvSpPr/>
          <p:nvPr/>
        </p:nvSpPr>
        <p:spPr>
          <a:xfrm>
            <a:off x="200343" y="1671638"/>
            <a:ext cx="4184015" cy="5530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修改代码如下：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5563" y="2565400"/>
          <a:ext cx="5308600" cy="3350895"/>
        </p:xfrm>
        <a:graphic>
          <a:graphicData uri="http://schemas.openxmlformats.org/drawingml/2006/table">
            <a:tbl>
              <a:tblPr/>
              <a:tblGrid>
                <a:gridCol w="355600"/>
                <a:gridCol w="4953000"/>
              </a:tblGrid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584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try: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alp = "ABCDEFGHIJKLMNOPQRSTUVWXYZ"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print(alp[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print("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没有发生异常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finally: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程序执行完毕，不知道是否发生了异常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93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5549" name="矩形 4"/>
          <p:cNvSpPr/>
          <p:nvPr/>
        </p:nvSpPr>
        <p:spPr>
          <a:xfrm>
            <a:off x="5234623" y="1671638"/>
            <a:ext cx="2989580" cy="5530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执行过程和结果如下：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508625" y="2565400"/>
          <a:ext cx="3600450" cy="3279775"/>
        </p:xfrm>
        <a:graphic>
          <a:graphicData uri="http://schemas.openxmlformats.org/drawingml/2006/table">
            <a:tbl>
              <a:tblPr/>
              <a:tblGrid>
                <a:gridCol w="3600450"/>
              </a:tblGrid>
              <a:tr h="3279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没有发生异常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程序执行完毕，不知道是否发生了异常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程序执行完毕，不知道是否发生了异常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头歌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作业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05" y="1772920"/>
            <a:ext cx="9439275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头歌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作业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5750" y="1614170"/>
            <a:ext cx="8572500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头歌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作业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4800" y="1461770"/>
            <a:ext cx="8534400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38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程序的基本结构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2" name="矩形 1"/>
          <p:cNvSpPr/>
          <p:nvPr/>
        </p:nvSpPr>
        <p:spPr>
          <a:xfrm>
            <a:off x="661988" y="1755140"/>
            <a:ext cx="7993062" cy="45231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顺序结构是程序的基础，但单一的顺序结构不可能解决所有问题。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程序由三种基本结构组成：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顺序结构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分支结构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这些基本结构都有一个入口和一个出口。任何程序都由这三种基本结构组合而成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TextBox 2"/>
          <p:cNvSpPr txBox="1"/>
          <p:nvPr/>
        </p:nvSpPr>
        <p:spPr>
          <a:xfrm>
            <a:off x="108903" y="368618"/>
            <a:ext cx="7881937" cy="9220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5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头歌</a:t>
            </a:r>
            <a:r>
              <a:rPr lang="zh-CN" altLang="en-US" sz="5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560" y="1484630"/>
            <a:ext cx="10951845" cy="520192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43025" y="586105"/>
            <a:ext cx="6457950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头歌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作业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5795" y="1695450"/>
            <a:ext cx="8132445" cy="45345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38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程序的基本结构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850" y="1645285"/>
            <a:ext cx="8496300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顺序结构</a:t>
            </a:r>
            <a:r>
              <a: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是程序按照线性顺序依次执行的一种运行方式，其中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语句块1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语句块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表示一个或一组顺序执行的语句 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197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350" y="3283268"/>
            <a:ext cx="1511300" cy="2592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3"/>
          <p:cNvSpPr/>
          <p:nvPr/>
        </p:nvSpPr>
        <p:spPr>
          <a:xfrm>
            <a:off x="3032760" y="6021070"/>
            <a:ext cx="30784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1800" dirty="0"/>
              <a:t>图</a:t>
            </a:r>
            <a:r>
              <a:rPr lang="en-US" altLang="zh-CN" sz="1800" dirty="0"/>
              <a:t>4.3 </a:t>
            </a:r>
            <a:r>
              <a:rPr lang="zh-CN" altLang="en-US" sz="1800" dirty="0"/>
              <a:t>顺序结构的流程图</a:t>
            </a:r>
            <a:r>
              <a:rPr lang="zh-CN" altLang="en-US" sz="1800" dirty="0"/>
              <a:t>表示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661988" y="666750"/>
            <a:ext cx="3738880" cy="70675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程序的基本结构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1188" y="1512729"/>
            <a:ext cx="8532813" cy="175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分支结构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是程序根据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条件判断结果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而选择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不同向前执行路径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的一种运行方式，包括单分支结构和二分支结构。由二分支结构组合形成多分支结构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221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265" y="3212465"/>
            <a:ext cx="4902835" cy="28587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3"/>
          <p:cNvSpPr/>
          <p:nvPr/>
        </p:nvSpPr>
        <p:spPr>
          <a:xfrm>
            <a:off x="3032760" y="6165215"/>
            <a:ext cx="30784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1800" dirty="0"/>
              <a:t>图</a:t>
            </a:r>
            <a:r>
              <a:rPr lang="en-US" altLang="zh-CN" sz="1800" dirty="0"/>
              <a:t>4.4 </a:t>
            </a:r>
            <a:r>
              <a:rPr lang="zh-CN" altLang="en-US" sz="1800" dirty="0"/>
              <a:t>分支结构的流程图</a:t>
            </a:r>
            <a:r>
              <a:rPr lang="zh-CN" altLang="en-US" sz="1800" dirty="0"/>
              <a:t>表示</a:t>
            </a:r>
            <a:endParaRPr lang="zh-CN" altLang="en-US" sz="18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0c2917a-6c7d-4186-9370-e44984a3b4a2}"/>
</p:tagLst>
</file>

<file path=ppt/tags/tag10.xml><?xml version="1.0" encoding="utf-8"?>
<p:tagLst xmlns:p="http://schemas.openxmlformats.org/presentationml/2006/main">
  <p:tag name="KSO_WM_UNIT_TABLE_BEAUTIFY" val="smartTable{796cd662-1a0f-4067-866c-7233430e8c96}"/>
</p:tagLst>
</file>

<file path=ppt/tags/tag11.xml><?xml version="1.0" encoding="utf-8"?>
<p:tagLst xmlns:p="http://schemas.openxmlformats.org/presentationml/2006/main">
  <p:tag name="KSO_WM_UNIT_TABLE_BEAUTIFY" val="smartTable{92afee2e-f980-4043-811d-ec78d9723592}"/>
</p:tagLst>
</file>

<file path=ppt/tags/tag12.xml><?xml version="1.0" encoding="utf-8"?>
<p:tagLst xmlns:p="http://schemas.openxmlformats.org/presentationml/2006/main">
  <p:tag name="KSO_WM_UNIT_TABLE_BEAUTIFY" val="smartTable{901df1b3-9167-4234-bcfb-9e41af3640fc}"/>
</p:tagLst>
</file>

<file path=ppt/tags/tag13.xml><?xml version="1.0" encoding="utf-8"?>
<p:tagLst xmlns:p="http://schemas.openxmlformats.org/presentationml/2006/main">
  <p:tag name="KSO_WM_UNIT_TABLE_BEAUTIFY" val="smartTable{f109d2be-d0cf-4bca-9380-c74c58a9f739}"/>
</p:tagLst>
</file>

<file path=ppt/tags/tag14.xml><?xml version="1.0" encoding="utf-8"?>
<p:tagLst xmlns:p="http://schemas.openxmlformats.org/presentationml/2006/main">
  <p:tag name="KSO_WM_UNIT_TABLE_BEAUTIFY" val="smartTable{19a72ffc-e3a1-4d0b-a793-f83e46f34897}"/>
</p:tagLst>
</file>

<file path=ppt/tags/tag15.xml><?xml version="1.0" encoding="utf-8"?>
<p:tagLst xmlns:p="http://schemas.openxmlformats.org/presentationml/2006/main">
  <p:tag name="KSO_WM_UNIT_TABLE_BEAUTIFY" val="smartTable{5e22d8e9-216b-41f1-a9b3-66859029fcdd}"/>
</p:tagLst>
</file>

<file path=ppt/tags/tag16.xml><?xml version="1.0" encoding="utf-8"?>
<p:tagLst xmlns:p="http://schemas.openxmlformats.org/presentationml/2006/main">
  <p:tag name="KSO_WM_UNIT_PLACING_PICTURE_USER_VIEWPORT" val="{&quot;height&quot;:1940,&quot;width&quot;:1932.5007874015748}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TABLE_BEAUTIFY" val="smartTable{8bfd1419-80e2-47f4-8f39-7ceb6e590b80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commondata" val="eyJoZGlkIjoiMjhkODk1NzE5OWVhYzIzZDdhMzQ4ZGMxYjcxNDEyYTUifQ=="/>
  <p:tag name="KSO_WPP_MARK_KEY" val="d0f6978e-ae31-4970-8e3c-e8b9baf923b7"/>
  <p:tag name="COMMONDATA" val="eyJoZGlkIjoiZDYwN2Y3Mjc2ZTc3M2QwZTY3MzVjMGQ4YTA2ZGEzYTcifQ=="/>
</p:tagLst>
</file>

<file path=ppt/tags/tag3.xml><?xml version="1.0" encoding="utf-8"?>
<p:tagLst xmlns:p="http://schemas.openxmlformats.org/presentationml/2006/main">
  <p:tag name="KSO_WM_UNIT_TABLE_BEAUTIFY" val="smartTable{13a5dadf-807e-4602-a5b2-297b643299fd}"/>
</p:tagLst>
</file>

<file path=ppt/tags/tag4.xml><?xml version="1.0" encoding="utf-8"?>
<p:tagLst xmlns:p="http://schemas.openxmlformats.org/presentationml/2006/main">
  <p:tag name="KSO_WM_UNIT_TABLE_BEAUTIFY" val="smartTable{7e8f3fd9-cee0-4db6-a3aa-e18692c3c7c9}"/>
</p:tagLst>
</file>

<file path=ppt/tags/tag5.xml><?xml version="1.0" encoding="utf-8"?>
<p:tagLst xmlns:p="http://schemas.openxmlformats.org/presentationml/2006/main">
  <p:tag name="KSO_WM_UNIT_TABLE_BEAUTIFY" val="smartTable{1120ed03-9e82-4fb2-abde-30a3623e891f}"/>
</p:tagLst>
</file>

<file path=ppt/tags/tag6.xml><?xml version="1.0" encoding="utf-8"?>
<p:tagLst xmlns:p="http://schemas.openxmlformats.org/presentationml/2006/main">
  <p:tag name="KSO_WM_UNIT_TABLE_BEAUTIFY" val="smartTable{80ede15c-d53d-4f10-bbda-4c00012caedb}"/>
</p:tagLst>
</file>

<file path=ppt/tags/tag7.xml><?xml version="1.0" encoding="utf-8"?>
<p:tagLst xmlns:p="http://schemas.openxmlformats.org/presentationml/2006/main">
  <p:tag name="KSO_WM_UNIT_TABLE_BEAUTIFY" val="smartTable{57bdcad4-ccbd-49ee-8a5a-f97e9f1cac1a}"/>
</p:tagLst>
</file>

<file path=ppt/tags/tag8.xml><?xml version="1.0" encoding="utf-8"?>
<p:tagLst xmlns:p="http://schemas.openxmlformats.org/presentationml/2006/main">
  <p:tag name="KSO_WM_UNIT_TABLE_BEAUTIFY" val="smartTable{d9dce732-baea-46c5-aa12-d68f078d5f1a}"/>
</p:tagLst>
</file>

<file path=ppt/tags/tag9.xml><?xml version="1.0" encoding="utf-8"?>
<p:tagLst xmlns:p="http://schemas.openxmlformats.org/presentationml/2006/main">
  <p:tag name="KSO_WM_UNIT_TABLE_BEAUTIFY" val="smartTable{2c74d75e-f6a8-4b09-9d1f-2df44265b10e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14734</Words>
  <Application>WPS 演示</Application>
  <PresentationFormat>全屏显示(4:3)</PresentationFormat>
  <Paragraphs>1498</Paragraphs>
  <Slides>72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72</vt:i4>
      </vt:variant>
    </vt:vector>
  </HeadingPairs>
  <TitlesOfParts>
    <vt:vector size="87" baseType="lpstr">
      <vt:lpstr>Arial</vt:lpstr>
      <vt:lpstr>宋体</vt:lpstr>
      <vt:lpstr>Wingdings</vt:lpstr>
      <vt:lpstr>Palatino Linotype</vt:lpstr>
      <vt:lpstr>黑体</vt:lpstr>
      <vt:lpstr>微软雅黑</vt:lpstr>
      <vt:lpstr>Wingdings</vt:lpstr>
      <vt:lpstr>Arial Unicode MS</vt:lpstr>
      <vt:lpstr>Calibri</vt:lpstr>
      <vt:lpstr>Courier New</vt:lpstr>
      <vt:lpstr>Times New Roman</vt:lpstr>
      <vt:lpstr>楷体</vt:lpstr>
      <vt:lpstr>默认设计模板</vt:lpstr>
      <vt:lpstr>Excel.Chart.8</vt:lpstr>
      <vt:lpstr>Excel.Chart.8</vt:lpstr>
      <vt:lpstr>Python语言基础</vt:lpstr>
      <vt:lpstr>第4章 程序的控制结构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Python语言程序设计</dc:title>
  <dc:creator>Weijia Yuan</dc:creator>
  <cp:lastModifiedBy>admin</cp:lastModifiedBy>
  <cp:revision>62</cp:revision>
  <cp:lastPrinted>2015-09-27T23:25:00Z</cp:lastPrinted>
  <dcterms:created xsi:type="dcterms:W3CDTF">2016-12-06T06:18:00Z</dcterms:created>
  <dcterms:modified xsi:type="dcterms:W3CDTF">2023-10-20T03:08:06Z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2052-11.1.0.11579</vt:lpwstr>
  </property>
  <property fmtid="{D5CDD505-2E9C-101B-9397-08002B2CF9AE}" pid="3" name="ICV">
    <vt:lpwstr>DB15D267EECE44EAB3A39EDF8739F925</vt:lpwstr>
  </property>
</Properties>
</file>