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2" r:id="rId3"/>
    <p:sldId id="415" r:id="rId5"/>
    <p:sldId id="819" r:id="rId6"/>
    <p:sldId id="818" r:id="rId7"/>
    <p:sldId id="671" r:id="rId8"/>
    <p:sldId id="571" r:id="rId9"/>
    <p:sldId id="573" r:id="rId10"/>
    <p:sldId id="577" r:id="rId11"/>
    <p:sldId id="745" r:id="rId12"/>
    <p:sldId id="579" r:id="rId13"/>
    <p:sldId id="580" r:id="rId14"/>
    <p:sldId id="581" r:id="rId15"/>
    <p:sldId id="582" r:id="rId16"/>
    <p:sldId id="584" r:id="rId17"/>
    <p:sldId id="585" r:id="rId18"/>
    <p:sldId id="586" r:id="rId19"/>
    <p:sldId id="590" r:id="rId20"/>
    <p:sldId id="587" r:id="rId21"/>
    <p:sldId id="574" r:id="rId22"/>
    <p:sldId id="588" r:id="rId23"/>
    <p:sldId id="591" r:id="rId24"/>
    <p:sldId id="592" r:id="rId25"/>
    <p:sldId id="594" r:id="rId26"/>
    <p:sldId id="596" r:id="rId27"/>
    <p:sldId id="597" r:id="rId28"/>
    <p:sldId id="601" r:id="rId29"/>
    <p:sldId id="598" r:id="rId30"/>
    <p:sldId id="600" r:id="rId31"/>
    <p:sldId id="820" r:id="rId32"/>
    <p:sldId id="599" r:id="rId33"/>
    <p:sldId id="603" r:id="rId34"/>
    <p:sldId id="604" r:id="rId35"/>
    <p:sldId id="742" r:id="rId36"/>
    <p:sldId id="741" r:id="rId37"/>
    <p:sldId id="821" r:id="rId38"/>
    <p:sldId id="743" r:id="rId39"/>
    <p:sldId id="744" r:id="rId40"/>
    <p:sldId id="575" r:id="rId41"/>
    <p:sldId id="605" r:id="rId42"/>
    <p:sldId id="606" r:id="rId43"/>
    <p:sldId id="610" r:id="rId44"/>
    <p:sldId id="608" r:id="rId45"/>
    <p:sldId id="609" r:id="rId46"/>
    <p:sldId id="611" r:id="rId47"/>
    <p:sldId id="612" r:id="rId48"/>
    <p:sldId id="613" r:id="rId49"/>
    <p:sldId id="617" r:id="rId50"/>
    <p:sldId id="614" r:id="rId51"/>
    <p:sldId id="615" r:id="rId52"/>
    <p:sldId id="618" r:id="rId53"/>
    <p:sldId id="616" r:id="rId54"/>
    <p:sldId id="622" r:id="rId55"/>
    <p:sldId id="619" r:id="rId56"/>
    <p:sldId id="620" r:id="rId57"/>
    <p:sldId id="621" r:id="rId58"/>
    <p:sldId id="623" r:id="rId59"/>
    <p:sldId id="624" r:id="rId60"/>
    <p:sldId id="627" r:id="rId61"/>
    <p:sldId id="628" r:id="rId62"/>
    <p:sldId id="630" r:id="rId63"/>
    <p:sldId id="629" r:id="rId64"/>
    <p:sldId id="633" r:id="rId65"/>
    <p:sldId id="631" r:id="rId66"/>
    <p:sldId id="635" r:id="rId67"/>
    <p:sldId id="636" r:id="rId68"/>
    <p:sldId id="639" r:id="rId69"/>
    <p:sldId id="637" r:id="rId70"/>
    <p:sldId id="640" r:id="rId71"/>
    <p:sldId id="641" r:id="rId72"/>
    <p:sldId id="642" r:id="rId73"/>
    <p:sldId id="644" r:id="rId74"/>
    <p:sldId id="645" r:id="rId75"/>
    <p:sldId id="646" r:id="rId76"/>
    <p:sldId id="823" r:id="rId77"/>
    <p:sldId id="652" r:id="rId78"/>
    <p:sldId id="664" r:id="rId79"/>
    <p:sldId id="649" r:id="rId80"/>
    <p:sldId id="650" r:id="rId81"/>
    <p:sldId id="653" r:id="rId82"/>
    <p:sldId id="902" r:id="rId83"/>
    <p:sldId id="655" r:id="rId84"/>
    <p:sldId id="659" r:id="rId85"/>
    <p:sldId id="656" r:id="rId86"/>
    <p:sldId id="816" r:id="rId87"/>
    <p:sldId id="817" r:id="rId88"/>
  </p:sldIdLst>
  <p:sldSz cx="9144000" cy="6858000" type="screen4x3"/>
  <p:notesSz cx="6858000" cy="9144000"/>
  <p:custDataLst>
    <p:tags r:id="rId92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20"/>
    <p:restoredTop sz="94684"/>
  </p:normalViewPr>
  <p:slideViewPr>
    <p:cSldViewPr showGuides="1">
      <p:cViewPr varScale="1">
        <p:scale>
          <a:sx n="66" d="100"/>
          <a:sy n="66" d="100"/>
        </p:scale>
        <p:origin x="-1488" y="-96"/>
      </p:cViewPr>
      <p:guideLst>
        <p:guide orient="horz" pos="2160"/>
        <p:guide pos="2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2" Type="http://schemas.openxmlformats.org/officeDocument/2006/relationships/tags" Target="tags/tag10.xml"/><Relationship Id="rId91" Type="http://schemas.openxmlformats.org/officeDocument/2006/relationships/tableStyles" Target="tableStyles.xml"/><Relationship Id="rId90" Type="http://schemas.openxmlformats.org/officeDocument/2006/relationships/viewProps" Target="viewProps.xml"/><Relationship Id="rId9" Type="http://schemas.openxmlformats.org/officeDocument/2006/relationships/slide" Target="slides/slide6.xml"/><Relationship Id="rId89" Type="http://schemas.openxmlformats.org/officeDocument/2006/relationships/presProps" Target="presProps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今天学习第五章，函数和代码的</a:t>
            </a:r>
            <a:r>
              <a:rPr lang="zh-CN" altLang="en-US"/>
              <a:t>复用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今天学习第五章，函数和代码的</a:t>
            </a:r>
            <a:r>
              <a:rPr lang="zh-CN" altLang="en-US"/>
              <a:t>复用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今天学习第五章，函数和代码的</a:t>
            </a:r>
            <a:r>
              <a:rPr lang="zh-CN" altLang="en-US"/>
              <a:t>复用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zh-CN" sz="1400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zh-CN" sz="1400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zh-CN" sz="1400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zh-CN" sz="1400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zh-CN" sz="1400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zh-CN" sz="1400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zh-CN" sz="1400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zh-CN" sz="1400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zh-CN" sz="1400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zh-CN" sz="1400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90000"/>
            </a:schemeClr>
          </a:solidFill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zh-CN" sz="1400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zh-CN" sz="1400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lvl="0" indent="-342900"/>
            <a:r>
              <a:rPr lang="zh-CN" altLang="zh-CN"/>
              <a:t>单击此处编辑母版文本样式</a:t>
            </a:r>
            <a:endParaRPr lang="zh-CN" altLang="zh-CN"/>
          </a:p>
          <a:p>
            <a:pPr lvl="1" indent="-285750"/>
            <a:r>
              <a:rPr lang="zh-CN" altLang="zh-CN"/>
              <a:t>第二级</a:t>
            </a:r>
            <a:endParaRPr lang="zh-CN" altLang="zh-CN"/>
          </a:p>
          <a:p>
            <a:pPr lvl="2" indent="-228600"/>
            <a:r>
              <a:rPr lang="zh-CN" altLang="zh-CN"/>
              <a:t>第三级</a:t>
            </a:r>
            <a:endParaRPr lang="zh-CN" altLang="zh-CN"/>
          </a:p>
          <a:p>
            <a:pPr lvl="3" indent="-228600"/>
            <a:r>
              <a:rPr lang="zh-CN" altLang="zh-CN"/>
              <a:t>第四级</a:t>
            </a:r>
            <a:endParaRPr lang="zh-CN" altLang="zh-CN"/>
          </a:p>
          <a:p>
            <a:pPr lvl="4" indent="-228600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9A0DB2DC-4C9A-4742-B13C-FB6460FD3503}" type="slidenum">
              <a:rPr lang="zh-CN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zh-CN" sz="14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3.xml"/><Relationship Id="rId7" Type="http://schemas.openxmlformats.org/officeDocument/2006/relationships/image" Target="../media/image5.png"/><Relationship Id="rId6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tags" Target="../tags/tag1.xml"/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2" Type="http://schemas.openxmlformats.org/officeDocument/2006/relationships/notesSlide" Target="../notesSlides/notesSlide2.xml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tags" Target="../tags/tag4.xml"/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e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" name="Chart 6"/>
          <p:cNvGraphicFramePr/>
          <p:nvPr/>
        </p:nvGraphicFramePr>
        <p:xfrm>
          <a:off x="0" y="4868863"/>
          <a:ext cx="8859838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4401800" imgH="5003800" progId="Excel.Chart.8">
                  <p:embed/>
                </p:oleObj>
              </mc:Choice>
              <mc:Fallback>
                <p:oleObj name="" r:id="rId2" imgW="14401800" imgH="5003800" progId="Excel.Char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4868863"/>
                        <a:ext cx="8859838" cy="1468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3"/>
          <p:cNvSpPr>
            <a:spLocks noGrp="1"/>
          </p:cNvSpPr>
          <p:nvPr>
            <p:ph type="ctrTitle"/>
          </p:nvPr>
        </p:nvSpPr>
        <p:spPr>
          <a:xfrm>
            <a:off x="0" y="1268413"/>
            <a:ext cx="9144000" cy="23876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j-cs"/>
              </a:rPr>
              <a:t>Python</a:t>
            </a: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j-cs"/>
              </a:rPr>
              <a:t>语言</a:t>
            </a: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j-cs"/>
              </a:rPr>
              <a:t>基础</a:t>
            </a:r>
            <a:endParaRPr kumimoji="0" lang="zh-CN" altLang="en-US" sz="6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latino Linotype" panose="02040502050505030304" pitchFamily="18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" name="副标题 4"/>
          <p:cNvSpPr>
            <a:spLocks noGrp="1"/>
          </p:cNvSpPr>
          <p:nvPr>
            <p:ph type="subTitle" idx="1"/>
          </p:nvPr>
        </p:nvSpPr>
        <p:spPr>
          <a:xfrm>
            <a:off x="0" y="3808413"/>
            <a:ext cx="9144000" cy="1222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河南农业大学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王曼曼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manmanwmm@163.com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74955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函数的定义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矩形 1"/>
          <p:cNvSpPr/>
          <p:nvPr/>
        </p:nvSpPr>
        <p:spPr>
          <a:xfrm>
            <a:off x="395288" y="1800225"/>
            <a:ext cx="8353425" cy="4524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266700" algn="just" eaLnBrk="0" hangingPunct="0">
              <a:lnSpc>
                <a:spcPct val="15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微实例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：生日歌。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 eaLnBrk="0" hangingPunct="0"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过生日时要为朋友唱生日歌，歌词为：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Happy birthday to you!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Happy birthday to you!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Happy birthday, dear &lt;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Happy birthday to you!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 eaLnBrk="0" hangingPunct="0"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编写程序为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Mike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Lily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输出生日歌。最简单的实现方法是重复使用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74955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函数的定义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93738" y="2924175"/>
          <a:ext cx="7489825" cy="2249488"/>
        </p:xfrm>
        <a:graphic>
          <a:graphicData uri="http://schemas.openxmlformats.org/drawingml/2006/table">
            <a:tbl>
              <a:tblPr firstRow="1" firstCol="1" bandRow="1"/>
              <a:tblGrid>
                <a:gridCol w="521325"/>
                <a:gridCol w="6968003"/>
              </a:tblGrid>
              <a:tr h="1325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40828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print("Happy birthday to you!")</a:t>
                      </a:r>
                      <a:endParaRPr lang="zh-CN" sz="2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print("Happy birthday to you!")</a:t>
                      </a:r>
                      <a:endParaRPr lang="zh-CN" sz="2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print("Happy birthday, dear Mike!")</a:t>
                      </a:r>
                      <a:endParaRPr lang="zh-CN" sz="2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print("Happy birthday to you!")</a:t>
                      </a:r>
                      <a:endParaRPr lang="zh-CN" sz="2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010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2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3100" y="1790700"/>
            <a:ext cx="7207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最简单的实现方法是重复使用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print()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语句，如下：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74955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函数的定义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23850" y="1473200"/>
          <a:ext cx="8280921" cy="3335338"/>
        </p:xfrm>
        <a:graphic>
          <a:graphicData uri="http://schemas.openxmlformats.org/drawingml/2006/table">
            <a:tbl>
              <a:tblPr/>
              <a:tblGrid>
                <a:gridCol w="667885"/>
                <a:gridCol w="1724477"/>
                <a:gridCol w="4569967"/>
                <a:gridCol w="1318592"/>
              </a:tblGrid>
              <a:tr h="30638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微实例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5.1 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m5.1HappyBirthday.py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5669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 happy():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print("Happy birthday to you!")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happyB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(name):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happy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happy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("Happy birthday, dear {}!".format(name))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happy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happyB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("Mike")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happyB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("Lily")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0264" name="表格 10263"/>
          <p:cNvGraphicFramePr/>
          <p:nvPr/>
        </p:nvGraphicFramePr>
        <p:xfrm>
          <a:off x="3924300" y="3716338"/>
          <a:ext cx="4032250" cy="3038475"/>
        </p:xfrm>
        <a:graphic>
          <a:graphicData uri="http://schemas.openxmlformats.org/drawingml/2006/table">
            <a:tbl>
              <a:tblPr/>
              <a:tblGrid>
                <a:gridCol w="4032250"/>
              </a:tblGrid>
              <a:tr h="3038475">
                <a:tc>
                  <a:txBody>
                    <a:bodyPr/>
                    <a:p>
                      <a:pPr indent="0" eaLnBrk="0" fontAlgn="base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16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 </a:t>
                      </a:r>
                      <a:endParaRPr lang="zh-CN" altLang="en-US" sz="16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eaLnBrk="0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16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Happy birthday to you!</a:t>
                      </a:r>
                      <a:endParaRPr lang="zh-CN" altLang="en-US" sz="16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eaLnBrk="0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16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Happy birthday to you!</a:t>
                      </a:r>
                      <a:endParaRPr lang="zh-CN" altLang="en-US" sz="16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eaLnBrk="0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16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Happy birthday, dear Mike!</a:t>
                      </a:r>
                      <a:endParaRPr lang="zh-CN" altLang="en-US" sz="16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eaLnBrk="0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16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Happy birthday to you!</a:t>
                      </a:r>
                      <a:endParaRPr lang="zh-CN" altLang="en-US" sz="16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eaLnBrk="0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16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lang="zh-CN" altLang="en-US" sz="16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eaLnBrk="0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16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Happy birthday to you!</a:t>
                      </a:r>
                      <a:endParaRPr lang="zh-CN" altLang="en-US" sz="16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eaLnBrk="0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16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Happy birthday to you!</a:t>
                      </a:r>
                      <a:endParaRPr lang="zh-CN" altLang="en-US" sz="16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eaLnBrk="0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16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Happy birthday, dear Lily!</a:t>
                      </a:r>
                      <a:endParaRPr lang="zh-CN" altLang="en-US" sz="16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eaLnBrk="0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16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Happy birthday to you!</a:t>
                      </a:r>
                      <a:endParaRPr lang="zh-CN" altLang="en-US" sz="16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94" marR="68594" marT="0" marB="0" anchor="t" anchorCtr="0">
                    <a:lnL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函数调用的过程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7" name="矩形 1"/>
          <p:cNvSpPr/>
          <p:nvPr/>
        </p:nvSpPr>
        <p:spPr>
          <a:xfrm>
            <a:off x="650875" y="2993073"/>
            <a:ext cx="8097838" cy="33512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266700" algn="just" eaLnBrk="0" hangingPunct="0"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程序调用一个函数需要执行以下四个步骤：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 eaLnBrk="0" hangingPunct="0"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）调用程序在调用处暂停执行；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 eaLnBrk="0" hangingPunct="0"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）在调用时将实参复制给函数的形参；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 eaLnBrk="0" hangingPunct="0"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）执行函数体语句；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 eaLnBrk="0" hangingPunct="0"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）函数调用结束给出返回值，程序回到调用前的暂停处继续执行。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550" y="1772920"/>
            <a:ext cx="254127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函数调用：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函数名(参数)</a:t>
            </a:r>
            <a:endParaRPr lang="zh-CN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函数调用的过程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2291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3" y="2132330"/>
            <a:ext cx="8424862" cy="2578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2" name="矩形 1"/>
          <p:cNvSpPr/>
          <p:nvPr/>
        </p:nvSpPr>
        <p:spPr>
          <a:xfrm>
            <a:off x="2535238" y="5180013"/>
            <a:ext cx="3803650" cy="4587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微实例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happyB()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的被调用过程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函数调用的过程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31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" y="1908175"/>
            <a:ext cx="8890000" cy="23129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函数调用的过程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339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2133600"/>
            <a:ext cx="8582025" cy="2447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049588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lambda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288" y="1639888"/>
            <a:ext cx="8353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有33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个保留字，其中一个是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lambda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，该保留字用于定义一种特殊的函数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匿名函数，又称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lambda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匿名函数并非没有名字，而是将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函数名作为函数结果返回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，如下：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 = lambda &lt;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参数列表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&gt;: &lt;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表达式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lambda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函数与正常函数一样，等价于下面形式：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def &lt;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&gt;(&lt;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参数列表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&gt;):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return &lt;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表达式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049588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lambda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387" name="矩形 1"/>
          <p:cNvSpPr/>
          <p:nvPr/>
        </p:nvSpPr>
        <p:spPr>
          <a:xfrm>
            <a:off x="539750" y="1846263"/>
            <a:ext cx="7872413" cy="1200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266700" algn="just" eaLnBrk="0" hangingPunct="0"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简单说，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函数用于定义简单的、能够在一行内表示的函数，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返回一个函数类型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，实例如下。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388" name="表格 16387"/>
          <p:cNvGraphicFramePr/>
          <p:nvPr/>
        </p:nvGraphicFramePr>
        <p:xfrm>
          <a:off x="1187450" y="3213100"/>
          <a:ext cx="5919788" cy="1511300"/>
        </p:xfrm>
        <a:graphic>
          <a:graphicData uri="http://schemas.openxmlformats.org/drawingml/2006/table">
            <a:tbl>
              <a:tblPr/>
              <a:tblGrid>
                <a:gridCol w="5919788"/>
              </a:tblGrid>
              <a:tr h="1511300">
                <a:tc>
                  <a:txBody>
                    <a:bodyPr/>
                    <a:p>
                      <a:pPr indent="0" eaLnBrk="0" fontAlgn="base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endParaRPr lang="en-US" altLang="en-US" sz="2400" b="1" dirty="0"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indent="0" eaLnBrk="0" fontAlgn="base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24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&gt;&gt;&gt;f = lambda x, y : x + y</a:t>
                      </a:r>
                      <a:endParaRPr lang="zh-CN" altLang="en-US" sz="24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eaLnBrk="0" fontAlgn="base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24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&gt;&gt;&gt;type(f)</a:t>
                      </a:r>
                      <a:endParaRPr lang="zh-CN" altLang="en-US" sz="24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eaLnBrk="0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24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&lt;class 'function'&gt;</a:t>
                      </a:r>
                      <a:endParaRPr lang="zh-CN" altLang="en-US" sz="24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eaLnBrk="0" fontAlgn="base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24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lang="en-US" altLang="en-US" sz="2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f(10, 12)</a:t>
                      </a:r>
                      <a:endParaRPr lang="zh-CN" altLang="en-US" sz="24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eaLnBrk="0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24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22</a:t>
                      </a:r>
                      <a:endParaRPr lang="zh-CN" altLang="en-US" sz="24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0" marB="0" anchor="t" anchorCtr="0">
                    <a:lnL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740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311275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0" name="TextBox 2"/>
          <p:cNvSpPr txBox="1"/>
          <p:nvPr/>
        </p:nvSpPr>
        <p:spPr>
          <a:xfrm>
            <a:off x="1227138" y="2808288"/>
            <a:ext cx="6369050" cy="923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函数的参数传递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9202" name="标题 3"/>
          <p:cNvSpPr>
            <a:spLocks noGrp="1"/>
          </p:cNvSpPr>
          <p:nvPr>
            <p:ph type="ctrTitle"/>
          </p:nvPr>
        </p:nvSpPr>
        <p:spPr>
          <a:xfrm>
            <a:off x="-180340" y="116840"/>
            <a:ext cx="9396730" cy="148844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j-cs"/>
              </a:rPr>
              <a:t>作业问题</a:t>
            </a:r>
            <a:endParaRPr kumimoji="0" lang="zh-CN" altLang="en-US" sz="6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latino Linotype" panose="02040502050505030304" pitchFamily="18" charset="0"/>
              <a:ea typeface="黑体" panose="02010609060101010101" pitchFamily="49" charset="-122"/>
              <a:cs typeface="+mj-cs"/>
            </a:endParaRPr>
          </a:p>
        </p:txBody>
      </p:sp>
      <p:graphicFrame>
        <p:nvGraphicFramePr>
          <p:cNvPr id="4098" name="Chart 6"/>
          <p:cNvGraphicFramePr/>
          <p:nvPr/>
        </p:nvGraphicFramePr>
        <p:xfrm>
          <a:off x="0" y="4868863"/>
          <a:ext cx="8859838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14401800" imgH="5003800" progId="Excel.Chart.8">
                  <p:embed/>
                </p:oleObj>
              </mc:Choice>
              <mc:Fallback>
                <p:oleObj name="" r:id="rId2" imgW="14401800" imgH="5003800" progId="Excel.Char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4868863"/>
                        <a:ext cx="8859838" cy="1468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21335" y="1584960"/>
            <a:ext cx="4800600" cy="1104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22935" y="2804795"/>
            <a:ext cx="5457825" cy="1247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346825" y="1385570"/>
            <a:ext cx="2190750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582612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可选参数和可变数量参数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435" name="矩形 1"/>
          <p:cNvSpPr/>
          <p:nvPr/>
        </p:nvSpPr>
        <p:spPr>
          <a:xfrm>
            <a:off x="395288" y="1997075"/>
            <a:ext cx="8591550" cy="11988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266700" algn="just" eaLnBrk="0" hangingPunct="0"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在定义函数时，有些参数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存在默认值，该参数叫可选参数，其位置必须在非可选参数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436" name="表格 18435"/>
          <p:cNvGraphicFramePr/>
          <p:nvPr/>
        </p:nvGraphicFramePr>
        <p:xfrm>
          <a:off x="827088" y="3642678"/>
          <a:ext cx="6670675" cy="2194560"/>
        </p:xfrm>
        <a:graphic>
          <a:graphicData uri="http://schemas.openxmlformats.org/drawingml/2006/table">
            <a:tbl>
              <a:tblPr/>
              <a:tblGrid>
                <a:gridCol w="6670675"/>
              </a:tblGrid>
              <a:tr h="2194560">
                <a:tc>
                  <a:txBody>
                    <a:bodyPr/>
                    <a:p>
                      <a:pPr indent="0" eaLnBrk="0" fontAlgn="base" hangingPunct="0">
                        <a:spcAft>
                          <a:spcPct val="0"/>
                        </a:spcAft>
                        <a:buNone/>
                      </a:pPr>
                      <a:r>
                        <a:rPr lang="en-US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lang="en-US" altLang="en-US" sz="24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dup(</a:t>
                      </a:r>
                      <a:r>
                        <a:rPr lang="en-US" altLang="en-US" sz="24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</a:t>
                      </a:r>
                      <a:r>
                        <a:rPr lang="en-US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times = 2):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eaLnBrk="0" fontAlgn="base" hangingPunct="0">
                        <a:spcAft>
                          <a:spcPct val="0"/>
                        </a:spcAft>
                        <a:buNone/>
                      </a:pPr>
                      <a:r>
                        <a:rPr lang="en-US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print(</a:t>
                      </a:r>
                      <a:r>
                        <a:rPr lang="en-US" altLang="en-US" sz="24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</a:t>
                      </a:r>
                      <a:r>
                        <a:rPr lang="en-US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*times)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eaLnBrk="0" fontAlgn="base" hangingPunct="0">
                        <a:spcAft>
                          <a:spcPct val="0"/>
                        </a:spcAft>
                        <a:buNone/>
                      </a:pPr>
                      <a:r>
                        <a:rPr lang="en-US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&gt;&gt;&gt;dup("knock~")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eaLnBrk="0" hangingPunct="0">
                        <a:spcAft>
                          <a:spcPct val="0"/>
                        </a:spcAft>
                        <a:buNone/>
                      </a:pPr>
                      <a:r>
                        <a:rPr lang="en-US" altLang="en-US" sz="240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knock~knock</a:t>
                      </a:r>
                      <a:r>
                        <a:rPr lang="en-US" altLang="en-US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~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eaLnBrk="0" fontAlgn="base" hangingPunct="0">
                        <a:spcAft>
                          <a:spcPct val="0"/>
                        </a:spcAft>
                        <a:buNone/>
                      </a:pPr>
                      <a:r>
                        <a:rPr lang="en-US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&gt;&gt;&gt;dup("knock~",4)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eaLnBrk="0" hangingPunct="0">
                        <a:spcAft>
                          <a:spcPct val="0"/>
                        </a:spcAft>
                        <a:buNone/>
                      </a:pPr>
                      <a:r>
                        <a:rPr lang="en-US" altLang="en-US" sz="240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knock~knock~knock~knock</a:t>
                      </a:r>
                      <a:r>
                        <a:rPr lang="en-US" altLang="en-US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~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anchor="t" anchorCtr="0">
                    <a:lnL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582612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可选参数和可变数量参数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459" name="矩形 1"/>
          <p:cNvSpPr/>
          <p:nvPr/>
        </p:nvSpPr>
        <p:spPr>
          <a:xfrm>
            <a:off x="669925" y="1997075"/>
            <a:ext cx="8005763" cy="11988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eaLnBrk="0" hangingPunct="0"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在函数定义时，可以设计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可变数量参数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参数前增加星号（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可变参数只能出现在参数列表的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460" name="表格 19459"/>
          <p:cNvGraphicFramePr/>
          <p:nvPr/>
        </p:nvGraphicFramePr>
        <p:xfrm>
          <a:off x="1692275" y="3429000"/>
          <a:ext cx="5343525" cy="2925763"/>
        </p:xfrm>
        <a:graphic>
          <a:graphicData uri="http://schemas.openxmlformats.org/drawingml/2006/table">
            <a:tbl>
              <a:tblPr/>
              <a:tblGrid>
                <a:gridCol w="5343525"/>
              </a:tblGrid>
              <a:tr h="2925763">
                <a:tc>
                  <a:txBody>
                    <a:bodyPr/>
                    <a:p>
                      <a:pPr indent="0" eaLnBrk="0" fontAlgn="base" hangingPunct="0">
                        <a:spcAft>
                          <a:spcPct val="0"/>
                        </a:spcAft>
                        <a:buNone/>
                      </a:pPr>
                      <a:r>
                        <a:rPr lang="en-US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lang="en-US" altLang="en-US" sz="24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en-US" sz="24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vfunc</a:t>
                      </a:r>
                      <a:r>
                        <a:rPr lang="en-US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(a, *b):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eaLnBrk="0" fontAlgn="base" hangingPunct="0">
                        <a:spcAft>
                          <a:spcPct val="0"/>
                        </a:spcAft>
                        <a:buNone/>
                      </a:pPr>
                      <a:r>
                        <a:rPr lang="en-US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print(type(b))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eaLnBrk="0" fontAlgn="base" hangingPunct="0">
                        <a:spcAft>
                          <a:spcPct val="0"/>
                        </a:spcAft>
                        <a:buNone/>
                      </a:pPr>
                      <a:r>
                        <a:rPr lang="en-US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for n in b: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eaLnBrk="0" fontAlgn="base" hangingPunct="0">
                        <a:spcAft>
                          <a:spcPct val="0"/>
                        </a:spcAft>
                        <a:buNone/>
                      </a:pPr>
                      <a:r>
                        <a:rPr lang="en-US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a += n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eaLnBrk="0" fontAlgn="base" hangingPunct="0">
                        <a:spcAft>
                          <a:spcPct val="0"/>
                        </a:spcAft>
                        <a:buNone/>
                      </a:pPr>
                      <a:r>
                        <a:rPr lang="en-US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return a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eaLnBrk="0" fontAlgn="base" hangingPunct="0">
                        <a:spcAft>
                          <a:spcPct val="0"/>
                        </a:spcAft>
                        <a:buNone/>
                      </a:pPr>
                      <a:r>
                        <a:rPr lang="en-US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lang="en-US" altLang="en-US" sz="24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vfunc</a:t>
                      </a:r>
                      <a:r>
                        <a:rPr lang="en-US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(1,2,3,4,5)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eaLnBrk="0" hangingPunct="0">
                        <a:spcAft>
                          <a:spcPct val="0"/>
                        </a:spcAft>
                        <a:buNone/>
                      </a:pPr>
                      <a:r>
                        <a:rPr lang="en-US" altLang="en-US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&lt;class 'tuple'&gt; #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可变参数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en-US" alt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是元组类型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eaLnBrk="0" fontAlgn="base" hangingPunct="0">
                        <a:spcAft>
                          <a:spcPct val="0"/>
                        </a:spcAft>
                        <a:buNone/>
                      </a:pPr>
                      <a:r>
                        <a:rPr lang="en-US" altLang="en-US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0" marB="0" anchor="t" anchorCtr="0">
                    <a:lnL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5313363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参数的位置和名称传递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483" name="矩形 2"/>
          <p:cNvSpPr/>
          <p:nvPr/>
        </p:nvSpPr>
        <p:spPr>
          <a:xfrm>
            <a:off x="468313" y="2492375"/>
            <a:ext cx="7991475" cy="327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、实参默认采用按照位置顺序传给函数。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按照形参名称输入实参的方式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，调用如下：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= func(x2=4, y2=5, z2=6, x1=1, y1=2, z1=3)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由于调用函数时指定了参数名称，所以参数之间的顺序可以任意调整。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230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函数的返回值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0825" y="1845310"/>
            <a:ext cx="8208963" cy="230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return语句用来退出函数并将程序返回到函数被调用的位置继续执行。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return语句同时可以将0个、1个或多个函数运算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的结果返回给函数被调用处的变量，例如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以下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代码：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1508" name="表格 21507"/>
          <p:cNvGraphicFramePr/>
          <p:nvPr/>
        </p:nvGraphicFramePr>
        <p:xfrm>
          <a:off x="1187450" y="4581525"/>
          <a:ext cx="6769100" cy="1511300"/>
        </p:xfrm>
        <a:graphic>
          <a:graphicData uri="http://schemas.openxmlformats.org/drawingml/2006/table">
            <a:tbl>
              <a:tblPr/>
              <a:tblGrid>
                <a:gridCol w="6769100"/>
              </a:tblGrid>
              <a:tr h="1511300">
                <a:tc>
                  <a:txBody>
                    <a:bodyPr/>
                    <a:p>
                      <a:pPr indent="0" eaLnBrk="0" fontAlgn="base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lang="en-US" altLang="en-US" b="1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altLang="en-US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en-US" b="1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func</a:t>
                      </a:r>
                      <a:r>
                        <a:rPr lang="en-US" altLang="en-US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(a, b):</a:t>
                      </a:r>
                      <a:endParaRPr lang="zh-CN" altLang="en-US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eaLnBrk="0" fontAlgn="base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return a*b</a:t>
                      </a:r>
                      <a:endParaRPr lang="zh-CN" altLang="en-US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eaLnBrk="0" fontAlgn="base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&gt;&gt;&gt;s = </a:t>
                      </a:r>
                      <a:r>
                        <a:rPr lang="en-US" altLang="en-US" b="1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func</a:t>
                      </a:r>
                      <a:r>
                        <a:rPr lang="en-US" altLang="en-US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("knock~", 2)</a:t>
                      </a:r>
                      <a:endParaRPr lang="zh-CN" altLang="en-US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eaLnBrk="0" fontAlgn="base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&gt;&gt;&gt;print(s)</a:t>
                      </a:r>
                      <a:endParaRPr lang="zh-CN" altLang="en-US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eaLnBrk="0" fontAlgn="base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knock~knock</a:t>
                      </a:r>
                      <a:r>
                        <a:rPr lang="en-US" altLang="en-US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~</a:t>
                      </a:r>
                      <a:endParaRPr lang="zh-CN" altLang="en-US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t" anchorCtr="0">
                    <a:lnL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230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函数的返回值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531" name="矩形 3"/>
          <p:cNvSpPr/>
          <p:nvPr/>
        </p:nvSpPr>
        <p:spPr>
          <a:xfrm>
            <a:off x="684213" y="1992313"/>
            <a:ext cx="7848600" cy="1754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函数可以没有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，此时函数并不返回值，如微实例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happy()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函数。函数也可以用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eturn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返回多个值，多个值以元组类型保存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，例如。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532" name="表格 22531"/>
          <p:cNvGraphicFramePr/>
          <p:nvPr/>
        </p:nvGraphicFramePr>
        <p:xfrm>
          <a:off x="1692275" y="4149725"/>
          <a:ext cx="5911850" cy="1511300"/>
        </p:xfrm>
        <a:graphic>
          <a:graphicData uri="http://schemas.openxmlformats.org/drawingml/2006/table">
            <a:tbl>
              <a:tblPr/>
              <a:tblGrid>
                <a:gridCol w="5911850"/>
              </a:tblGrid>
              <a:tr h="1511300">
                <a:tc>
                  <a:txBody>
                    <a:bodyPr/>
                    <a:p>
                      <a:pPr indent="0" eaLnBrk="0" fontAlgn="base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lang="en-US" altLang="en-US" sz="24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en-US" sz="24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func</a:t>
                      </a:r>
                      <a:r>
                        <a:rPr lang="en-US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(a, b):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eaLnBrk="0" fontAlgn="base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return </a:t>
                      </a:r>
                      <a:r>
                        <a:rPr lang="en-US" altLang="en-US" sz="24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b,a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eaLnBrk="0" fontAlgn="base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&gt;&gt;&gt;s = </a:t>
                      </a:r>
                      <a:r>
                        <a:rPr lang="en-US" altLang="en-US" sz="24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func</a:t>
                      </a:r>
                      <a:r>
                        <a:rPr lang="en-US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("knock~", 2)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eaLnBrk="0" fontAlgn="base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&gt;&gt;&gt;print(s, type(s))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eaLnBrk="0" fontAlgn="base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(2, 'knock~') &lt;class 'tuple'&gt;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anchor="t" anchorCtr="0">
                    <a:lnL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4287838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函数对变量的作用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555" name="矩形 1"/>
          <p:cNvSpPr/>
          <p:nvPr/>
        </p:nvSpPr>
        <p:spPr>
          <a:xfrm>
            <a:off x="684213" y="2276475"/>
            <a:ext cx="7799387" cy="28613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eaLnBrk="0" hangingPunct="0"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一个程序中的变量包括两类：全局变量和局部变量。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hangingPunct="0">
              <a:lnSpc>
                <a:spcPct val="150000"/>
              </a:lnSpc>
              <a:buChar char="•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指在函数之外定义的变量，一般没有缩进，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在程序执行全过程有效。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hangingPunct="0">
              <a:lnSpc>
                <a:spcPct val="150000"/>
              </a:lnSpc>
              <a:buChar char="•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指在函数内部使用的变量，仅在函数内部有效，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当函数退出时变量将不存在。</a:t>
            </a:r>
            <a:endParaRPr lang="zh-CN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4246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函数对变量的作用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4579" name="表格 24578"/>
          <p:cNvGraphicFramePr/>
          <p:nvPr/>
        </p:nvGraphicFramePr>
        <p:xfrm>
          <a:off x="755650" y="1700213"/>
          <a:ext cx="8064500" cy="2808288"/>
        </p:xfrm>
        <a:graphic>
          <a:graphicData uri="http://schemas.openxmlformats.org/drawingml/2006/table">
            <a:tbl>
              <a:tblPr/>
              <a:tblGrid>
                <a:gridCol w="8064500"/>
              </a:tblGrid>
              <a:tr h="2808288">
                <a:tc>
                  <a:txBody>
                    <a:bodyPr/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&gt;&gt;&gt;n = 1    #n</a:t>
                      </a:r>
                      <a:r>
                        <a:rPr lang="zh-CN" altLang="zh-CN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是全局变量</a:t>
                      </a:r>
                      <a:endParaRPr lang="zh-CN" altLang="zh-CN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&gt;&gt;&gt;def </a:t>
                      </a:r>
                      <a:r>
                        <a:rPr lang="en-US" altLang="zh-CN" b="1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func</a:t>
                      </a:r>
                      <a:r>
                        <a:rPr lang="en-US" altLang="zh-CN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(a, b):</a:t>
                      </a:r>
                      <a:endParaRPr lang="zh-CN" altLang="zh-CN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c = a * b    #c</a:t>
                      </a:r>
                      <a:r>
                        <a:rPr lang="zh-CN" altLang="zh-CN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是局部变量，</a:t>
                      </a:r>
                      <a:r>
                        <a:rPr lang="en-US" altLang="zh-CN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altLang="zh-CN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lang="en-US" altLang="zh-CN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altLang="zh-CN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作为函数参数也是局部变量</a:t>
                      </a:r>
                      <a:endParaRPr lang="zh-CN" altLang="zh-CN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return c</a:t>
                      </a:r>
                      <a:endParaRPr lang="zh-CN" altLang="zh-CN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&gt;&gt;&gt;s = </a:t>
                      </a:r>
                      <a:r>
                        <a:rPr lang="en-US" altLang="zh-CN" b="1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func</a:t>
                      </a:r>
                      <a:r>
                        <a:rPr lang="en-US" altLang="zh-CN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("knock~", 2)</a:t>
                      </a:r>
                      <a:endParaRPr lang="zh-CN" altLang="zh-CN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&gt;&gt;&gt;print(c)</a:t>
                      </a:r>
                      <a:endParaRPr lang="zh-CN" altLang="zh-CN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Traceback (most recent call last):</a:t>
                      </a:r>
                      <a:endParaRPr lang="zh-CN" altLang="zh-CN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File "&lt;pyshell#6&gt;", line 1, in &lt;module&gt;</a:t>
                      </a:r>
                      <a:endParaRPr lang="zh-CN" altLang="zh-CN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print(c)</a:t>
                      </a:r>
                      <a:endParaRPr lang="zh-CN" altLang="zh-CN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NameError</a:t>
                      </a:r>
                      <a:r>
                        <a:rPr lang="en-US" altLang="zh-CN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 name 'c' is not defined</a:t>
                      </a:r>
                      <a:endParaRPr lang="zh-CN" altLang="zh-CN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24585" name="矩形 2"/>
          <p:cNvSpPr/>
          <p:nvPr/>
        </p:nvSpPr>
        <p:spPr>
          <a:xfrm>
            <a:off x="684213" y="4797425"/>
            <a:ext cx="7727950" cy="11350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eaLnBrk="0" hangingPunct="0"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这个例子说明，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当函数执行完退出后，其内部变量将被释放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。如果函数内部使用了全局变量呢？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4246880" cy="132207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4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函数对变量的作用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5603" name="表格 25602"/>
          <p:cNvGraphicFramePr/>
          <p:nvPr/>
        </p:nvGraphicFramePr>
        <p:xfrm>
          <a:off x="669925" y="1773238"/>
          <a:ext cx="8223250" cy="2016125"/>
        </p:xfrm>
        <a:graphic>
          <a:graphicData uri="http://schemas.openxmlformats.org/drawingml/2006/table">
            <a:tbl>
              <a:tblPr/>
              <a:tblGrid>
                <a:gridCol w="8223250"/>
              </a:tblGrid>
              <a:tr h="2016125">
                <a:tc>
                  <a:txBody>
                    <a:bodyPr/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&gt;&gt;&gt;n = 1    #n</a:t>
                      </a:r>
                      <a:r>
                        <a:rPr lang="zh-CN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是全局变量</a:t>
                      </a:r>
                      <a:endParaRPr lang="zh-CN" altLang="zh-CN" sz="20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&gt;&gt;&gt;def </a:t>
                      </a:r>
                      <a:r>
                        <a:rPr lang="en-US" altLang="zh-CN" sz="20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func</a:t>
                      </a: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(a, b):</a:t>
                      </a:r>
                      <a:endParaRPr lang="zh-CN" altLang="zh-CN" sz="20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n = b     #</a:t>
                      </a:r>
                      <a:r>
                        <a:rPr lang="zh-CN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这个</a:t>
                      </a: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lang="zh-CN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是在函数内存中新生成的局部变量，不是全局变量</a:t>
                      </a:r>
                      <a:r>
                        <a:rPr lang="zh-CN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endParaRPr lang="zh-CN" altLang="zh-CN" sz="20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return a*b</a:t>
                      </a:r>
                      <a:endParaRPr lang="zh-CN" altLang="zh-CN" sz="20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&gt;&gt;&gt;s = </a:t>
                      </a:r>
                      <a:r>
                        <a:rPr lang="en-US" altLang="zh-CN" sz="20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func</a:t>
                      </a: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("knock~", 2)</a:t>
                      </a:r>
                      <a:endParaRPr lang="zh-CN" altLang="zh-CN" sz="20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&gt;&gt;&gt;print(s, n)  #</a:t>
                      </a:r>
                      <a:r>
                        <a:rPr lang="zh-CN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测试一下</a:t>
                      </a: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lang="zh-CN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值是否改变</a:t>
                      </a:r>
                      <a:endParaRPr lang="zh-CN" altLang="zh-CN" sz="20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00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knock~knock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~ 1</a:t>
                      </a:r>
                      <a:endParaRPr lang="zh-CN" altLang="zh-CN" sz="20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4188" y="3839210"/>
            <a:ext cx="8280400" cy="230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函数func()内部使用了变量n，并且将变量参数b赋值给变量n，为何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全局变量n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值没有改变？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因为函数内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n=b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是生成一个局部变量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，虽然同名但是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func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函数并没有把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当作全局变量。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4246880" cy="132207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4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函数对变量的作用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627" name="矩形 1"/>
          <p:cNvSpPr/>
          <p:nvPr/>
        </p:nvSpPr>
        <p:spPr>
          <a:xfrm>
            <a:off x="638175" y="1835150"/>
            <a:ext cx="8137525" cy="1200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266700" algn="just" eaLnBrk="0" hangingPunct="0"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如果希望让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当作全局变量，需要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在变量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使用前显式声明该变量为全局变量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，代码如下。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628" name="表格 26627"/>
          <p:cNvGraphicFramePr/>
          <p:nvPr/>
        </p:nvGraphicFramePr>
        <p:xfrm>
          <a:off x="968375" y="3179763"/>
          <a:ext cx="7807325" cy="2625725"/>
        </p:xfrm>
        <a:graphic>
          <a:graphicData uri="http://schemas.openxmlformats.org/drawingml/2006/table">
            <a:tbl>
              <a:tblPr/>
              <a:tblGrid>
                <a:gridCol w="7807325"/>
              </a:tblGrid>
              <a:tr h="2625725">
                <a:tc>
                  <a:txBody>
                    <a:bodyPr/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&gt;&gt;&gt;n = 1    #n</a:t>
                      </a:r>
                      <a:r>
                        <a:rPr lang="zh-CN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是全局变量</a:t>
                      </a:r>
                      <a:endParaRPr lang="zh-CN" altLang="zh-CN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&gt;&gt;&gt;def </a:t>
                      </a:r>
                      <a:r>
                        <a:rPr lang="en-US" altLang="zh-CN" sz="24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func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(a, b):</a:t>
                      </a:r>
                      <a:endParaRPr lang="zh-CN" altLang="zh-CN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global n</a:t>
                      </a:r>
                      <a:endParaRPr lang="zh-CN" altLang="zh-CN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n = b     #</a:t>
                      </a:r>
                      <a:r>
                        <a:rPr lang="zh-CN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将局部变量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赋值给全局变量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 </a:t>
                      </a:r>
                      <a:endParaRPr lang="zh-CN" altLang="zh-CN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return a*b</a:t>
                      </a:r>
                      <a:endParaRPr lang="zh-CN" altLang="zh-CN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&gt;&gt;&gt;s = </a:t>
                      </a:r>
                      <a:r>
                        <a:rPr lang="en-US" altLang="zh-CN" sz="24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func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("knock~", 2)</a:t>
                      </a:r>
                      <a:endParaRPr lang="zh-CN" altLang="zh-CN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&gt;&gt;&gt;print(s, n)  #</a:t>
                      </a:r>
                      <a:r>
                        <a:rPr lang="zh-CN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测试一下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lang="zh-CN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值是否改变</a:t>
                      </a:r>
                      <a:endParaRPr lang="zh-CN" altLang="zh-CN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40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knock~knock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~ 2</a:t>
                      </a:r>
                      <a:endParaRPr lang="zh-CN" altLang="zh-CN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4246880" cy="132207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4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函数对变量的作用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627" name="矩形 1"/>
          <p:cNvSpPr/>
          <p:nvPr/>
        </p:nvSpPr>
        <p:spPr>
          <a:xfrm>
            <a:off x="638175" y="1835150"/>
            <a:ext cx="8137525" cy="18453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266700" algn="just" eaLnBrk="0" hangingPunct="0">
              <a:lnSpc>
                <a:spcPct val="150000"/>
              </a:lnSpc>
            </a:pP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补充：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在使用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声明全局变量时，不能和形参同名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错误：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SyntaxError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 ‘a’is parameter and global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628" name="表格 26627"/>
          <p:cNvGraphicFramePr/>
          <p:nvPr/>
        </p:nvGraphicFramePr>
        <p:xfrm>
          <a:off x="968375" y="3897313"/>
          <a:ext cx="7807325" cy="2625725"/>
        </p:xfrm>
        <a:graphic>
          <a:graphicData uri="http://schemas.openxmlformats.org/drawingml/2006/table">
            <a:tbl>
              <a:tblPr/>
              <a:tblGrid>
                <a:gridCol w="7807325"/>
              </a:tblGrid>
              <a:tr h="2625725">
                <a:tc>
                  <a:txBody>
                    <a:bodyPr/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&gt;&gt;&gt;n = 1    #n</a:t>
                      </a:r>
                      <a:r>
                        <a:rPr lang="zh-CN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是全局变量</a:t>
                      </a:r>
                      <a:endParaRPr lang="zh-CN" altLang="zh-CN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&gt;&gt;&gt;def </a:t>
                      </a:r>
                      <a:r>
                        <a:rPr lang="en-US" altLang="zh-CN" sz="24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func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(a, b):</a:t>
                      </a:r>
                      <a:endParaRPr lang="zh-CN" altLang="zh-CN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global a  #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会报错</a:t>
                      </a:r>
                      <a:endParaRPr lang="zh-CN" altLang="zh-CN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n = b     #</a:t>
                      </a:r>
                      <a:r>
                        <a:rPr lang="zh-CN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将局部变量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赋值给全局变量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 </a:t>
                      </a:r>
                      <a:endParaRPr lang="zh-CN" altLang="zh-CN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return a*b</a:t>
                      </a:r>
                      <a:endParaRPr lang="zh-CN" altLang="zh-CN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&gt;&gt;&gt;s = </a:t>
                      </a:r>
                      <a:r>
                        <a:rPr lang="en-US" altLang="zh-CN" sz="24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func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("knock~", 2)</a:t>
                      </a:r>
                      <a:endParaRPr lang="zh-CN" altLang="zh-CN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&gt;&gt;&gt;print(s, n)  #</a:t>
                      </a:r>
                      <a:r>
                        <a:rPr lang="zh-CN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测试一下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lang="zh-CN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值是否改变</a:t>
                      </a:r>
                      <a:endParaRPr lang="zh-CN" altLang="zh-CN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40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knock~knock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~ 2</a:t>
                      </a:r>
                      <a:endParaRPr lang="zh-CN" altLang="zh-CN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9202" name="标题 3"/>
          <p:cNvSpPr>
            <a:spLocks noGrp="1"/>
          </p:cNvSpPr>
          <p:nvPr>
            <p:ph type="ctrTitle"/>
          </p:nvPr>
        </p:nvSpPr>
        <p:spPr>
          <a:xfrm>
            <a:off x="-180340" y="116840"/>
            <a:ext cx="9396730" cy="148844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j-cs"/>
              </a:rPr>
              <a:t>作业问题</a:t>
            </a:r>
            <a:endParaRPr kumimoji="0" lang="zh-CN" altLang="en-US" sz="6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latino Linotype" panose="02040502050505030304" pitchFamily="18" charset="0"/>
              <a:ea typeface="黑体" panose="02010609060101010101" pitchFamily="49" charset="-122"/>
              <a:cs typeface="+mj-cs"/>
            </a:endParaRPr>
          </a:p>
        </p:txBody>
      </p:sp>
      <p:graphicFrame>
        <p:nvGraphicFramePr>
          <p:cNvPr id="4098" name="Chart 6"/>
          <p:cNvGraphicFramePr/>
          <p:nvPr/>
        </p:nvGraphicFramePr>
        <p:xfrm>
          <a:off x="0" y="4868863"/>
          <a:ext cx="8859838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14401800" imgH="5003800" progId="Excel.Chart.8">
                  <p:embed/>
                </p:oleObj>
              </mc:Choice>
              <mc:Fallback>
                <p:oleObj name="" r:id="rId2" imgW="14401800" imgH="5003800" progId="Excel.Char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4868863"/>
                        <a:ext cx="8859838" cy="1468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971800" y="2519045"/>
            <a:ext cx="3200400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4246880" cy="132207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4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函数对变量的作用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651" name="矩形 1"/>
          <p:cNvSpPr/>
          <p:nvPr/>
        </p:nvSpPr>
        <p:spPr>
          <a:xfrm>
            <a:off x="539750" y="1844675"/>
            <a:ext cx="8280400" cy="1200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266700" algn="just" eaLnBrk="0" hangingPunct="0"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如果此时的全局变量不是整数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，而是列表类型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，会怎么样呢？理解如下代码。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652" name="表格 27651"/>
          <p:cNvGraphicFramePr/>
          <p:nvPr/>
        </p:nvGraphicFramePr>
        <p:xfrm>
          <a:off x="668338" y="3284538"/>
          <a:ext cx="7718425" cy="2447925"/>
        </p:xfrm>
        <a:graphic>
          <a:graphicData uri="http://schemas.openxmlformats.org/drawingml/2006/table">
            <a:tbl>
              <a:tblPr/>
              <a:tblGrid>
                <a:gridCol w="7718425"/>
              </a:tblGrid>
              <a:tr h="2447925">
                <a:tc>
                  <a:txBody>
                    <a:bodyPr/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endParaRPr lang="en-US" altLang="zh-CN" sz="24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&gt;&gt;&gt;ls = []    #ls</a:t>
                      </a:r>
                      <a:r>
                        <a:rPr lang="zh-CN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是全局列表变量</a:t>
                      </a:r>
                      <a:endParaRPr lang="zh-CN" altLang="zh-CN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&gt;&gt;&gt;def </a:t>
                      </a:r>
                      <a:r>
                        <a:rPr lang="en-US" altLang="zh-CN" sz="24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func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(a, b):</a:t>
                      </a:r>
                      <a:endParaRPr lang="zh-CN" altLang="zh-CN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lang="en-US" altLang="zh-CN" sz="24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ls.append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(b)   #</a:t>
                      </a:r>
                      <a:r>
                        <a:rPr lang="zh-CN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将局部变量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增加到全局列表变量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ls</a:t>
                      </a:r>
                      <a:r>
                        <a:rPr lang="zh-CN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</a:t>
                      </a:r>
                      <a:r>
                        <a:rPr lang="zh-CN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endParaRPr lang="zh-CN" altLang="zh-CN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return a*b</a:t>
                      </a:r>
                      <a:endParaRPr lang="zh-CN" altLang="zh-CN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&gt;&gt;&gt;s = </a:t>
                      </a:r>
                      <a:r>
                        <a:rPr lang="en-US" altLang="zh-CN" sz="24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func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("knock~", 2)</a:t>
                      </a:r>
                      <a:endParaRPr lang="zh-CN" altLang="zh-CN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&gt;&gt;&gt;print(s, ls)  #</a:t>
                      </a:r>
                      <a:r>
                        <a:rPr lang="zh-CN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测试一下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ls</a:t>
                      </a:r>
                      <a:r>
                        <a:rPr lang="zh-CN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值是否改变</a:t>
                      </a:r>
                      <a:endParaRPr lang="zh-CN" altLang="zh-CN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40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knock~knock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~ [2]</a:t>
                      </a:r>
                      <a:endParaRPr lang="zh-CN" altLang="zh-CN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907540" y="5876925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全局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列表变量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ls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发生改变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4246880" cy="132207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4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函数对变量的作用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675" name="矩形 1"/>
          <p:cNvSpPr/>
          <p:nvPr/>
        </p:nvSpPr>
        <p:spPr>
          <a:xfrm>
            <a:off x="539750" y="1844675"/>
            <a:ext cx="8353425" cy="1200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266700" algn="just" eaLnBrk="0" hangingPunct="0">
              <a:lnSpc>
                <a:spcPct val="150000"/>
              </a:lnSpc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func()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函数内部存在一个真实创建过且名称为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的列表，则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func()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将操作该列表而不会修改全局变量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，例子如下。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676" name="表格 28675"/>
          <p:cNvGraphicFramePr/>
          <p:nvPr/>
        </p:nvGraphicFramePr>
        <p:xfrm>
          <a:off x="539750" y="3284538"/>
          <a:ext cx="8353425" cy="2520950"/>
        </p:xfrm>
        <a:graphic>
          <a:graphicData uri="http://schemas.openxmlformats.org/drawingml/2006/table">
            <a:tbl>
              <a:tblPr/>
              <a:tblGrid>
                <a:gridCol w="8353425"/>
              </a:tblGrid>
              <a:tr h="2520950">
                <a:tc>
                  <a:txBody>
                    <a:bodyPr/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endParaRPr lang="en-US" altLang="zh-CN" sz="24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&gt;&gt;&gt;ls = []    #ls</a:t>
                      </a:r>
                      <a:r>
                        <a:rPr lang="zh-CN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是全局列表变量</a:t>
                      </a:r>
                      <a:endParaRPr lang="zh-CN" altLang="zh-CN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&gt;&gt;&gt;def </a:t>
                      </a:r>
                      <a:r>
                        <a:rPr lang="en-US" altLang="zh-CN" sz="24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func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(a, b):</a:t>
                      </a:r>
                      <a:endParaRPr lang="zh-CN" altLang="zh-CN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ls = []     #</a:t>
                      </a:r>
                      <a:r>
                        <a:rPr lang="zh-CN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创建了名称为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ls</a:t>
                      </a:r>
                      <a:r>
                        <a:rPr lang="zh-CN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的局部列表变量列</a:t>
                      </a:r>
                      <a:endParaRPr lang="zh-CN" altLang="zh-CN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lang="en-US" altLang="zh-CN" sz="24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ls.append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(b)   #</a:t>
                      </a:r>
                      <a:r>
                        <a:rPr lang="zh-CN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将局部变量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增加到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局部</a:t>
                      </a:r>
                      <a:r>
                        <a:rPr lang="zh-CN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列表变量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ls</a:t>
                      </a:r>
                      <a:r>
                        <a:rPr lang="zh-CN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</a:t>
                      </a:r>
                      <a:r>
                        <a:rPr lang="zh-CN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endParaRPr lang="zh-CN" altLang="zh-CN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return a*b</a:t>
                      </a:r>
                      <a:endParaRPr lang="zh-CN" altLang="zh-CN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&gt;&gt;&gt;s = </a:t>
                      </a:r>
                      <a:r>
                        <a:rPr lang="en-US" altLang="zh-CN" sz="24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func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("knock~", 3)</a:t>
                      </a:r>
                      <a:endParaRPr lang="zh-CN" altLang="zh-CN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&gt;&gt;&gt;print(s, ls)  #</a:t>
                      </a:r>
                      <a:r>
                        <a:rPr lang="zh-CN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测试一下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ls</a:t>
                      </a:r>
                      <a:r>
                        <a:rPr lang="zh-CN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值是否改变</a:t>
                      </a:r>
                      <a:endParaRPr lang="zh-CN" altLang="zh-CN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defTabSz="914400">
                        <a:lnSpc>
                          <a:spcPts val="2000"/>
                        </a:lnSpc>
                        <a:buNone/>
                      </a:pPr>
                      <a:r>
                        <a:rPr lang="en-US" altLang="zh-CN" sz="240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knock~knock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~ []</a:t>
                      </a:r>
                      <a:endParaRPr lang="zh-CN" altLang="zh-CN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5262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可更改与不可更改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对象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0825" y="2214563"/>
            <a:ext cx="8713788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 python 中，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strings, tuples, 和 numbers 是不可更改的对象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，而 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list,dict 等则是可以修改的对象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不可变类型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：变量赋值 a=5 后再赋值 a=10，这里实际是新生成一个 int 值对象 10，再让 a 指向它，而 5 被丢弃，不是改变 a 的值，相当于新生成了 a。</a:t>
            </a: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可变类型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：变量赋值 la=[1,2,3,4] 后再赋值 la[2]=5 则是将 list la 的第三个元素值更改，本身la没有动，只是其内部的一部分值被修改了。</a:t>
            </a: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4455795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参数的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传递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0825" y="2399348"/>
            <a:ext cx="8713788" cy="341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不可变类型</a:t>
            </a:r>
            <a:r>
              <a:rPr kumimoji="0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：类似 C++ 的值传递，如</a:t>
            </a:r>
            <a:r>
              <a:rPr kumimoji="0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整数、字符串、元组</a:t>
            </a:r>
            <a:r>
              <a:rPr kumimoji="0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。如 fun(a)，</a:t>
            </a:r>
            <a:r>
              <a:rPr kumimoji="0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传递的只是 a 的值，没有影响 a 对象本身</a:t>
            </a:r>
            <a:r>
              <a:rPr kumimoji="0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。如果在 fun(a) 内部修改 a 的值，则是新生成一个 a 的对象。</a:t>
            </a:r>
            <a:endParaRPr kumimoji="0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可变类型</a:t>
            </a:r>
            <a:r>
              <a:rPr kumimoji="0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：类似 C++ 的引用传递，如 </a:t>
            </a:r>
            <a:r>
              <a:rPr kumimoji="0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列表，字典</a:t>
            </a:r>
            <a:r>
              <a:rPr kumimoji="0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。如 fun(la)，则是</a:t>
            </a:r>
            <a:r>
              <a:rPr kumimoji="0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 la 真正的传过去，修改后 fun 外部的 la 也会受影响</a:t>
            </a:r>
            <a:endParaRPr kumimoji="0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 中一切都是对象，严格意义我们不能说值传递还是引用传递，我们应该说传不可变对象和传可变对象。</a:t>
            </a:r>
            <a:endParaRPr kumimoji="0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738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局部变量作用域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0825" y="1815148"/>
            <a:ext cx="8713788" cy="286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Python函数对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局部变量的作用遵守如下原则：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函数内部创建</a:t>
            </a:r>
            <a:r>
              <a:rPr lang="zh-CN" altLang="en-US" sz="24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简单数据类型变量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en-US" sz="240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无论是否与全局变量重名，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函数退出后变量被释放，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全局变量值不变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函数内部创建组合数据类型变量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，无论是否有同名全局变量，</a:t>
            </a:r>
            <a:r>
              <a:rPr lang="zh-CN" altLang="en-US" sz="240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函数退出后变量被释放，</a:t>
            </a:r>
            <a:r>
              <a:rPr lang="zh-CN" altLang="en-US" sz="24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全局变量值不变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5229225"/>
            <a:ext cx="38557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局部变量作用域只在函数内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738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局部变量作用域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0825" y="2092325"/>
            <a:ext cx="8713788" cy="230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Python函数对变量的作用遵守如下原则：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函数内的局部变量作用域要想超出函数，需要给该变量前加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global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在使用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global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声明全局变量时，不能和形参同名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738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全局变量作用域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0825" y="1978660"/>
            <a:ext cx="8713788" cy="396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Python函数对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全局变量的作用遵守如下原则：</a:t>
            </a: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zh-CN" altLang="zh-CN" sz="24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strings, tuples, 和 numbers做全局变量时，传入函数后，函数内的操作并不影响该变量本身的值。</a:t>
            </a:r>
            <a:endParaRPr lang="zh-CN" altLang="zh-CN" sz="240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zh-CN" altLang="zh-CN" sz="240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altLang="zh-CN" sz="24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列表，字典</a:t>
            </a:r>
            <a:r>
              <a:rPr lang="zh-CN" sz="24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做全局变量时，传入函数后：</a:t>
            </a:r>
            <a:r>
              <a:rPr lang="en-US" altLang="zh-CN" sz="24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4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sz="24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函数内创建无同名局部变量，函数内的操作影响全局变量的值；</a:t>
            </a:r>
            <a:r>
              <a:rPr lang="en-US" altLang="zh-CN" sz="24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sz="24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函数内创建有同名局部变量，仅对局部变量操作，全局变量值不变。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4246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函数对变量的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作用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0825" y="1701800"/>
            <a:ext cx="8713788" cy="452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Python函数对变量的作用遵守如下原则：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函数内部创建</a:t>
            </a:r>
            <a:r>
              <a:rPr lang="zh-CN" altLang="en-US" sz="24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简单数据类型变量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en-US" sz="240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无论是否与全局变量重名，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函数退出后变量被释放，全局变量值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不变；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简单数据类型变量在用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global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保留字声明后，作为全局变量；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对于组合数据类型的全局变量，如果在函数内部没有被真实创建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同名变量，则函数内部可直接使用并修改全局变量的值；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函数内部创建组合数据类型变量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，无论是否有同名全局变量，</a:t>
            </a:r>
            <a:r>
              <a:rPr lang="zh-CN" altLang="en-US" sz="240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函数退出后变量被释放，全局变量值不变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2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311275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2" name="TextBox 2"/>
          <p:cNvSpPr txBox="1"/>
          <p:nvPr/>
        </p:nvSpPr>
        <p:spPr>
          <a:xfrm>
            <a:off x="1227138" y="2808288"/>
            <a:ext cx="6369050" cy="923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库的使用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913188" cy="132397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datetime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库概述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747" name="矩形 1"/>
          <p:cNvSpPr/>
          <p:nvPr/>
        </p:nvSpPr>
        <p:spPr>
          <a:xfrm>
            <a:off x="458788" y="2349500"/>
            <a:ext cx="8318500" cy="23069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304800" algn="just"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以不同格式显示日期和时间是程序中最常用到的功能。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提供了一个处理时间的标准函数库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，它提供了一系列由简单到复杂的时间处理方法。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库可以从系统中获得时间，并以用户选择的格式输出。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9202" name="标题 3"/>
          <p:cNvSpPr>
            <a:spLocks noGrp="1"/>
          </p:cNvSpPr>
          <p:nvPr>
            <p:ph type="ctrTitle"/>
          </p:nvPr>
        </p:nvSpPr>
        <p:spPr>
          <a:xfrm>
            <a:off x="0" y="1268413"/>
            <a:ext cx="9396413" cy="32400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j-cs"/>
              </a:rPr>
              <a:t>第</a:t>
            </a:r>
            <a:r>
              <a:rPr kumimoji="0" lang="en-US" altLang="zh-CN" sz="6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j-cs"/>
              </a:rPr>
              <a:t>5</a:t>
            </a:r>
            <a:r>
              <a: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j-cs"/>
              </a:rPr>
              <a:t>节</a:t>
            </a:r>
            <a:r>
              <a:rPr kumimoji="0" lang="en-US" altLang="zh-CN" sz="6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函数和代码的复用</a:t>
            </a:r>
            <a:endParaRPr kumimoji="0" lang="zh-CN" altLang="en-US" sz="6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latino Linotype" panose="02040502050505030304" pitchFamily="18" charset="0"/>
              <a:ea typeface="黑体" panose="02010609060101010101" pitchFamily="49" charset="-122"/>
              <a:cs typeface="+mj-cs"/>
            </a:endParaRPr>
          </a:p>
        </p:txBody>
      </p:sp>
      <p:graphicFrame>
        <p:nvGraphicFramePr>
          <p:cNvPr id="4098" name="Chart 6"/>
          <p:cNvGraphicFramePr/>
          <p:nvPr/>
        </p:nvGraphicFramePr>
        <p:xfrm>
          <a:off x="0" y="4868863"/>
          <a:ext cx="8859838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14401800" imgH="5003800" progId="Excel.Chart.8">
                  <p:embed/>
                </p:oleObj>
              </mc:Choice>
              <mc:Fallback>
                <p:oleObj name="" r:id="rId2" imgW="14401800" imgH="5003800" progId="Excel.Char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4868863"/>
                        <a:ext cx="8859838" cy="1468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913188" cy="132397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datetime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库概述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771" name="矩形 1"/>
          <p:cNvSpPr/>
          <p:nvPr/>
        </p:nvSpPr>
        <p:spPr>
          <a:xfrm>
            <a:off x="420688" y="2133600"/>
            <a:ext cx="8351837" cy="34150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304800" algn="just"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库以类的方式提供多种日期和时间表达方式：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 algn="just" eaLnBrk="0" hangingPunct="0">
              <a:lnSpc>
                <a:spcPct val="150000"/>
              </a:lnSpc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 algn="just" eaLnBrk="0" hangingPunct="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datetime.date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日期表示类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，可以表示年、月、日等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 algn="just" eaLnBrk="0" hangingPunct="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datetime.time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时间表示类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，可以表示小时、分钟、秒、毫秒等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 algn="just" eaLnBrk="0" hangingPunct="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datetime.datetime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日期和时间表示的类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，功能覆盖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 algn="just" eaLnBrk="0" hangingPunct="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datetime.timedelta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：时间间隔有关的类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 algn="just" eaLnBrk="0" hangingPunct="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datetime.tzinfo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：与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时区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有关的信息表示类</a:t>
            </a:r>
            <a:endParaRPr lang="zh-CN" altLang="zh-CN" sz="2000" dirty="0"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951288" cy="132397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datetime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解析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795" name="矩形 1"/>
          <p:cNvSpPr/>
          <p:nvPr/>
        </p:nvSpPr>
        <p:spPr>
          <a:xfrm>
            <a:off x="611188" y="1773238"/>
            <a:ext cx="7777162" cy="28613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304800" algn="just" eaLnBrk="0" hangingPunct="0"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datetime.now()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获得当前日期和时间对象，使用方法如下：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 algn="just" eaLnBrk="0" hangingPunct="0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datetime.now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 algn="just" eaLnBrk="0" hangingPunct="0">
              <a:lnSpc>
                <a:spcPct val="15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类型，表示当前的日期和时间，精确到微秒。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3796" name="表格 33795"/>
          <p:cNvGraphicFramePr/>
          <p:nvPr/>
        </p:nvGraphicFramePr>
        <p:xfrm>
          <a:off x="668338" y="5157788"/>
          <a:ext cx="8078788" cy="1049338"/>
        </p:xfrm>
        <a:graphic>
          <a:graphicData uri="http://schemas.openxmlformats.org/drawingml/2006/table">
            <a:tbl>
              <a:tblPr/>
              <a:tblGrid>
                <a:gridCol w="8078788"/>
              </a:tblGrid>
              <a:tr h="1049338">
                <a:tc>
                  <a:txBody>
                    <a:bodyPr/>
                    <a:p>
                      <a:pPr indent="0" eaLnBrk="0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 </a:t>
                      </a:r>
                      <a:r>
                        <a:rPr lang="en-US" altLang="en-US" sz="20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from </a:t>
                      </a:r>
                      <a:r>
                        <a:rPr lang="en-US" altLang="en-US" sz="2000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datetime</a:t>
                      </a:r>
                      <a:r>
                        <a:rPr lang="en-US" altLang="en-US" sz="20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import </a:t>
                      </a:r>
                      <a:r>
                        <a:rPr lang="en-US" altLang="en-US" sz="2000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datetime</a:t>
                      </a:r>
                      <a:endParaRPr lang="zh-CN" altLang="en-US" sz="20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eaLnBrk="0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 today = </a:t>
                      </a:r>
                      <a:r>
                        <a:rPr lang="en-US" altLang="en-US" sz="2000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datetime.now</a:t>
                      </a:r>
                      <a:r>
                        <a:rPr lang="en-US" altLang="en-US" sz="20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()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eaLnBrk="0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 today</a:t>
                      </a:r>
                      <a:endParaRPr lang="zh-CN" altLang="en-US" sz="20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eaLnBrk="0" fontAlgn="base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2000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datetime.datetime</a:t>
                      </a:r>
                      <a:r>
                        <a:rPr lang="en-US" altLang="en-US" sz="20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(2016, 9, 20, 10, 29, 43, 928549)</a:t>
                      </a:r>
                      <a:endParaRPr lang="zh-CN" altLang="en-US" sz="20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t" anchorCtr="0">
                    <a:lnL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951288" cy="132397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datetime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解析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819" name="矩形 1"/>
          <p:cNvSpPr/>
          <p:nvPr/>
        </p:nvSpPr>
        <p:spPr>
          <a:xfrm>
            <a:off x="468313" y="1981200"/>
            <a:ext cx="8135937" cy="3038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269875" algn="just" eaLnBrk="0" hangingPunct="0"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datetime.utcnow()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获得当前日期和时间对应的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（世界标准时间）时间对象，使用方法如下：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9875" algn="just" eaLnBrk="0" hangingPunct="0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datetime.utcnow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9875" algn="just" eaLnBrk="0" hangingPunct="0">
              <a:lnSpc>
                <a:spcPct val="150000"/>
              </a:lnSpc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9875" algn="just" eaLnBrk="0" hangingPunct="0">
              <a:lnSpc>
                <a:spcPct val="150000"/>
              </a:lnSpc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类型，表示当前日期和时间的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表示，精确到微秒。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4820" name="表格 34819"/>
          <p:cNvGraphicFramePr/>
          <p:nvPr/>
        </p:nvGraphicFramePr>
        <p:xfrm>
          <a:off x="1216025" y="5078413"/>
          <a:ext cx="7461250" cy="795338"/>
        </p:xfrm>
        <a:graphic>
          <a:graphicData uri="http://schemas.openxmlformats.org/drawingml/2006/table">
            <a:tbl>
              <a:tblPr/>
              <a:tblGrid>
                <a:gridCol w="7461250"/>
              </a:tblGrid>
              <a:tr h="795338">
                <a:tc>
                  <a:txBody>
                    <a:bodyPr/>
                    <a:p>
                      <a:pPr indent="0" eaLnBrk="0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 today = </a:t>
                      </a:r>
                      <a:r>
                        <a:rPr lang="en-US" altLang="en-US" sz="2000" b="1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datetime.utcnow</a:t>
                      </a:r>
                      <a:r>
                        <a:rPr lang="en-US" altLang="en-US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()</a:t>
                      </a:r>
                      <a:endParaRPr lang="zh-CN" altLang="en-US" sz="20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eaLnBrk="0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 today</a:t>
                      </a:r>
                      <a:endParaRPr lang="zh-CN" altLang="en-US" sz="20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eaLnBrk="0" fontAlgn="base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2000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datetime.datetime</a:t>
                      </a:r>
                      <a:r>
                        <a:rPr lang="en-US" altLang="en-US" sz="20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(2016, 9, 20, 2, 35, 1, 427954)</a:t>
                      </a:r>
                      <a:endParaRPr lang="zh-CN" altLang="en-US" sz="20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t" anchorCtr="0">
                    <a:lnL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951288" cy="132397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datetime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解析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843" name="矩形 1"/>
          <p:cNvSpPr/>
          <p:nvPr/>
        </p:nvSpPr>
        <p:spPr>
          <a:xfrm>
            <a:off x="422275" y="2089150"/>
            <a:ext cx="8426450" cy="37861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269875" algn="just"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datetime.now()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datetime.utcnow()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都返回一个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类型的对象，也可以直接使用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构造一个日期和时间对象，使用方法如下：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9875" algn="just" eaLnBrk="0" hangingPunct="0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datetime(year, month, day, hour=0, minute=0,second=0, microsecond=0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9875" algn="just" eaLnBrk="0" hangingPunct="0">
              <a:lnSpc>
                <a:spcPct val="15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返回一个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类型，表示指定的日期和时间，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可以精确到微秒。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951288" cy="132397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datetime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解析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867" name="矩形 2"/>
          <p:cNvSpPr/>
          <p:nvPr/>
        </p:nvSpPr>
        <p:spPr>
          <a:xfrm>
            <a:off x="323850" y="1844675"/>
            <a:ext cx="8569325" cy="11350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269875" algn="just" eaLnBrk="0" hangingPunct="0"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函数直接创建一个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对象，表示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22:33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微秒，执行结果如下：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6868" name="表格 36867"/>
          <p:cNvGraphicFramePr/>
          <p:nvPr/>
        </p:nvGraphicFramePr>
        <p:xfrm>
          <a:off x="755650" y="3381375"/>
          <a:ext cx="7140575" cy="795338"/>
        </p:xfrm>
        <a:graphic>
          <a:graphicData uri="http://schemas.openxmlformats.org/drawingml/2006/table">
            <a:tbl>
              <a:tblPr/>
              <a:tblGrid>
                <a:gridCol w="7140575"/>
              </a:tblGrid>
              <a:tr h="795338">
                <a:tc>
                  <a:txBody>
                    <a:bodyPr/>
                    <a:p>
                      <a:pPr indent="0" eaLnBrk="0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 someday = </a:t>
                      </a:r>
                      <a:r>
                        <a:rPr lang="en-US" altLang="en-US" sz="2000" b="1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datetime</a:t>
                      </a:r>
                      <a:r>
                        <a:rPr lang="en-US" altLang="en-US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(2016,9,16,22,33,32,7)</a:t>
                      </a:r>
                      <a:endParaRPr lang="zh-CN" altLang="en-US" sz="20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eaLnBrk="0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 someday</a:t>
                      </a:r>
                      <a:endParaRPr lang="zh-CN" altLang="en-US" sz="20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eaLnBrk="0" fontAlgn="base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2000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datetime.datetime</a:t>
                      </a:r>
                      <a:r>
                        <a:rPr lang="en-US" altLang="en-US" sz="20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(2016, 9, 16, 22, 33, 32, 7)</a:t>
                      </a:r>
                      <a:endParaRPr lang="zh-CN" altLang="en-US" sz="20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t" anchorCtr="0">
                    <a:lnL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36874" name="矩形 4"/>
          <p:cNvSpPr/>
          <p:nvPr/>
        </p:nvSpPr>
        <p:spPr>
          <a:xfrm>
            <a:off x="450850" y="4437063"/>
            <a:ext cx="8315325" cy="1754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程序已经有了一个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对象，进一步可以利用这个对象的属性显示时间，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为了区别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库名，采用上例中的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someday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代替生成的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476250"/>
            <a:ext cx="3951288" cy="132397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datetime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解析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39750" y="1196975"/>
          <a:ext cx="8064698" cy="5486400"/>
        </p:xfrm>
        <a:graphic>
          <a:graphicData uri="http://schemas.openxmlformats.org/drawingml/2006/table">
            <a:tbl>
              <a:tblPr/>
              <a:tblGrid>
                <a:gridCol w="2664098"/>
                <a:gridCol w="5400600"/>
              </a:tblGrid>
              <a:tr h="3657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属性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7315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someday.min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固定返回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datetime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的最小时间对象，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datetime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(1,1,1,0,0)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315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someday.max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固定返回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datetime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的最大时间对象，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datetime(9999,12,31,23,59,59,999999)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someday.year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someday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包含的年份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someday.month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someday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包含的月份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someday.day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someday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包含的日期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someday.hour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someday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包含的小时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someday.minute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someday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包含的分钟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someday.second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someday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包含的秒钟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someday.microsecond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someday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包含的微秒值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951288" cy="132397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datetime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解析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915" name="矩形 1"/>
          <p:cNvSpPr/>
          <p:nvPr/>
        </p:nvSpPr>
        <p:spPr>
          <a:xfrm>
            <a:off x="468313" y="1766888"/>
            <a:ext cx="775779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个常用的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时间格式化方法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，如表所示：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8916" name="表格 38915"/>
          <p:cNvGraphicFramePr/>
          <p:nvPr/>
        </p:nvGraphicFramePr>
        <p:xfrm>
          <a:off x="1042988" y="4981575"/>
          <a:ext cx="7273925" cy="1303338"/>
        </p:xfrm>
        <a:graphic>
          <a:graphicData uri="http://schemas.openxmlformats.org/drawingml/2006/table">
            <a:tbl>
              <a:tblPr/>
              <a:tblGrid>
                <a:gridCol w="7273925"/>
              </a:tblGrid>
              <a:tr h="1303338">
                <a:tc>
                  <a:txBody>
                    <a:bodyPr/>
                    <a:p>
                      <a:pPr indent="0" eaLnBrk="0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 someday = </a:t>
                      </a:r>
                      <a:r>
                        <a:rPr lang="en-US" altLang="en-US" sz="2000" b="1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datetime</a:t>
                      </a:r>
                      <a:r>
                        <a:rPr lang="en-US" altLang="en-US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(2016,9,16,22,33,32,7)</a:t>
                      </a:r>
                      <a:endParaRPr lang="zh-CN" altLang="en-US" sz="20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eaLnBrk="0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 </a:t>
                      </a:r>
                      <a:r>
                        <a:rPr lang="en-US" altLang="en-US" sz="2000" b="1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someday.isoformat</a:t>
                      </a:r>
                      <a:r>
                        <a:rPr lang="en-US" altLang="en-US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()</a:t>
                      </a:r>
                      <a:endParaRPr lang="zh-CN" altLang="en-US" sz="20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eaLnBrk="0" fontAlgn="base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20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'2016-09-16T22:33:32.000007'</a:t>
                      </a:r>
                      <a:endParaRPr lang="zh-CN" altLang="en-US" sz="20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eaLnBrk="0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 </a:t>
                      </a:r>
                      <a:r>
                        <a:rPr lang="en-US" altLang="en-US" sz="2000" b="1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someday.isoweekday</a:t>
                      </a:r>
                      <a:r>
                        <a:rPr lang="en-US" altLang="en-US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()</a:t>
                      </a:r>
                      <a:endParaRPr lang="zh-CN" altLang="en-US" sz="20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eaLnBrk="0" fontAlgn="base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20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20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anchor="t" anchorCtr="0">
                    <a:lnL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5563" y="2384425"/>
          <a:ext cx="8909050" cy="1828800"/>
        </p:xfrm>
        <a:graphic>
          <a:graphicData uri="http://schemas.openxmlformats.org/drawingml/2006/table">
            <a:tbl>
              <a:tblPr/>
              <a:tblGrid>
                <a:gridCol w="3177425"/>
                <a:gridCol w="5731500"/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属性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someday.isoformat()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采用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ISO 8601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标准显示时间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someday.isoweekday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根据日期计算星期后返回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1-7,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对应星期一到星期日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someday.strftime(format)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根据格式化字符串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format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进行格式显示的方法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8939" name="矩形 4"/>
          <p:cNvSpPr/>
          <p:nvPr/>
        </p:nvSpPr>
        <p:spPr>
          <a:xfrm>
            <a:off x="271463" y="4213225"/>
            <a:ext cx="6964362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269875" algn="just"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isoformat()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isoweekday()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方法的使用如下：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951288" cy="132397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datetime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解析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939" name="矩形 1"/>
          <p:cNvSpPr/>
          <p:nvPr/>
        </p:nvSpPr>
        <p:spPr>
          <a:xfrm>
            <a:off x="566738" y="1997075"/>
            <a:ext cx="8137525" cy="1200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strftime()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是时间格式化最有效的方法，几乎可以以任何通用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格式输出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9940" name="表格 39939"/>
          <p:cNvGraphicFramePr/>
          <p:nvPr/>
        </p:nvGraphicFramePr>
        <p:xfrm>
          <a:off x="566738" y="3357563"/>
          <a:ext cx="7677150" cy="1074738"/>
        </p:xfrm>
        <a:graphic>
          <a:graphicData uri="http://schemas.openxmlformats.org/drawingml/2006/table">
            <a:tbl>
              <a:tblPr/>
              <a:tblGrid>
                <a:gridCol w="7677150"/>
              </a:tblGrid>
              <a:tr h="1074738">
                <a:tc>
                  <a:txBody>
                    <a:bodyPr/>
                    <a:p>
                      <a:pPr indent="0" algn="just" eaLnBrk="0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endParaRPr lang="en-US" altLang="en-US" sz="2400" b="1" dirty="0"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 eaLnBrk="0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24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 </a:t>
                      </a:r>
                      <a:r>
                        <a:rPr lang="en-US" altLang="en-US" sz="2400" b="1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someday.strftime</a:t>
                      </a:r>
                      <a:r>
                        <a:rPr lang="en-US" altLang="en-US" sz="24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("</a:t>
                      </a:r>
                      <a:r>
                        <a:rPr lang="en-US" altLang="en-US" sz="2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%Y-%m-%d %H:%M:%S</a:t>
                      </a:r>
                      <a:r>
                        <a:rPr lang="en-US" altLang="en-US" sz="24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")</a:t>
                      </a:r>
                      <a:endParaRPr lang="zh-CN" altLang="en-US" sz="24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algn="just" eaLnBrk="0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endParaRPr lang="en-US" altLang="en-US" sz="2400" b="1" dirty="0"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 eaLnBrk="0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24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'2016-09-16 22:33:32'</a:t>
                      </a:r>
                      <a:endParaRPr lang="zh-CN" altLang="en-US" sz="24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76" marR="68576" marT="0" marB="0" anchor="t" anchorCtr="0">
                    <a:lnL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951288" cy="132397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datetime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解析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22275" y="418783"/>
          <a:ext cx="8425180" cy="5487035"/>
        </p:xfrm>
        <a:graphic>
          <a:graphicData uri="http://schemas.openxmlformats.org/drawingml/2006/table">
            <a:tbl>
              <a:tblPr/>
              <a:tblGrid>
                <a:gridCol w="1762760"/>
                <a:gridCol w="2744905"/>
                <a:gridCol w="3917464"/>
              </a:tblGrid>
              <a:tr h="5490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格式化字符串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日期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值范围和实例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200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年份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0001~9999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，例如：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1900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%m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月份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01~12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，例如：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%B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月名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January~December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，例如：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April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%b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月名缩写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Jan~Dec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，例如：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Apr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%d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日期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 ~ 31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，例如：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%A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星期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Monday~Sunday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，例如：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Wednesday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%a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星期缩写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Mon~Sun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，例如：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Wed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%H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小时（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24h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制）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~ 23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，例如：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%I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小时（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12h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制）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 ~ 12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，例如：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%p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下午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AM, PM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，例如：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%M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分钟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~ 59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，例如：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%S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秒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~ 59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，例如：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348865" y="6021070"/>
            <a:ext cx="45720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</a:t>
            </a:r>
            <a:r>
              <a:rPr lang="en-US" altLang="zh-CN" sz="180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5.3 strftime()</a:t>
            </a:r>
            <a:r>
              <a:rPr lang="zh-CN" altLang="en-US" sz="180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方法的格式化</a:t>
            </a:r>
            <a:r>
              <a:rPr lang="zh-CN" altLang="en-US" sz="180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控制符</a:t>
            </a:r>
            <a:endParaRPr lang="zh-CN" altLang="en-US" sz="180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951288" cy="132397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datetime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解析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987" name="矩形 1"/>
          <p:cNvSpPr/>
          <p:nvPr/>
        </p:nvSpPr>
        <p:spPr>
          <a:xfrm>
            <a:off x="468313" y="2087563"/>
            <a:ext cx="8002587" cy="1200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269875" algn="just"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strftime()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格式化字符串的数字左侧会自动补零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，上述格式也可以与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的格式化函数一起使用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988" name="表格 41987"/>
          <p:cNvGraphicFramePr/>
          <p:nvPr/>
        </p:nvGraphicFramePr>
        <p:xfrm>
          <a:off x="468313" y="3429000"/>
          <a:ext cx="8207375" cy="1882775"/>
        </p:xfrm>
        <a:graphic>
          <a:graphicData uri="http://schemas.openxmlformats.org/drawingml/2006/table">
            <a:tbl>
              <a:tblPr/>
              <a:tblGrid>
                <a:gridCol w="8207375"/>
              </a:tblGrid>
              <a:tr h="1882775">
                <a:tc>
                  <a:txBody>
                    <a:bodyPr/>
                    <a:p>
                      <a:pPr indent="0" algn="just" defTabSz="914400">
                        <a:lnSpc>
                          <a:spcPts val="1800"/>
                        </a:lnSpc>
                        <a:buNone/>
                      </a:pPr>
                      <a:r>
                        <a:rPr lang="en-US" altLang="zh-CN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&gt;&gt;&gt;from </a:t>
                      </a:r>
                      <a:r>
                        <a:rPr lang="en-US" altLang="zh-CN" sz="2000" b="1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datetime</a:t>
                      </a:r>
                      <a:r>
                        <a:rPr lang="en-US" altLang="zh-CN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import </a:t>
                      </a:r>
                      <a:r>
                        <a:rPr lang="en-US" altLang="zh-CN" sz="2000" b="1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datetime</a:t>
                      </a:r>
                      <a:endParaRPr lang="zh-CN" altLang="zh-CN" sz="20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algn="just" defTabSz="914400">
                        <a:lnSpc>
                          <a:spcPts val="1800"/>
                        </a:lnSpc>
                        <a:buNone/>
                      </a:pPr>
                      <a:r>
                        <a:rPr lang="en-US" altLang="zh-CN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&gt;&gt;&gt;now = </a:t>
                      </a:r>
                      <a:r>
                        <a:rPr lang="en-US" altLang="zh-CN" sz="2000" b="1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datetime.now</a:t>
                      </a:r>
                      <a:r>
                        <a:rPr lang="en-US" altLang="zh-CN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()</a:t>
                      </a:r>
                      <a:endParaRPr lang="zh-CN" altLang="zh-CN" sz="20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algn="just" defTabSz="914400">
                        <a:lnSpc>
                          <a:spcPts val="1800"/>
                        </a:lnSpc>
                        <a:buNone/>
                      </a:pPr>
                      <a:r>
                        <a:rPr lang="en-US" altLang="zh-CN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lang="en-US" altLang="zh-CN" sz="2000" b="1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now.strftime</a:t>
                      </a:r>
                      <a:r>
                        <a:rPr lang="en-US" altLang="zh-CN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("%Y-%m-%d")</a:t>
                      </a:r>
                      <a:endParaRPr lang="zh-CN" altLang="zh-CN" sz="20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algn="just" defTabSz="914400">
                        <a:lnSpc>
                          <a:spcPts val="1800"/>
                        </a:lnSpc>
                        <a:buNone/>
                      </a:pPr>
                      <a:r>
                        <a:rPr lang="en-US" altLang="zh-CN" sz="20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'2016-09-20'</a:t>
                      </a:r>
                      <a:endParaRPr lang="zh-CN" altLang="zh-CN" sz="20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algn="just" defTabSz="914400">
                        <a:lnSpc>
                          <a:spcPts val="1800"/>
                        </a:lnSpc>
                        <a:buNone/>
                      </a:pPr>
                      <a:r>
                        <a:rPr lang="en-US" altLang="zh-CN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lang="en-US" altLang="zh-CN" sz="2000" b="1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now.strftime</a:t>
                      </a:r>
                      <a:r>
                        <a:rPr lang="en-US" altLang="zh-CN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("%A, %d. %B %Y %I:%</a:t>
                      </a:r>
                      <a:r>
                        <a:rPr lang="en-US" altLang="zh-CN" sz="2000" b="1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M%p</a:t>
                      </a:r>
                      <a:r>
                        <a:rPr lang="en-US" altLang="zh-CN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")</a:t>
                      </a:r>
                      <a:endParaRPr lang="zh-CN" altLang="zh-CN" sz="20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algn="just" defTabSz="914400">
                        <a:lnSpc>
                          <a:spcPts val="1800"/>
                        </a:lnSpc>
                        <a:buNone/>
                      </a:pPr>
                      <a:r>
                        <a:rPr lang="en-US" altLang="zh-CN" sz="20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'Tuesday, 20. September 2016 01:53PM'</a:t>
                      </a:r>
                      <a:endParaRPr lang="en-US" altLang="zh-CN" sz="2000" dirty="0"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 defTabSz="914400">
                        <a:lnSpc>
                          <a:spcPts val="1800"/>
                        </a:lnSpc>
                        <a:buNone/>
                      </a:pPr>
                      <a:endParaRPr lang="zh-CN" altLang="zh-CN" sz="20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algn="just" defTabSz="914400">
                        <a:lnSpc>
                          <a:spcPts val="1800"/>
                        </a:lnSpc>
                        <a:buNone/>
                      </a:pPr>
                      <a:r>
                        <a:rPr lang="en-US" altLang="zh-CN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&gt;&gt;&gt;print("</a:t>
                      </a:r>
                      <a:r>
                        <a:rPr lang="zh-CN" altLang="zh-CN" sz="20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今天是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{0:%Y}</a:t>
                      </a:r>
                      <a:r>
                        <a:rPr lang="zh-CN" altLang="zh-CN" sz="20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{0:%m}</a:t>
                      </a:r>
                      <a:r>
                        <a:rPr lang="zh-CN" altLang="zh-CN" sz="20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{0:%d}</a:t>
                      </a:r>
                      <a:r>
                        <a:rPr lang="zh-CN" altLang="zh-CN" sz="20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日</a:t>
                      </a:r>
                      <a:r>
                        <a:rPr lang="en-US" altLang="zh-CN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".format(now))</a:t>
                      </a:r>
                      <a:endParaRPr lang="zh-CN" altLang="zh-CN" sz="20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algn="just" defTabSz="914400">
                        <a:lnSpc>
                          <a:spcPts val="1800"/>
                        </a:lnSpc>
                        <a:buNone/>
                      </a:pPr>
                      <a:r>
                        <a:rPr lang="zh-CN" altLang="zh-CN" sz="20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今天是</a:t>
                      </a:r>
                      <a:r>
                        <a:rPr lang="en-US" altLang="zh-CN" sz="20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2016</a:t>
                      </a:r>
                      <a:r>
                        <a:rPr lang="zh-CN" altLang="zh-CN" sz="20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20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09</a:t>
                      </a:r>
                      <a:r>
                        <a:rPr lang="zh-CN" altLang="zh-CN" sz="20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20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20</a:t>
                      </a:r>
                      <a:r>
                        <a:rPr lang="zh-CN" altLang="zh-CN" sz="20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日</a:t>
                      </a:r>
                      <a:endParaRPr lang="zh-CN" altLang="zh-CN" sz="20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学习目标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23850" y="2111058"/>
            <a:ext cx="8496300" cy="286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掌握函数的定义和调用方法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理解函数的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参数传递过程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以及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变量的作用范围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了解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lambda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掌握时间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日期标准库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理解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函数递归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的定义和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使用方法。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300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311275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0" name="TextBox 2"/>
          <p:cNvSpPr txBox="1"/>
          <p:nvPr/>
        </p:nvSpPr>
        <p:spPr>
          <a:xfrm>
            <a:off x="1227138" y="2808288"/>
            <a:ext cx="6369050" cy="923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七段数码管绘制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七段数码管绘制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035" name="矩形 1"/>
          <p:cNvSpPr/>
          <p:nvPr/>
        </p:nvSpPr>
        <p:spPr>
          <a:xfrm>
            <a:off x="468313" y="1844675"/>
            <a:ext cx="8424862" cy="17541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304800" algn="just" eaLnBrk="0" hangingPunct="0">
              <a:lnSpc>
                <a:spcPct val="150000"/>
              </a:lnSpc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七段数码管（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seven-segment indicator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）由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段数码管拼接而成，每段有亮或不亮两种情况，改进型的七段数码管还包括一个小数点位置，如图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036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138" y="3860800"/>
            <a:ext cx="2047875" cy="23987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七段数码管绘制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59" name="矩形 1"/>
          <p:cNvSpPr/>
          <p:nvPr/>
        </p:nvSpPr>
        <p:spPr>
          <a:xfrm>
            <a:off x="539750" y="1825625"/>
            <a:ext cx="7993063" cy="17541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304800" algn="just" eaLnBrk="0" hangingPunct="0">
              <a:lnSpc>
                <a:spcPct val="150000"/>
              </a:lnSpc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七段数码管能形成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aseline="30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=128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种不同状态，其中部分状态能够显示易于人们理解的数字或字母含义，因此被广泛使用。图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给出了十六进制中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个字符的七段数码管表示。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5060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3933825"/>
            <a:ext cx="6696075" cy="2079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七段数码管绘制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083" name="矩形 6"/>
          <p:cNvSpPr/>
          <p:nvPr/>
        </p:nvSpPr>
        <p:spPr>
          <a:xfrm>
            <a:off x="539750" y="2779078"/>
            <a:ext cx="8208963" cy="28613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304800" algn="just" eaLnBrk="0" hangingPunct="0">
              <a:lnSpc>
                <a:spcPct val="150000"/>
              </a:lnSpc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的数字都有相同的七段数码管样式，因此，可以通过设计函数复用数字的绘制过程。</a:t>
            </a:r>
            <a:endParaRPr lang="zh-CN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 algn="just" eaLnBrk="0" hangingPunct="0">
              <a:lnSpc>
                <a:spcPct val="150000"/>
              </a:lnSpc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进一步，每个七段数码管包括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个数码管样式，除了数码管位置不同外，绘制风格一致，也可以通过函数复用单个数码段的绘制过程。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5" name="矩形 1"/>
          <p:cNvSpPr/>
          <p:nvPr>
            <p:custDataLst>
              <p:tags r:id="rId3"/>
            </p:custDataLst>
          </p:nvPr>
        </p:nvSpPr>
        <p:spPr>
          <a:xfrm>
            <a:off x="468313" y="1844675"/>
            <a:ext cx="8424862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304800" algn="just"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本实例通过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库绘制七段数码管形式的日期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七段数码管绘制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-73025" y="1628775"/>
          <a:ext cx="9217025" cy="4929188"/>
        </p:xfrm>
        <a:graphic>
          <a:graphicData uri="http://schemas.openxmlformats.org/drawingml/2006/table">
            <a:tbl>
              <a:tblPr firstRow="1" firstCol="1" bandRow="1"/>
              <a:tblGrid>
                <a:gridCol w="1074213"/>
                <a:gridCol w="1111234"/>
                <a:gridCol w="5274295"/>
                <a:gridCol w="1757281"/>
              </a:tblGrid>
              <a:tr h="0">
                <a:tc gridSpan="2"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0" dirty="0"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实例代码</a:t>
                      </a:r>
                      <a:r>
                        <a:rPr lang="en-US" sz="1600" kern="0" dirty="0"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7.1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0"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e7.1</a:t>
                      </a:r>
                      <a:r>
                        <a:rPr lang="en-US" sz="1600" u="sng" kern="0">
                          <a:solidFill>
                            <a:srgbClr val="008080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Draw</a:t>
                      </a:r>
                      <a:r>
                        <a:rPr lang="en-US" sz="1600" kern="0"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SevenSegDisplay.py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0"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258445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#e7.1</a:t>
                      </a:r>
                      <a:r>
                        <a:rPr lang="en-US" sz="1600" b="1" u="sng" kern="0" dirty="0"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SevenSegDisplay.py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import turtle, 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datetime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(draw):   #</a:t>
                      </a:r>
                      <a:r>
                        <a:rPr lang="zh-CN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绘制单段数码管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turtle.pendown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if draw else 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turtle.penup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turtle.fd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(40)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turtle.right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(90)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drawDigit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(d): #</a:t>
                      </a:r>
                      <a:r>
                        <a:rPr lang="zh-CN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根据数字绘制七段数码管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(True) if d in [2,3,4,5,6,8,9] else 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(False)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 err="1" smtClean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lang="en-US" sz="1600" b="1" kern="0" dirty="0" smtClean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(True) if 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 in [0,1,3,4,5,6,7,8,9] else 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(False)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(True) if d in [0,2,3,5,6,8,9] else 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(False)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(True) if d in [0,2,6,8] else 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(False)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turtle.left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(90)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(True) if d in [0,4,5,6,8,9] else 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(False)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(True) if d in [0,2,3,5,6,7,8,9] else 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(False)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(True) if d in [0,1,2,3,4,7,8,9] else 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(False)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七段数码管绘制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9388" y="1700213"/>
          <a:ext cx="8785225" cy="5003800"/>
        </p:xfrm>
        <a:graphic>
          <a:graphicData uri="http://schemas.openxmlformats.org/drawingml/2006/table">
            <a:tbl>
              <a:tblPr/>
              <a:tblGrid>
                <a:gridCol w="668075"/>
                <a:gridCol w="1149023"/>
                <a:gridCol w="5454579"/>
                <a:gridCol w="1513299"/>
              </a:tblGrid>
              <a:tr h="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实例代码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7.1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e7.1</a:t>
                      </a:r>
                      <a:r>
                        <a:rPr kumimoji="0" lang="en-US" altLang="zh-CN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Draw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SevenSegDisplay.py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25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28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29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turtle.left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(180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turtle.penup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turtle.fd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(20) 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drawDate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(date):  #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获得要输出的数字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for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in date: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drawDigit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)) #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注意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通过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函数将数字变为整数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main():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turtle.setup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(800, 350, 200, 200)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turtle.penup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turtle.fd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(-300)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turtle.pensize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(5)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drawDate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datetime.datetime.now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().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strftime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('%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Y%m%d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'))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turtle.hideturtle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main()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七段数码管绘制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155" name="矩形 1"/>
          <p:cNvSpPr/>
          <p:nvPr/>
        </p:nvSpPr>
        <p:spPr>
          <a:xfrm>
            <a:off x="669925" y="1773238"/>
            <a:ext cx="8223250" cy="1754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实例代码定义了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drawDigit()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函数，该函数根据输入的数字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绘制七段数码管，结合七段数码管结构，每个数码管的绘制采用图所示顺序。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9156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38" y="3827463"/>
            <a:ext cx="1962150" cy="2462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七段数码管绘制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179" name="矩形 1"/>
          <p:cNvSpPr/>
          <p:nvPr/>
        </p:nvSpPr>
        <p:spPr>
          <a:xfrm>
            <a:off x="468313" y="1974850"/>
            <a:ext cx="8207375" cy="23069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266700" algn="just"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绘制起点在数码管中部左侧，无论每段数码管是否被绘制出来，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画笔都按顺序“画完”所有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个数码管。对于给定数字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，哪个数码段被绘制出来采用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if…else…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语句判断。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-541337" y="4292600"/>
          <a:ext cx="10009188" cy="1154113"/>
        </p:xfrm>
        <a:graphic>
          <a:graphicData uri="http://schemas.openxmlformats.org/drawingml/2006/table">
            <a:tbl>
              <a:tblPr firstRow="1" firstCol="1" bandRow="1"/>
              <a:tblGrid>
                <a:gridCol w="321596"/>
                <a:gridCol w="9687516"/>
              </a:tblGrid>
              <a:tr h="16091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43659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(True) if d in [2,3,4,5,6,8,9] else </a:t>
                      </a:r>
                      <a:r>
                        <a:rPr lang="en-US" sz="20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(False)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746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七段数码管绘制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1203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2349500"/>
            <a:ext cx="7077075" cy="3454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七段数码管绘制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2227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2349500"/>
            <a:ext cx="6967538" cy="3673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12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311275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2" name="TextBox 2"/>
          <p:cNvSpPr txBox="1"/>
          <p:nvPr/>
        </p:nvSpPr>
        <p:spPr>
          <a:xfrm>
            <a:off x="1227138" y="2808288"/>
            <a:ext cx="6369050" cy="923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函数的基本使用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七段数码管绘制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5563" y="233363"/>
          <a:ext cx="9124950" cy="6804025"/>
        </p:xfrm>
        <a:graphic>
          <a:graphicData uri="http://schemas.openxmlformats.org/drawingml/2006/table">
            <a:tbl>
              <a:tblPr/>
              <a:tblGrid>
                <a:gridCol w="483989"/>
                <a:gridCol w="906533"/>
                <a:gridCol w="3050287"/>
                <a:gridCol w="4684140"/>
              </a:tblGrid>
              <a:tr h="13652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实例代码</a:t>
                      </a: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7.2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555" marR="2055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e7.2</a:t>
                      </a:r>
                      <a:r>
                        <a:rPr kumimoji="0" lang="en-US" altLang="zh-CN" sz="17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Draw</a:t>
                      </a: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SevenSegDisplay.py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555" marR="2055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555" marR="2055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555" marR="20555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555" marR="20555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34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555" marR="20555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#e7.2</a:t>
                      </a:r>
                      <a:r>
                        <a:rPr kumimoji="0" lang="en-US" altLang="zh-CN" sz="17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SevenSegDisplay.py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import turtle, </a:t>
                      </a:r>
                      <a:r>
                        <a:rPr kumimoji="0" lang="en-US" altLang="zh-CN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datetime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drawGap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(): #</a:t>
                      </a:r>
                      <a:r>
                        <a:rPr kumimoji="0" lang="zh-CN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绘制数码管间隔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turtle.penup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turtle.fd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(5)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(draw):   #</a:t>
                      </a:r>
                      <a:r>
                        <a:rPr kumimoji="0" lang="zh-CN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绘制单段数码管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drawGap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turtle.pendown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if draw else </a:t>
                      </a:r>
                      <a:r>
                        <a:rPr kumimoji="0" lang="en-US" altLang="zh-CN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turtle.penup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turtle.fd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(40)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drawGap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   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kumimoji="0" lang="en-US" altLang="zh-CN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turtle.right</a:t>
                      </a: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(90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drawDigit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(d): #</a:t>
                      </a:r>
                      <a:r>
                        <a:rPr kumimoji="0" lang="zh-CN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根据数字绘制七段数码</a:t>
                      </a:r>
                      <a:r>
                        <a:rPr kumimoji="0" lang="zh-CN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管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kumimoji="0" lang="en-US" altLang="zh-CN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(True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if d in [2,3,4,5,6,8,9] else </a:t>
                      </a:r>
                      <a:r>
                        <a:rPr kumimoji="0" lang="en-US" altLang="zh-CN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(False)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kumimoji="0" lang="en-US" altLang="zh-CN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(True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if d in [0,1,3,4,5,6,7,8,9] else </a:t>
                      </a:r>
                      <a:r>
                        <a:rPr kumimoji="0" lang="en-US" altLang="zh-CN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(False)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zh-CN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(True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if d in [0,2,3,5,6,8,9] else </a:t>
                      </a:r>
                      <a:r>
                        <a:rPr kumimoji="0" lang="en-US" altLang="zh-CN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(False)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zh-CN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(True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if d in [0,2,6,8] else </a:t>
                      </a:r>
                      <a:r>
                        <a:rPr kumimoji="0" lang="en-US" altLang="zh-CN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(False)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zh-CN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turtle.left</a:t>
                      </a: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(90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zh-CN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(True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if d in [0,4,5,6,8,9] else </a:t>
                      </a:r>
                      <a:r>
                        <a:rPr kumimoji="0" lang="en-US" altLang="zh-CN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(False)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zh-CN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(True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if d in [0,2,3,5,6,7,8,9] else </a:t>
                      </a:r>
                      <a:r>
                        <a:rPr kumimoji="0" lang="en-US" altLang="zh-CN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(False)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zh-CN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(True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if d in [0,1,2,3,4,7,8,9] else </a:t>
                      </a:r>
                      <a:r>
                        <a:rPr kumimoji="0" lang="en-US" altLang="zh-CN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(False)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zh-CN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turtle.left</a:t>
                      </a: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(180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zh-CN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turtle.penup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zh-CN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turtle.fd</a:t>
                      </a: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(20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555" marR="20555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555" marR="20555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555" marR="20555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七段数码管绘制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5563" y="404813"/>
          <a:ext cx="8909050" cy="6597650"/>
        </p:xfrm>
        <a:graphic>
          <a:graphicData uri="http://schemas.openxmlformats.org/drawingml/2006/table">
            <a:tbl>
              <a:tblPr/>
              <a:tblGrid>
                <a:gridCol w="617240"/>
                <a:gridCol w="774108"/>
                <a:gridCol w="3052099"/>
                <a:gridCol w="4465479"/>
              </a:tblGrid>
              <a:tr h="13652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实例代码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7.2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555" marR="2055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e7.2</a:t>
                      </a:r>
                      <a:r>
                        <a:rPr kumimoji="0" lang="en-US" altLang="zh-CN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Draw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SevenSegDisplay.py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555" marR="2055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555" marR="2055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555" marR="20555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555" marR="20555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34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28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29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36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38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39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46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555" marR="20555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drawDate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(date):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turtle.pencolor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("red")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for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in date: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if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== '-':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turtle.write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('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年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',font=("Arial", 18, "normal"))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turtle.pencolor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("green")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turtle.fd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(40) 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elif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== '=':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turtle.write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('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',font=("Arial", 18, "normal"))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turtle.pencolor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("blue")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turtle.fd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(40)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elif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== '+':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turtle.write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('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',font=("Arial", 18, "normal"))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else: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drawDigit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main():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turtle.setup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(800, 350, 200, 200)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turtle.penup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turtle.fd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(-350)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turtle.pensize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(5)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drawDate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datetime.datetime.now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().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strftime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'%Y-%m=%d+'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turtle.hideturtle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main()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555" marR="20555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555" marR="20555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555" marR="20555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5297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311275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298" name="TextBox 2"/>
          <p:cNvSpPr txBox="1"/>
          <p:nvPr/>
        </p:nvSpPr>
        <p:spPr>
          <a:xfrm>
            <a:off x="611188" y="2808288"/>
            <a:ext cx="7881937" cy="923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代码的复用和模块化设计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582612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代码的复用和模块化设计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323" name="矩形 1"/>
          <p:cNvSpPr/>
          <p:nvPr/>
        </p:nvSpPr>
        <p:spPr>
          <a:xfrm>
            <a:off x="395288" y="2420938"/>
            <a:ext cx="8353425" cy="34150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304800" algn="just"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函数是程序的一种基本抽象方式，它将一系列代码组织起来通过命名供其他程序使用。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 algn="just" eaLnBrk="0" hangingPunct="0"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函数封装的直接好处是代码复用，任何其他代码只要输入参数即可调用函数，从而避免相同功能代码在被调用处重复编写。代码复用产生了另一个好处，当更新函数功能时，所有被调用处的功能都被更新。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582612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代码的复用和模块化设计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9750" y="2327910"/>
            <a:ext cx="8208963" cy="341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当程序的长度在百行以上，如果不划分模块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就算是最好的程序员也很难理解程序含义</a:t>
            </a:r>
            <a:r>
              <a:rPr kumimoji="0" lang="zh-CN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程序的可读性就很糟糕了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解决这一问题的最好方法是将一个程序分割成短小的程序段，每一段程序完成一个小的功能。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无论面向过程和面向对象编程，对程序合理划分功能模块并基于模块设计程序是一种常用方法，被称为“模块化设计”。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582612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代码的复用和模块化设计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371" name="矩形 1"/>
          <p:cNvSpPr/>
          <p:nvPr/>
        </p:nvSpPr>
        <p:spPr>
          <a:xfrm>
            <a:off x="395288" y="2003425"/>
            <a:ext cx="8208962" cy="39693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304800" algn="just" eaLnBrk="0" hangingPunct="0"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模块化设计一般有两个基本要求：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 algn="just" eaLnBrk="0" hangingPunct="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紧耦合：尽可能合理划分功能块，功能块内部耦合紧密；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 algn="just" eaLnBrk="0" hangingPunct="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松耦合：模块间关系尽可能简单，功能块之间耦合度低。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 algn="just"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使用函数只是模块化设计的必要非充分条件，根据计算需求合理划分函数十分重要。一般来说，完成特定功能或被经常复用的一组语句应该采用函数来封装，并尽可能减少函数间参数和返回值的数量。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939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311275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394" name="TextBox 2"/>
          <p:cNvSpPr txBox="1"/>
          <p:nvPr/>
        </p:nvSpPr>
        <p:spPr>
          <a:xfrm>
            <a:off x="611188" y="2808288"/>
            <a:ext cx="7881937" cy="923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函数的递归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274955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递归的定义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419" name="矩形 1"/>
          <p:cNvSpPr/>
          <p:nvPr/>
        </p:nvSpPr>
        <p:spPr>
          <a:xfrm>
            <a:off x="468313" y="2205038"/>
            <a:ext cx="7991475" cy="28613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304800" algn="just"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函数作为一种代码封装，可以被其他程序调用，当然，也可以被函数内部代码调用。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这种函数定义中调用函数自身的方式称为递归。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就像一个人站在装满镜子的房间中，看到的影像就是递归的结果。递归在数学和计算机应用上非常强大，能够非常简洁的解决重要问题。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274955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递归的定义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14363" y="1952625"/>
            <a:ext cx="75707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数学上有个经典的递归例子叫阶乘，阶乘通常定义为：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1444" name="对象 3"/>
          <p:cNvGraphicFramePr>
            <a:graphicFrameLocks noChangeAspect="1"/>
          </p:cNvGraphicFramePr>
          <p:nvPr/>
        </p:nvGraphicFramePr>
        <p:xfrm>
          <a:off x="2339975" y="2728913"/>
          <a:ext cx="3589338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398270" imgH="203200" progId="Equation.3">
                  <p:embed/>
                </p:oleObj>
              </mc:Choice>
              <mc:Fallback>
                <p:oleObj name="" r:id="rId3" imgW="1398270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975" y="2728913"/>
                        <a:ext cx="3589338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6263" y="3773488"/>
            <a:ext cx="1029652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这个关系给出了另一种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表达阶乘的方式：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61446" name="对象 5"/>
          <p:cNvGraphicFramePr>
            <a:graphicFrameLocks noChangeAspect="1"/>
          </p:cNvGraphicFramePr>
          <p:nvPr/>
        </p:nvGraphicFramePr>
        <p:xfrm>
          <a:off x="2058988" y="4797425"/>
          <a:ext cx="344170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1498600" imgH="457200" progId="Equation.DSMT4">
                  <p:embed/>
                </p:oleObj>
              </mc:Choice>
              <mc:Fallback>
                <p:oleObj name="" r:id="rId5" imgW="1498600" imgH="457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4797425"/>
                        <a:ext cx="3441700" cy="1068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-684212" y="3714750"/>
            <a:ext cx="3127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274955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递归的定义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467" name="矩形 1"/>
          <p:cNvSpPr/>
          <p:nvPr/>
        </p:nvSpPr>
        <p:spPr>
          <a:xfrm>
            <a:off x="539750" y="2349500"/>
            <a:ext cx="7848600" cy="230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304800" algn="just" eaLnBrk="0" hangingPunct="0"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阶乘的例子揭示了递归的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个关键特征：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 algn="just" eaLnBrk="0" hangingPunct="0"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存在一个或多个基例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，基例不需要再次递归，它是确定的表达式；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 algn="just" eaLnBrk="0" hangingPunct="0"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所有递归链要以一个或多个基例结尾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74955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函数的定义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23850" y="2388236"/>
            <a:ext cx="8496300" cy="230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函数是一段具有特定功能的、可重用的语句组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，用函数名来表示并通过函数名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完成功能调用。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函数是一种功能的抽象，一般函数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表达特定功能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作用：降低编程难度和代码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重用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递归的使用方法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4213" y="1981200"/>
            <a:ext cx="6718300" cy="113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微实例5.21：阶乘的计算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根据用户输入的整数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，计算并输出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的阶乘值。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84213" y="3500438"/>
          <a:ext cx="7560195" cy="2833688"/>
        </p:xfrm>
        <a:graphic>
          <a:graphicData uri="http://schemas.openxmlformats.org/drawingml/2006/table">
            <a:tbl>
              <a:tblPr/>
              <a:tblGrid>
                <a:gridCol w="453936"/>
                <a:gridCol w="1361805"/>
                <a:gridCol w="2745804"/>
                <a:gridCol w="2998650"/>
              </a:tblGrid>
              <a:tr h="3333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微实例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5.21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m5.1CalFactorial.py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fact(n):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if n == 0: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return 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else: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return n * fact(n-1)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请输入一个整数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print(fact(abs(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))))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递归的使用方法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451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1628775"/>
            <a:ext cx="8959850" cy="4387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059430" y="5661025"/>
            <a:ext cx="322580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en-US" sz="2000" b="1" kern="0" dirty="0" smtClean="0">
                <a:effectLst/>
                <a:latin typeface="Courier New" panose="02070309020205020404" pitchFamily="49" charset="0"/>
                <a:cs typeface="Times New Roman" panose="02020603050405020304" pitchFamily="18" charset="0"/>
                <a:sym typeface="+mn-ea"/>
              </a:rPr>
              <a:t>1</a:t>
            </a:r>
            <a:endParaRPr lang="en-US" altLang="en-US" sz="2000" b="1" kern="0" dirty="0" smtClean="0">
              <a:effectLst/>
              <a:latin typeface="Courier New" panose="02070309020205020404" pitchFamily="49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递归的使用方法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8313" y="2050733"/>
            <a:ext cx="8640763" cy="175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微实例5.3：字符串反转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对于用户输入的字符串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，输出反转后的字符串。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解决这个问题的基本思想是把字符串看作一个递归对象。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27088" y="4076700"/>
          <a:ext cx="5905500" cy="1214438"/>
        </p:xfrm>
        <a:graphic>
          <a:graphicData uri="http://schemas.openxmlformats.org/drawingml/2006/table">
            <a:tbl>
              <a:tblPr firstRow="1" firstCol="1" bandRow="1"/>
              <a:tblGrid>
                <a:gridCol w="395094"/>
                <a:gridCol w="5509562"/>
              </a:tblGrid>
              <a:tr h="13196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03793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</a:t>
                      </a: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0" dirty="0" smtClean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reverse(s):</a:t>
                      </a:r>
                      <a:endParaRPr lang="en-US" sz="2000" b="0" kern="100" dirty="0" smtClean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baseline="0" dirty="0" smtClean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000" b="1" kern="0" dirty="0" smtClean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return reverse(s[1:]) + s[0]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235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递归的使用方法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563" name="矩形 1"/>
          <p:cNvSpPr/>
          <p:nvPr/>
        </p:nvSpPr>
        <p:spPr>
          <a:xfrm>
            <a:off x="684213" y="1997075"/>
            <a:ext cx="7920037" cy="17532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观察这个函数的工作过程。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s[0]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是首字符，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s[1:]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是剩余字符串，将它们反向连接，可以得到反转字符串。执行这个程序，结果如下：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6564" name="表格 66563"/>
          <p:cNvGraphicFramePr/>
          <p:nvPr/>
        </p:nvGraphicFramePr>
        <p:xfrm>
          <a:off x="668338" y="4005263"/>
          <a:ext cx="8151813" cy="1303338"/>
        </p:xfrm>
        <a:graphic>
          <a:graphicData uri="http://schemas.openxmlformats.org/drawingml/2006/table">
            <a:tbl>
              <a:tblPr/>
              <a:tblGrid>
                <a:gridCol w="8151813"/>
              </a:tblGrid>
              <a:tr h="1303338">
                <a:tc>
                  <a:txBody>
                    <a:bodyPr/>
                    <a:p>
                      <a:pPr indent="0" algn="just" eaLnBrk="0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lang="en-US" altLang="en-US" sz="2000" b="1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altLang="en-US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reverse(s):</a:t>
                      </a:r>
                      <a:endParaRPr lang="zh-CN" altLang="en-US" sz="20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eaLnBrk="0" fontAlgn="base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return reverse(s[1:]) + s[0]</a:t>
                      </a:r>
                      <a:endParaRPr lang="zh-CN" altLang="en-US" sz="20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eaLnBrk="0" fontAlgn="base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lang="en-US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en-US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reverse("ABC")</a:t>
                      </a:r>
                      <a:endParaRPr lang="zh-CN" altLang="en-US" sz="20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eaLnBrk="0" fontAlgn="base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20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...</a:t>
                      </a:r>
                      <a:endParaRPr lang="zh-CN" altLang="en-US" sz="20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indent="0" eaLnBrk="0" fontAlgn="base" hangingPunct="0">
                        <a:lnSpc>
                          <a:spcPts val="2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en-US" sz="2000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RecursionError</a:t>
                      </a:r>
                      <a:r>
                        <a:rPr lang="en-US" altLang="en-US" sz="20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 maximum recursion depth exceeded</a:t>
                      </a:r>
                      <a:endParaRPr lang="zh-CN" altLang="en-US" sz="20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t" anchorCtr="0">
                    <a:lnL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递归的使用方法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8313" y="1333183"/>
            <a:ext cx="8640763" cy="175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微实例5.3：字符串反转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kumimoji="0" lang="zh-CN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把基例设置成字符串最短形式，即空字符串。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27088" y="3072130"/>
          <a:ext cx="5904865" cy="2336438"/>
        </p:xfrm>
        <a:graphic>
          <a:graphicData uri="http://schemas.openxmlformats.org/drawingml/2006/table">
            <a:tbl>
              <a:tblPr firstRow="1" firstCol="1" bandRow="1"/>
              <a:tblGrid>
                <a:gridCol w="394970"/>
                <a:gridCol w="5509686"/>
              </a:tblGrid>
              <a:tr h="13208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0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</a:t>
                      </a: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0" dirty="0" smtClean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reverse(s):</a:t>
                      </a:r>
                      <a:endParaRPr lang="en-US" sz="2000" b="1" kern="0" dirty="0" smtClean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if s==’’:    #</a:t>
                      </a:r>
                      <a:r>
                        <a:rPr lang="zh-CN" altLang="en-US" sz="2000" b="1" kern="0" dirty="0" smtClean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基例</a:t>
                      </a:r>
                      <a:endParaRPr lang="en-US" sz="2000" b="1" kern="0" dirty="0" smtClean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return s</a:t>
                      </a:r>
                      <a:endParaRPr lang="en-US" sz="2000" b="1" kern="0" dirty="0" smtClean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else:</a:t>
                      </a:r>
                      <a:endParaRPr lang="en-US" sz="2000" b="1" kern="0" dirty="0" smtClean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return </a:t>
                      </a:r>
                      <a:r>
                        <a:rPr lang="en-US" sz="2000" b="1" kern="0" dirty="0" smtClean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reverse(s[1:]) + s[0]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str=input(“请输入一个字符串：”)</a:t>
                      </a:r>
                      <a:endParaRPr lang="en-US" sz="2000" b="1" kern="0" dirty="0" smtClean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print(reverse(str))</a:t>
                      </a:r>
                      <a:endParaRPr lang="en-US" sz="2000" b="1" kern="0" dirty="0" smtClean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235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6758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311275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7586" name="TextBox 2"/>
          <p:cNvSpPr txBox="1"/>
          <p:nvPr/>
        </p:nvSpPr>
        <p:spPr>
          <a:xfrm>
            <a:off x="611188" y="2808288"/>
            <a:ext cx="7881937" cy="923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科赫曲线绘制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401638" y="765175"/>
            <a:ext cx="604202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科赫曲线绘制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611" name="矩形 1"/>
          <p:cNvSpPr/>
          <p:nvPr/>
        </p:nvSpPr>
        <p:spPr>
          <a:xfrm>
            <a:off x="401638" y="2349500"/>
            <a:ext cx="8347075" cy="23069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269875" algn="just"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自然界有很多图形很规则，符合一定的数学规律，例如，蜜蜂蜂窝是天然的等边六角形等。</a:t>
            </a:r>
            <a:r>
              <a:rPr lang="zh-CN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科赫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(Koch)</a:t>
            </a:r>
            <a:r>
              <a:rPr lang="zh-CN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在众多经典数学曲线中非常著名，由瑞典数学家冯·科赫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Koch)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1904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年提出，由于其</a:t>
            </a:r>
            <a:r>
              <a:rPr lang="zh-CN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形状类似雪花，也被称为雪花曲线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401638" y="765175"/>
            <a:ext cx="604202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科赫曲线绘制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635" name="矩形 1"/>
          <p:cNvSpPr/>
          <p:nvPr/>
        </p:nvSpPr>
        <p:spPr>
          <a:xfrm>
            <a:off x="401638" y="1997075"/>
            <a:ext cx="8562975" cy="39693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269875" algn="just" eaLnBrk="0" hangingPunct="0">
              <a:lnSpc>
                <a:spcPct val="150000"/>
              </a:lnSpc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科赫曲线的基本概念和绘制方法如下：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9875" algn="just"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正整数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代表科赫曲线的阶数，表示生成科赫曲线过程的操作次数。科赫曲线初始化阶数为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，表示一个长度为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的直线。对于直线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，将其等分为三段，中间一段用边长为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L/3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的等边三角形的两个边替代，得到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阶科赫曲线，它包含四条线段。进一步对每条线段重复同样的操作后得到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阶科赫曲线。继续重复同样的操作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次可以得到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阶科赫曲线。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262313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科赫曲线绘制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0659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8" y="1844675"/>
            <a:ext cx="6794500" cy="4532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1042988" y="503238"/>
            <a:ext cx="3262313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科赫曲线绘制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683" name="矩形 1"/>
          <p:cNvSpPr/>
          <p:nvPr/>
        </p:nvSpPr>
        <p:spPr>
          <a:xfrm>
            <a:off x="323850" y="1916113"/>
            <a:ext cx="3024188" cy="230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269875" algn="just" eaLnBrk="0" hangingPunct="0">
              <a:lnSpc>
                <a:spcPct val="150000"/>
              </a:lnSpc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科赫曲线属于分形几何分支，它的绘制过程体现了递归思想，绘制过程代码。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348355" y="461010"/>
          <a:ext cx="5940425" cy="6192520"/>
        </p:xfrm>
        <a:graphic>
          <a:graphicData uri="http://schemas.openxmlformats.org/drawingml/2006/table">
            <a:tbl>
              <a:tblPr/>
              <a:tblGrid>
                <a:gridCol w="431800"/>
                <a:gridCol w="1614805"/>
                <a:gridCol w="2565400"/>
                <a:gridCol w="1328420"/>
              </a:tblGrid>
              <a:tr h="2952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实例代码</a:t>
                      </a: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8.1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970" marR="5697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e8.1DrawKoch.py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970" marR="5697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970" marR="5697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970" marR="5697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970" marR="5697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7321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970" marR="5697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#e8.1DrawKoch.py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import turtle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 </a:t>
                      </a:r>
                      <a:r>
                        <a:rPr kumimoji="0" lang="en-US" altLang="zh-CN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koch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(size, n):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if n == 0:   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kumimoji="0" lang="en-US" altLang="zh-CN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turtle.fd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(size)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else: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for angle in [0, 60, -120, 60]: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kumimoji="0" lang="en-US" altLang="zh-CN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turtle.left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(angle)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kumimoji="0" lang="en-US" altLang="zh-CN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koch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(size/3, n-1) 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 main():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turtle.setup</a:t>
                      </a: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(800,400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turtle.speed</a:t>
                      </a: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(0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 #</a:t>
                      </a:r>
                      <a:r>
                        <a:rPr kumimoji="0" lang="zh-CN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控制绘制速度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turtle.penup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turtle.goto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(-300, -50)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turtle.pendown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turtle.pensize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(2)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koch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(600,3)     # 0</a:t>
                      </a:r>
                      <a:r>
                        <a:rPr kumimoji="0" lang="zh-CN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阶科赫曲线长度，阶数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turtle.hideturtle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main()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970" marR="5697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970" marR="5697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970" marR="5697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74955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函数的定义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71" name="矩形 1"/>
          <p:cNvSpPr/>
          <p:nvPr/>
        </p:nvSpPr>
        <p:spPr>
          <a:xfrm>
            <a:off x="395288" y="2205038"/>
            <a:ext cx="8064500" cy="27228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304800" algn="just"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定义一个函数使用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保留字，语法形式如下：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 algn="just" eaLnBrk="0" hangingPunct="0">
              <a:lnSpc>
                <a:spcPct val="150000"/>
              </a:lnSpc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3048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&gt;(&lt;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参数列表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&gt;):</a:t>
            </a:r>
            <a:endParaRPr lang="zh-CN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3048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函数体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3048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返回值列表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1042988" y="503238"/>
            <a:ext cx="3262313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科赫曲线绘制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85" y="2493010"/>
            <a:ext cx="5928360" cy="2957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262313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科赫曲线绘制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707" name="矩形 2"/>
          <p:cNvSpPr/>
          <p:nvPr/>
        </p:nvSpPr>
        <p:spPr>
          <a:xfrm>
            <a:off x="611188" y="2708275"/>
            <a:ext cx="3040062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科赫曲线的雪花效果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700338" y="115888"/>
          <a:ext cx="6120358" cy="6851650"/>
        </p:xfrm>
        <a:graphic>
          <a:graphicData uri="http://schemas.openxmlformats.org/drawingml/2006/table">
            <a:tbl>
              <a:tblPr/>
              <a:tblGrid>
                <a:gridCol w="576064"/>
                <a:gridCol w="2154963"/>
                <a:gridCol w="2386050"/>
                <a:gridCol w="1003281"/>
              </a:tblGrid>
              <a:tr h="26828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实例代码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8.2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201" marR="4620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e8.2DrawKoch.py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201" marR="4620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201" marR="4620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201" marR="4620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201" marR="46201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60959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201" marR="4620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#e8.2DrawKoch.py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import turtle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koch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(size, n):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if n == 0: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turtle.fd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(size)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else: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for angle in [0, 60, -120, 60]: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turtle.left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(angle)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koch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(size/3, n-1) 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 main():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turtle.setup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(600,600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turtle.speed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(0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turtle.penup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turtle.goto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(-200, 100)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turtle.pendown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turtle.pensize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level = 5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koch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(400,level)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turtle.right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(120)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koch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(400,level)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turtle.right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(120)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koch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(400,level)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turtle.hideturtle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main()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201" marR="46201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201" marR="4620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201" marR="46201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7372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311275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30" name="TextBox 2"/>
          <p:cNvSpPr txBox="1"/>
          <p:nvPr/>
        </p:nvSpPr>
        <p:spPr>
          <a:xfrm>
            <a:off x="611188" y="2808288"/>
            <a:ext cx="7881937" cy="923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3970338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内置函数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4755" name="矩形 2"/>
          <p:cNvSpPr/>
          <p:nvPr/>
        </p:nvSpPr>
        <p:spPr>
          <a:xfrm>
            <a:off x="468313" y="1451928"/>
            <a:ext cx="8351837" cy="11988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269875" algn="just"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解释器提供了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68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个内置函数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个已经讲解过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46150" y="2637473"/>
          <a:ext cx="7416800" cy="3840181"/>
        </p:xfrm>
        <a:graphic>
          <a:graphicData uri="http://schemas.openxmlformats.org/drawingml/2006/table">
            <a:tbl>
              <a:tblPr firstRow="1" firstCol="1" bandRow="1"/>
              <a:tblGrid>
                <a:gridCol w="1273123"/>
                <a:gridCol w="1270542"/>
                <a:gridCol w="1681727"/>
                <a:gridCol w="1487317"/>
                <a:gridCol w="1704091"/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abs()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round()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compile()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locals()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all()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dir</a:t>
                      </a:r>
                      <a:r>
                        <a:rPr lang="en-US" sz="12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map()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any()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sorted()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exec()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memoryview()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asci()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97510" algn="l"/>
                          <a:tab pos="539115" algn="ctr"/>
                        </a:tabLs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enumerate()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next()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bin()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tuple()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filter()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object()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format()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property()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chr()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min()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zip()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frozenset()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repr()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complex()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oct()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getattr()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setattr()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dict()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open()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globals</a:t>
                      </a:r>
                      <a:r>
                        <a:rPr lang="en-US" sz="12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slice()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divmod()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ord()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bytes()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hasattr()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staticmethod()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pow()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delattr()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help()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sum()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float()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bytearray()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isinstance()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super()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hash()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range()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callable()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issubclass()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vars()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hex()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reversed()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classmethod()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iter()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__import()__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3730" name="TextBox 2"/>
          <p:cNvSpPr txBox="1"/>
          <p:nvPr/>
        </p:nvSpPr>
        <p:spPr>
          <a:xfrm>
            <a:off x="108903" y="368618"/>
            <a:ext cx="7881937" cy="9220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5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头歌</a:t>
            </a:r>
            <a:r>
              <a:rPr lang="zh-CN" altLang="en-US" sz="5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560" y="1484630"/>
            <a:ext cx="10951845" cy="520192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43025" y="586105"/>
            <a:ext cx="6457950" cy="5829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74955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函数的定义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71" name="矩形 1"/>
          <p:cNvSpPr/>
          <p:nvPr/>
        </p:nvSpPr>
        <p:spPr>
          <a:xfrm>
            <a:off x="395288" y="2205038"/>
            <a:ext cx="8064500" cy="28613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 algn="just" eaLnBrk="0" hangingPunct="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函数定义时，所指定的参数是一种占位符，简称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0" hangingPunct="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函数定义后，如果不经调用，不会被执行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0" hangingPunct="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函数定义时，参数是输入、函数体是处理、结果是输出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0" hangingPunct="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函数中，可以没有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0" hangingPunct="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commondata" val="eyJoZGlkIjoiMjhkODk1NzE5OWVhYzIzZDdhMzQ4ZGMxYjcxNDEyYTU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TABLE_BEAUTIFY" val="smartTable{db66e25c-3029-4b3a-9f78-f4035c8c9bb2}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TABLE_ENDDRAG_ORIGIN_RECT" val="467*486"/>
  <p:tag name="TABLE_ENDDRAG_RECT" val="263*37*467*486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0</TotalTime>
  <Words>21884</Words>
  <Application>WPS 演示</Application>
  <PresentationFormat>全屏显示(4:3)</PresentationFormat>
  <Paragraphs>1640</Paragraphs>
  <Slides>85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85</vt:i4>
      </vt:variant>
    </vt:vector>
  </HeadingPairs>
  <TitlesOfParts>
    <vt:vector size="103" baseType="lpstr">
      <vt:lpstr>Arial</vt:lpstr>
      <vt:lpstr>宋体</vt:lpstr>
      <vt:lpstr>Wingdings</vt:lpstr>
      <vt:lpstr>Palatino Linotype</vt:lpstr>
      <vt:lpstr>黑体</vt:lpstr>
      <vt:lpstr>微软雅黑</vt:lpstr>
      <vt:lpstr>Wingdings</vt:lpstr>
      <vt:lpstr>Arial Unicode MS</vt:lpstr>
      <vt:lpstr>Calibri</vt:lpstr>
      <vt:lpstr>Courier New</vt:lpstr>
      <vt:lpstr>Times New Roman</vt:lpstr>
      <vt:lpstr>默认设计模板</vt:lpstr>
      <vt:lpstr>Excel.Chart.8</vt:lpstr>
      <vt:lpstr>Excel.Chart.8</vt:lpstr>
      <vt:lpstr>Excel.Chart.8</vt:lpstr>
      <vt:lpstr>Excel.Chart.8</vt:lpstr>
      <vt:lpstr>Equation.3</vt:lpstr>
      <vt:lpstr>Equation.DSMT4</vt:lpstr>
      <vt:lpstr>Python语言基础</vt:lpstr>
      <vt:lpstr>作业问题</vt:lpstr>
      <vt:lpstr>作业问题</vt:lpstr>
      <vt:lpstr>第5节 函数和代码的复用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Python语言程序设计</dc:title>
  <dc:creator>Weijia Yuan</dc:creator>
  <cp:lastModifiedBy>wmm</cp:lastModifiedBy>
  <cp:revision>56</cp:revision>
  <cp:lastPrinted>2015-09-27T23:25:00Z</cp:lastPrinted>
  <dcterms:created xsi:type="dcterms:W3CDTF">2016-12-06T11:45:00Z</dcterms:created>
  <dcterms:modified xsi:type="dcterms:W3CDTF">2023-10-20T04:56:33Z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2052-11.1.0.11579</vt:lpwstr>
  </property>
  <property fmtid="{D5CDD505-2E9C-101B-9397-08002B2CF9AE}" pid="3" name="ICV">
    <vt:lpwstr>6E88C9D9F8874E13B9EDCDBC98C984EB</vt:lpwstr>
  </property>
</Properties>
</file>