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72" r:id="rId3"/>
    <p:sldId id="415" r:id="rId4"/>
    <p:sldId id="571" r:id="rId5"/>
    <p:sldId id="578" r:id="rId6"/>
    <p:sldId id="574" r:id="rId7"/>
    <p:sldId id="576" r:id="rId8"/>
    <p:sldId id="672" r:id="rId9"/>
    <p:sldId id="575" r:id="rId10"/>
    <p:sldId id="579" r:id="rId11"/>
    <p:sldId id="846" r:id="rId12"/>
    <p:sldId id="580" r:id="rId13"/>
    <p:sldId id="843" r:id="rId14"/>
    <p:sldId id="842" r:id="rId15"/>
    <p:sldId id="845" r:id="rId16"/>
    <p:sldId id="581" r:id="rId18"/>
    <p:sldId id="744" r:id="rId19"/>
    <p:sldId id="745" r:id="rId20"/>
    <p:sldId id="746" r:id="rId21"/>
    <p:sldId id="674" r:id="rId22"/>
    <p:sldId id="590" r:id="rId23"/>
    <p:sldId id="582" r:id="rId24"/>
    <p:sldId id="747" r:id="rId25"/>
    <p:sldId id="591" r:id="rId26"/>
    <p:sldId id="748" r:id="rId27"/>
    <p:sldId id="926" r:id="rId28"/>
    <p:sldId id="927" r:id="rId29"/>
    <p:sldId id="593" r:id="rId30"/>
    <p:sldId id="594" r:id="rId31"/>
    <p:sldId id="595" r:id="rId32"/>
    <p:sldId id="596" r:id="rId33"/>
    <p:sldId id="597" r:id="rId34"/>
    <p:sldId id="601" r:id="rId35"/>
    <p:sldId id="598" r:id="rId36"/>
    <p:sldId id="837" r:id="rId37"/>
    <p:sldId id="602" r:id="rId38"/>
    <p:sldId id="678" r:id="rId39"/>
    <p:sldId id="679" r:id="rId40"/>
    <p:sldId id="603" r:id="rId41"/>
    <p:sldId id="604" r:id="rId42"/>
    <p:sldId id="838" r:id="rId43"/>
    <p:sldId id="840" r:id="rId44"/>
    <p:sldId id="841" r:id="rId45"/>
    <p:sldId id="609" r:id="rId46"/>
    <p:sldId id="605" r:id="rId47"/>
    <p:sldId id="844" r:id="rId48"/>
    <p:sldId id="931" r:id="rId49"/>
    <p:sldId id="930" r:id="rId50"/>
    <p:sldId id="606" r:id="rId51"/>
    <p:sldId id="677" r:id="rId52"/>
    <p:sldId id="607" r:id="rId53"/>
    <p:sldId id="608" r:id="rId54"/>
    <p:sldId id="675" r:id="rId55"/>
    <p:sldId id="749" r:id="rId56"/>
    <p:sldId id="616" r:id="rId57"/>
    <p:sldId id="621" r:id="rId58"/>
    <p:sldId id="617" r:id="rId59"/>
    <p:sldId id="618" r:id="rId60"/>
    <p:sldId id="619" r:id="rId61"/>
    <p:sldId id="620" r:id="rId62"/>
    <p:sldId id="623" r:id="rId63"/>
    <p:sldId id="624" r:id="rId64"/>
    <p:sldId id="626" r:id="rId65"/>
    <p:sldId id="627" r:id="rId66"/>
    <p:sldId id="751" r:id="rId67"/>
    <p:sldId id="752" r:id="rId68"/>
    <p:sldId id="811" r:id="rId69"/>
    <p:sldId id="754" r:id="rId70"/>
    <p:sldId id="755" r:id="rId71"/>
    <p:sldId id="630" r:id="rId72"/>
    <p:sldId id="635" r:id="rId73"/>
    <p:sldId id="631" r:id="rId74"/>
    <p:sldId id="928" r:id="rId75"/>
    <p:sldId id="929" r:id="rId76"/>
    <p:sldId id="932" r:id="rId77"/>
    <p:sldId id="632" r:id="rId78"/>
    <p:sldId id="636" r:id="rId79"/>
    <p:sldId id="634" r:id="rId80"/>
    <p:sldId id="835" r:id="rId81"/>
    <p:sldId id="638" r:id="rId82"/>
    <p:sldId id="639" r:id="rId83"/>
    <p:sldId id="644" r:id="rId84"/>
    <p:sldId id="654" r:id="rId85"/>
    <p:sldId id="651" r:id="rId86"/>
    <p:sldId id="652" r:id="rId87"/>
    <p:sldId id="653" r:id="rId88"/>
    <p:sldId id="656" r:id="rId89"/>
    <p:sldId id="657" r:id="rId90"/>
    <p:sldId id="658" r:id="rId91"/>
    <p:sldId id="659" r:id="rId92"/>
    <p:sldId id="660" r:id="rId93"/>
    <p:sldId id="661" r:id="rId94"/>
    <p:sldId id="663" r:id="rId95"/>
    <p:sldId id="922" r:id="rId96"/>
    <p:sldId id="923" r:id="rId97"/>
  </p:sldIdLst>
  <p:sldSz cx="9144000" cy="6858000" type="screen4x3"/>
  <p:notesSz cx="6858000" cy="9144000"/>
  <p:custDataLst>
    <p:tags r:id="rId10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0"/>
    <p:restoredTop sz="94684"/>
  </p:normalViewPr>
  <p:slideViewPr>
    <p:cSldViewPr showGuides="1">
      <p:cViewPr varScale="1">
        <p:scale>
          <a:sx n="72" d="100"/>
          <a:sy n="72" d="100"/>
        </p:scale>
        <p:origin x="-1308" y="-96"/>
      </p:cViewPr>
      <p:guideLst>
        <p:guide orient="horz" pos="21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1" Type="http://schemas.openxmlformats.org/officeDocument/2006/relationships/tags" Target="tags/tag26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 [ɪˈnjuːməˌreɪt]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iterable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tags" Target="../tags/tag2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tags" Target="../tags/tag25.xml"/><Relationship Id="rId4" Type="http://schemas.openxmlformats.org/officeDocument/2006/relationships/image" Target="../media/image18.png"/><Relationship Id="rId3" Type="http://schemas.openxmlformats.org/officeDocument/2006/relationships/tags" Target="../tags/tag2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052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0" y="1268413"/>
            <a:ext cx="9144000" cy="2387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Python</a:t>
            </a: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语言</a:t>
            </a: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基础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075" name="副标题 4"/>
          <p:cNvSpPr>
            <a:spLocks noGrp="1"/>
          </p:cNvSpPr>
          <p:nvPr>
            <p:ph type="subTitle" idx="1"/>
          </p:nvPr>
        </p:nvSpPr>
        <p:spPr>
          <a:xfrm>
            <a:off x="0" y="3808413"/>
            <a:ext cx="9144000" cy="1222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河南农业大学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王曼曼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manmanwmm@163.com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84213" y="765175"/>
            <a:ext cx="5262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可更改与不可更改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2214563"/>
            <a:ext cx="8713788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 python 中，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strings, tuples, 和 numbers 是不可更改的对象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，而 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list,dict 等则是可以修改的对象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不可变类型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：变量赋值 a=5 后再赋值 a=10，这里实际是新生成一个 int 值对象 10，再让 a 指向它，而 5 被丢弃，不是改变 a 的值，相当于新生成了 a。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可变类型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：变量赋值 la=[1,2,3,4] 后再赋值 la[2]=5 则是将 list la 的第三个元素值更改，本身la没有动，只是其内部的一部分值被修改了。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476250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序列类型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2" name="矩形 1"/>
          <p:cNvSpPr/>
          <p:nvPr/>
        </p:nvSpPr>
        <p:spPr>
          <a:xfrm>
            <a:off x="2484120" y="1267460"/>
            <a:ext cx="33153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序列类型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的通用操作符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84848" y="1914208"/>
          <a:ext cx="7831138" cy="6172200"/>
        </p:xfrm>
        <a:graphic>
          <a:graphicData uri="http://schemas.openxmlformats.org/drawingml/2006/table">
            <a:tbl>
              <a:tblPr/>
              <a:tblGrid>
                <a:gridCol w="1961515"/>
                <a:gridCol w="5869622"/>
              </a:tblGrid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+ 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* n 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 * 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索引，返回序列的第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s[i: j]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分片，返回包含序列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个元素的子序列（不包含第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个元素）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s[i: j: k]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步骤分片，返回包含序列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为步数的子序列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476250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序列类型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2" name="矩形 1"/>
          <p:cNvSpPr/>
          <p:nvPr/>
        </p:nvSpPr>
        <p:spPr>
          <a:xfrm>
            <a:off x="1987550" y="6165850"/>
            <a:ext cx="5226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序列类型有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个通用的操作符和函数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84848" y="48578"/>
          <a:ext cx="7831138" cy="6172200"/>
        </p:xfrm>
        <a:graphic>
          <a:graphicData uri="http://schemas.openxmlformats.org/drawingml/2006/table">
            <a:tbl>
              <a:tblPr/>
              <a:tblGrid>
                <a:gridCol w="1961515"/>
                <a:gridCol w="5869622"/>
              </a:tblGrid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+ 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* n 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 * 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索引，返回序列的第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s[i: j]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分片，返回包含序列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个元素的子序列（不包含第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个元素）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s[i: j: k]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步骤分片，返回包含序列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为步数的子序列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的元素个数（长度）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中的最小元素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中的最大元素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s.index(x[, i[, j]])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开始到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位置中第一次出现元素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的位置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s.count(x)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中出现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的总次数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476250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序列类型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84848" y="1555433"/>
          <a:ext cx="8076565" cy="4526280"/>
        </p:xfrm>
        <a:graphic>
          <a:graphicData uri="http://schemas.openxmlformats.org/drawingml/2006/table">
            <a:tbl>
              <a:tblPr/>
              <a:tblGrid>
                <a:gridCol w="1961284"/>
                <a:gridCol w="6115050"/>
              </a:tblGrid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sorted(s)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中元素进行排序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reversed(s)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反向序列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sum(s)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计算元素和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enumerate(s)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enumerate(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枚举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list(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转换成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的元素个数（长度）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中的最小元素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中的最大元素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s.index(x[, i[, j]])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开始到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位置中第一次出现元素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的位置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s.count(x)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中出现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的总次数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416935" y="908685"/>
            <a:ext cx="33153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序列类型的通用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476250"/>
            <a:ext cx="568833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补充内容：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enumerate()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405" y="1329690"/>
            <a:ext cx="78105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enumerate()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函数将一个可遍历的对象（如列表、元组、字符串）组合成索引序列，同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时列出数据和数据下标。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一般用于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循环中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语法格式：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enumerate(sequence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[start=0])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sequence-----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一个序列或者其他可迭代对象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start--------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设置下标起始位置，此项可省略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enumerate(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110" y="3933190"/>
            <a:ext cx="54768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&gt;&gt;&gt; ch=['A','B','C','D']</a:t>
            </a:r>
            <a:endParaRPr lang="zh-CN" altLang="en-US" b="1"/>
          </a:p>
          <a:p>
            <a:r>
              <a:rPr lang="zh-CN" altLang="en-US" b="1"/>
              <a:t>&gt;&gt;&gt; enumerate(ch)</a:t>
            </a:r>
            <a:r>
              <a:rPr lang="en-US" altLang="zh-CN" b="1"/>
              <a:t>   #</a:t>
            </a:r>
            <a:r>
              <a:rPr lang="zh-CN" altLang="en-US" b="1"/>
              <a:t>枚举类型</a:t>
            </a:r>
            <a:endParaRPr lang="zh-CN" altLang="en-US" b="1"/>
          </a:p>
          <a:p>
            <a:r>
              <a:rPr lang="zh-CN" altLang="en-US"/>
              <a:t>&lt;enumerate object at 0x000001B03D393C80&gt;</a:t>
            </a:r>
            <a:endParaRPr lang="zh-CN" altLang="en-US"/>
          </a:p>
          <a:p>
            <a:r>
              <a:rPr lang="zh-CN" altLang="en-US" b="1"/>
              <a:t>&gt;&gt;&gt; for </a:t>
            </a:r>
            <a:r>
              <a:rPr lang="zh-CN" altLang="en-US" b="1">
                <a:solidFill>
                  <a:srgbClr val="FF0000"/>
                </a:solidFill>
              </a:rPr>
              <a:t>e</a:t>
            </a:r>
            <a:r>
              <a:rPr lang="zh-CN" altLang="en-US" b="1"/>
              <a:t> in enumerate(ch): print(e)</a:t>
            </a:r>
            <a:endParaRPr lang="zh-CN" altLang="en-US" b="1"/>
          </a:p>
          <a:p>
            <a:r>
              <a:rPr lang="zh-CN" altLang="en-US"/>
              <a:t>...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(0, 'A')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(1, 'B')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(2, 'C')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(3, 'D')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7630" y="3997325"/>
            <a:ext cx="40182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&gt;&gt;&gt; for </a:t>
            </a:r>
            <a:r>
              <a:rPr lang="zh-CN" altLang="en-US" b="1">
                <a:solidFill>
                  <a:srgbClr val="FF0000"/>
                </a:solidFill>
              </a:rPr>
              <a:t>i,e</a:t>
            </a:r>
            <a:r>
              <a:rPr lang="zh-CN" altLang="en-US" b="1"/>
              <a:t> in enumerate(ch): print(i,e)</a:t>
            </a:r>
            <a:endParaRPr lang="zh-CN" altLang="en-US" b="1"/>
          </a:p>
          <a:p>
            <a:r>
              <a:rPr lang="zh-CN" altLang="en-US"/>
              <a:t>...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0 A</a:t>
            </a:r>
            <a:r>
              <a:rPr lang="en-US" altLang="zh-CN">
                <a:solidFill>
                  <a:srgbClr val="FF0000"/>
                </a:solidFill>
              </a:rPr>
              <a:t>                    #</a:t>
            </a:r>
            <a:r>
              <a:rPr lang="zh-CN" altLang="en-US">
                <a:solidFill>
                  <a:srgbClr val="FF0000"/>
                </a:solidFill>
              </a:rPr>
              <a:t>索引和值</a:t>
            </a:r>
            <a:r>
              <a:rPr lang="zh-CN" altLang="en-US">
                <a:solidFill>
                  <a:srgbClr val="FF0000"/>
                </a:solidFill>
              </a:rPr>
              <a:t>同时输出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1 B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2 C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3 D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119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539750" y="1715453"/>
            <a:ext cx="8158163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）是序列类型中比较特殊的类型，因为它一旦创建就不能被修改。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元组类型在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表达固定数据项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函数多返回值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多变量同步赋值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等情况下十分有用。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中元组采用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逗号和圆括号（可选）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tuple=（元素1，元素2，...，元素N）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2760" y="910273"/>
            <a:ext cx="8158163" cy="63696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创建空元组：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=()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元组名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=tuple()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创建只有一个元素的元组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（元素，）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元组只包含一个元素时，需要在元素后面加逗号，否则括号会被当成运算符。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tup=(1)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tup=(1,),  tup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创建多个元素的元组：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1,...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59499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访问元组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3395" y="1301433"/>
            <a:ext cx="8158163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可以使用索引来访问元组中的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访问单个元素，语法：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返回的数据类型是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元素对应的类型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访问多个元素，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[M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N]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返回的数据类型是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元组类型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访问多级元素，语法：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第一级索引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]...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4653280"/>
            <a:ext cx="5970905" cy="1921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59499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3395" y="1301433"/>
            <a:ext cx="8158163" cy="5501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元组操作符详见表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序列类型通用操作符和函数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元组元素不允许修改、删除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元组可以删除，使用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语句删除整个元组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元组转换函数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tuple(iterable) 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将可迭代类型数据转换成元组，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可以是字符串、列表、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b="1" kern="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&gt;&gt;&gt;tuple(‘hello’)      #</a:t>
            </a:r>
            <a:r>
              <a:rPr lang="zh-CN" altLang="en-US" sz="2400" b="1" kern="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类型转换</a:t>
            </a:r>
            <a:endParaRPr lang="zh-CN" sz="24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kern="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('h', 'e', 'l', 'l', 'o')</a:t>
            </a:r>
            <a:endParaRPr lang="en-US" sz="2400" kern="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288" y="1700213"/>
          <a:ext cx="8424863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8424862"/>
              </a:tblGrid>
              <a:tr h="457200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&gt;&gt;&gt;creature = "cat", "dog", "tiger", "human"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&gt;&gt;&gt;creature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('cat', 'dog', 'tiger', 'human')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&gt;&gt;&gt;color = ("red", 0x001100, "blue", creature)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&gt;&gt;&gt;color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('red', 4352, 'blue', ('cat', 'dog', 'tiger', 'human'))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&gt;&gt;&gt;color[2]          #</a:t>
                      </a:r>
                      <a:r>
                        <a:rPr lang="zh-CN" alt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访问元组单个元素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'blue'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&gt;&gt;&gt;color[-1][2]      #</a:t>
                      </a:r>
                      <a:r>
                        <a:rPr lang="zh-CN" alt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多级索引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'tiger'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7" marR="68557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0" y="1268413"/>
            <a:ext cx="9396413" cy="3240087"/>
          </a:xfrm>
        </p:spPr>
        <p:txBody>
          <a:bodyPr vert="horz" wrap="square" lIns="91440" tIns="45720" rIns="91440" bIns="45720" anchor="ctr" anchorCtr="0"/>
          <a:p>
            <a:pPr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6000" dirty="0">
                <a:latin typeface="Palatino Linotype" panose="0204050205050503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6000" dirty="0">
                <a:latin typeface="Palatino Linotype" panose="0204050205050503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6000" dirty="0">
                <a:latin typeface="Palatino Linotype" panose="02040502050505030304" pitchFamily="18" charset="0"/>
                <a:ea typeface="黑体" panose="02010609060101010101" pitchFamily="49" charset="-122"/>
              </a:rPr>
              <a:t>章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endParaRPr lang="zh-CN" altLang="en-US" sz="6600" dirty="0">
              <a:latin typeface="Palatino Linotype" panose="0204050205050503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5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288" y="1916113"/>
          <a:ext cx="8353425" cy="3200400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2149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&gt;&gt;&gt;def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func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(x):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#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函数多返回值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return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x, x**3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&gt;&gt;&gt;a, b = 'dog', 'tiger'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多变量同步赋值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&gt;&gt;&gt;a, b = (b, a)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多变量同步赋值，括号可省略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&gt;&gt;&gt;import math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&gt;&gt;&gt;for x, y in ((1,0), (2,5), (3,8)):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#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循环遍历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print(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math.hypot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x,y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求多个坐标值到原点的距离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225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集合类型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88" name="矩形 1"/>
          <p:cNvSpPr/>
          <p:nvPr/>
        </p:nvSpPr>
        <p:spPr>
          <a:xfrm>
            <a:off x="468313" y="2133283"/>
            <a:ext cx="7991475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集合类型与数学中集合的概念一致，即包含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个或多个数据项的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元素不可重复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，元素类型只能是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固定数据类型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，例如：整数、浮点数、字符串、元组等。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列表、字典和集合类型本身都是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可变数据类型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，不能作为集合的元素出现。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67360" y="1772603"/>
            <a:ext cx="8158163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集合用{}表示，可以用赋值语句生成一个集合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创建空集合：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集合名=set()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，不能直接用{}创建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创建非空集合：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集合名={元素1,...,元素N}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集合名=set(x)，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x为任意组合数据类型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集合类型转换：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set()，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将任意组合类型转为集合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188" y="1347788"/>
          <a:ext cx="78486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7848600"/>
              </a:tblGrid>
              <a:tr h="274320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{425, "BIT", (10, "CS"), 424}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{424, 425, (10, 'CS'), 'BIT'}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 = {425, "BIT", (10, "CS"), 424, 425, "BIT"}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{424, 425, (10, 'CS'), 'BIT'}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1823" y="4291648"/>
          <a:ext cx="8207375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8207375"/>
              </a:tblGrid>
              <a:tr h="2194560">
                <a:tc>
                  <a:txBody>
                    <a:bodyPr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&gt;&gt;&gt;W = set(‘apple’)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{'e', 'p', 'a', 'l'}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&gt;&gt;&gt;V = set(("cat", "dog", "tiger", "human"))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{'cat', 'human', 'dog', 'tiger'}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6" name="矩形 1"/>
          <p:cNvSpPr/>
          <p:nvPr/>
        </p:nvSpPr>
        <p:spPr>
          <a:xfrm>
            <a:off x="611505" y="1667510"/>
            <a:ext cx="795274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集合无序性，没有索引和位置的概念，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不能分片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打印效果与定义顺序可以不一致。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由于集合互异性，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使用集合类型能够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过滤掉重复元素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集合中元素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可以动态增加或删除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2760" y="1125538"/>
            <a:ext cx="8158163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添加新的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集合元素：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、集合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.add(x)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添加到集合中，若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已存在则不进行任何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、集合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.update(x)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可以是列表、元组、字典等可迭代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2760" y="982028"/>
            <a:ext cx="8158163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集合元素：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.discard(x)    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若不存在，不发生错误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.remove(x)   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若不存在，会发生错误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、集合变量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.pop()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随机删除一个元素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.clear()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404813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84" name="矩形 1"/>
          <p:cNvSpPr/>
          <p:nvPr/>
        </p:nvSpPr>
        <p:spPr>
          <a:xfrm>
            <a:off x="3924300" y="476250"/>
            <a:ext cx="34083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个操作符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23850" y="1192213"/>
          <a:ext cx="8569325" cy="5486400"/>
        </p:xfrm>
        <a:graphic>
          <a:graphicData uri="http://schemas.openxmlformats.org/drawingml/2006/table">
            <a:tbl>
              <a:tblPr/>
              <a:tblGrid>
                <a:gridCol w="3202449"/>
                <a:gridCol w="5366876"/>
              </a:tblGrid>
              <a:tr h="274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74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– T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S.difference(T)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在集合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中但不在集合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S-=T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S.difference_update(T)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，包括在集合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中但不在集合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&amp; 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S.intersection(T)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同时在集合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S&amp;=T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S.intersection_update(T)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，包括同时在集合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中的元素。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S^T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s.symmetric_difference(T)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中元素，但不包括同时在其中的元素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S=^T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s.symmetric_difference_update(T)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中元素，但不包括同时在其中的元素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S|T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S.union(T)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S=|T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S.update(T)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，包括集合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88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S&lt;=T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S.issubset(T)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相同或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的子集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，可以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S&lt;T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的真子集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88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S&gt;=T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S.issuperset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相同或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的超集，返回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，可以用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S&gt;T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是否是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的真超集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8" name="矩形 1"/>
          <p:cNvSpPr/>
          <p:nvPr/>
        </p:nvSpPr>
        <p:spPr>
          <a:xfrm>
            <a:off x="330200" y="1747838"/>
            <a:ext cx="88058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上述操作符表达了集合类型的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种基本操作，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并集（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差集（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补集（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，操作逻辑与数学定义相同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3224213"/>
            <a:ext cx="6169025" cy="2928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32" name="矩形 1"/>
          <p:cNvSpPr/>
          <p:nvPr/>
        </p:nvSpPr>
        <p:spPr>
          <a:xfrm>
            <a:off x="3413125" y="788988"/>
            <a:ext cx="46386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个操作函数或方法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23850" y="1765300"/>
          <a:ext cx="8569325" cy="4527550"/>
        </p:xfrm>
        <a:graphic>
          <a:graphicData uri="http://schemas.openxmlformats.org/drawingml/2006/table">
            <a:tbl>
              <a:tblPr/>
              <a:tblGrid>
                <a:gridCol w="1944370"/>
                <a:gridCol w="6624955"/>
              </a:tblGrid>
              <a:tr h="411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函数或方法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11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S.add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如果数据项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不在集合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中，将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S.clear()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移除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中所有数据项，剩余一个空的集合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set()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S.copy()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的一个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拷贝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S.pop()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随机返回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中的一个元素，如果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为空，产生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KeyError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S.discard(x)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移除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该元素；如果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不在，不报错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S.remove(x)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移除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该元素；不在产生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KeyError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S.isdisjoint(T)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相同元素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len(S)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返回集合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1227138" y="2781300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组合数据类型概述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225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集合类型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56" name="矩形 1"/>
          <p:cNvSpPr/>
          <p:nvPr/>
        </p:nvSpPr>
        <p:spPr>
          <a:xfrm>
            <a:off x="539750" y="1485900"/>
            <a:ext cx="8135938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集合类型主要用于三个场景：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成员关系测试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元素去重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删除数据项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，例子如下。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8313" y="2781300"/>
          <a:ext cx="8424863" cy="1789113"/>
        </p:xfrm>
        <a:graphic>
          <a:graphicData uri="http://schemas.openxmlformats.org/drawingml/2006/table">
            <a:tbl>
              <a:tblPr/>
              <a:tblGrid>
                <a:gridCol w="8424862"/>
              </a:tblGrid>
              <a:tr h="178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&gt;&gt;&gt;"BIT" in {"PYTHON", "BIT", 123, "GOOD"}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成员关系测试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("PYTHON", "BIT", 123, "GOOD", 123)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元素去重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&gt;&gt;&gt;set(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{123, 'GOOD', 'BIT', 'PYTHON'}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newtup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tuple(set(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tup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)–{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'PYTHON'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}) # 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去重同时删除数据项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('GOOD', 123, 'BIT')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3563" name="矩形 3"/>
          <p:cNvSpPr/>
          <p:nvPr/>
        </p:nvSpPr>
        <p:spPr>
          <a:xfrm>
            <a:off x="539750" y="4724400"/>
            <a:ext cx="809942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集合类型与其他类型最大的不同在于它不包含重复元素，因此，当需要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对一维数据进行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或进行数据重复处理时，一般通过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来完成。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映射类型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80" name="矩形 1"/>
          <p:cNvSpPr/>
          <p:nvPr/>
        </p:nvSpPr>
        <p:spPr>
          <a:xfrm>
            <a:off x="539750" y="1656715"/>
            <a:ext cx="819785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映射类型是“键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值”数据项的组合，每个元素是一个键值对，即元素是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(key, value)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，元素之间是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的。键值对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(key, value)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是一种二元关系。在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中，映射类型主要以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8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108450"/>
            <a:ext cx="5803265" cy="2332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560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列表类型和操作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列表类型的概念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7" name="矩形 1"/>
          <p:cNvSpPr>
            <a:spLocks noChangeArrowheads="1"/>
          </p:cNvSpPr>
          <p:nvPr/>
        </p:nvSpPr>
        <p:spPr bwMode="auto">
          <a:xfrm>
            <a:off x="661988" y="1772920"/>
            <a:ext cx="7870825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列表（list）是包含0个或多个对象引用的有序序列，属于序列类型。</a:t>
            </a:r>
            <a:r>
              <a:rPr kumimoji="0" lang="zh-CN" altLang="zh-CN" sz="2400" b="0" i="0" u="none" strike="noStrike" kern="1200" cap="none" spc="0" normalizeH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与元组不同，列表的长度和内容都是可变的，可自由对列表中数据项进行增加、删除或替换。列表没有长度限制，元素类型可以不同，使用非常灵活。</a:t>
            </a:r>
            <a:endParaRPr kumimoji="0" lang="zh-CN" altLang="zh-CN" sz="24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列表可以采用标准的比较操作符（&lt;、&lt;=、==、!=、&gt;=、&gt;）进行比较，列表的比较实际上是单个数据项的逐个比较。</a:t>
            </a:r>
            <a:endParaRPr kumimoji="0" lang="zh-CN" altLang="zh-CN" sz="2400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2760" y="910273"/>
            <a:ext cx="8158163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创建空列表：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、列表变量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、列表变量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=list()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创建多个元素的列表：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、列表变量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1,...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=list(seq)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将序列转换为列表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、列表内涵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列表操作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6" name="矩形 2"/>
          <p:cNvSpPr/>
          <p:nvPr/>
        </p:nvSpPr>
        <p:spPr>
          <a:xfrm>
            <a:off x="539750" y="1549400"/>
            <a:ext cx="82089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列表用中括号（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）表示，也可以通过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函数将元组或字符串转化成列表。直接使用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函数会返回一个空列表。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825" y="1700213"/>
          <a:ext cx="8785225" cy="4527550"/>
        </p:xfrm>
        <a:graphic>
          <a:graphicData uri="http://schemas.openxmlformats.org/drawingml/2006/table">
            <a:tbl>
              <a:tblPr/>
              <a:tblGrid>
                <a:gridCol w="8785225"/>
              </a:tblGrid>
              <a:tr h="452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&gt;&gt;&gt;ls = [425, "BIT", [10, "CS"], 425]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&gt;&gt;&gt;ls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[425, 'BIT', [10, 'CS'], 425]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&gt;&gt;&gt;ls[2][-1][0]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'C'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&gt;&gt;&gt;list((425, "BIT", [10, "CS"], 425))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[425, 'BIT', [10, 'CS'], 425]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&gt;&gt;&gt;list("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中国是一个伟大的国家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大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&gt;&gt;&gt;list()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3" y="3357563"/>
            <a:ext cx="5043488" cy="272573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5"/>
          <p:cNvSpPr txBox="1"/>
          <p:nvPr/>
        </p:nvSpPr>
        <p:spPr>
          <a:xfrm>
            <a:off x="203200" y="1603375"/>
            <a:ext cx="8393113" cy="1694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87655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列表内涵 ：是一个表达式，也是一个循环，该循环是可选的、包含在</a:t>
            </a:r>
            <a:r>
              <a:rPr lang="en-US" altLang="zh-CN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中的条件。作用是为列表生成数据项。并且可以使用</a:t>
            </a:r>
            <a:r>
              <a:rPr lang="en-US" altLang="zh-CN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语句过滤不需要的数据项。</a:t>
            </a:r>
            <a:endParaRPr lang="en-US" altLang="zh-CN" sz="2000" b="1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655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其语法格式如下：将</a:t>
            </a:r>
            <a:r>
              <a:rPr lang="en-US" altLang="zh-CN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zh-CN" altLang="en-US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中的数据项生成列表，等价</a:t>
            </a:r>
            <a:r>
              <a:rPr lang="en-US" altLang="zh-CN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en-US" altLang="zh-CN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创建列表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8914" name="TextBox 1"/>
          <p:cNvSpPr txBox="1"/>
          <p:nvPr/>
        </p:nvSpPr>
        <p:spPr>
          <a:xfrm>
            <a:off x="215900" y="4252913"/>
            <a:ext cx="90360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leaps=[y for y in range(1900,1940) if(y%4==0 and y%100 !=0)or (y%400==0)]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8915" name="TextBox 2"/>
          <p:cNvSpPr txBox="1"/>
          <p:nvPr/>
        </p:nvSpPr>
        <p:spPr>
          <a:xfrm>
            <a:off x="661988" y="2579688"/>
            <a:ext cx="7456487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leaps=[]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for year in range(1900,1940):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if (year%4==0 and year%100 !=0)or (y%400==0):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	leaps.append(year)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8916" name="TextBox 3"/>
          <p:cNvSpPr txBox="1"/>
          <p:nvPr/>
        </p:nvSpPr>
        <p:spPr>
          <a:xfrm>
            <a:off x="539750" y="1858963"/>
            <a:ext cx="62642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例：求</a:t>
            </a:r>
            <a:r>
              <a:rPr lang="en-US" altLang="zh-CN" sz="2400" b="1" dirty="0">
                <a:latin typeface="Arial" panose="020B0604020202020204" pitchFamily="34" charset="0"/>
              </a:rPr>
              <a:t>1900-1940</a:t>
            </a:r>
            <a:r>
              <a:rPr lang="zh-CN" altLang="en-US" sz="2400" b="1" dirty="0">
                <a:latin typeface="Arial" panose="020B0604020202020204" pitchFamily="34" charset="0"/>
              </a:rPr>
              <a:t>年之间是闰年的年份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创建列表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列表类型的概念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00" name="矩形 1"/>
          <p:cNvSpPr/>
          <p:nvPr/>
        </p:nvSpPr>
        <p:spPr>
          <a:xfrm>
            <a:off x="495300" y="1462088"/>
            <a:ext cx="8037513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与整数和字符串不同，列表要处理一组数据，因此，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列表必须通过显式的数据赋值才能生成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简单将一个列表赋值给另一个列表不会生成新的列表对象。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95300" y="3500438"/>
          <a:ext cx="7883525" cy="1874838"/>
        </p:xfrm>
        <a:graphic>
          <a:graphicData uri="http://schemas.openxmlformats.org/drawingml/2006/table">
            <a:tbl>
              <a:tblPr/>
              <a:tblGrid>
                <a:gridCol w="7883525"/>
              </a:tblGrid>
              <a:tr h="1874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&gt;&gt;&gt;ls = [425, "BIT", 1024]  #</a:t>
                      </a: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用数据赋值产生列表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&gt;&gt;&gt;lt = ls       #lt</a:t>
                      </a: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ls</a:t>
                      </a: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所对应数据的引用，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lt</a:t>
                      </a: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并不包含真实数据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&gt;&gt;&gt;ls[0] = 0     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&gt;&gt;&gt;lt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[0, 'BIT', 1024]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列表类型的概念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72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2060575"/>
            <a:ext cx="8418513" cy="2160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组合数据类型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468313" y="2060575"/>
            <a:ext cx="8135937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计算机不仅对单个变量表示的数据进行处理，更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情况，计算机需要对一组数据进行批量处理。一些例子包括：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给定一组单词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{python, data, function, list, loop}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，计算并输出每个单词的长度；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给定一个学院学生信息，统计一下男女生比例；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一次实验产生了很多组数据，对这些大量数据进行分析；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59499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3395" y="1517015"/>
            <a:ext cx="843724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可以使用索引来访问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列表可以同时使用正向递增序号和反向递减序号。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访问单个元素，语法：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返回的数据类型是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元素对应的类型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访问多个元素，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[M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N]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返回的数据类型是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列表类型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访问多级元素，语法：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第一级索引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级索引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]...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修改列表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2760" y="910273"/>
            <a:ext cx="8158163" cy="3599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更新列表元素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添加新的列表元素：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.append(x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追加到列表最后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.insert(i,x)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插入到列表的第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2760" y="910273"/>
            <a:ext cx="8158163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删除列表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、列表变量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.remove(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清空列表：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.clear()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del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246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列表类型的操作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2205355"/>
            <a:ext cx="77571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列表是序列类型，因此序列的操作符和函数都可应用到列表类型。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由于列表是可变的，表6.4给出了列表类型额外的14个常用函数或方法。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850" y="476250"/>
          <a:ext cx="8569325" cy="5943600"/>
        </p:xfrm>
        <a:graphic>
          <a:graphicData uri="http://schemas.openxmlformats.org/drawingml/2006/table">
            <a:tbl>
              <a:tblPr/>
              <a:tblGrid>
                <a:gridCol w="8569325"/>
              </a:tblGrid>
              <a:tr h="4664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vlist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list(range(5))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vlist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[0, 1, 2, 3, 4]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vlist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[2:])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计算从第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个位置开始到结尾的子串长度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&gt;&gt;&gt;2 in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vlist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   #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判断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是否在列表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vlist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vlist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[3]="python"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#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修改序号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的元素值和类型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vlist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[0, 1, 2, 'python', 4]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vlist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[1:3]=["bit", "computer"]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vlist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[0, 'bit', 'computer', 3, 4]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0825" y="-26035"/>
          <a:ext cx="8642350" cy="6172200"/>
        </p:xfrm>
        <a:graphic>
          <a:graphicData uri="http://schemas.openxmlformats.org/drawingml/2006/table">
            <a:tbl>
              <a:tblPr/>
              <a:tblGrid>
                <a:gridCol w="2740985"/>
                <a:gridCol w="5901055"/>
              </a:tblGrid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函数或方法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ls[i] = 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数据项为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ls[i: j] = lt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用列表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替换列表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项数据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（不含第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项，下同）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ls[i: j: k] = lt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为步的数据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ls[i: j]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项数据，等价于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ls[i: j]=[]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ls[i: j: k]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为步的数据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 += lt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ls.extend(lt)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元素增加到列表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 *= n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，其元素重复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ls.append(x)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最后增加一个元素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ls.clear()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ls.copy()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生成一个新列表，复制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ls.insert(i, x)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位置增加元素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ls.pop(i)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项元素取出并删除该元素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ls.remove(x)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将列表中出现的第一个元素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ls.reverse(x)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中元素反转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2" name="矩形 1"/>
          <p:cNvSpPr/>
          <p:nvPr/>
        </p:nvSpPr>
        <p:spPr>
          <a:xfrm>
            <a:off x="1979930" y="6165215"/>
            <a:ext cx="61518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列表类型特有的函数或方法（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0825" y="2054860"/>
          <a:ext cx="8642350" cy="6172200"/>
        </p:xfrm>
        <a:graphic>
          <a:graphicData uri="http://schemas.openxmlformats.org/drawingml/2006/table">
            <a:tbl>
              <a:tblPr/>
              <a:tblGrid>
                <a:gridCol w="2740985"/>
                <a:gridCol w="5901055"/>
              </a:tblGrid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函数或方法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ls[i] = 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数据项为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ls[i: j] = lt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用列表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替换列表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项数据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（不含第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项，下同）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ls[i: j: k] = lt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为步的数据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ls[i: j]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项数据，等价于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ls[i: j]=[]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ls[i: j: k]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为步的数据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 += lt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ls.extend(lt)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元素增加到列表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 *= n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，其元素重复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2" name="矩形 1"/>
          <p:cNvSpPr/>
          <p:nvPr/>
        </p:nvSpPr>
        <p:spPr>
          <a:xfrm>
            <a:off x="1979930" y="5806440"/>
            <a:ext cx="61518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列表类型特有的函数或方法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0825" y="1983105"/>
          <a:ext cx="8642350" cy="3703320"/>
        </p:xfrm>
        <a:graphic>
          <a:graphicData uri="http://schemas.openxmlformats.org/drawingml/2006/table">
            <a:tbl>
              <a:tblPr/>
              <a:tblGrid>
                <a:gridCol w="2740985"/>
                <a:gridCol w="5901055"/>
              </a:tblGrid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函数或方法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ls.append(x)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最后增加一个元素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ls.clear()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ls.copy()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生成一个新列表，复制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ls.insert(i, x)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位置增加元素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ls.pop(i)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项元素取出并删除该元素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ls.remove(x)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将列表中出现的第一个元素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ls.reverse()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中元素反转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ls.sort()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对列表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排序，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默认升序，无返回值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2" name="矩形 1"/>
          <p:cNvSpPr/>
          <p:nvPr/>
        </p:nvSpPr>
        <p:spPr>
          <a:xfrm>
            <a:off x="1979930" y="5949950"/>
            <a:ext cx="61518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列表类型特有的函数或方法（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续）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列表类型的操作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796" name="矩形 1"/>
          <p:cNvSpPr/>
          <p:nvPr/>
        </p:nvSpPr>
        <p:spPr>
          <a:xfrm>
            <a:off x="446088" y="1800225"/>
            <a:ext cx="835342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048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当使用一个列表改变另一个列表值时，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不要求两个列表长度一样，但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遵循“多增少减”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的原则，例子如下。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6088" y="3284538"/>
          <a:ext cx="8158163" cy="2952750"/>
        </p:xfrm>
        <a:graphic>
          <a:graphicData uri="http://schemas.openxmlformats.org/drawingml/2006/table">
            <a:tbl>
              <a:tblPr firstRow="1" firstCol="1" bandRow="1"/>
              <a:tblGrid>
                <a:gridCol w="8158162"/>
              </a:tblGrid>
              <a:tr h="295275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vlist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[1:3]=["</a:t>
                      </a: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new_bit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new_computer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123]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vlist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[0, '</a:t>
                      </a:r>
                      <a:r>
                        <a:rPr lang="en-US" sz="20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new_bit</a:t>
                      </a: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US" sz="20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new_computer</a:t>
                      </a: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123, 'python', 4]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vlist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[1:3]=["fewer"]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vlist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[0, 'fewer', 123, 'python', 4]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3003550"/>
            <a:ext cx="8093075" cy="222567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5"/>
          <p:cNvSpPr txBox="1"/>
          <p:nvPr/>
        </p:nvSpPr>
        <p:spPr>
          <a:xfrm>
            <a:off x="250825" y="1803400"/>
            <a:ext cx="8539163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87655" lv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b="1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次提取两个或多个数据项时，我们可以使用序列拆分完成，任意可迭代数据类型均可使用。注意：当*出现在赋值语句左边时，是序列拆分符。</a:t>
            </a:r>
            <a:endParaRPr lang="zh-CN" altLang="en-US" sz="2000" b="1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列表类型的操作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8" name="矩形 1"/>
          <p:cNvSpPr/>
          <p:nvPr/>
        </p:nvSpPr>
        <p:spPr>
          <a:xfrm>
            <a:off x="395288" y="2420620"/>
            <a:ext cx="8497887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组合数据类型能够将多个同类型或不同类型的数据组织起来，通过单一的表示使数据操作更有序更容易。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根据数据之间的关系，组合数据类型可以分为三类：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序列类型、集合类型和映射类型。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44" name="矩形 1"/>
          <p:cNvSpPr/>
          <p:nvPr/>
        </p:nvSpPr>
        <p:spPr>
          <a:xfrm>
            <a:off x="296863" y="2349500"/>
            <a:ext cx="8280400" cy="2722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与元组一样，列表可以通过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for…in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语句对其元素进行遍历，基本语法结构如下：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任意变量名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 in 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 </a:t>
            </a:r>
            <a:endParaRPr lang="zh-CN" altLang="zh-CN" sz="1800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列表类型的操作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19225" y="1700213"/>
          <a:ext cx="6478588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6478588"/>
              </a:tblGrid>
              <a:tr h="1189038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&gt;&gt;&gt;for e in </a:t>
                      </a: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vlist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print(e, end=" ")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fewer 123 python 4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6874" name="矩形 2"/>
          <p:cNvSpPr/>
          <p:nvPr/>
        </p:nvSpPr>
        <p:spPr>
          <a:xfrm>
            <a:off x="661988" y="3357563"/>
            <a:ext cx="7993062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列表是一个十分灵活的数据结构，它具有处理任意长度、混合类型的能力，并提供了丰富的基础操作符和方法。当程序需要使用组合数据类型管理批量数据时，请尽量使用列表类型。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9938" name="Picture 2"/>
          <p:cNvPicPr>
            <a:picLocks noChangeAspect="1"/>
          </p:cNvPicPr>
          <p:nvPr/>
        </p:nvPicPr>
        <p:blipFill>
          <a:blip r:embed="rId2"/>
          <a:srcRect l="13202" t="-604" r="13988" b="100000"/>
          <a:stretch>
            <a:fillRect/>
          </a:stretch>
        </p:blipFill>
        <p:spPr>
          <a:xfrm>
            <a:off x="1358900" y="-134937"/>
            <a:ext cx="7489825" cy="134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9" name="Picture 5"/>
          <p:cNvPicPr>
            <a:picLocks noChangeAspect="1"/>
          </p:cNvPicPr>
          <p:nvPr/>
        </p:nvPicPr>
        <p:blipFill>
          <a:blip r:embed="rId2"/>
          <a:srcRect l="9737" t="44530" r="11961" b="41296"/>
          <a:stretch>
            <a:fillRect/>
          </a:stretch>
        </p:blipFill>
        <p:spPr>
          <a:xfrm>
            <a:off x="349250" y="1420813"/>
            <a:ext cx="8499475" cy="333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9938" name="Picture 2"/>
          <p:cNvPicPr>
            <a:picLocks noChangeAspect="1"/>
          </p:cNvPicPr>
          <p:nvPr/>
        </p:nvPicPr>
        <p:blipFill>
          <a:blip r:embed="rId2"/>
          <a:srcRect l="13202" t="-604" r="13988" b="100000"/>
          <a:stretch>
            <a:fillRect/>
          </a:stretch>
        </p:blipFill>
        <p:spPr>
          <a:xfrm>
            <a:off x="1358900" y="-134937"/>
            <a:ext cx="7489825" cy="134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31595" y="1557020"/>
            <a:ext cx="309054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&gt;&gt;&gt;lt =[]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&gt;&gt;&gt;lt = lt+[1,2,3,4,5]       </a:t>
            </a:r>
            <a:endParaRPr lang="en-US" altLang="zh-CN" b="1">
              <a:ln>
                <a:noFill/>
              </a:ln>
              <a:effectLst/>
              <a:latin typeface="Courier New" panose="02070309020205020404" pitchFamily="49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&gt;&gt;&gt;ls[2] = 0    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&gt;&gt;&gt;lt.insert(2,x)</a:t>
            </a:r>
            <a:endParaRPr lang="en-US" altLang="zh-CN" b="1">
              <a:ln>
                <a:noFill/>
              </a:ln>
              <a:effectLst/>
              <a:latin typeface="Courier New" panose="02070309020205020404" pitchFamily="49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&gt;&gt;&gt;lt.pop(1)</a:t>
            </a:r>
            <a:endParaRPr lang="zh-CN" altLang="en-US"/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&gt;&gt;&gt;del lt[1:4]</a:t>
            </a:r>
            <a:endParaRPr lang="zh-CN" altLang="en-US"/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1540510"/>
            <a:ext cx="309054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&gt;&gt;&gt;0 in lt 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&gt;&gt;&gt;lt.append(0)       </a:t>
            </a:r>
            <a:endParaRPr lang="en-US" altLang="zh-CN" b="1">
              <a:ln>
                <a:noFill/>
              </a:ln>
              <a:effectLst/>
              <a:latin typeface="Courier New" panose="02070309020205020404" pitchFamily="49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&gt;&gt;&gt;lt.index(0)    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&gt;&gt;&gt;len(lt)</a:t>
            </a:r>
            <a:endParaRPr lang="en-US" altLang="zh-CN" b="1">
              <a:ln>
                <a:noFill/>
              </a:ln>
              <a:effectLst/>
              <a:latin typeface="Courier New" panose="02070309020205020404" pitchFamily="49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&gt;&gt;&gt;min(lt)</a:t>
            </a:r>
            <a:endParaRPr lang="zh-CN" altLang="en-US"/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ln>
                  <a:noFill/>
                </a:ln>
                <a:effectLst/>
                <a:latin typeface="Courier New" panose="02070309020205020404" pitchFamily="49" charset="0"/>
                <a:sym typeface="+mn-ea"/>
              </a:rPr>
              <a:t>&gt;&gt;&gt;lt.clear()</a:t>
            </a:r>
            <a:endParaRPr lang="en-US" altLang="zh-CN" b="1">
              <a:ln>
                <a:noFill/>
              </a:ln>
              <a:effectLst/>
              <a:latin typeface="Courier New" panose="02070309020205020404" pitchFamily="49" charset="0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3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基本统计值计算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13" y="280988"/>
            <a:ext cx="1225550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2878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基本统计值的计算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5288" y="1755775"/>
            <a:ext cx="8424863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以最简单的统计问题为例，求解一组不定长数据的基本统计值，即平均值、标准差、中位数。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一组数据表示为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S=s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…, 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，其算术平均值、标准差分别表示为：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1989" name="对象 2"/>
          <p:cNvGraphicFramePr>
            <a:graphicFrameLocks noChangeAspect="1"/>
          </p:cNvGraphicFramePr>
          <p:nvPr/>
        </p:nvGraphicFramePr>
        <p:xfrm>
          <a:off x="1385888" y="4240213"/>
          <a:ext cx="186213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054100" imgH="444500" progId="Equation.3">
                  <p:embed/>
                </p:oleObj>
              </mc:Choice>
              <mc:Fallback>
                <p:oleObj name="" r:id="rId3" imgW="1054100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888" y="4240213"/>
                        <a:ext cx="1862137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对象 4"/>
          <p:cNvGraphicFramePr>
            <a:graphicFrameLocks noChangeAspect="1"/>
          </p:cNvGraphicFramePr>
          <p:nvPr/>
        </p:nvGraphicFramePr>
        <p:xfrm>
          <a:off x="4608513" y="4149725"/>
          <a:ext cx="34559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968500" imgH="482600" progId="Equation.3">
                  <p:embed/>
                </p:oleObj>
              </mc:Choice>
              <mc:Fallback>
                <p:oleObj name="" r:id="rId5" imgW="196850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8513" y="4149725"/>
                        <a:ext cx="3455987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16325" y="4545013"/>
            <a:ext cx="1243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2878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基本统计值的计算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12" name="矩形 1"/>
          <p:cNvSpPr/>
          <p:nvPr/>
        </p:nvSpPr>
        <p:spPr>
          <a:xfrm>
            <a:off x="827088" y="1989138"/>
            <a:ext cx="7993062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由于平均数、标准差和中位数是三个不同的计算目标，使用函数方式编写计算程序。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getNum()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函数从用户输入获得数据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mean()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函数计算平均值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dev()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函数计算标准差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median()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函数计算中位数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2878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基本统计值的计算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0825" y="1700213"/>
          <a:ext cx="8785226" cy="5040313"/>
        </p:xfrm>
        <a:graphic>
          <a:graphicData uri="http://schemas.openxmlformats.org/drawingml/2006/table">
            <a:tbl>
              <a:tblPr/>
              <a:tblGrid>
                <a:gridCol w="648090"/>
                <a:gridCol w="1187518"/>
                <a:gridCol w="3419577"/>
                <a:gridCol w="3530041"/>
              </a:tblGrid>
              <a:tr h="251756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9.1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e9.1CalStatistics.py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607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#e9.1CalStatistics.py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from math import sqrt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getNum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():       #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获取用户输入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nums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[]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iNumStr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input("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")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while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iNumStr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!= "":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nums.append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eval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iNumStr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iNumStr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input("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")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nums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 mean(numbers):  #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计算平均值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s = 0.0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for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in numbers: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s = s +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s /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(numbers)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2878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基本统计值的计算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95288" y="1489075"/>
          <a:ext cx="8497888" cy="5291138"/>
        </p:xfrm>
        <a:graphic>
          <a:graphicData uri="http://schemas.openxmlformats.org/drawingml/2006/table">
            <a:tbl>
              <a:tblPr/>
              <a:tblGrid>
                <a:gridCol w="537442"/>
                <a:gridCol w="776878"/>
                <a:gridCol w="2773335"/>
                <a:gridCol w="4410232"/>
              </a:tblGrid>
              <a:tr h="2481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9.1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5" marR="3447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e9.1CalStatistics.py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5" marR="3447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5" marR="3447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5" marR="3447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5" marR="3447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6554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27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29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5" marR="3447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dev(numbers, mean): #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标准差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sdev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0.0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for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in numbers: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sdev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sdev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+ 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- mean)**2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sqrt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sdev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/ 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(numbers)-1))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median(numbers):    #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计算中位数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new=sorted(numbers)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size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(numbers)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if size % 2 == 0: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med = (new[size//2-1] +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new[size//2])/2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else: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med =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new[size//2]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med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 =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getNum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  #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主体函数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 =  mean(n)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print("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平均值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:{},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标准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差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:{:.2},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中位数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:{}.".format(m,\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dev(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n,m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),median(n)))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5" marR="3447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5" marR="3447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4475" marR="3447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2878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基本统计值的计算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03375" y="1903413"/>
          <a:ext cx="5343525" cy="2065338"/>
        </p:xfrm>
        <a:graphic>
          <a:graphicData uri="http://schemas.openxmlformats.org/drawingml/2006/table">
            <a:tbl>
              <a:tblPr/>
              <a:tblGrid>
                <a:gridCol w="5343525"/>
              </a:tblGrid>
              <a:tr h="2065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98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平均值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:97.0,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标准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差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:1.6,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中位数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:97.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6090" name="矩形 4"/>
          <p:cNvSpPr/>
          <p:nvPr/>
        </p:nvSpPr>
        <p:spPr>
          <a:xfrm>
            <a:off x="827088" y="4221163"/>
            <a:ext cx="7848600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程序先后调用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getNum()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mean()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median()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函数。利用函数的模块化设计能够复用代码并增加代码的可读性。每个函数内部都采用了简单的语句。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组合数据类型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19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844675"/>
            <a:ext cx="8204200" cy="3529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2878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基本统计值的计算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108" name="矩形 1"/>
          <p:cNvSpPr/>
          <p:nvPr/>
        </p:nvSpPr>
        <p:spPr>
          <a:xfrm>
            <a:off x="539750" y="1901825"/>
            <a:ext cx="8135938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列表在实现基本数据统计时发挥了重要作用，表现在：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列表是一个动态长度的数据结构，可以根据需求增加或减少元素；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列表的一系列方法或操作符为计算提供了简单的元素运算手段；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列表提供了对每个元素的简单访问方式及所有元素的遍历方式。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</a:rPr>
              <a:t> </a:t>
            </a:r>
            <a:endParaRPr lang="zh-CN" altLang="zh-CN" sz="1800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813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TextBox 2"/>
          <p:cNvSpPr txBox="1"/>
          <p:nvPr/>
        </p:nvSpPr>
        <p:spPr>
          <a:xfrm>
            <a:off x="1227138" y="2808288"/>
            <a:ext cx="63690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字典类型和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800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字典类型的基本概念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156" name="矩形 1"/>
          <p:cNvSpPr/>
          <p:nvPr/>
        </p:nvSpPr>
        <p:spPr>
          <a:xfrm>
            <a:off x="468313" y="1774508"/>
            <a:ext cx="8280400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通过任意键信息查找一组数据中值信息的过程叫映射，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语言中通过字典实现映射。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语言中的字典可以通过大括号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({})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建立，建立模式如下：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1&gt;:&lt;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1&gt;,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2&gt;:&lt;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2&gt;, … ,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n&gt;:&lt;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n&gt;}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其中，键和值通过冒号连接，不同键值对通过逗号隔开。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键必须是唯一的，值可以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键必须是不可变的，如字符串，数字，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值可以取任何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800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字典类型的基本概念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61988" y="2060575"/>
          <a:ext cx="7904163" cy="1584325"/>
        </p:xfrm>
        <a:graphic>
          <a:graphicData uri="http://schemas.openxmlformats.org/drawingml/2006/table">
            <a:tbl>
              <a:tblPr/>
              <a:tblGrid>
                <a:gridCol w="7904162"/>
              </a:tblGrid>
              <a:tr h="158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={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北京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"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"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巴黎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北京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巴黎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'}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0186" name="矩形 2"/>
          <p:cNvSpPr/>
          <p:nvPr/>
        </p:nvSpPr>
        <p:spPr>
          <a:xfrm>
            <a:off x="642938" y="3933825"/>
            <a:ext cx="79041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字典打印出来的顺序与创建之初的顺序不同，这不是错误。字典是集合类型的延续，各个元素没有顺序之分。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2760" y="910273"/>
            <a:ext cx="8158163" cy="4707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创建空字典：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=dict()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创建非空字典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1&gt;:&lt;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1&gt;,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2&gt;:&lt;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2&gt;, … ,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n&gt;:&lt;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n&gt;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59499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3395" y="1301433"/>
            <a:ext cx="8158163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字典可以使用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字典中的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中括号格式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，语法：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字典类型的方法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.get(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,default=None)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215515" y="4145915"/>
          <a:ext cx="6847205" cy="2349500"/>
        </p:xfrm>
        <a:graphic>
          <a:graphicData uri="http://schemas.openxmlformats.org/drawingml/2006/table">
            <a:tbl>
              <a:tblPr/>
              <a:tblGrid>
                <a:gridCol w="6847205"/>
              </a:tblGrid>
              <a:tr h="2349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2100" b="1" dirty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1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&gt;&gt;&gt;</a:t>
                      </a:r>
                      <a:r>
                        <a:rPr lang="en-US" altLang="zh-CN" sz="2100" b="1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Dcountry</a:t>
                      </a:r>
                      <a:r>
                        <a:rPr lang="en-US" altLang="zh-CN" sz="2100" b="1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={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中国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":"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北京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", 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美国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":"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华盛顿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", 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法国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":"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巴黎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</a:t>
                      </a:r>
                      <a:r>
                        <a:rPr lang="en-US" altLang="zh-CN" sz="2100" b="1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}</a:t>
                      </a:r>
                      <a:endParaRPr kumimoji="0" lang="zh-CN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["</a:t>
                      </a:r>
                      <a:r>
                        <a:rPr kumimoji="0" lang="zh-CN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"]</a:t>
                      </a:r>
                      <a:endParaRPr kumimoji="0" lang="zh-CN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</a:t>
                      </a:r>
                      <a:r>
                        <a:rPr kumimoji="0" lang="zh-CN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北京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&gt;&gt;&gt;Dcountry.get('美国')</a:t>
                      </a:r>
                      <a:endParaRPr kumimoji="0" lang="en-US" altLang="zh-CN" sz="2100" b="1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ts val="2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华盛顿’</a:t>
                      </a:r>
                      <a:endParaRPr kumimoji="0" lang="en-US" altLang="zh-CN" sz="21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7320" y="4464685"/>
            <a:ext cx="201866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get()</a:t>
            </a:r>
            <a:r>
              <a:rPr lang="zh-CN" altLang="en-US" sz="2000" b="1"/>
              <a:t>中键对应的值存在，就返回值；</a:t>
            </a:r>
            <a:endParaRPr lang="zh-CN" altLang="en-US" sz="2000" b="1"/>
          </a:p>
          <a:p>
            <a:r>
              <a:rPr lang="zh-CN" altLang="en-US" sz="2000" b="1"/>
              <a:t>不存在，就返回默认值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59499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3395" y="1301433"/>
            <a:ext cx="8158163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采用字典类型的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.keys()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，返回字典中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所有的键信息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.values()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，返回字典中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所有的值信息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.items()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，返回所有的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键值对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将以上返回值类型转换成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17805" y="4204335"/>
          <a:ext cx="8853170" cy="2672080"/>
        </p:xfrm>
        <a:graphic>
          <a:graphicData uri="http://schemas.openxmlformats.org/drawingml/2006/table">
            <a:tbl>
              <a:tblPr/>
              <a:tblGrid>
                <a:gridCol w="8853170"/>
              </a:tblGrid>
              <a:tr h="2672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2100" b="1" dirty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1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&gt;&gt;&gt;</a:t>
                      </a:r>
                      <a:r>
                        <a:rPr lang="en-US" altLang="zh-CN" sz="2100" b="1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Dcountry</a:t>
                      </a:r>
                      <a:r>
                        <a:rPr lang="en-US" altLang="zh-CN" sz="2100" b="1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={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中国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":"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北京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", 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美国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":"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华盛顿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", 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法国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":"</a:t>
                      </a:r>
                      <a:r>
                        <a:rPr lang="zh-CN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巴黎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"</a:t>
                      </a:r>
                      <a:r>
                        <a:rPr lang="en-US" altLang="zh-CN" sz="2100" b="1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}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Dcountry.keys()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ts val="2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dict_keys(['中国', '美国', '法国'])</a:t>
                      </a:r>
                      <a:endParaRPr kumimoji="0" lang="en-US" altLang="zh-CN" sz="21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sym typeface="+mn-ea"/>
                        </a:rPr>
                        <a:t>&gt;&gt;&gt;</a:t>
                      </a:r>
                      <a:r>
                        <a:rPr lang="en-US" altLang="zh-CN" sz="2100" b="1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Dcountry.</a:t>
                      </a:r>
                      <a:r>
                        <a:rPr lang="en-US" altLang="zh-CN" sz="2100" b="1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values()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ts val="2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dict_values(['</a:t>
                      </a:r>
                      <a:r>
                        <a:rPr lang="zh-CN" altLang="en-US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北京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', '</a:t>
                      </a:r>
                      <a:r>
                        <a:rPr lang="zh-CN" altLang="en-US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华盛顿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', '</a:t>
                      </a:r>
                      <a:r>
                        <a:rPr lang="zh-CN" altLang="en-US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巴黎</a:t>
                      </a: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'])</a:t>
                      </a:r>
                      <a:endParaRPr kumimoji="0" lang="en-US" altLang="zh-CN" sz="21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sym typeface="+mn-ea"/>
                        </a:rPr>
                        <a:t>&gt;&gt;&gt;</a:t>
                      </a:r>
                      <a:r>
                        <a:rPr lang="en-US" altLang="zh-CN" sz="2100" b="1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Dcountry.</a:t>
                      </a:r>
                      <a:r>
                        <a:rPr lang="en-US" altLang="zh-CN" sz="2100" b="1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items()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algn="l" defTabSz="914400" rtl="0" eaLnBrk="1" fontAlgn="base" latinLnBrk="0" hangingPunct="1">
                        <a:lnSpc>
                          <a:spcPts val="2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210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sym typeface="+mn-ea"/>
                        </a:rPr>
                        <a:t>dict_items([('中国', '北京'), ('美国', '华盛顿'), ('法国', '巴黎')])</a:t>
                      </a:r>
                      <a:endParaRPr lang="en-US" altLang="zh-CN" sz="2100" dirty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sym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修改字典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2760" y="910273"/>
            <a:ext cx="8158163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更新键值对信息：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添加新的键值对：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26210" y="2845753"/>
          <a:ext cx="6673850" cy="773113"/>
        </p:xfrm>
        <a:graphic>
          <a:graphicData uri="http://schemas.openxmlformats.org/drawingml/2006/table">
            <a:tbl>
              <a:tblPr/>
              <a:tblGrid>
                <a:gridCol w="6673850"/>
              </a:tblGrid>
              <a:tr h="772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"]='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大北京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大北京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巴黎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'}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4335" y="5076190"/>
          <a:ext cx="8642350" cy="1344930"/>
        </p:xfrm>
        <a:graphic>
          <a:graphicData uri="http://schemas.openxmlformats.org/drawingml/2006/table">
            <a:tbl>
              <a:tblPr/>
              <a:tblGrid>
                <a:gridCol w="8642350"/>
              </a:tblGrid>
              <a:tr h="13449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={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北京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巴黎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英国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]=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伦敦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北京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巴黎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英国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':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伦敦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'}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91" marR="68591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删除字典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492760" y="910273"/>
            <a:ext cx="8158163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删除键值对：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del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.clear()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del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7000" y="1628775"/>
          <a:ext cx="8909050" cy="3816350"/>
        </p:xfrm>
        <a:graphic>
          <a:graphicData uri="http://schemas.openxmlformats.org/drawingml/2006/table">
            <a:tbl>
              <a:tblPr/>
              <a:tblGrid>
                <a:gridCol w="8909050"/>
              </a:tblGrid>
              <a:tr h="3816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={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北京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巴黎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Dcountry.keys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dict_keys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(['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&gt;&gt;&gt;list(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Dcountry.values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北京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巴黎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Dcountry.items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dict_items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([('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北京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'), ('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'), ('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法国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巴黎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')])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 in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只对键进行判断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Dcountry.get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悉尼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') #'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美国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在字典中存在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华盛顿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Dcountry.get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澳大利亚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悉尼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') #'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澳大利亚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在字典中不存在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悉尼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组合数据类型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2" name="矩形 2"/>
          <p:cNvSpPr/>
          <p:nvPr/>
        </p:nvSpPr>
        <p:spPr>
          <a:xfrm>
            <a:off x="539750" y="2133600"/>
            <a:ext cx="8135938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序列类型是一个元素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，元素之间存在先后关系，通过序号访问，元素之间不排他。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集合类型是一个元素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，元素之间无序，相同元素在集合中唯一存在。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映射类型是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数据项的组合，每个元素是一个键值对，表示为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(key, value)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96863" y="1701165"/>
          <a:ext cx="8596312" cy="4269105"/>
        </p:xfrm>
        <a:graphic>
          <a:graphicData uri="http://schemas.openxmlformats.org/drawingml/2006/table">
            <a:tbl>
              <a:tblPr/>
              <a:tblGrid>
                <a:gridCol w="3605530"/>
                <a:gridCol w="4990782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函数和方法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&lt;d&gt;.keys()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返回所有的键信息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&lt;d&gt;.values()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返回所有的值信息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&lt;d&gt;.items()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返回所有的键值对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5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&lt;d&gt;.get(&lt;key&gt;,&lt;default&gt;)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键存在则返回相应值，否则返回默认值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8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&lt;d&gt;.setdefault(&lt;key&gt;,&lt;default&gt;)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键存在则返回相应值，否则将添加键并将值设为默认值</a:t>
                      </a:r>
                      <a:endParaRPr lang="zh-CN" altLang="zh-CN" sz="2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9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&lt;d&gt;.pop(&lt;key&gt;,&lt;default&gt;)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键存在则返回相应值，同时删除键值对，否则返回默认值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9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&lt;d&gt;.popitem()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随机从字典中取出一个键值对，以元组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(key, value)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形式返回。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&lt;d&gt;.clear()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删除所有的键值对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 &lt;d&gt;[&lt;key&gt;]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删除字典中某一个键值对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8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&lt;key&gt; in &lt;d&gt;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如果键在字典中则返回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，否则返回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8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&lt;d1&gt;.update(&lt;d2&gt;)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把字典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d2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中的键值对更新到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d1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中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300" name="矩形 1"/>
          <p:cNvSpPr/>
          <p:nvPr/>
        </p:nvSpPr>
        <p:spPr>
          <a:xfrm>
            <a:off x="827088" y="1800225"/>
            <a:ext cx="78486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与其他组合类型一样，字典可以通过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for…in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语句对其元素进行遍历，基本语法结构如下：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for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 in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循环返回的变量名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是字典的索引值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2700" y="4866958"/>
          <a:ext cx="5341938" cy="1303338"/>
        </p:xfrm>
        <a:graphic>
          <a:graphicData uri="http://schemas.openxmlformats.org/drawingml/2006/table">
            <a:tbl>
              <a:tblPr firstRow="1" firstCol="1" bandRow="1"/>
              <a:tblGrid>
                <a:gridCol w="5341938"/>
              </a:tblGrid>
              <a:tr h="130302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&gt;&gt;&gt;for key in </a:t>
                      </a:r>
                      <a:r>
                        <a:rPr lang="en-US" sz="21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Dcountry</a:t>
                      </a:r>
                      <a:r>
                        <a:rPr lang="en-US" sz="21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lang="zh-CN" sz="21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600075"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print(key)</a:t>
                      </a:r>
                      <a:endParaRPr lang="zh-CN" sz="21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中国</a:t>
                      </a:r>
                      <a:endParaRPr lang="zh-CN" sz="21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美国</a:t>
                      </a:r>
                      <a:endParaRPr lang="zh-CN" sz="21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1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法国</a:t>
                      </a:r>
                      <a:endParaRPr lang="zh-CN" sz="21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300" name="矩形 1"/>
          <p:cNvSpPr/>
          <p:nvPr/>
        </p:nvSpPr>
        <p:spPr>
          <a:xfrm>
            <a:off x="827088" y="1656715"/>
            <a:ext cx="78486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k,v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&gt;.items()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循环返回的两个变量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是字典的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1460" y="3576955"/>
          <a:ext cx="8630920" cy="2880360"/>
        </p:xfrm>
        <a:graphic>
          <a:graphicData uri="http://schemas.openxmlformats.org/drawingml/2006/table">
            <a:tbl>
              <a:tblPr firstRow="1" firstCol="1" bandRow="1"/>
              <a:tblGrid>
                <a:gridCol w="8630920"/>
              </a:tblGrid>
              <a:tr h="2880360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dic={"中国":1,"美国":2,"俄罗斯":3}</a:t>
                      </a:r>
                      <a:endParaRPr 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k,v in sorted(dic.items(),key= lambda</a:t>
                      </a: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item:item[1],reverse=True):#</a:t>
                      </a:r>
                      <a:endParaRPr 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print('{} {}'.format(k,v))</a:t>
                      </a:r>
                      <a:endParaRPr 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b="0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俄罗斯 3</a:t>
                      </a:r>
                      <a:endParaRPr lang="zh-CN" sz="2100" b="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b="0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美国 2</a:t>
                      </a:r>
                      <a:endParaRPr lang="zh-CN" sz="2100" b="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b="0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中国 1</a:t>
                      </a:r>
                      <a:endParaRPr lang="zh-CN" sz="2100" b="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476250"/>
            <a:ext cx="462724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补充内容：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sorted()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405" y="1186180"/>
            <a:ext cx="78105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sorted() 函数对所有可迭代的对象进行排序操作。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 是应用在 list 上的方法，sorted 可以对所有可迭代的对象进行排序操作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语法格式：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sorted(iterable, key=None, reverse=False)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iterable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可迭代对象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key--------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设置用来进行比较的元素，只有一个参数，具体的函数的参数就是取自于可迭代对象中，指定可迭代对象中的一个元素来进行排序。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返回值：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返回重新排序的</a:t>
            </a:r>
            <a:r>
              <a:rPr 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1460" y="4580255"/>
          <a:ext cx="8509000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8509000"/>
              </a:tblGrid>
              <a:tr h="1920240">
                <a:tc>
                  <a:txBody>
                    <a:bodyPr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dic={"中国":1,"美国":2,"俄罗斯":3}</a:t>
                      </a:r>
                      <a:endParaRPr 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orted(dic.items(),key= lambda</a:t>
                      </a: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item:</a:t>
                      </a:r>
                      <a:r>
                        <a:rPr 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item[1]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,reverse=True):</a:t>
                      </a:r>
                      <a:endParaRPr 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CN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item[1]</a:t>
                      </a:r>
                      <a:r>
                        <a:rPr lang="zh-CN" altLang="en-US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表示按字典的</a:t>
                      </a:r>
                      <a:r>
                        <a:rPr lang="en-US" altLang="zh-CN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zh-CN" altLang="en-US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排序，</a:t>
                      </a:r>
                      <a:r>
                        <a:rPr lang="en-US" altLang="zh-CN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item[0]</a:t>
                      </a:r>
                      <a:r>
                        <a:rPr lang="zh-CN" altLang="en-US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按字典的</a:t>
                      </a:r>
                      <a:r>
                        <a:rPr lang="en-US" altLang="zh-CN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排序</a:t>
                      </a:r>
                      <a:endParaRPr 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[('俄罗斯', 3), ('美国', 2), ('中国', 1)]</a:t>
                      </a:r>
                      <a:endParaRPr lang="zh-CN" sz="2100" b="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476250"/>
            <a:ext cx="462724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补充内容：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sorted()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23215" y="1772920"/>
          <a:ext cx="8509000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8509000"/>
              </a:tblGrid>
              <a:tr h="1920240">
                <a:tc>
                  <a:txBody>
                    <a:bodyPr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dic={"中国":1,"美国":2,"俄罗斯":3}</a:t>
                      </a:r>
                      <a:endParaRPr 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orted(dic.items(),key= lambda</a:t>
                      </a: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item:</a:t>
                      </a:r>
                      <a:r>
                        <a:rPr 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item[1]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,reverse=True)</a:t>
                      </a:r>
                      <a:endParaRPr 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CN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item[1]</a:t>
                      </a:r>
                      <a:r>
                        <a:rPr lang="zh-CN" altLang="en-US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表示按字典的</a:t>
                      </a:r>
                      <a:r>
                        <a:rPr lang="en-US" altLang="zh-CN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zh-CN" altLang="en-US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排序，</a:t>
                      </a:r>
                      <a:r>
                        <a:rPr lang="en-US" altLang="zh-CN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item[0]</a:t>
                      </a:r>
                      <a:r>
                        <a:rPr lang="zh-CN" altLang="en-US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按字典的</a:t>
                      </a:r>
                      <a:r>
                        <a:rPr lang="en-US" altLang="zh-CN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sz="21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排序</a:t>
                      </a:r>
                      <a:endParaRPr 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[('俄罗斯', 3), ('美国', 2), ('中国', 1)]</a:t>
                      </a:r>
                      <a:endParaRPr lang="en-US" alt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orted(dic</a:t>
                      </a: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) #</a:t>
                      </a:r>
                      <a:r>
                        <a:rPr lang="zh-CN" altLang="en-US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给</a:t>
                      </a: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dic</a:t>
                      </a:r>
                      <a:r>
                        <a:rPr lang="zh-CN" altLang="en-US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的</a:t>
                      </a: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key</a:t>
                      </a:r>
                      <a:r>
                        <a:rPr lang="zh-CN" altLang="en-US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排序</a:t>
                      </a:r>
                      <a:endParaRPr lang="en-US" alt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['中国', '俄罗斯', '美国']</a:t>
                      </a:r>
                      <a:endParaRPr lang="en-US" altLang="zh-CN" sz="2100" b="1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字典类型的操作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324" name="矩形 1"/>
          <p:cNvSpPr/>
          <p:nvPr/>
        </p:nvSpPr>
        <p:spPr>
          <a:xfrm>
            <a:off x="395288" y="2061845"/>
            <a:ext cx="8424862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字典是实现键值对映射的数据结构，请理解如下基本原则：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67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字典是一个键值对的集合，该集合以键为索引，一个键信息只对应一个值信息； 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67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字典中元素以键信息为索引访问；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67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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字典长度是可变的，可以通过对键信息赋值实现增加或修改键值对。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734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7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403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jieba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库的概述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372" name="矩形 1"/>
          <p:cNvSpPr/>
          <p:nvPr/>
        </p:nvSpPr>
        <p:spPr>
          <a:xfrm>
            <a:off x="574675" y="1838325"/>
            <a:ext cx="8569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中一个重要的第三方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中文分词函数库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088" y="2565400"/>
          <a:ext cx="7200900" cy="1371600"/>
        </p:xfrm>
        <a:graphic>
          <a:graphicData uri="http://schemas.openxmlformats.org/drawingml/2006/table">
            <a:tbl>
              <a:tblPr/>
              <a:tblGrid>
                <a:gridCol w="7200900"/>
              </a:tblGrid>
              <a:tr h="1096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&gt;&gt;&gt;import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中国是一个伟大的国家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8379" name="矩形 3"/>
          <p:cNvSpPr/>
          <p:nvPr/>
        </p:nvSpPr>
        <p:spPr>
          <a:xfrm>
            <a:off x="347663" y="4164013"/>
            <a:ext cx="879633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第三方库，不是安装包自带，需要通过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指令安装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550" y="5229225"/>
          <a:ext cx="6985000" cy="350838"/>
        </p:xfrm>
        <a:graphic>
          <a:graphicData uri="http://schemas.openxmlformats.org/drawingml/2006/table">
            <a:tbl>
              <a:tblPr firstRow="1" firstCol="1" bandRow="1"/>
              <a:tblGrid>
                <a:gridCol w="6985000"/>
              </a:tblGrid>
              <a:tr h="350838"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:\&gt;</a:t>
                      </a:r>
                      <a:r>
                        <a:rPr lang="en-US" sz="1800" b="1" kern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pip install </a:t>
                      </a:r>
                      <a:r>
                        <a:rPr lang="en-US" sz="1800" b="1" kern="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# </a:t>
                      </a:r>
                      <a:r>
                        <a:rPr lang="zh-CN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或者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pip3 install </a:t>
                      </a:r>
                      <a:r>
                        <a:rPr lang="en-US" sz="18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</a:t>
                      </a:r>
                      <a:endParaRPr lang="zh-CN" sz="18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403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jieba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库的概述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372" name="矩形 1"/>
          <p:cNvSpPr/>
          <p:nvPr/>
        </p:nvSpPr>
        <p:spPr>
          <a:xfrm>
            <a:off x="574675" y="1838325"/>
            <a:ext cx="8569325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函数库支持三种分词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精确模式：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将句子最精准地切开，适合文本分析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全模式：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把句子所有可以成词的词语都扫描出来，速度非常快，但是不能消除歧义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搜索引擎模式：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精确模式的基础上，对长词再次切分，适用于搜索引擎分词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4417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jieba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库的解析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95288" y="2133600"/>
          <a:ext cx="8353425" cy="3292156"/>
        </p:xfrm>
        <a:graphic>
          <a:graphicData uri="http://schemas.openxmlformats.org/drawingml/2006/table">
            <a:tbl>
              <a:tblPr/>
              <a:tblGrid>
                <a:gridCol w="3095973"/>
                <a:gridCol w="5257452"/>
              </a:tblGrid>
              <a:tr h="4115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精确模式，切割文本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返回一个可迭代的数据类型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jieba.cut(s, cut_all=True)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全模式，输出文本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中所有可能单词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jieba.cut_for_search(s)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搜索引擎模式，适合搜索引擎建立索引的分词结果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精确模式，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返回一个列表类型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，建议使用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jieba.lcut(s, cut_all=True)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全模式，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返回一个列表类型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，建议使用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jieba.lcut_for_search(s)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搜索引擎模式，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返回一个列表类型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，建议使用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5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jieba.add_word(w)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向分词词典中增加新词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序列类型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61988" y="2034858"/>
            <a:ext cx="8231188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序列类型是一维元素向量，元素之间存在先后关系，通过序号访问。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同样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由于元素之间存在顺序关系，所以序列中可以存在相同数值但位置不同的元素。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序列类型支持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成员关系操作符（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长度计算函数（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len()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分片（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[]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，元素本身也可以是序列类型。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4417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jieba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库的解析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9388" y="1989138"/>
          <a:ext cx="8909050" cy="3703638"/>
        </p:xfrm>
        <a:graphic>
          <a:graphicData uri="http://schemas.openxmlformats.org/drawingml/2006/table">
            <a:tbl>
              <a:tblPr/>
              <a:tblGrid>
                <a:gridCol w="8909050"/>
              </a:tblGrid>
              <a:tr h="37036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&gt;&gt;&gt;import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中华人民共和国是一个伟大的国家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中华人民共和国是一个伟大的国家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cut_all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=True)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人民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人民共和国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共和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共和国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jieba.lcut_for_search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中华人民共和国是一个伟大的国家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人民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共和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共和国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144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3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文本词频统计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06901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Hamlet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》英文词频统计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23850" y="1342708"/>
          <a:ext cx="8569325" cy="5545138"/>
        </p:xfrm>
        <a:graphic>
          <a:graphicData uri="http://schemas.openxmlformats.org/drawingml/2006/table">
            <a:tbl>
              <a:tblPr/>
              <a:tblGrid>
                <a:gridCol w="559562"/>
                <a:gridCol w="1212850"/>
                <a:gridCol w="2101338"/>
                <a:gridCol w="4695575"/>
              </a:tblGrid>
              <a:tr h="4572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10.1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9759" marR="5975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e10.1CalHamlet.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py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9759" marR="5975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9759" marR="59759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9759" marR="5975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9759" marR="5975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911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9759" marR="5975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#e10.1CalHamlet.py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getText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txt = open("hamlet.txt", "r").read()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txt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txt.lower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for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in '!"#$%&amp;()*+,-./:;&lt;=&gt;?@[\\]^_‘{|}~':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txt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txt.replace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, " ")   #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将文本中特殊字符替换为空格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txt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hamletTxt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getText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words 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hamletTxt.split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 = {}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word in words: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counts[word]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counts.get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(word,0) + 1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items = list(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counts.items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items.sort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(key=lambda x:x[1], reverse=True) 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in range(10):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word, count = items[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print ("{0:&lt;10}{1:&gt;5}".format(word, count))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9759" marR="5975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9759" marR="5975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9759" marR="5975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06901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Hamlet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》英文词频统计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413" y="1773238"/>
          <a:ext cx="3635375" cy="2835275"/>
        </p:xfrm>
        <a:graphic>
          <a:graphicData uri="http://schemas.openxmlformats.org/drawingml/2006/table">
            <a:tbl>
              <a:tblPr firstRow="1" firstCol="1" bandRow="1"/>
              <a:tblGrid>
                <a:gridCol w="3635375"/>
              </a:tblGrid>
              <a:tr h="2835275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       1138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         965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          754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          669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you         550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          542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542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          514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hamlet     462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          436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3498" name="矩形 5"/>
          <p:cNvSpPr/>
          <p:nvPr/>
        </p:nvSpPr>
        <p:spPr>
          <a:xfrm>
            <a:off x="468313" y="4797425"/>
            <a:ext cx="8223250" cy="1423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观察输出结果可以看到，高频单词大多数是冠词、代词、连接词等语法型词汇，并不能代表文章的含义。进一步，可以采用集合类型构建一个排除词汇库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excludes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，在输出结果中排除这个词汇库中内容。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68313" y="478155"/>
          <a:ext cx="8351838" cy="6145213"/>
        </p:xfrm>
        <a:graphic>
          <a:graphicData uri="http://schemas.openxmlformats.org/drawingml/2006/table">
            <a:tbl>
              <a:tblPr/>
              <a:tblGrid>
                <a:gridCol w="504190"/>
                <a:gridCol w="1871267"/>
                <a:gridCol w="4321903"/>
                <a:gridCol w="1654477"/>
              </a:tblGrid>
              <a:tr h="35125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10.2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49973" marR="49973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e10.2CalHamlet.py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49973" marR="49973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49973" marR="49973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49973" marR="4997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49973" marR="4997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620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49973" marR="4997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#e10.2CalHamlet.py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excludes = {"the","and","of","you","a","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my","in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"}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getText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txt = open("hamlet.txt", "r").read()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txt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txt.lower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for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in '!"#$%&amp;()*+,-./:;&lt;=&gt;?@[\\]^_‘{|}~':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txt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txt.replace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, " ")   #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将文本中特殊字符替换为空格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txt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hamletTxt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getText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words 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hamletTxt.split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 = {}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word in words: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counts[word]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counts.get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(word,0) + 1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word in excludes: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del(counts[word])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items = list(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counts.items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items.sort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(key=lambda x:x[1], reverse=True) 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in range(10):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word, count = items[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print ("{0:&lt;10}{1:&gt;5}".format(word, count))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49973" marR="4997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49973" marR="4997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49973" marR="4997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06901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Hamlet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》英文词频统计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540" name="矩形 1"/>
          <p:cNvSpPr/>
          <p:nvPr/>
        </p:nvSpPr>
        <p:spPr>
          <a:xfrm>
            <a:off x="669925" y="1898650"/>
            <a:ext cx="39639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运行程序后，输出结果如下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2700" y="2781300"/>
          <a:ext cx="5491163" cy="2886075"/>
        </p:xfrm>
        <a:graphic>
          <a:graphicData uri="http://schemas.openxmlformats.org/drawingml/2006/table">
            <a:tbl>
              <a:tblPr firstRow="1" firstCol="1" bandRow="1"/>
              <a:tblGrid>
                <a:gridCol w="5491163"/>
              </a:tblGrid>
              <a:tr h="2886075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          754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hamlet      462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          416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that        391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         340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        314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lord        309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his         296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        295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but         269</a:t>
                      </a:r>
                      <a:endParaRPr lang="zh-CN" sz="25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《三国演义》人物出场统计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95288" y="1628458"/>
          <a:ext cx="8424862" cy="4823460"/>
        </p:xfrm>
        <a:graphic>
          <a:graphicData uri="http://schemas.openxmlformats.org/drawingml/2006/table">
            <a:tbl>
              <a:tblPr/>
              <a:tblGrid>
                <a:gridCol w="504052"/>
                <a:gridCol w="3041501"/>
                <a:gridCol w="3201526"/>
                <a:gridCol w="1677783"/>
              </a:tblGrid>
              <a:tr h="47117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10.3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6233" marR="66233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e10.3CalThreeKingdoms.py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6233" marR="66233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6233" marR="66233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6233" marR="6623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6233" marR="6623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186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6233" marR="6623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#e10.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3CalThreeKingdoms</a:t>
                      </a: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.py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import jieba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txt = open("</a:t>
                      </a:r>
                      <a:r>
                        <a:rPr kumimoji="0" lang="zh-CN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三国演义</a:t>
                      </a: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.txt", "r", encoding='utf-8').read()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words  = jieba.lcut(txt)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 = {}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word in words: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if len(word) == 1:  #</a:t>
                      </a:r>
                      <a:r>
                        <a:rPr kumimoji="0" lang="zh-CN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排除单个字符的分词结果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continue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else: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counts[word] = counts.get(word,0) + 1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items = list(counts.items())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items.sort(key=lambda x:x[1], reverse=True) 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i in range(15):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word, count = items[i]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print ("{0:&lt;10}{1:&gt;5}".format(word, count))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6233" marR="6623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6233" marR="6623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6233" marR="6623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《三国演义》人物出场统计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63700" y="2060575"/>
          <a:ext cx="5491163" cy="4105275"/>
        </p:xfrm>
        <a:graphic>
          <a:graphicData uri="http://schemas.openxmlformats.org/drawingml/2006/table">
            <a:tbl>
              <a:tblPr/>
              <a:tblGrid>
                <a:gridCol w="5491163"/>
              </a:tblGrid>
              <a:tr h="410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曹操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953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孔明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836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将军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772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却说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656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玄德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585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关公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510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丞相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491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二人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469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440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荆州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425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玄德曰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390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孔明曰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390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384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如此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378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张飞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358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《三国演义》人物出场统计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612" name="矩形 1"/>
          <p:cNvSpPr/>
          <p:nvPr/>
        </p:nvSpPr>
        <p:spPr>
          <a:xfrm>
            <a:off x="395288" y="2420938"/>
            <a:ext cx="8353425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观察输出结果，同一个人物会有不同的名字，这种情况需要整合处理。同时，与英文词频统计类似，需要排除一些人名无关词汇，如“却说”、“将军”等。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《三国演义》人物出场统计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0825" y="1556703"/>
          <a:ext cx="8713788" cy="5272088"/>
        </p:xfrm>
        <a:graphic>
          <a:graphicData uri="http://schemas.openxmlformats.org/drawingml/2006/table">
            <a:tbl>
              <a:tblPr/>
              <a:tblGrid>
                <a:gridCol w="596282"/>
                <a:gridCol w="387856"/>
                <a:gridCol w="3153595"/>
                <a:gridCol w="4576055"/>
              </a:tblGrid>
              <a:tr h="48790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10.4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8860" marR="3886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e10.4CalThreeKingdoms.py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8860" marR="3886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8860" marR="3886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8860" marR="3886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8860" marR="3886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6079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8860" marR="3886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#e10.4CalThreeKingdoms.py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import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excludes = {"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将军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却说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荆州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二人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不可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不能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如此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"}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txt = open("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三国演义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.txt", "r", encoding='utf-8').read()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words  =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(txt)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 = {}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word in words: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if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(word) == 1: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continue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elif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word ==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诸葛亮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 or word ==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孔明曰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rword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孔明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elif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word ==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关公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 or word ==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云长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rword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关羽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elif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word ==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玄德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 or word ==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玄德曰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rword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刘备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elif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word ==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孟德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 or word ==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丞相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rword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"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曹操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8860" marR="3886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8860" marR="3886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38860" marR="3886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序列类型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8" name="矩形 1"/>
          <p:cNvSpPr/>
          <p:nvPr/>
        </p:nvSpPr>
        <p:spPr>
          <a:xfrm>
            <a:off x="539750" y="1538288"/>
            <a:ext cx="8353425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语言中有很多数据类型都是序列类型，其中比较重要的是：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（字符串）、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（元组）和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（列表）。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个或多个数据项的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序列类型。元组生成后是固定的，其中任何数据项不能替换或删除。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则是一个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可以修改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数据项的序列类型，使用也最灵活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70" y="4436110"/>
            <a:ext cx="5207635" cy="200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《三国演义》人物出场统计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39750" y="2060575"/>
          <a:ext cx="8280401" cy="4422775"/>
        </p:xfrm>
        <a:graphic>
          <a:graphicData uri="http://schemas.openxmlformats.org/drawingml/2006/table">
            <a:tbl>
              <a:tblPr/>
              <a:tblGrid>
                <a:gridCol w="645795"/>
                <a:gridCol w="419669"/>
                <a:gridCol w="3416156"/>
                <a:gridCol w="3798781"/>
              </a:tblGrid>
              <a:tr h="50108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10.4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e10.4CalThreeKingdoms.py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407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else: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rword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word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counts[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rword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counts.get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(rword,0) + 1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word in excludes: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del(counts[word])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items = list(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counts.items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items.sort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(key=lambda x:x[1], reverse=True) 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range(5):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word, count = items[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 ("{0:&lt;10}{1:&gt;5}".format(word, count))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《三国演义》人物出场统计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684" name="矩形 1"/>
          <p:cNvSpPr/>
          <p:nvPr/>
        </p:nvSpPr>
        <p:spPr>
          <a:xfrm>
            <a:off x="339725" y="1657350"/>
            <a:ext cx="7408863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输出排序前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的单词，运行程序后，输出结果如下：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47813" y="2441575"/>
          <a:ext cx="5491163" cy="1565275"/>
        </p:xfrm>
        <a:graphic>
          <a:graphicData uri="http://schemas.openxmlformats.org/drawingml/2006/table">
            <a:tbl>
              <a:tblPr/>
              <a:tblGrid>
                <a:gridCol w="5491162"/>
              </a:tblGrid>
              <a:tr h="156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曹操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1451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孔明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1383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刘备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1252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关羽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784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张飞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358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1691" name="矩形 3"/>
          <p:cNvSpPr/>
          <p:nvPr/>
        </p:nvSpPr>
        <p:spPr>
          <a:xfrm>
            <a:off x="179388" y="4181475"/>
            <a:ext cx="8736012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请继续完善程序，排除更多无关词汇干扰，总结出场最多的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个人物都有哪些。这里，给出参考答案。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曹操（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1451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）、孔明（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1383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）、刘备（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1252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）、关羽（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784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）、张飞（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358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吕布（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）、赵云（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278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）、孙权（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264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）、司马懿（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）、周瑜（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217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袁绍（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）、马超（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）、魏延（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）、黄忠（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168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）、姜维（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马岱（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）、庞德（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）、孟获（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）、刘表（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）、夏侯惇（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116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270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7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270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7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47495" y="1133475"/>
            <a:ext cx="6048375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270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7" name="TextBox 2"/>
          <p:cNvSpPr txBox="1"/>
          <p:nvPr/>
        </p:nvSpPr>
        <p:spPr>
          <a:xfrm>
            <a:off x="1227138" y="2808288"/>
            <a:ext cx="636905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18970" y="1271905"/>
            <a:ext cx="5305425" cy="2305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94205" y="3567430"/>
            <a:ext cx="4924425" cy="2019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37144ea-4bad-4ee6-8cf3-475bd30cba99}"/>
</p:tagLst>
</file>

<file path=ppt/tags/tag10.xml><?xml version="1.0" encoding="utf-8"?>
<p:tagLst xmlns:p="http://schemas.openxmlformats.org/presentationml/2006/main">
  <p:tag name="KSO_WM_UNIT_TABLE_BEAUTIFY" val="smartTable{33a4135e-1ef5-42ee-9cfb-1bc4edb1f3cd}"/>
</p:tagLst>
</file>

<file path=ppt/tags/tag11.xml><?xml version="1.0" encoding="utf-8"?>
<p:tagLst xmlns:p="http://schemas.openxmlformats.org/presentationml/2006/main">
  <p:tag name="TABLE_ENDDRAG_ORIGIN_RECT" val="539*145"/>
  <p:tag name="TABLE_ENDDRAG_RECT" val="101*258*539*145"/>
</p:tagLst>
</file>

<file path=ppt/tags/tag12.xml><?xml version="1.0" encoding="utf-8"?>
<p:tagLst xmlns:p="http://schemas.openxmlformats.org/presentationml/2006/main">
  <p:tag name="TABLE_ENDDRAG_ORIGIN_RECT" val="697*210"/>
  <p:tag name="TABLE_ENDDRAG_RECT" val="17*314*697*210"/>
</p:tagLst>
</file>

<file path=ppt/tags/tag13.xml><?xml version="1.0" encoding="utf-8"?>
<p:tagLst xmlns:p="http://schemas.openxmlformats.org/presentationml/2006/main">
  <p:tag name="KSO_WM_UNIT_TABLE_BEAUTIFY" val="smartTable{3d0fcc5d-732c-4154-9c3e-e3d09df112ac}"/>
</p:tagLst>
</file>

<file path=ppt/tags/tag14.xml><?xml version="1.0" encoding="utf-8"?>
<p:tagLst xmlns:p="http://schemas.openxmlformats.org/presentationml/2006/main">
  <p:tag name="TABLE_ENDDRAG_ORIGIN_RECT" val="679*93"/>
  <p:tag name="TABLE_ENDDRAG_RECT" val="19*372*679*93"/>
</p:tagLst>
</file>

<file path=ppt/tags/tag15.xml><?xml version="1.0" encoding="utf-8"?>
<p:tagLst xmlns:p="http://schemas.openxmlformats.org/presentationml/2006/main">
  <p:tag name="TABLE_ENDDRAG_ORIGIN_RECT" val="712*151"/>
  <p:tag name="TABLE_ENDDRAG_RECT" val="19*377*712*151"/>
  <p:tag name="KSO_WM_BEAUTIFY_FLAG" val=""/>
</p:tagLst>
</file>

<file path=ppt/tags/tag16.xml><?xml version="1.0" encoding="utf-8"?>
<p:tagLst xmlns:p="http://schemas.openxmlformats.org/presentationml/2006/main">
  <p:tag name="TABLE_ENDDRAG_ORIGIN_RECT" val="712*151"/>
  <p:tag name="TABLE_ENDDRAG_RECT" val="19*377*712*151"/>
  <p:tag name="KSO_WM_BEAUTIFY_FLAG" val=""/>
</p:tagLst>
</file>

<file path=ppt/tags/tag17.xml><?xml version="1.0" encoding="utf-8"?>
<p:tagLst xmlns:p="http://schemas.openxmlformats.org/presentationml/2006/main">
  <p:tag name="KSO_WM_UNIT_TABLE_BEAUTIFY" val="smartTable{dbcd3308-36c5-43c4-9ef3-c6860aedb460}"/>
</p:tagLst>
</file>

<file path=ppt/tags/tag18.xml><?xml version="1.0" encoding="utf-8"?>
<p:tagLst xmlns:p="http://schemas.openxmlformats.org/presentationml/2006/main">
  <p:tag name="KSO_WM_UNIT_TABLE_BEAUTIFY" val="smartTable{0eba6be6-9830-4c54-b52c-c941bbdad4c8}"/>
</p:tagLst>
</file>

<file path=ppt/tags/tag19.xml><?xml version="1.0" encoding="utf-8"?>
<p:tagLst xmlns:p="http://schemas.openxmlformats.org/presentationml/2006/main">
  <p:tag name="KSO_WM_UNIT_TABLE_BEAUTIFY" val="smartTable{7c593943-61e5-49b4-99e7-e294ad9ce257}"/>
</p:tagLst>
</file>

<file path=ppt/tags/tag2.xml><?xml version="1.0" encoding="utf-8"?>
<p:tagLst xmlns:p="http://schemas.openxmlformats.org/presentationml/2006/main">
  <p:tag name="KSO_WM_UNIT_TABLE_BEAUTIFY" val="smartTable{937144ea-4bad-4ee6-8cf3-475bd30cba99}"/>
</p:tagLst>
</file>

<file path=ppt/tags/tag20.xml><?xml version="1.0" encoding="utf-8"?>
<p:tagLst xmlns:p="http://schemas.openxmlformats.org/presentationml/2006/main">
  <p:tag name="KSO_WM_UNIT_TABLE_BEAUTIFY" val="smartTable{2710ffe7-080a-45f7-beee-a7736327cba1}"/>
</p:tagLst>
</file>

<file path=ppt/tags/tag21.xml><?xml version="1.0" encoding="utf-8"?>
<p:tagLst xmlns:p="http://schemas.openxmlformats.org/presentationml/2006/main">
  <p:tag name="KSO_WM_UNIT_TABLE_BEAUTIFY" val="smartTable{c2152f44-ae59-4bd6-8f6b-8283d83486b7}"/>
</p:tagLst>
</file>

<file path=ppt/tags/tag22.xml><?xml version="1.0" encoding="utf-8"?>
<p:tagLst xmlns:p="http://schemas.openxmlformats.org/presentationml/2006/main">
  <p:tag name="KSO_WM_UNIT_TABLE_BEAUTIFY" val="smartTable{b3e8d34b-f0ca-43f8-9c8d-35e1413666f7}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commondata" val="eyJoZGlkIjoiMjhkODk1NzE5OWVhYzIzZDdhMzQ4ZGMxYjcxNDEyYTUifQ=="/>
  <p:tag name="KSO_WPP_MARK_KEY" val="26d8283a-9e1e-4fb2-a414-0d0738c73f96"/>
  <p:tag name="COMMONDATA" val="eyJoZGlkIjoiZDYwN2Y3Mjc2ZTc3M2QwZTY3MzVjMGQ4YTA2ZGEzYTcifQ=="/>
</p:tagLst>
</file>

<file path=ppt/tags/tag3.xml><?xml version="1.0" encoding="utf-8"?>
<p:tagLst xmlns:p="http://schemas.openxmlformats.org/presentationml/2006/main">
  <p:tag name="KSO_WM_UNIT_TABLE_BEAUTIFY" val="smartTable{937144ea-4bad-4ee6-8cf3-475bd30cba99}"/>
</p:tagLst>
</file>

<file path=ppt/tags/tag4.xml><?xml version="1.0" encoding="utf-8"?>
<p:tagLst xmlns:p="http://schemas.openxmlformats.org/presentationml/2006/main">
  <p:tag name="KSO_WM_UNIT_TABLE_BEAUTIFY" val="smartTable{65d843c9-e74b-4a17-add7-5293453c6ca7}"/>
</p:tagLst>
</file>

<file path=ppt/tags/tag5.xml><?xml version="1.0" encoding="utf-8"?>
<p:tagLst xmlns:p="http://schemas.openxmlformats.org/presentationml/2006/main">
  <p:tag name="KSO_WM_UNIT_TABLE_BEAUTIFY" val="smartTable{2c11a389-107d-4199-8e03-cac5cb87b549}"/>
</p:tagLst>
</file>

<file path=ppt/tags/tag6.xml><?xml version="1.0" encoding="utf-8"?>
<p:tagLst xmlns:p="http://schemas.openxmlformats.org/presentationml/2006/main">
  <p:tag name="KSO_WM_UNIT_TABLE_BEAUTIFY" val="smartTable{53d72ae7-7569-4a79-98a5-d253e03a6bc5}"/>
</p:tagLst>
</file>

<file path=ppt/tags/tag7.xml><?xml version="1.0" encoding="utf-8"?>
<p:tagLst xmlns:p="http://schemas.openxmlformats.org/presentationml/2006/main">
  <p:tag name="KSO_WM_UNIT_TABLE_BEAUTIFY" val="smartTable{19c40e68-9b5d-4223-9424-123e9f5ba44b}"/>
</p:tagLst>
</file>

<file path=ppt/tags/tag8.xml><?xml version="1.0" encoding="utf-8"?>
<p:tagLst xmlns:p="http://schemas.openxmlformats.org/presentationml/2006/main">
  <p:tag name="KSO_WM_UNIT_TABLE_BEAUTIFY" val="smartTable{2529736f-665c-49a2-92c0-4c8c2377d33c}"/>
</p:tagLst>
</file>

<file path=ppt/tags/tag9.xml><?xml version="1.0" encoding="utf-8"?>
<p:tagLst xmlns:p="http://schemas.openxmlformats.org/presentationml/2006/main">
  <p:tag name="KSO_WM_UNIT_TABLE_BEAUTIFY" val="smartTable{c1d00cc5-f5ea-4318-942f-c3b4f9fd7d46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25057</Words>
  <Application>WPS 演示</Application>
  <PresentationFormat>全屏显示(4:3)</PresentationFormat>
  <Paragraphs>1798</Paragraphs>
  <Slides>94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94</vt:i4>
      </vt:variant>
    </vt:vector>
  </HeadingPairs>
  <TitlesOfParts>
    <vt:vector size="110" baseType="lpstr">
      <vt:lpstr>Arial</vt:lpstr>
      <vt:lpstr>宋体</vt:lpstr>
      <vt:lpstr>Wingdings</vt:lpstr>
      <vt:lpstr>Palatino Linotype</vt:lpstr>
      <vt:lpstr>黑体</vt:lpstr>
      <vt:lpstr>微软雅黑</vt:lpstr>
      <vt:lpstr>Arial Unicode MS</vt:lpstr>
      <vt:lpstr>Calibri</vt:lpstr>
      <vt:lpstr>Times New Roman</vt:lpstr>
      <vt:lpstr>Courier New</vt:lpstr>
      <vt:lpstr>楷体</vt:lpstr>
      <vt:lpstr>默认设计模板</vt:lpstr>
      <vt:lpstr>Excel.Chart.8</vt:lpstr>
      <vt:lpstr>Excel.Chart.8</vt:lpstr>
      <vt:lpstr>Equation.3</vt:lpstr>
      <vt:lpstr>Equation.3</vt:lpstr>
      <vt:lpstr>Python语言基础</vt:lpstr>
      <vt:lpstr>第6章 组合数据类型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Weijia Yuan</dc:creator>
  <cp:lastModifiedBy>308</cp:lastModifiedBy>
  <cp:revision>105</cp:revision>
  <cp:lastPrinted>2015-09-27T23:25:00Z</cp:lastPrinted>
  <dcterms:created xsi:type="dcterms:W3CDTF">2016-12-06T14:14:00Z</dcterms:created>
  <dcterms:modified xsi:type="dcterms:W3CDTF">2023-10-27T02:08:46Z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8F07B24F6C9147FF8F9767EC2835D962</vt:lpwstr>
  </property>
</Properties>
</file>