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693400" cy="7556500"/>
  <p:notesSz cx="10693400" cy="7556500"/>
  <p:embeddedFontLst>
    <p:embeddedFont>
      <p:font typeface="MHFIJM+MicrosoftYaHei" panose="020B0503020204020204" charset="-122"/>
      <p:regular r:id="rId26"/>
    </p:embeddedFont>
    <p:embeddedFont>
      <p:font typeface="MMONTO+Calibri" panose="020F0502020204030204"/>
      <p:regular r:id="rId27"/>
    </p:embeddedFont>
    <p:embeddedFont>
      <p:font typeface="DCMEWR+MicrosoftYaHei" panose="020B0503020204020204" charset="-122"/>
      <p:regular r:id="rId28"/>
    </p:embeddedFont>
    <p:embeddedFont>
      <p:font typeface="黑体" panose="02010609060101010101" charset="-122"/>
      <p:regular r:id="rId29"/>
    </p:embeddedFont>
    <p:embeddedFont>
      <p:font typeface="TAQWOT+SegoeScript" panose="030B0504020000000003"/>
      <p:regular r:id="rId30"/>
    </p:embeddedFont>
    <p:embeddedFont>
      <p:font typeface="微软雅黑" panose="020B0503020204020204" charset="-122"/>
      <p:regular r:id="rId31"/>
    </p:embeddedFont>
    <p:embeddedFont>
      <p:font typeface="Consolas" panose="020B0609020204030204"/>
      <p:regular r:id="rId32"/>
      <p:bold r:id="rId33"/>
      <p:italic r:id="rId34"/>
      <p:boldItalic r:id="rId35"/>
    </p:embeddedFont>
    <p:embeddedFont>
      <p:font typeface="NQMBRK+ArialMT" panose="020B0604020202020204"/>
      <p:regular r:id="rId36"/>
    </p:embeddedFont>
    <p:embeddedFont>
      <p:font typeface="OHJQNN+Consolas" panose="020B0609020204030204"/>
      <p:regular r:id="rId37"/>
    </p:embeddedFont>
    <p:embeddedFont>
      <p:font typeface="Calibri" panose="020F050202020403020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.xml"/><Relationship Id="rId41" Type="http://schemas.openxmlformats.org/officeDocument/2006/relationships/font" Target="fonts/font16.fntdata"/><Relationship Id="rId40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4.fntdata"/><Relationship Id="rId38" Type="http://schemas.openxmlformats.org/officeDocument/2006/relationships/font" Target="fonts/font13.fntdata"/><Relationship Id="rId37" Type="http://schemas.openxmlformats.org/officeDocument/2006/relationships/font" Target="fonts/font12.fntdata"/><Relationship Id="rId36" Type="http://schemas.openxmlformats.org/officeDocument/2006/relationships/font" Target="fonts/font11.fntdata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807" cy="379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119" y="0"/>
            <a:ext cx="4633807" cy="379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4563"/>
            <a:ext cx="4533900" cy="255031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340" y="3636566"/>
            <a:ext cx="8554720" cy="29753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77364"/>
            <a:ext cx="4633807" cy="3791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119" y="7177364"/>
            <a:ext cx="4633807" cy="3791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淘宝：https://www.taobao.com/robots.txt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05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18005" y="2265680"/>
            <a:ext cx="672782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网络爬虫的</a:t>
            </a:r>
            <a:r>
              <a:rPr lang="en-US" altLang="zh-CN" sz="49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49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盗亦有道</a:t>
            </a:r>
            <a:r>
              <a:rPr lang="en-US" altLang="zh-CN" sz="49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49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6714490" y="4714240"/>
            <a:ext cx="1779905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3485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800" b="1" dirty="0">
                <a:solidFill>
                  <a:srgbClr val="000000"/>
                </a:solidFill>
                <a:latin typeface="MHFIJM+MicrosoftYaHei" panose="020B0503020204020204" charset="-122"/>
                <a:cs typeface="MHFIJM+MicrosoftYaHei" panose="020B0503020204020204" charset="-122"/>
              </a:rPr>
              <a:t>王曼曼</a:t>
            </a:r>
            <a:endParaRPr lang="zh-CN" sz="2800" b="1" dirty="0">
              <a:solidFill>
                <a:srgbClr val="000000"/>
              </a:solidFill>
              <a:latin typeface="MHFIJM+MicrosoftYaHei" panose="020B0503020204020204" charset="-122"/>
              <a:cs typeface="MHFIJM+MicrosoftYaHei" panose="020B0503020204020204" charset="-122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922645" y="5362575"/>
            <a:ext cx="438785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283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pc="23" dirty="0">
                <a:solidFill>
                  <a:srgbClr val="000000"/>
                </a:solidFill>
                <a:latin typeface="MHFIJM+MicrosoftYaHei" panose="020B0503020204020204" charset="-122"/>
                <a:cs typeface="MHFIJM+MicrosoftYaHei" panose="020B0503020204020204" charset="-122"/>
              </a:rPr>
              <a:t>manmanwmm@163.com</a:t>
            </a:r>
            <a:endParaRPr lang="en-US" sz="2800" spc="23" dirty="0">
              <a:solidFill>
                <a:srgbClr val="000000"/>
              </a:solidFill>
              <a:latin typeface="MHFIJM+MicrosoftYaHei" panose="020B0503020204020204" charset="-122"/>
              <a:cs typeface="MHFIJM+MicrosoftYaHei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10160"/>
            <a:ext cx="10738485" cy="7566660"/>
          </a:xfrm>
          <a:prstGeom prst="rect">
            <a:avLst/>
          </a:prstGeom>
        </p:spPr>
      </p:pic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33" y="1329690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3543300" y="2841943"/>
            <a:ext cx="38404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0305" y="2338070"/>
            <a:ext cx="7576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400" spc="-24" dirty="0">
                <a:solidFill>
                  <a:srgbClr val="FF0000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2400" spc="-12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Exclusion</a:t>
            </a:r>
            <a:r>
              <a:rPr sz="2400" spc="-24" dirty="0">
                <a:solidFill>
                  <a:srgbClr val="FF0000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2400" spc="-1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Standard</a:t>
            </a:r>
            <a:r>
              <a:rPr sz="240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，网络爬虫排除标准</a:t>
            </a:r>
            <a:endParaRPr sz="2400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060" y="3058160"/>
            <a:ext cx="7670165" cy="226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作用：</a:t>
            </a:r>
            <a:endParaRPr sz="2400" spc="-19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566420" marR="0">
              <a:lnSpc>
                <a:spcPts val="2675"/>
              </a:lnSpc>
              <a:spcBef>
                <a:spcPts val="2325"/>
              </a:spcBef>
              <a:spcAft>
                <a:spcPts val="0"/>
              </a:spcAft>
            </a:pPr>
            <a:r>
              <a:rPr sz="240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网站告知网络爬虫哪些页面可以抓取，哪些不行</a:t>
            </a:r>
            <a:endParaRPr sz="2400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2675"/>
              </a:lnSpc>
              <a:spcBef>
                <a:spcPts val="2330"/>
              </a:spcBef>
              <a:spcAft>
                <a:spcPts val="0"/>
              </a:spcAft>
            </a:pPr>
            <a:r>
              <a:rPr sz="2400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形式：</a:t>
            </a:r>
            <a:endParaRPr sz="2400" spc="-19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566420" marR="0">
              <a:lnSpc>
                <a:spcPts val="2675"/>
              </a:lnSpc>
              <a:spcBef>
                <a:spcPts val="2325"/>
              </a:spcBef>
              <a:spcAft>
                <a:spcPts val="0"/>
              </a:spcAft>
            </a:pPr>
            <a:r>
              <a:rPr sz="240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在网站根目录下的</a:t>
            </a:r>
            <a:r>
              <a:rPr sz="2400" spc="-12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robots.txt</a:t>
            </a:r>
            <a:r>
              <a:rPr sz="2400" spc="-2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文件</a:t>
            </a:r>
            <a:endParaRPr sz="2400" spc="-2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3320415" y="1042035"/>
            <a:ext cx="43821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4000" b="1">
                <a:sym typeface="+mn-ea"/>
              </a:rPr>
              <a:t>robots</a:t>
            </a:r>
            <a:r>
              <a:rPr lang="zh-CN" altLang="en-US" sz="4000" b="1">
                <a:sym typeface="+mn-ea"/>
              </a:rPr>
              <a:t>协议</a:t>
            </a:r>
            <a:endParaRPr lang="zh-CN" altLang="en-US" sz="40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115" y="2341880"/>
            <a:ext cx="533717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2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https://www.jd.com/robots.txt</a:t>
            </a:r>
            <a:endParaRPr sz="2400" spc="-12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21" y="2975120"/>
            <a:ext cx="1911994" cy="580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agent:</a:t>
            </a:r>
            <a:r>
              <a:rPr sz="1800" spc="-18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55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18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/?*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578" y="3525131"/>
            <a:ext cx="3545904" cy="16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36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/pop/*.html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55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48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/pinpai/*.html?*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5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agent:</a:t>
            </a:r>
            <a:r>
              <a:rPr sz="1800" spc="-36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EtaoSpider</a:t>
            </a:r>
            <a:endParaRPr sz="1800" dirty="0">
              <a:solidFill>
                <a:srgbClr val="595959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55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12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55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agent:</a:t>
            </a:r>
            <a:r>
              <a:rPr sz="1800" spc="-41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HuihuiSpider</a:t>
            </a:r>
            <a:endParaRPr sz="1800" dirty="0">
              <a:solidFill>
                <a:srgbClr val="595959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5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12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8209" y="3764967"/>
            <a:ext cx="3634503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注释，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800" dirty="0">
                <a:solidFill>
                  <a:srgbClr val="595959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代表所有，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800" dirty="0">
                <a:solidFill>
                  <a:srgbClr val="595959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代表根目录</a:t>
            </a:r>
            <a:endParaRPr sz="1800" dirty="0">
              <a:solidFill>
                <a:srgbClr val="595959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7979" y="4209636"/>
            <a:ext cx="1911994" cy="717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agent:</a:t>
            </a:r>
            <a:r>
              <a:rPr sz="1800" spc="-18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spc="-12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1185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12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spc="-12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806" y="5175166"/>
            <a:ext cx="3168848" cy="580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agent:</a:t>
            </a:r>
            <a:r>
              <a:rPr sz="1800" spc="-41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GwdangSpider</a:t>
            </a:r>
            <a:endParaRPr sz="1800" dirty="0">
              <a:solidFill>
                <a:srgbClr val="595959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12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595959"/>
              </a:solidFill>
              <a:latin typeface="OHJQNN+Consolas" panose="020B0609020204030204"/>
              <a:cs typeface="OHJQNN+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5711" y="5310907"/>
            <a:ext cx="2550504" cy="378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05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协议基本语法</a:t>
            </a:r>
            <a:endParaRPr sz="2050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034" y="5724491"/>
            <a:ext cx="3420219" cy="580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1800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agent:</a:t>
            </a:r>
            <a:r>
              <a:rPr sz="1800" spc="-48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WochachaSpider</a:t>
            </a:r>
            <a:endParaRPr sz="1800" dirty="0">
              <a:solidFill>
                <a:srgbClr val="595959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2105"/>
              </a:lnSpc>
              <a:spcBef>
                <a:spcPts val="55"/>
              </a:spcBef>
              <a:spcAft>
                <a:spcPts val="0"/>
              </a:spcAft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12" dirty="0">
                <a:solidFill>
                  <a:srgbClr val="595959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/</a:t>
            </a:r>
            <a:endParaRPr sz="1800" dirty="0">
              <a:solidFill>
                <a:srgbClr val="595959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2652395" y="1042035"/>
            <a:ext cx="629793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案例：京东的</a:t>
            </a:r>
            <a:r>
              <a:rPr lang="en-US" altLang="zh-CN" sz="4000" b="1">
                <a:sym typeface="+mn-ea"/>
              </a:rPr>
              <a:t>robots</a:t>
            </a:r>
            <a:r>
              <a:rPr lang="zh-CN" altLang="en-US" sz="4000" b="1">
                <a:sym typeface="+mn-ea"/>
              </a:rPr>
              <a:t>协议</a:t>
            </a:r>
            <a:endParaRPr lang="zh-CN" altLang="en-US" sz="40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1949" y="2663210"/>
            <a:ext cx="4966985" cy="16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50" u="sng" spc="-12" dirty="0">
                <a:solidFill>
                  <a:srgbClr val="262626"/>
                </a:solidFill>
                <a:latin typeface="Consolas" panose="020B0609020204030204"/>
                <a:cs typeface="Consolas" panose="020B0609020204030204"/>
              </a:rPr>
              <a:t>http://www.baidu.com/robots.txt</a:t>
            </a:r>
            <a:endParaRPr sz="2050" u="sng" spc="-12" dirty="0">
              <a:solidFill>
                <a:srgbClr val="262626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2400"/>
              </a:lnSpc>
              <a:spcBef>
                <a:spcPts val="2635"/>
              </a:spcBef>
              <a:spcAft>
                <a:spcPts val="0"/>
              </a:spcAft>
            </a:pPr>
            <a:r>
              <a:rPr sz="2050" u="sng" spc="-13" dirty="0">
                <a:solidFill>
                  <a:srgbClr val="262626"/>
                </a:solidFill>
                <a:latin typeface="Consolas" panose="020B0609020204030204"/>
                <a:cs typeface="Consolas" panose="020B0609020204030204"/>
              </a:rPr>
              <a:t>http://news.sina.com.cn/robots.txt</a:t>
            </a:r>
            <a:endParaRPr sz="2050" u="sng" spc="-13" dirty="0">
              <a:solidFill>
                <a:srgbClr val="262626"/>
              </a:solidFill>
              <a:latin typeface="Consolas" panose="020B0609020204030204"/>
              <a:cs typeface="Consolas" panose="020B0609020204030204"/>
            </a:endParaRPr>
          </a:p>
          <a:p>
            <a:pPr marL="0" marR="0">
              <a:lnSpc>
                <a:spcPts val="2400"/>
              </a:lnSpc>
              <a:spcBef>
                <a:spcPts val="2680"/>
              </a:spcBef>
              <a:spcAft>
                <a:spcPts val="0"/>
              </a:spcAft>
            </a:pPr>
            <a:r>
              <a:rPr sz="2050" u="sng" spc="-12" dirty="0">
                <a:solidFill>
                  <a:srgbClr val="262626"/>
                </a:solidFill>
                <a:latin typeface="Consolas" panose="020B0609020204030204"/>
                <a:cs typeface="Consolas" panose="020B0609020204030204"/>
              </a:rPr>
              <a:t>http://www.qq.com/robots.txt</a:t>
            </a:r>
            <a:endParaRPr sz="2050" u="sng" spc="-12" dirty="0">
              <a:solidFill>
                <a:srgbClr val="262626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949" y="4571258"/>
            <a:ext cx="4258958" cy="339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50" u="sng" spc="-12" dirty="0">
                <a:solidFill>
                  <a:srgbClr val="262626"/>
                </a:solidFill>
                <a:latin typeface="Consolas" panose="020B0609020204030204"/>
                <a:cs typeface="Consolas" panose="020B0609020204030204"/>
              </a:rPr>
              <a:t>http://news.qq.com/robots.txt</a:t>
            </a:r>
            <a:endParaRPr sz="2050" u="sng" spc="-12" dirty="0">
              <a:solidFill>
                <a:srgbClr val="262626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949" y="5174509"/>
            <a:ext cx="6960121" cy="378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050" u="sng" spc="-12" dirty="0">
                <a:solidFill>
                  <a:srgbClr val="262626"/>
                </a:solidFill>
                <a:latin typeface="Consolas" panose="020B0609020204030204"/>
                <a:cs typeface="Consolas" panose="020B0609020204030204"/>
              </a:rPr>
              <a:t>http://www.moe.edu.cn/robots.txt</a:t>
            </a:r>
            <a:r>
              <a:rPr sz="2050" spc="570" dirty="0">
                <a:solidFill>
                  <a:srgbClr val="26262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2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（无</a:t>
            </a:r>
            <a:r>
              <a:rPr sz="2050" spc="-1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050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协议）</a:t>
            </a:r>
            <a:endParaRPr sz="2050" spc="-19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2652395" y="1042035"/>
            <a:ext cx="629793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案例：</a:t>
            </a:r>
            <a:r>
              <a:rPr lang="zh-CN" altLang="en-US" sz="4000" b="1">
                <a:sym typeface="+mn-ea"/>
              </a:rPr>
              <a:t>真实的</a:t>
            </a:r>
            <a:r>
              <a:rPr lang="en-US" altLang="zh-CN" sz="4000" b="1">
                <a:sym typeface="+mn-ea"/>
              </a:rPr>
              <a:t>robots</a:t>
            </a:r>
            <a:r>
              <a:rPr lang="zh-CN" altLang="en-US" sz="4000" b="1">
                <a:sym typeface="+mn-ea"/>
              </a:rPr>
              <a:t>协议</a:t>
            </a:r>
            <a:endParaRPr lang="zh-CN" altLang="en-US" sz="40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10160"/>
            <a:ext cx="10738485" cy="7566660"/>
          </a:xfrm>
          <a:prstGeom prst="rect">
            <a:avLst/>
          </a:prstGeom>
        </p:spPr>
      </p:pic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33" y="1329690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1964690" y="2841943"/>
            <a:ext cx="68884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robots</a:t>
            </a: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协议的</a:t>
            </a: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遵守方式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085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14710" y="2842001"/>
            <a:ext cx="8105665" cy="6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80"/>
              </a:lnSpc>
              <a:spcBef>
                <a:spcPts val="0"/>
              </a:spcBef>
              <a:spcAft>
                <a:spcPts val="0"/>
              </a:spcAft>
            </a:pPr>
            <a:r>
              <a:rPr sz="3550" spc="45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实际操作中，该如何遵守Robots协议？</a:t>
            </a:r>
            <a:endParaRPr sz="3550" spc="45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5041" y="2387113"/>
            <a:ext cx="8787480" cy="261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网络爬虫：</a:t>
            </a:r>
            <a:endParaRPr sz="2400" spc="-19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566420" marR="0">
              <a:lnSpc>
                <a:spcPts val="2675"/>
              </a:lnSpc>
              <a:spcBef>
                <a:spcPts val="2330"/>
              </a:spcBef>
              <a:spcAft>
                <a:spcPts val="0"/>
              </a:spcAft>
            </a:pPr>
            <a:r>
              <a:rPr sz="240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自动或人工识别</a:t>
            </a:r>
            <a:r>
              <a:rPr sz="2400" spc="-1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robots.txt</a:t>
            </a:r>
            <a:r>
              <a:rPr sz="2400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，再进行内容爬取</a:t>
            </a:r>
            <a:endParaRPr sz="2400" spc="-19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2675"/>
              </a:lnSpc>
              <a:spcBef>
                <a:spcPts val="2325"/>
              </a:spcBef>
              <a:spcAft>
                <a:spcPts val="0"/>
              </a:spcAft>
            </a:pPr>
            <a:r>
              <a:rPr sz="240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约束性：</a:t>
            </a:r>
            <a:endParaRPr sz="2400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566420" marR="0">
              <a:lnSpc>
                <a:spcPts val="2675"/>
              </a:lnSpc>
              <a:spcBef>
                <a:spcPts val="2330"/>
              </a:spcBef>
              <a:spcAft>
                <a:spcPts val="0"/>
              </a:spcAft>
            </a:pPr>
            <a:r>
              <a:rPr sz="2400" spc="-1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40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协议是建议但非约束性，网络爬虫可以不遵守，但存在法律风险</a:t>
            </a:r>
            <a:endParaRPr sz="2400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3226435" y="1042035"/>
            <a:ext cx="46259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4000" b="1">
                <a:sym typeface="+mn-ea"/>
              </a:rPr>
              <a:t>robots</a:t>
            </a:r>
            <a:r>
              <a:rPr lang="zh-CN" altLang="en-US" sz="4000" b="1">
                <a:sym typeface="+mn-ea"/>
              </a:rPr>
              <a:t>协议</a:t>
            </a:r>
            <a:r>
              <a:rPr lang="zh-CN" altLang="en-US" sz="4000" b="1">
                <a:sym typeface="+mn-ea"/>
              </a:rPr>
              <a:t>的使用</a:t>
            </a:r>
            <a:endParaRPr lang="zh-CN" altLang="en-US" sz="4000" b="1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3383" y="3007665"/>
            <a:ext cx="6619348" cy="932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访问量很小：可以遵守</a:t>
            </a:r>
            <a:r>
              <a:rPr sz="2200" spc="310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非商业且偶尔：建议遵守</a:t>
            </a:r>
            <a:endParaRPr sz="2200" spc="54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2900"/>
              </a:lnSpc>
              <a:spcBef>
                <a:spcPts val="1075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访问量较大：建议遵守</a:t>
            </a:r>
            <a:r>
              <a:rPr sz="2200" spc="535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商业利益：必须遵守</a:t>
            </a:r>
            <a:endParaRPr sz="2200" spc="54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4608" y="3239424"/>
            <a:ext cx="1368794" cy="216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必须遵守</a:t>
            </a:r>
            <a:endParaRPr sz="2200" spc="5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2900"/>
              </a:lnSpc>
              <a:spcBef>
                <a:spcPts val="10925"/>
              </a:spcBef>
              <a:spcAft>
                <a:spcPts val="0"/>
              </a:spcAft>
            </a:pPr>
            <a:r>
              <a:rPr sz="2200" spc="5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爬取全网</a:t>
            </a:r>
            <a:endParaRPr sz="2200" spc="5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723" y="4994961"/>
            <a:ext cx="6044830" cy="40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47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爬取网页</a:t>
            </a:r>
            <a:r>
              <a:rPr sz="2200" spc="75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47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玩转网页</a:t>
            </a:r>
            <a:r>
              <a:rPr sz="2200" spc="2567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爬取网站</a:t>
            </a:r>
            <a:r>
              <a:rPr sz="2200" spc="97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爬取系列网站</a:t>
            </a:r>
            <a:endParaRPr sz="2200" spc="54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8573" y="5919297"/>
            <a:ext cx="4809785" cy="40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2" dirty="0">
                <a:solidFill>
                  <a:srgbClr val="FF921A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原则</a:t>
            </a: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：类人行为可不参考</a:t>
            </a:r>
            <a:r>
              <a:rPr sz="2200" spc="29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200" spc="5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协议</a:t>
            </a:r>
            <a:endParaRPr sz="2200" spc="5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3258820" y="1042035"/>
            <a:ext cx="46259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对</a:t>
            </a:r>
            <a:r>
              <a:rPr lang="en-US" altLang="zh-CN" sz="4000" b="1">
                <a:sym typeface="+mn-ea"/>
              </a:rPr>
              <a:t>robots</a:t>
            </a:r>
            <a:r>
              <a:rPr lang="zh-CN" altLang="en-US" sz="4000" b="1">
                <a:sym typeface="+mn-ea"/>
              </a:rPr>
              <a:t>协议的</a:t>
            </a:r>
            <a:r>
              <a:rPr lang="zh-CN" altLang="en-US" sz="4000" b="1">
                <a:sym typeface="+mn-ea"/>
              </a:rPr>
              <a:t>理解</a:t>
            </a:r>
            <a:endParaRPr lang="zh-CN" altLang="en-US" sz="4000" b="1"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64185" y="4446270"/>
            <a:ext cx="931354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-10160"/>
            <a:ext cx="10738485" cy="7566660"/>
          </a:xfrm>
          <a:prstGeom prst="rect">
            <a:avLst/>
          </a:prstGeom>
        </p:spPr>
      </p:pic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33" y="1329690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3830320" y="2841943"/>
            <a:ext cx="316230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   单元</a:t>
            </a: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1720" y="3258237"/>
            <a:ext cx="3634732" cy="749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800" spc="-12" dirty="0">
                <a:solidFill>
                  <a:srgbClr val="404040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40404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注释，</a:t>
            </a:r>
            <a:r>
              <a:rPr sz="18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800" dirty="0">
                <a:solidFill>
                  <a:srgbClr val="40404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代表所有，</a:t>
            </a:r>
            <a:r>
              <a:rPr sz="18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800" dirty="0">
                <a:solidFill>
                  <a:srgbClr val="40404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代表根目录</a:t>
            </a:r>
            <a:endParaRPr sz="1800" dirty="0">
              <a:solidFill>
                <a:srgbClr val="40404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2105"/>
              </a:lnSpc>
              <a:spcBef>
                <a:spcPts val="1120"/>
              </a:spcBef>
              <a:spcAft>
                <a:spcPts val="0"/>
              </a:spcAft>
            </a:pPr>
            <a:r>
              <a:rPr sz="18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1800" dirty="0">
                <a:solidFill>
                  <a:srgbClr val="404040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18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agent:</a:t>
            </a:r>
            <a:r>
              <a:rPr sz="1800" spc="-18" dirty="0">
                <a:solidFill>
                  <a:srgbClr val="404040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800" dirty="0">
                <a:solidFill>
                  <a:srgbClr val="404040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404040"/>
              </a:solidFill>
              <a:latin typeface="OHJQNN+Consolas" panose="020B0609020204030204"/>
              <a:cs typeface="OHJQNN+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001" y="3623077"/>
            <a:ext cx="2808060" cy="378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05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协议的使用原则</a:t>
            </a:r>
            <a:endParaRPr sz="2050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949" y="4115072"/>
            <a:ext cx="1660624" cy="30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Disallow:</a:t>
            </a:r>
            <a:r>
              <a:rPr sz="1800" spc="-12" dirty="0">
                <a:solidFill>
                  <a:srgbClr val="404040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r>
              <a:rPr sz="1800" spc="-12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800" dirty="0">
                <a:solidFill>
                  <a:srgbClr val="404040"/>
                </a:solidFill>
                <a:latin typeface="OHJQNN+Consolas" panose="020B0609020204030204"/>
                <a:cs typeface="OHJQNN+Consolas" panose="020B0609020204030204"/>
              </a:rPr>
              <a:t>ꢀ</a:t>
            </a:r>
            <a:endParaRPr sz="1800" dirty="0">
              <a:solidFill>
                <a:srgbClr val="404040"/>
              </a:solidFill>
              <a:latin typeface="OHJQNN+Consolas" panose="020B0609020204030204"/>
              <a:cs typeface="OHJQNN+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8689" y="4802653"/>
            <a:ext cx="2550504" cy="378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05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协议基本语法</a:t>
            </a:r>
            <a:endParaRPr sz="2050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3258820" y="1042035"/>
            <a:ext cx="50546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网络爬虫</a:t>
            </a:r>
            <a:r>
              <a:rPr lang="en-US" altLang="zh-CN" sz="4000" b="1">
                <a:sym typeface="+mn-ea"/>
              </a:rPr>
              <a:t>“</a:t>
            </a:r>
            <a:r>
              <a:rPr lang="zh-CN" altLang="en-US" sz="4000" b="1">
                <a:sym typeface="+mn-ea"/>
              </a:rPr>
              <a:t>盗亦有道</a:t>
            </a:r>
            <a:r>
              <a:rPr lang="en-US" altLang="zh-CN" sz="4000" b="1">
                <a:sym typeface="+mn-ea"/>
              </a:rPr>
              <a:t>”</a:t>
            </a:r>
            <a:endParaRPr lang="en-US" altLang="zh-CN" sz="40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409" y="0"/>
            <a:ext cx="10690860" cy="75531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158" y="1040338"/>
            <a:ext cx="4391441" cy="561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25"/>
              </a:lnSpc>
              <a:spcBef>
                <a:spcPts val="0"/>
              </a:spcBef>
              <a:spcAft>
                <a:spcPts val="0"/>
              </a:spcAft>
            </a:pPr>
            <a:r>
              <a:rPr sz="3400" spc="-18" dirty="0">
                <a:solidFill>
                  <a:srgbClr val="000000"/>
                </a:solidFill>
                <a:latin typeface="MMONTO+Calibri" panose="020F0502020204030204"/>
                <a:cs typeface="MMONTO+Calibri" panose="020F0502020204030204"/>
              </a:rPr>
              <a:t>TheꢀWebsiteꢀisꢀtheꢀ</a:t>
            </a:r>
            <a:r>
              <a:rPr sz="3400" dirty="0">
                <a:solidFill>
                  <a:srgbClr val="FF921A"/>
                </a:solidFill>
                <a:latin typeface="MMONTO+Calibri" panose="020F0502020204030204"/>
                <a:cs typeface="MMONTO+Calibri" panose="020F0502020204030204"/>
              </a:rPr>
              <a:t>API</a:t>
            </a:r>
            <a:r>
              <a:rPr sz="3400" spc="-159" dirty="0">
                <a:solidFill>
                  <a:srgbClr val="FF921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dirty="0">
                <a:solidFill>
                  <a:srgbClr val="FF921A"/>
                </a:solidFill>
                <a:latin typeface="MMONTO+Calibri" panose="020F0502020204030204"/>
                <a:cs typeface="MMONTO+Calibri" panose="020F0502020204030204"/>
              </a:rPr>
              <a:t>…</a:t>
            </a:r>
            <a:endParaRPr sz="3050" dirty="0">
              <a:solidFill>
                <a:srgbClr val="FF921A"/>
              </a:solidFill>
              <a:latin typeface="MMONTO+Calibri" panose="020F0502020204030204"/>
              <a:cs typeface="MMONTO+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7745" y="1911793"/>
            <a:ext cx="1530571" cy="457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05"/>
              </a:lnSpc>
              <a:spcBef>
                <a:spcPts val="0"/>
              </a:spcBef>
              <a:spcAft>
                <a:spcPts val="0"/>
              </a:spcAft>
            </a:pPr>
            <a:r>
              <a:rPr sz="2700" spc="-10" dirty="0">
                <a:solidFill>
                  <a:srgbClr val="000000"/>
                </a:solidFill>
                <a:latin typeface="MMONTO+Calibri" panose="020F0502020204030204"/>
                <a:cs typeface="MMONTO+Calibri" panose="020F0502020204030204"/>
              </a:rPr>
              <a:t>robots.txt</a:t>
            </a:r>
            <a:endParaRPr sz="2700" spc="-10" dirty="0">
              <a:solidFill>
                <a:srgbClr val="000000"/>
              </a:solidFill>
              <a:latin typeface="MMONTO+Calibri" panose="020F0502020204030204"/>
              <a:cs typeface="MMONTO+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6389" y="2419832"/>
            <a:ext cx="1699411" cy="292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1500" spc="23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网络爬虫排除标准</a:t>
            </a:r>
            <a:endParaRPr sz="1500" spc="23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335" y="2926015"/>
            <a:ext cx="1426030" cy="457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05"/>
              </a:lnSpc>
              <a:spcBef>
                <a:spcPts val="0"/>
              </a:spcBef>
              <a:spcAft>
                <a:spcPts val="0"/>
              </a:spcAft>
            </a:pPr>
            <a:r>
              <a:rPr sz="2700" dirty="0">
                <a:solidFill>
                  <a:srgbClr val="000000"/>
                </a:solidFill>
                <a:latin typeface="MMONTO+Calibri" panose="020F0502020204030204"/>
                <a:cs typeface="MMONTO+Calibri" panose="020F0502020204030204"/>
              </a:rPr>
              <a:t>Requests</a:t>
            </a:r>
            <a:endParaRPr sz="2700" dirty="0">
              <a:solidFill>
                <a:srgbClr val="000000"/>
              </a:solidFill>
              <a:latin typeface="MMONTO+Calibri" panose="020F0502020204030204"/>
              <a:cs typeface="MMONTO+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831" y="3463772"/>
            <a:ext cx="186071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1500" spc="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自动爬取HTML页面</a:t>
            </a:r>
            <a:endParaRPr sz="1500" spc="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80645" marR="0">
              <a:lnSpc>
                <a:spcPts val="2005"/>
              </a:lnSpc>
              <a:spcBef>
                <a:spcPts val="740"/>
              </a:spcBef>
              <a:spcAft>
                <a:spcPts val="0"/>
              </a:spcAft>
            </a:pPr>
            <a:r>
              <a:rPr sz="1500" spc="23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自动网络请求提交</a:t>
            </a:r>
            <a:endParaRPr sz="1500" spc="23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5919" y="5147839"/>
            <a:ext cx="5309883" cy="378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9" dirty="0">
                <a:solidFill>
                  <a:srgbClr val="7E7E7E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掌握定向网络数据爬取和网页解析的基本能力</a:t>
            </a:r>
            <a:endParaRPr sz="2050" spc="-19" dirty="0">
              <a:solidFill>
                <a:srgbClr val="7E7E7E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5485" y="5745782"/>
            <a:ext cx="4802831" cy="553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5"/>
              </a:lnSpc>
              <a:spcBef>
                <a:spcPts val="0"/>
              </a:spcBef>
              <a:spcAft>
                <a:spcPts val="0"/>
              </a:spcAft>
            </a:pPr>
            <a:r>
              <a:rPr sz="4050" spc="20" dirty="0">
                <a:solidFill>
                  <a:srgbClr val="000000"/>
                </a:solidFill>
                <a:latin typeface="黑体" panose="02010609060101010101" charset="-122"/>
                <a:cs typeface="黑体" panose="02010609060101010101" charset="-122"/>
              </a:rPr>
              <a:t>网络爬虫与信息提取</a:t>
            </a:r>
            <a:endParaRPr sz="4050" spc="20" dirty="0">
              <a:solidFill>
                <a:srgbClr val="000000"/>
              </a:solidFill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3271" y="6308076"/>
            <a:ext cx="913001" cy="242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5"/>
              </a:lnSpc>
              <a:spcBef>
                <a:spcPts val="0"/>
              </a:spcBef>
              <a:spcAft>
                <a:spcPts val="0"/>
              </a:spcAft>
            </a:pPr>
            <a:r>
              <a:rPr sz="1000" spc="10" dirty="0">
                <a:solidFill>
                  <a:srgbClr val="000000"/>
                </a:solidFill>
                <a:latin typeface="TAQWOT+SegoeScript" panose="030B0504020000000003"/>
                <a:cs typeface="TAQWOT+SegoeScript" panose="030B0504020000000003"/>
              </a:rPr>
              <a:t>O4X</a:t>
            </a:r>
            <a:r>
              <a:rPr sz="1000" spc="26" dirty="0">
                <a:solidFill>
                  <a:srgbClr val="000000"/>
                </a:solidFill>
                <a:latin typeface="TAQWOT+SegoeScript" panose="030B0504020000000003"/>
                <a:cs typeface="TAQWOT+SegoeScript" panose="030B0504020000000003"/>
              </a:rPr>
              <a:t> </a:t>
            </a:r>
            <a:r>
              <a:rPr sz="1000" dirty="0">
                <a:solidFill>
                  <a:srgbClr val="000000"/>
                </a:solidFill>
                <a:latin typeface="TAQWOT+SegoeScript" panose="030B0504020000000003"/>
                <a:cs typeface="TAQWOT+SegoeScript" panose="030B0504020000000003"/>
              </a:rPr>
              <a:t>-Tian</a:t>
            </a:r>
            <a:endParaRPr sz="1000" dirty="0">
              <a:solidFill>
                <a:srgbClr val="000000"/>
              </a:solidFill>
              <a:latin typeface="TAQWOT+SegoeScript" panose="030B0504020000000003"/>
              <a:cs typeface="TAQWOT+SegoeScript" panose="030B05040200000000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05" y="-10160"/>
            <a:ext cx="10738485" cy="7566660"/>
          </a:xfrm>
          <a:prstGeom prst="rect">
            <a:avLst/>
          </a:prstGeom>
        </p:spPr>
      </p:pic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33" y="1329690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2323465" y="2841943"/>
            <a:ext cx="639064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   网络爬虫引起的问题</a:t>
            </a:r>
            <a:r>
              <a:rPr lang="zh-CN" altLang="zh-CN" sz="4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05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4290" y="2660955"/>
            <a:ext cx="2434685" cy="1438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小规模，数据量小</a:t>
            </a:r>
            <a:endParaRPr sz="2200" spc="54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143510" marR="0">
              <a:lnSpc>
                <a:spcPts val="2900"/>
              </a:lnSpc>
              <a:spcBef>
                <a:spcPts val="1165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爬取速度不敏感</a:t>
            </a:r>
            <a:endParaRPr sz="2200" spc="54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373380" marR="0">
              <a:lnSpc>
                <a:spcPts val="2900"/>
              </a:lnSpc>
              <a:spcBef>
                <a:spcPts val="1115"/>
              </a:spcBef>
              <a:spcAft>
                <a:spcPts val="0"/>
              </a:spcAft>
            </a:pPr>
            <a:r>
              <a:rPr sz="2200" spc="29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Requests</a:t>
            </a:r>
            <a:r>
              <a:rPr sz="220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库</a:t>
            </a:r>
            <a:endParaRPr sz="220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1504" y="2660955"/>
            <a:ext cx="3006832" cy="922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中规模，数据规模较大</a:t>
            </a:r>
            <a:endParaRPr sz="2200" spc="5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572135" marR="0">
              <a:lnSpc>
                <a:spcPts val="2900"/>
              </a:lnSpc>
              <a:spcBef>
                <a:spcPts val="1165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爬取速度敏感</a:t>
            </a:r>
            <a:endParaRPr sz="2200" spc="5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2397" y="2660955"/>
            <a:ext cx="2434490" cy="1438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大规模，搜索引擎</a:t>
            </a:r>
            <a:endParaRPr sz="2200" spc="5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286385" marR="0">
              <a:lnSpc>
                <a:spcPts val="2900"/>
              </a:lnSpc>
              <a:spcBef>
                <a:spcPts val="1165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爬取速度关键</a:t>
            </a:r>
            <a:endParaRPr sz="2200" spc="5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572135" marR="0">
              <a:lnSpc>
                <a:spcPts val="2900"/>
              </a:lnSpc>
              <a:spcBef>
                <a:spcPts val="1115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定制开发</a:t>
            </a:r>
            <a:endParaRPr sz="2200" spc="5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7542" y="3692855"/>
            <a:ext cx="1374783" cy="40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29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Scrapy</a:t>
            </a:r>
            <a:r>
              <a:rPr sz="220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库</a:t>
            </a:r>
            <a:endParaRPr sz="220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9937" y="4237062"/>
            <a:ext cx="910760" cy="44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ts val="0"/>
              </a:spcBef>
              <a:spcAft>
                <a:spcPts val="0"/>
              </a:spcAft>
            </a:pPr>
            <a:r>
              <a:rPr sz="2700" spc="1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&gt;90%</a:t>
            </a:r>
            <a:endParaRPr sz="2700" spc="10" dirty="0">
              <a:solidFill>
                <a:srgbClr val="00000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723" y="4994961"/>
            <a:ext cx="6044830" cy="40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47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爬取网页</a:t>
            </a:r>
            <a:r>
              <a:rPr sz="2200" spc="75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47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玩转网页</a:t>
            </a:r>
            <a:r>
              <a:rPr sz="2200" spc="2567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爬取网站</a:t>
            </a:r>
            <a:r>
              <a:rPr sz="2200" spc="97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爬取系列网站</a:t>
            </a:r>
            <a:endParaRPr sz="2200" spc="54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4608" y="4994961"/>
            <a:ext cx="1288578" cy="40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爬取全网</a:t>
            </a:r>
            <a:endParaRPr sz="2200" spc="5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3419475" y="1057910"/>
            <a:ext cx="42703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网络爬虫的尺寸</a:t>
            </a:r>
            <a:endParaRPr lang="zh-CN" altLang="en-US" sz="4000" b="1"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980440" y="4757420"/>
            <a:ext cx="88626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3810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27333" y="2980279"/>
            <a:ext cx="1527769" cy="1728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0"/>
              </a:lnSpc>
              <a:spcBef>
                <a:spcPts val="0"/>
              </a:spcBef>
              <a:spcAft>
                <a:spcPts val="0"/>
              </a:spcAft>
            </a:pPr>
            <a:r>
              <a:rPr sz="270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性能骚扰</a:t>
            </a:r>
            <a:endParaRPr sz="270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3570"/>
              </a:lnSpc>
              <a:spcBef>
                <a:spcPts val="1250"/>
              </a:spcBef>
              <a:spcAft>
                <a:spcPts val="0"/>
              </a:spcAft>
            </a:pPr>
            <a:r>
              <a:rPr sz="270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法律风险</a:t>
            </a:r>
            <a:endParaRPr sz="270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3570"/>
              </a:lnSpc>
              <a:spcBef>
                <a:spcPts val="1300"/>
              </a:spcBef>
              <a:spcAft>
                <a:spcPts val="0"/>
              </a:spcAft>
            </a:pPr>
            <a:r>
              <a:rPr sz="270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隐私泄露</a:t>
            </a:r>
            <a:endParaRPr sz="270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2602865" y="1042035"/>
            <a:ext cx="5740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网络爬虫</a:t>
            </a:r>
            <a:r>
              <a:rPr lang="zh-CN" altLang="en-US" sz="4000" b="1">
                <a:sym typeface="+mn-ea"/>
              </a:rPr>
              <a:t>引发的问题</a:t>
            </a:r>
            <a:endParaRPr lang="zh-CN" altLang="en-US" sz="40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3148" t="34766" r="31669" b="45156"/>
          <a:stretch>
            <a:fillRect/>
          </a:stretch>
        </p:blipFill>
        <p:spPr>
          <a:xfrm>
            <a:off x="5850890" y="3110230"/>
            <a:ext cx="1975485" cy="1468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05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7585" y="5049520"/>
            <a:ext cx="470344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Web服务器默认接收人类访问</a:t>
            </a:r>
            <a:endParaRPr sz="2400" spc="-2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337" y="5513657"/>
            <a:ext cx="8453997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1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受限于编写水平和目的，网络爬虫将会为Web服务器带来巨大的资源开销</a:t>
            </a:r>
            <a:r>
              <a:rPr lang="zh-CN" sz="2400" spc="-21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。</a:t>
            </a:r>
            <a:endParaRPr lang="zh-CN" sz="2400" spc="-21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29785" t="32023" r="32343" b="41641"/>
          <a:stretch>
            <a:fillRect/>
          </a:stretch>
        </p:blipFill>
        <p:spPr>
          <a:xfrm>
            <a:off x="2716530" y="2463165"/>
            <a:ext cx="4927600" cy="1926590"/>
          </a:xfrm>
          <a:prstGeom prst="rect">
            <a:avLst/>
          </a:prstGeom>
        </p:spPr>
      </p:pic>
      <p:sp>
        <p:nvSpPr>
          <p:cNvPr id="5124" name="矩形 2"/>
          <p:cNvSpPr/>
          <p:nvPr/>
        </p:nvSpPr>
        <p:spPr>
          <a:xfrm>
            <a:off x="2602865" y="1042035"/>
            <a:ext cx="5740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网络爬虫的</a:t>
            </a:r>
            <a:r>
              <a:rPr lang="en-US" altLang="zh-CN" sz="4000" b="1">
                <a:sym typeface="+mn-ea"/>
              </a:rPr>
              <a:t>”</a:t>
            </a:r>
            <a:r>
              <a:rPr lang="zh-CN" altLang="en-US" sz="4000" b="1">
                <a:sym typeface="+mn-ea"/>
              </a:rPr>
              <a:t>性能骚扰</a:t>
            </a:r>
            <a:r>
              <a:rPr lang="en-US" altLang="zh-CN" sz="4000" b="1">
                <a:sym typeface="+mn-ea"/>
              </a:rPr>
              <a:t>”</a:t>
            </a:r>
            <a:endParaRPr lang="en-US" altLang="zh-CN" sz="40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3810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8109" y="3969309"/>
            <a:ext cx="3579173" cy="40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服务器上的数据有产权归属</a:t>
            </a:r>
            <a:endParaRPr sz="2200" spc="5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109" y="4484423"/>
            <a:ext cx="5297455" cy="40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4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网络爬虫获取数据后牟利将带来法律风险</a:t>
            </a:r>
            <a:endParaRPr sz="2200" spc="54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2602865" y="1042035"/>
            <a:ext cx="5740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网络爬虫的</a:t>
            </a:r>
            <a:r>
              <a:rPr lang="zh-CN" altLang="en-US" sz="4000" b="1">
                <a:sym typeface="+mn-ea"/>
              </a:rPr>
              <a:t>法律风险</a:t>
            </a:r>
            <a:endParaRPr lang="zh-CN" altLang="en-US" sz="40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3148" t="34766" r="31669" b="45156"/>
          <a:stretch>
            <a:fillRect/>
          </a:stretch>
        </p:blipFill>
        <p:spPr>
          <a:xfrm>
            <a:off x="5922645" y="2338070"/>
            <a:ext cx="1975485" cy="1468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3810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2493" y="4258488"/>
            <a:ext cx="7877262" cy="921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sz="2200" spc="55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网络爬虫可能具备突破简单访问控制的能力，获得被保护数据</a:t>
            </a:r>
            <a:endParaRPr sz="2200" spc="55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2900"/>
              </a:lnSpc>
              <a:spcBef>
                <a:spcPts val="1155"/>
              </a:spcBef>
              <a:spcAft>
                <a:spcPts val="0"/>
              </a:spcAft>
            </a:pPr>
            <a:r>
              <a:rPr sz="2200" spc="5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从而泄露个人隐私</a:t>
            </a:r>
            <a:endParaRPr sz="2200" spc="5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2602865" y="1042035"/>
            <a:ext cx="5740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网络爬虫的</a:t>
            </a:r>
            <a:r>
              <a:rPr lang="zh-CN" altLang="en-US" sz="4000" b="1">
                <a:sym typeface="+mn-ea"/>
              </a:rPr>
              <a:t>隐私泄露</a:t>
            </a:r>
            <a:endParaRPr lang="zh-CN" altLang="en-US" sz="40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3148" t="34766" r="31669" b="45156"/>
          <a:stretch>
            <a:fillRect/>
          </a:stretch>
        </p:blipFill>
        <p:spPr>
          <a:xfrm>
            <a:off x="5850890" y="2409825"/>
            <a:ext cx="1975485" cy="1468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10160"/>
            <a:ext cx="10738485" cy="75666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5035" y="2711450"/>
            <a:ext cx="59563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NQMBRK+ArialMT" panose="020B0604020202020204"/>
                <a:cs typeface="NQMBRK+ArialMT" panose="020B0604020202020204"/>
              </a:rPr>
              <a:t>•</a:t>
            </a:r>
            <a:r>
              <a:rPr sz="2400" b="1" spc="130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来源审查：判断</a:t>
            </a:r>
            <a:r>
              <a:rPr sz="2400" b="1" spc="-1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2400" b="1" spc="-12" dirty="0">
                <a:solidFill>
                  <a:srgbClr val="000000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2400" b="1" spc="-1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Agent</a:t>
            </a:r>
            <a:r>
              <a:rPr sz="2400" b="1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进行限制</a:t>
            </a:r>
            <a:endParaRPr sz="2400" b="1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035" y="3347720"/>
            <a:ext cx="8930005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575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检查来访</a:t>
            </a:r>
            <a:r>
              <a:rPr sz="2400" spc="-1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HTTP</a:t>
            </a:r>
            <a:r>
              <a:rPr sz="2400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协议头的</a:t>
            </a:r>
            <a:r>
              <a:rPr sz="2400" spc="-1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User</a:t>
            </a:r>
            <a:r>
              <a:rPr sz="2400" spc="-18" dirty="0">
                <a:solidFill>
                  <a:srgbClr val="000000"/>
                </a:solidFill>
                <a:latin typeface="OHJQNN+Consolas" panose="020B0609020204030204"/>
                <a:cs typeface="OHJQNN+Consolas" panose="020B0609020204030204"/>
              </a:rPr>
              <a:t>‐</a:t>
            </a:r>
            <a:r>
              <a:rPr sz="2400" spc="-12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Agent</a:t>
            </a:r>
            <a:r>
              <a:rPr sz="2400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域，只响应浏览器或友好爬虫的访问</a:t>
            </a:r>
            <a:endParaRPr sz="2400" spc="-20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  <a:p>
            <a:pPr marL="0" marR="0">
              <a:lnSpc>
                <a:spcPts val="2675"/>
              </a:lnSpc>
              <a:spcBef>
                <a:spcPts val="233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NQMBRK+ArialMT" panose="020B0604020202020204"/>
                <a:cs typeface="NQMBRK+ArialMT" panose="020B0604020202020204"/>
              </a:rPr>
              <a:t>•</a:t>
            </a:r>
            <a:r>
              <a:rPr sz="2400" b="1" spc="130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发布公告：</a:t>
            </a:r>
            <a:r>
              <a:rPr sz="2400" b="1" spc="-10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Robots</a:t>
            </a:r>
            <a:r>
              <a:rPr sz="2400" b="1" spc="-22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协议</a:t>
            </a:r>
            <a:endParaRPr sz="2400" b="1" spc="-22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305" y="5000625"/>
            <a:ext cx="730694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75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9" dirty="0">
                <a:solidFill>
                  <a:srgbClr val="000000"/>
                </a:solidFill>
                <a:latin typeface="DCMEWR+MicrosoftYaHei" panose="020B0503020204020204" charset="-122"/>
                <a:cs typeface="DCMEWR+MicrosoftYaHei" panose="020B0503020204020204" charset="-122"/>
              </a:rPr>
              <a:t>告知所有爬虫网站的爬取策略，要求爬虫遵守</a:t>
            </a:r>
            <a:endParaRPr sz="2400" spc="-19" dirty="0">
              <a:solidFill>
                <a:srgbClr val="000000"/>
              </a:solidFill>
              <a:latin typeface="DCMEWR+MicrosoftYaHei" panose="020B0503020204020204" charset="-122"/>
              <a:cs typeface="DCMEWR+MicrosoftYaHei" panose="020B0503020204020204" charset="-122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3320415" y="1042035"/>
            <a:ext cx="43821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>
                <a:sym typeface="+mn-ea"/>
              </a:rPr>
              <a:t>网络爬虫</a:t>
            </a:r>
            <a:r>
              <a:rPr lang="zh-CN" altLang="en-US" sz="4000" b="1">
                <a:sym typeface="+mn-ea"/>
              </a:rPr>
              <a:t>的限制</a:t>
            </a:r>
            <a:endParaRPr lang="zh-CN" altLang="en-US" sz="4000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AwOTUyY2Y3YTQ0Mjc4Njc0MjJiYjhlNzdmNmYyZDEifQ==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MHFIJM+MicrosoftYaHei</vt:lpstr>
      <vt:lpstr>MMONTO+Calibri</vt:lpstr>
      <vt:lpstr>Times New Roman</vt:lpstr>
      <vt:lpstr>DCMEWR+MicrosoftYaHei</vt:lpstr>
      <vt:lpstr>黑体</vt:lpstr>
      <vt:lpstr>TAQWOT+SegoeScript</vt:lpstr>
      <vt:lpstr>微软雅黑</vt:lpstr>
      <vt:lpstr>Consolas</vt:lpstr>
      <vt:lpstr>NQMBRK+ArialMT</vt:lpstr>
      <vt:lpstr>OHJQNN+Consolas</vt:lpstr>
      <vt:lpstr>Arial Unicode MS</vt:lpstr>
      <vt:lpstr>Calibri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lenovo</dc:creator>
  <cp:lastModifiedBy>声声慢</cp:lastModifiedBy>
  <cp:revision>7</cp:revision>
  <dcterms:created xsi:type="dcterms:W3CDTF">2021-08-27T09:30:00Z</dcterms:created>
  <dcterms:modified xsi:type="dcterms:W3CDTF">2023-11-16T07:58:55Z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202E7950F49F434C9C8E59C072EE0ADC</vt:lpwstr>
  </property>
  <property fmtid="{D5CDD505-2E9C-101B-9397-08002B2CF9AE}" pid="3" name="KSOProductBuildVer">
    <vt:lpwstr>2052-12.1.0.15712</vt:lpwstr>
  </property>
</Properties>
</file>