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415" r:id="rId3"/>
    <p:sldId id="571" r:id="rId4"/>
    <p:sldId id="578" r:id="rId5"/>
    <p:sldId id="574" r:id="rId6"/>
    <p:sldId id="576" r:id="rId7"/>
    <p:sldId id="672" r:id="rId8"/>
    <p:sldId id="601" r:id="rId9"/>
    <p:sldId id="598" r:id="rId10"/>
    <p:sldId id="837" r:id="rId11"/>
    <p:sldId id="602" r:id="rId12"/>
    <p:sldId id="1055" r:id="rId13"/>
    <p:sldId id="1056" r:id="rId14"/>
    <p:sldId id="1057" r:id="rId15"/>
    <p:sldId id="1058" r:id="rId16"/>
    <p:sldId id="604" r:id="rId17"/>
    <p:sldId id="1059" r:id="rId18"/>
    <p:sldId id="1060" r:id="rId19"/>
    <p:sldId id="1061" r:id="rId20"/>
    <p:sldId id="1062" r:id="rId21"/>
    <p:sldId id="1063" r:id="rId22"/>
    <p:sldId id="1064" r:id="rId23"/>
    <p:sldId id="1065" r:id="rId24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0"/>
    <p:restoredTop sz="94684"/>
  </p:normalViewPr>
  <p:slideViewPr>
    <p:cSldViewPr showGuides="1">
      <p:cViewPr varScale="1">
        <p:scale>
          <a:sx n="72" d="100"/>
          <a:sy n="72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24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tags" Target="../tags/tag1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tags" Target="../tags/tag15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"/>
          <p:cNvSpPr>
            <a:spLocks noGrp="1"/>
          </p:cNvSpPr>
          <p:nvPr>
            <p:ph type="ctrTitle"/>
          </p:nvPr>
        </p:nvSpPr>
        <p:spPr>
          <a:xfrm>
            <a:off x="0" y="1268413"/>
            <a:ext cx="9396413" cy="3240087"/>
          </a:xfrm>
        </p:spPr>
        <p:txBody>
          <a:bodyPr vert="horz" wrap="square" lIns="91440" tIns="45720" rIns="91440" bIns="45720" anchor="ctr" anchorCtr="0"/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农产品数据定向爬虫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75" name="Chart 6"/>
          <p:cNvGraphicFramePr/>
          <p:nvPr/>
        </p:nvGraphicFramePr>
        <p:xfrm>
          <a:off x="0" y="4868863"/>
          <a:ext cx="8859838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14401800" imgH="5003800" progId="Excel.Chart.8">
                  <p:embed/>
                </p:oleObj>
              </mc:Choice>
              <mc:Fallback>
                <p:oleObj name="" r:id="rId2" imgW="14401800" imgH="5003800" progId="Excel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868863"/>
                        <a:ext cx="8859838" cy="146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24612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getFruitList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object 3"/>
          <p:cNvSpPr txBox="1"/>
          <p:nvPr>
            <p:custDataLst>
              <p:tags r:id="rId3"/>
            </p:custDataLst>
          </p:nvPr>
        </p:nvSpPr>
        <p:spPr>
          <a:xfrm>
            <a:off x="840105" y="1769110"/>
            <a:ext cx="543750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b="1" spc="52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万农网</a:t>
            </a:r>
            <a:r>
              <a:rPr sz="2200" spc="52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：</a:t>
            </a:r>
            <a:r>
              <a:rPr sz="2200" spc="3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http://www.10000n.cn/</a:t>
            </a:r>
            <a:endParaRPr sz="2200" spc="31" dirty="0">
              <a:solidFill>
                <a:srgbClr val="000000"/>
              </a:solidFill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15" y="2276475"/>
            <a:ext cx="8356600" cy="412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24612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getFruitList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6627" name="矩形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15695" y="1988820"/>
            <a:ext cx="7525385" cy="415417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 </a:t>
            </a:r>
            <a:r>
              <a:rPr kumimoji="0" lang="zh-CN" altLang="zh-CN" sz="1600" b="0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getFruitList</a:t>
            </a:r>
            <a:r>
              <a:rPr kumimoji="0" lang="zh-CN" altLang="zh-CN" sz="16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(lst, fruit_list_url):</a:t>
            </a:r>
            <a:endParaRPr kumimoji="0" lang="zh-CN" altLang="zh-CN" sz="16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html = getHTMLText(fruit_list_url)</a:t>
            </a:r>
            <a:endParaRPr kumimoji="0" lang="zh-CN" altLang="zh-CN" sz="16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soup = BeautifulSoup(html, 'html.parser')</a:t>
            </a:r>
            <a:endParaRPr kumimoji="0" lang="zh-CN" altLang="zh-CN" sz="16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div = soup.find('div',attrs={'class':"category clearfix"})</a:t>
            </a:r>
            <a:endParaRPr kumimoji="0" lang="zh-CN" altLang="zh-CN" sz="16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if div.find_all(string = '水果')[0]=='水果':</a:t>
            </a:r>
            <a:endParaRPr kumimoji="0" lang="zh-CN" altLang="zh-CN" sz="16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for i in div.find_all('a'):</a:t>
            </a:r>
            <a:endParaRPr kumimoji="0" lang="zh-CN" altLang="zh-CN" sz="16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try:</a:t>
            </a:r>
            <a:endParaRPr kumimoji="0" lang="zh-CN" altLang="zh-CN" sz="16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href = i.attrs['href']</a:t>
            </a:r>
            <a:endParaRPr kumimoji="0" lang="zh-CN" altLang="zh-CN" sz="16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lst.append(re.match(r"http://(.*).10000n.cn", href).group(1))</a:t>
            </a:r>
            <a:endParaRPr kumimoji="0" lang="zh-CN" altLang="zh-CN" sz="16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except:</a:t>
            </a:r>
            <a:endParaRPr kumimoji="0" lang="zh-CN" altLang="zh-CN" sz="16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continue</a:t>
            </a:r>
            <a:r>
              <a:rPr kumimoji="0" lang="zh-CN" altLang="zh-CN" sz="16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38709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getFruit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Info()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object 3"/>
          <p:cNvSpPr txBox="1"/>
          <p:nvPr>
            <p:custDataLst>
              <p:tags r:id="rId3"/>
            </p:custDataLst>
          </p:nvPr>
        </p:nvSpPr>
        <p:spPr>
          <a:xfrm>
            <a:off x="840105" y="1625600"/>
            <a:ext cx="696722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b="1" spc="52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万农网</a:t>
            </a:r>
            <a:r>
              <a:rPr sz="2200" spc="52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：</a:t>
            </a:r>
            <a:r>
              <a:rPr sz="2200" spc="3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http://xigua.10000n.cn/jiage/</a:t>
            </a:r>
            <a:endParaRPr sz="2200" spc="31" dirty="0">
              <a:solidFill>
                <a:srgbClr val="000000"/>
              </a:solidFill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9750" y="2492375"/>
            <a:ext cx="8220710" cy="2602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38709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getFruit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Info()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object 3"/>
          <p:cNvSpPr txBox="1"/>
          <p:nvPr>
            <p:custDataLst>
              <p:tags r:id="rId3"/>
            </p:custDataLst>
          </p:nvPr>
        </p:nvSpPr>
        <p:spPr>
          <a:xfrm>
            <a:off x="840105" y="1625600"/>
            <a:ext cx="696722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b="1" spc="52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万农网</a:t>
            </a:r>
            <a:r>
              <a:rPr sz="2200" spc="52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：</a:t>
            </a:r>
            <a:r>
              <a:rPr sz="2200" spc="3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http://xigua.10000n.cn/jiage/</a:t>
            </a:r>
            <a:endParaRPr sz="2200" spc="31" dirty="0">
              <a:solidFill>
                <a:srgbClr val="000000"/>
              </a:solidFill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" y="2060575"/>
            <a:ext cx="7506970" cy="4401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38709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getFruit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Info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6627" name="矩形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03985" y="-18415"/>
            <a:ext cx="8012430" cy="701611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 </a:t>
            </a:r>
            <a:r>
              <a:rPr kumimoji="0" lang="zh-CN" altLang="zh-CN" sz="1200" b="0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getFruitInfo</a:t>
            </a: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(lst, fruit_info_url1,fruit_info_url2, fpath):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for fruit in lst: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url = fruit_info_url1 + fruit +fruit_info_url2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html = getHTMLText(url)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try: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if html == "":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continue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infoDict = []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soup = BeautifulSoup(html, 'html.parser')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fruitInfo = soup.find('div', attrs={'class': 'con_list2'})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fruitlistinfo = fruitInfo.find_all('li',attrs={'class':"d clearfix"})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for i in fruitlistinfo: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time = i.find_all('span')[0].string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addr = i.find_all('span')[1].string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type = i.find_all('span')[2].string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price=i.find_all('span')[3].string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price=str(price).strip()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#'\r\n\t\t                    \t\t\t\t                    \t0.80~1.00元/斤\t\t                    '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person = i.find_all('span')[4].string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infoDict.append([time,addr,type,price,person])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with open(fpath, 'a', encoding='utf-8') as f: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f.write(str(infoDict) + '\n\n'</a:t>
            </a:r>
            <a:r>
              <a:rPr kumimoji="0" lang="en-US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except: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traceback.print_exc()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continue</a:t>
            </a:r>
            <a:endParaRPr kumimoji="0" lang="zh-CN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3718243" y="764540"/>
            <a:ext cx="1706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全代码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object 3"/>
          <p:cNvSpPr txBox="1"/>
          <p:nvPr>
            <p:custDataLst>
              <p:tags r:id="rId3"/>
            </p:custDataLst>
          </p:nvPr>
        </p:nvSpPr>
        <p:spPr>
          <a:xfrm>
            <a:off x="3779907" y="3356915"/>
            <a:ext cx="1862286" cy="406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请阅读全代码</a:t>
            </a:r>
            <a:endParaRPr sz="2200" spc="54" dirty="0">
              <a:solidFill>
                <a:srgbClr val="000000"/>
              </a:solidFill>
              <a:latin typeface="DLEFKV+MicrosoftYaHei" panose="020B0503020204020204" charset="-122"/>
              <a:cs typeface="DLEFKV+MicrosoftYaHei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TextBox 2"/>
          <p:cNvSpPr txBox="1"/>
          <p:nvPr/>
        </p:nvSpPr>
        <p:spPr>
          <a:xfrm>
            <a:off x="868680" y="2924810"/>
            <a:ext cx="744982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农产品数据定向爬虫实例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2448243" y="2988945"/>
            <a:ext cx="4246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如何提高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用户体验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1432243" y="908050"/>
            <a:ext cx="6278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速度提高：编码识别的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627" name="矩形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03985" y="2493010"/>
            <a:ext cx="5614035" cy="230695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 </a:t>
            </a:r>
            <a:r>
              <a:rPr kumimoji="0" lang="zh-CN" altLang="zh-CN" sz="1200" b="0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getHTMLText</a:t>
            </a: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(url):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try: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r = requests.get(url)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r.raise_for_status()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r.encoding = </a:t>
            </a:r>
            <a:r>
              <a:rPr kumimoji="0" lang="en-US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r.apparent_encoding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return r.text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except: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return ""   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9885" y="3648710"/>
            <a:ext cx="3456305" cy="283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 txBox="1"/>
          <p:nvPr>
            <p:custDataLst>
              <p:tags r:id="rId4"/>
            </p:custDataLst>
          </p:nvPr>
        </p:nvSpPr>
        <p:spPr>
          <a:xfrm>
            <a:off x="323983" y="4989246"/>
            <a:ext cx="8579819" cy="406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30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r.apparent_encoding</a:t>
            </a:r>
            <a:r>
              <a:rPr sz="2200" spc="57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需要分析文本，运行较慢，可辅助人工分析</a:t>
            </a:r>
            <a:endParaRPr sz="2200" spc="57" dirty="0">
              <a:solidFill>
                <a:srgbClr val="000000"/>
              </a:solidFill>
              <a:latin typeface="DLEFKV+MicrosoftYaHei" panose="020B0503020204020204" charset="-122"/>
              <a:cs typeface="DLEFKV+MicrosoftYaHei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1432243" y="908050"/>
            <a:ext cx="6278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速度提高：编码识别的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627" name="矩形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03985" y="2493010"/>
            <a:ext cx="5614035" cy="230695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 </a:t>
            </a:r>
            <a:r>
              <a:rPr kumimoji="0" lang="zh-CN" altLang="zh-CN" sz="1200" b="0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getHTMLText</a:t>
            </a: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(url</a:t>
            </a:r>
            <a:r>
              <a:rPr kumimoji="0" lang="en-US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,code=’utf-8’</a:t>
            </a: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):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try: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r = requests.get(url)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r.raise_for_status()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r.encoding = </a:t>
            </a:r>
            <a:r>
              <a:rPr kumimoji="0" lang="en-US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return r.text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except: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return ""   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9885" y="3648710"/>
            <a:ext cx="3456305" cy="283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TextBox 2"/>
          <p:cNvSpPr txBox="1"/>
          <p:nvPr/>
        </p:nvSpPr>
        <p:spPr>
          <a:xfrm>
            <a:off x="868680" y="2924810"/>
            <a:ext cx="744982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农产品数据定向爬虫实例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1178243" y="908050"/>
            <a:ext cx="6786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体验提高：增加动态进度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显示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627" name="矩形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03985" y="2493010"/>
            <a:ext cx="5614035" cy="341503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 getFruitInfo(lst, fruit_info_url1,fruit_info_url2, fpath):</a:t>
            </a:r>
            <a:endParaRPr kumimoji="0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altLang="zh-CN" sz="1200" b="0" i="0" u="none" strike="noStrike" kern="120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count=0</a:t>
            </a:r>
            <a:endParaRPr kumimoji="0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zh-CN" sz="1200" b="0" i="0" u="none" strike="noStrike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with open(fpath, 'a', encoding='utf-8') as f: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f.write(str(infoDict) + '\n\n')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count=count+1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print('</a:t>
            </a:r>
            <a:r>
              <a:rPr kumimoji="0" lang="en-US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\</a:t>
            </a: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r当前进度：{:.2f}%'.format(count*100/len(lst)),end='')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except: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count = count + 1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print('r当前进度：{:.2f}%'.format(count * 100 / len(lst)), end='')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continue 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1730" y="4509135"/>
            <a:ext cx="4558665" cy="283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TextBox 2"/>
          <p:cNvSpPr txBox="1"/>
          <p:nvPr/>
        </p:nvSpPr>
        <p:spPr>
          <a:xfrm>
            <a:off x="868680" y="2924810"/>
            <a:ext cx="744982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1283335" y="764540"/>
            <a:ext cx="657669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实例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：农产品数据定向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爬虫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object 3"/>
          <p:cNvSpPr txBox="1"/>
          <p:nvPr>
            <p:custDataLst>
              <p:tags r:id="rId3"/>
            </p:custDataLst>
          </p:nvPr>
        </p:nvSpPr>
        <p:spPr>
          <a:xfrm>
            <a:off x="203835" y="2776855"/>
            <a:ext cx="888873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3570"/>
              </a:lnSpc>
              <a:spcBef>
                <a:spcPts val="0"/>
              </a:spcBef>
              <a:spcAft>
                <a:spcPts val="0"/>
              </a:spcAft>
            </a:pPr>
            <a:r>
              <a:rPr sz="2700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采用</a:t>
            </a:r>
            <a:r>
              <a:rPr sz="2700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requests‐bs4</a:t>
            </a:r>
            <a:r>
              <a:rPr sz="2700" spc="15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2700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re</a:t>
            </a:r>
            <a:r>
              <a:rPr sz="2700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路线实现了</a:t>
            </a:r>
            <a:r>
              <a:rPr lang="zh-CN" sz="2700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农产品</a:t>
            </a:r>
            <a:r>
              <a:rPr sz="2700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信息爬取和存储</a:t>
            </a:r>
            <a:endParaRPr sz="2700" dirty="0">
              <a:solidFill>
                <a:srgbClr val="000000"/>
              </a:solidFill>
              <a:latin typeface="DLEFKV+MicrosoftYaHei" panose="020B0503020204020204" charset="-122"/>
              <a:cs typeface="DLEFKV+MicrosoftYaHei" panose="020B0503020204020204" charset="-122"/>
            </a:endParaRPr>
          </a:p>
        </p:txBody>
      </p:sp>
      <p:sp>
        <p:nvSpPr>
          <p:cNvPr id="4" name="object 4"/>
          <p:cNvSpPr txBox="1"/>
          <p:nvPr>
            <p:custDataLst>
              <p:tags r:id="rId4"/>
            </p:custDataLst>
          </p:nvPr>
        </p:nvSpPr>
        <p:spPr>
          <a:xfrm>
            <a:off x="1894887" y="3983206"/>
            <a:ext cx="5308774" cy="491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3570"/>
              </a:lnSpc>
              <a:spcBef>
                <a:spcPts val="0"/>
              </a:spcBef>
              <a:spcAft>
                <a:spcPts val="0"/>
              </a:spcAft>
            </a:pPr>
            <a:r>
              <a:rPr sz="2700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实现了展示爬取进程的动态滚动条</a:t>
            </a:r>
            <a:endParaRPr sz="2700" dirty="0">
              <a:solidFill>
                <a:srgbClr val="000000"/>
              </a:solidFill>
              <a:latin typeface="DLEFKV+MicrosoftYaHei" panose="020B0503020204020204" charset="-122"/>
              <a:cs typeface="DLEFKV+MicrosoftYaHei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object 3"/>
          <p:cNvSpPr txBox="1"/>
          <p:nvPr>
            <p:custDataLst>
              <p:tags r:id="rId3"/>
            </p:custDataLst>
          </p:nvPr>
        </p:nvSpPr>
        <p:spPr>
          <a:xfrm>
            <a:off x="1321949" y="2808783"/>
            <a:ext cx="7018052" cy="1066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55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目标：获取所有</a:t>
            </a:r>
            <a:r>
              <a:rPr lang="zh-CN" sz="2200" spc="55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水果</a:t>
            </a:r>
            <a:r>
              <a:rPr sz="2200" spc="55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的交易信息</a:t>
            </a:r>
            <a:endParaRPr sz="2200" spc="55" dirty="0">
              <a:solidFill>
                <a:srgbClr val="000000"/>
              </a:solidFill>
              <a:latin typeface="DLEFKV+MicrosoftYaHei" panose="020B0503020204020204" charset="-122"/>
              <a:cs typeface="DLEFKV+MicrosoftYaHei" panose="020B0503020204020204" charset="-122"/>
            </a:endParaRPr>
          </a:p>
          <a:p>
            <a:pPr marL="0" marR="0">
              <a:lnSpc>
                <a:spcPts val="2900"/>
              </a:lnSpc>
              <a:spcBef>
                <a:spcPts val="2515"/>
              </a:spcBef>
              <a:spcAft>
                <a:spcPts val="0"/>
              </a:spcAft>
            </a:pP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输出：保存到文件中</a:t>
            </a:r>
            <a:endParaRPr sz="2200" spc="54" dirty="0">
              <a:solidFill>
                <a:srgbClr val="000000"/>
              </a:solidFill>
              <a:latin typeface="DLEFKV+MicrosoftYaHei" panose="020B0503020204020204" charset="-122"/>
              <a:cs typeface="DLEFKV+MicrosoftYaHei" panose="020B0503020204020204" charset="-122"/>
            </a:endParaRPr>
          </a:p>
        </p:txBody>
      </p:sp>
      <p:sp>
        <p:nvSpPr>
          <p:cNvPr id="4" name="object 4"/>
          <p:cNvSpPr txBox="1"/>
          <p:nvPr>
            <p:custDataLst>
              <p:tags r:id="rId4"/>
            </p:custDataLst>
          </p:nvPr>
        </p:nvSpPr>
        <p:spPr>
          <a:xfrm>
            <a:off x="1972046" y="4515044"/>
            <a:ext cx="3941483" cy="406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技术路线：</a:t>
            </a:r>
            <a:r>
              <a:rPr sz="2200" spc="24" dirty="0">
                <a:solidFill>
                  <a:srgbClr val="FF921A"/>
                </a:solidFill>
                <a:latin typeface="Consolas" panose="020B0609020204030204"/>
                <a:cs typeface="Consolas" panose="020B0609020204030204"/>
              </a:rPr>
              <a:t>requests</a:t>
            </a:r>
            <a:r>
              <a:rPr sz="2200" spc="27" dirty="0">
                <a:solidFill>
                  <a:srgbClr val="FF921A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2200" spc="38" dirty="0">
                <a:solidFill>
                  <a:srgbClr val="FF921A"/>
                </a:solidFill>
                <a:latin typeface="Consolas" panose="020B0609020204030204"/>
                <a:cs typeface="Consolas" panose="020B0609020204030204"/>
              </a:rPr>
              <a:t>bs4</a:t>
            </a:r>
            <a:r>
              <a:rPr sz="2200" spc="27" dirty="0">
                <a:solidFill>
                  <a:srgbClr val="FF921A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2200" spc="63" dirty="0">
                <a:solidFill>
                  <a:srgbClr val="FF921A"/>
                </a:solidFill>
                <a:latin typeface="Consolas" panose="020B0609020204030204"/>
                <a:cs typeface="Consolas" panose="020B0609020204030204"/>
              </a:rPr>
              <a:t>re</a:t>
            </a:r>
            <a:endParaRPr sz="2200" spc="63" dirty="0">
              <a:solidFill>
                <a:srgbClr val="FF921A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230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候选数据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网站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object 3"/>
          <p:cNvSpPr txBox="1"/>
          <p:nvPr>
            <p:custDataLst>
              <p:tags r:id="rId3"/>
            </p:custDataLst>
          </p:nvPr>
        </p:nvSpPr>
        <p:spPr>
          <a:xfrm>
            <a:off x="929005" y="1580515"/>
            <a:ext cx="7701915" cy="101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中国农产品交易网</a:t>
            </a: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：</a:t>
            </a:r>
            <a:r>
              <a:rPr sz="2200" spc="3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http://www.le16.cn/</a:t>
            </a:r>
            <a:endParaRPr sz="2200" spc="31" dirty="0">
              <a:solidFill>
                <a:srgbClr val="000000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万农网</a:t>
            </a: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：</a:t>
            </a:r>
            <a:r>
              <a:rPr sz="2200" spc="3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http://www.10000n.cn/</a:t>
            </a:r>
            <a:endParaRPr sz="2200" spc="31" dirty="0">
              <a:solidFill>
                <a:srgbClr val="000000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>
            <p:custDataLst>
              <p:tags r:id="rId4"/>
            </p:custDataLst>
          </p:nvPr>
        </p:nvSpPr>
        <p:spPr>
          <a:xfrm>
            <a:off x="704215" y="3228340"/>
            <a:ext cx="8067675" cy="89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52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选取原则：</a:t>
            </a:r>
            <a:r>
              <a:rPr lang="zh-CN" sz="2200" spc="52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农产品</a:t>
            </a:r>
            <a:r>
              <a:rPr sz="2200" spc="52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信息静态存在于</a:t>
            </a:r>
            <a:r>
              <a:rPr sz="2200" spc="3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2200" spc="56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页面中，非</a:t>
            </a:r>
            <a:r>
              <a:rPr sz="2200" spc="32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js</a:t>
            </a:r>
            <a:r>
              <a:rPr sz="2200" spc="60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代码生成</a:t>
            </a:r>
            <a:endParaRPr sz="2200" spc="60" dirty="0">
              <a:solidFill>
                <a:srgbClr val="000000"/>
              </a:solidFill>
              <a:latin typeface="DLEFKV+MicrosoftYaHei" panose="020B0503020204020204" charset="-122"/>
              <a:cs typeface="DLEFKV+MicrosoftYaHei" panose="020B0503020204020204" charset="-122"/>
            </a:endParaRPr>
          </a:p>
          <a:p>
            <a:pPr marL="1417955" marR="0">
              <a:lnSpc>
                <a:spcPts val="2900"/>
              </a:lnSpc>
              <a:spcBef>
                <a:spcPts val="1165"/>
              </a:spcBef>
              <a:spcAft>
                <a:spcPts val="0"/>
              </a:spcAft>
            </a:pPr>
            <a:r>
              <a:rPr sz="2200" spc="52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没有</a:t>
            </a:r>
            <a:r>
              <a:rPr sz="2200" spc="29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Robots</a:t>
            </a:r>
            <a:r>
              <a:rPr sz="2200" spc="52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协议限制</a:t>
            </a:r>
            <a:endParaRPr sz="2200" spc="52" dirty="0">
              <a:solidFill>
                <a:srgbClr val="000000"/>
              </a:solidFill>
              <a:latin typeface="DLEFKV+MicrosoftYaHei" panose="020B0503020204020204" charset="-122"/>
              <a:cs typeface="DLEFKV+MicrosoftYaHei" panose="020B0503020204020204" charset="-122"/>
            </a:endParaRPr>
          </a:p>
        </p:txBody>
      </p:sp>
      <p:sp>
        <p:nvSpPr>
          <p:cNvPr id="5" name="object 5"/>
          <p:cNvSpPr txBox="1"/>
          <p:nvPr>
            <p:custDataLst>
              <p:tags r:id="rId5"/>
            </p:custDataLst>
          </p:nvPr>
        </p:nvSpPr>
        <p:spPr>
          <a:xfrm>
            <a:off x="703967" y="4762323"/>
            <a:ext cx="6443563" cy="921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52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选取方法：浏览器</a:t>
            </a:r>
            <a:r>
              <a:rPr sz="2200" spc="71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28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F12</a:t>
            </a: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，源代码查看等</a:t>
            </a:r>
            <a:endParaRPr sz="2200" spc="54" dirty="0">
              <a:solidFill>
                <a:srgbClr val="000000"/>
              </a:solidFill>
              <a:latin typeface="DLEFKV+MicrosoftYaHei" panose="020B0503020204020204" charset="-122"/>
              <a:cs typeface="DLEFKV+MicrosoftYaHei" panose="020B0503020204020204" charset="-122"/>
            </a:endParaRPr>
          </a:p>
          <a:p>
            <a:pPr marL="0" marR="0">
              <a:lnSpc>
                <a:spcPts val="2900"/>
              </a:lnSpc>
              <a:spcBef>
                <a:spcPts val="1155"/>
              </a:spcBef>
              <a:spcAft>
                <a:spcPts val="0"/>
              </a:spcAft>
            </a:pP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选取心态：不要纠结于某个网站，多找信息源尝试</a:t>
            </a:r>
            <a:endParaRPr sz="2200" spc="54" dirty="0">
              <a:solidFill>
                <a:srgbClr val="000000"/>
              </a:solidFill>
              <a:latin typeface="DLEFKV+MicrosoftYaHei" panose="020B0503020204020204" charset="-122"/>
              <a:cs typeface="DLEFKV+MicrosoftYaHei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38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数据网站的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确定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object 3"/>
          <p:cNvSpPr txBox="1"/>
          <p:nvPr>
            <p:custDataLst>
              <p:tags r:id="rId3"/>
            </p:custDataLst>
          </p:nvPr>
        </p:nvSpPr>
        <p:spPr>
          <a:xfrm>
            <a:off x="977526" y="2379904"/>
            <a:ext cx="214882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获取</a:t>
            </a:r>
            <a:r>
              <a:rPr lang="zh-CN"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农产品</a:t>
            </a: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列表：</a:t>
            </a:r>
            <a:endParaRPr sz="2200" spc="54" dirty="0">
              <a:solidFill>
                <a:srgbClr val="000000"/>
              </a:solidFill>
              <a:latin typeface="DLEFKV+MicrosoftYaHei" panose="020B0503020204020204" charset="-122"/>
              <a:cs typeface="DLEFKV+MicrosoftYaHei" panose="020B0503020204020204" charset="-122"/>
            </a:endParaRPr>
          </a:p>
        </p:txBody>
      </p:sp>
      <p:sp>
        <p:nvSpPr>
          <p:cNvPr id="4" name="object 4"/>
          <p:cNvSpPr txBox="1"/>
          <p:nvPr>
            <p:custDataLst>
              <p:tags r:id="rId4"/>
            </p:custDataLst>
          </p:nvPr>
        </p:nvSpPr>
        <p:spPr>
          <a:xfrm>
            <a:off x="977265" y="2894965"/>
            <a:ext cx="6917690" cy="89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40132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万农</a:t>
            </a: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网：</a:t>
            </a:r>
            <a:r>
              <a:rPr sz="2200" spc="3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http://www.10000n.cn/</a:t>
            </a:r>
            <a:endParaRPr sz="2200" spc="31" dirty="0">
              <a:solidFill>
                <a:srgbClr val="000000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2900"/>
              </a:lnSpc>
              <a:spcBef>
                <a:spcPts val="1165"/>
              </a:spcBef>
              <a:spcAft>
                <a:spcPts val="0"/>
              </a:spcAft>
            </a:pP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获取</a:t>
            </a:r>
            <a:r>
              <a:rPr lang="zh-CN"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各类水果</a:t>
            </a: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信息：</a:t>
            </a:r>
            <a:endParaRPr sz="2200" spc="54" dirty="0">
              <a:solidFill>
                <a:srgbClr val="000000"/>
              </a:solidFill>
              <a:latin typeface="DLEFKV+MicrosoftYaHei" panose="020B0503020204020204" charset="-122"/>
              <a:cs typeface="DLEFKV+MicrosoftYaHei" panose="020B0503020204020204" charset="-122"/>
            </a:endParaRPr>
          </a:p>
        </p:txBody>
      </p:sp>
      <p:sp>
        <p:nvSpPr>
          <p:cNvPr id="5" name="object 5"/>
          <p:cNvSpPr txBox="1"/>
          <p:nvPr>
            <p:custDataLst>
              <p:tags r:id="rId5"/>
            </p:custDataLst>
          </p:nvPr>
        </p:nvSpPr>
        <p:spPr>
          <a:xfrm>
            <a:off x="1331409" y="3932633"/>
            <a:ext cx="8510181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西瓜价格</a:t>
            </a: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：</a:t>
            </a:r>
            <a:r>
              <a:rPr sz="2200" spc="3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http://xigua.10000n.cn/jiage/</a:t>
            </a:r>
            <a:endParaRPr sz="2200" spc="31" dirty="0">
              <a:solidFill>
                <a:srgbClr val="000000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苹果价格</a:t>
            </a: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：</a:t>
            </a:r>
            <a:r>
              <a:rPr sz="2200" dirty="0">
                <a:latin typeface="Consolas" panose="020B0609020204030204"/>
                <a:cs typeface="Consolas" panose="020B0609020204030204"/>
              </a:rPr>
              <a:t>http://pingguo.10000n.cn/jiage/</a:t>
            </a:r>
            <a:endParaRPr sz="2200" dirty="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38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程序的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结构设计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object 3"/>
          <p:cNvSpPr txBox="1"/>
          <p:nvPr>
            <p:custDataLst>
              <p:tags r:id="rId3"/>
            </p:custDataLst>
          </p:nvPr>
        </p:nvSpPr>
        <p:spPr>
          <a:xfrm>
            <a:off x="1022350" y="2837180"/>
            <a:ext cx="7531100" cy="176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56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步骤</a:t>
            </a:r>
            <a:r>
              <a:rPr sz="2200" spc="27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：从</a:t>
            </a:r>
            <a:r>
              <a:rPr lang="zh-CN"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万农</a:t>
            </a: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网</a:t>
            </a:r>
            <a:r>
              <a:rPr lang="zh-CN"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首页</a:t>
            </a: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获取</a:t>
            </a:r>
            <a:r>
              <a:rPr lang="zh-CN"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水果</a:t>
            </a: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列表</a:t>
            </a:r>
            <a:endParaRPr sz="2200" spc="54" dirty="0">
              <a:solidFill>
                <a:srgbClr val="000000"/>
              </a:solidFill>
              <a:latin typeface="DLEFKV+MicrosoftYaHei" panose="020B0503020204020204" charset="-122"/>
              <a:cs typeface="DLEFKV+MicrosoftYaHei" panose="020B0503020204020204" charset="-122"/>
            </a:endParaRPr>
          </a:p>
          <a:p>
            <a:pPr marL="0" marR="0">
              <a:lnSpc>
                <a:spcPts val="2900"/>
              </a:lnSpc>
              <a:spcBef>
                <a:spcPts val="2520"/>
              </a:spcBef>
              <a:spcAft>
                <a:spcPts val="0"/>
              </a:spcAft>
            </a:pPr>
            <a:r>
              <a:rPr sz="2200" spc="56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步骤</a:t>
            </a:r>
            <a:r>
              <a:rPr sz="2200" spc="27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sz="2200" spc="55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：根据</a:t>
            </a:r>
            <a:r>
              <a:rPr lang="zh-CN"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  <a:sym typeface="+mn-ea"/>
              </a:rPr>
              <a:t>水果</a:t>
            </a: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  <a:sym typeface="+mn-ea"/>
              </a:rPr>
              <a:t>列表</a:t>
            </a:r>
            <a:r>
              <a:rPr sz="2200" spc="55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逐个到</a:t>
            </a:r>
            <a:r>
              <a:rPr lang="zh-CN" sz="2200" spc="55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对应网页</a:t>
            </a:r>
            <a:r>
              <a:rPr sz="2200" spc="55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获取</a:t>
            </a:r>
            <a:r>
              <a:rPr lang="zh-CN" sz="2200" spc="55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各种类水果</a:t>
            </a:r>
            <a:r>
              <a:rPr sz="2200" spc="55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信息</a:t>
            </a:r>
            <a:endParaRPr sz="2200" spc="55" dirty="0">
              <a:solidFill>
                <a:srgbClr val="000000"/>
              </a:solidFill>
              <a:latin typeface="DLEFKV+MicrosoftYaHei" panose="020B0503020204020204" charset="-122"/>
              <a:cs typeface="DLEFKV+MicrosoftYaHei" panose="020B0503020204020204" charset="-122"/>
            </a:endParaRPr>
          </a:p>
          <a:p>
            <a:pPr marL="0" marR="0">
              <a:lnSpc>
                <a:spcPts val="2900"/>
              </a:lnSpc>
              <a:spcBef>
                <a:spcPts val="2515"/>
              </a:spcBef>
              <a:spcAft>
                <a:spcPts val="0"/>
              </a:spcAft>
            </a:pPr>
            <a:r>
              <a:rPr sz="2200" spc="56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步骤</a:t>
            </a:r>
            <a:r>
              <a:rPr sz="2200" spc="27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sz="2200" spc="54" dirty="0">
                <a:solidFill>
                  <a:srgbClr val="000000"/>
                </a:solidFill>
                <a:latin typeface="DLEFKV+MicrosoftYaHei" panose="020B0503020204020204" charset="-122"/>
                <a:cs typeface="DLEFKV+MicrosoftYaHei" panose="020B0503020204020204" charset="-122"/>
              </a:rPr>
              <a:t>：将结果存储到文件</a:t>
            </a:r>
            <a:endParaRPr sz="2200" spc="54" dirty="0">
              <a:solidFill>
                <a:srgbClr val="000000"/>
              </a:solidFill>
              <a:latin typeface="DLEFKV+MicrosoftYaHei" panose="020B0503020204020204" charset="-122"/>
              <a:cs typeface="DLEFKV+MicrosoftYaHei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560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TextBox 2"/>
          <p:cNvSpPr txBox="1"/>
          <p:nvPr/>
        </p:nvSpPr>
        <p:spPr>
          <a:xfrm>
            <a:off x="1227455" y="2880360"/>
            <a:ext cx="729678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农产品数据定向爬虫实例编写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172720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main()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627" name="矩形 1"/>
          <p:cNvSpPr>
            <a:spLocks noChangeArrowheads="1"/>
          </p:cNvSpPr>
          <p:nvPr/>
        </p:nvSpPr>
        <p:spPr bwMode="auto">
          <a:xfrm>
            <a:off x="2483168" y="408305"/>
            <a:ext cx="7870825" cy="618553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import requests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from bs4 import BeautifulSoup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import traceback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import re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 </a:t>
            </a:r>
            <a:r>
              <a:rPr kumimoji="0" lang="zh-CN" altLang="zh-CN" sz="1200" b="0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getHTMLText</a:t>
            </a: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(url):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return ""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 </a:t>
            </a:r>
            <a:r>
              <a:rPr kumimoji="0" lang="zh-CN" altLang="zh-CN" sz="1200" b="0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getFruitList</a:t>
            </a: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(lst, fruit_list_url):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return ‘’</a:t>
            </a:r>
            <a:endParaRPr kumimoji="0" lang="en-US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 </a:t>
            </a:r>
            <a:r>
              <a:rPr kumimoji="0" lang="zh-CN" altLang="zh-CN" sz="1200" b="0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getFruitInfo</a:t>
            </a: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(lst, fruit_info_url1,fruit_info_url2, fpath):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return “”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 </a:t>
            </a:r>
            <a:r>
              <a:rPr kumimoji="0" lang="zh-CN" altLang="zh-CN" sz="1200" b="0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</a:t>
            </a: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():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fruit_list_url = 'http://www.10000n.cn/'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#http://xigua.10000n.cn/jiage/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fruit_info_url1 = 'http://'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fruit_info_url2='.10000n.cn/jiage/'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output_file = 'D:/FruitInfo.txt'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slist = []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getFruitList(slist, fruit_list_url)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getFruitInfo(slist, fruit_info_url1,fruit_info_url2, output_file)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main()</a:t>
            </a:r>
            <a:endParaRPr kumimoji="0" lang="zh-CN" altLang="zh-CN" sz="12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0522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getHTMLText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6627" name="矩形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03985" y="2493010"/>
            <a:ext cx="5614035" cy="304609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 </a:t>
            </a:r>
            <a:r>
              <a:rPr kumimoji="0" lang="zh-CN" altLang="zh-CN" sz="1600" b="0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getHTMLText</a:t>
            </a:r>
            <a:r>
              <a:rPr kumimoji="0" lang="zh-CN" altLang="zh-CN" sz="16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(url):</a:t>
            </a:r>
            <a:endParaRPr kumimoji="0" lang="zh-CN" altLang="zh-CN" sz="16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try:</a:t>
            </a:r>
            <a:endParaRPr kumimoji="0" lang="zh-CN" altLang="zh-CN" sz="16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r = requests.get(url)</a:t>
            </a:r>
            <a:endParaRPr kumimoji="0" lang="zh-CN" altLang="zh-CN" sz="16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r.raise_for_status()</a:t>
            </a:r>
            <a:endParaRPr kumimoji="0" lang="zh-CN" altLang="zh-CN" sz="16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r.encoding = </a:t>
            </a:r>
            <a:r>
              <a:rPr kumimoji="0" lang="en-US" altLang="zh-CN" sz="16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r.apparent_encoding</a:t>
            </a:r>
            <a:endParaRPr kumimoji="0" lang="zh-CN" altLang="zh-CN" sz="16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return r.text</a:t>
            </a:r>
            <a:endParaRPr kumimoji="0" lang="zh-CN" altLang="zh-CN" sz="16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except:</a:t>
            </a:r>
            <a:endParaRPr kumimoji="0" lang="zh-CN" altLang="zh-CN" sz="16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return ""   </a:t>
            </a:r>
            <a:endParaRPr kumimoji="0" lang="zh-CN" altLang="zh-CN" sz="16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commondata" val="eyJoZGlkIjoiYjAwOTUyY2Y3YTQ0Mjc4Njc0MjJiYjhlNzdmNmYyZDEifQ=="/>
  <p:tag name="KSO_WPP_MARK_KEY" val="26d8283a-9e1e-4fb2-a414-0d0738c73f96"/>
  <p:tag name="COMMONDATA" val="eyJoZGlkIjoiZDYwN2Y3Mjc2ZTc3M2QwZTY3MzVjMGQ4YTA2ZGEzYTc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3836</Words>
  <Application>WPS 演示</Application>
  <PresentationFormat>全屏显示(4:3)</PresentationFormat>
  <Paragraphs>185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宋体</vt:lpstr>
      <vt:lpstr>Wingdings</vt:lpstr>
      <vt:lpstr>Palatino Linotype</vt:lpstr>
      <vt:lpstr>黑体</vt:lpstr>
      <vt:lpstr>微软雅黑</vt:lpstr>
      <vt:lpstr>Times New Roman</vt:lpstr>
      <vt:lpstr>Calibri</vt:lpstr>
      <vt:lpstr>Arial Unicode MS</vt:lpstr>
      <vt:lpstr>Courier New</vt:lpstr>
      <vt:lpstr>楷体</vt:lpstr>
      <vt:lpstr>Symbol</vt:lpstr>
      <vt:lpstr>DLEFKV+MicrosoftYaHei</vt:lpstr>
      <vt:lpstr>Consolas</vt:lpstr>
      <vt:lpstr>Times New Roman</vt:lpstr>
      <vt:lpstr>默认设计模板</vt:lpstr>
      <vt:lpstr>Excel.Chart.8</vt:lpstr>
      <vt:lpstr>第6章 组合数据类型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</dc:title>
  <dc:creator>Weijia Yuan</dc:creator>
  <cp:lastModifiedBy>wmm1024</cp:lastModifiedBy>
  <cp:revision>147</cp:revision>
  <cp:lastPrinted>2015-09-27T23:25:00Z</cp:lastPrinted>
  <dcterms:created xsi:type="dcterms:W3CDTF">2016-12-06T14:14:00Z</dcterms:created>
  <dcterms:modified xsi:type="dcterms:W3CDTF">2023-11-30T16:48:40Z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8F07B24F6C9147FF8F9767EC2835D962</vt:lpwstr>
  </property>
</Properties>
</file>