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9"/>
  </p:notesMasterIdLst>
  <p:sldIdLst>
    <p:sldId id="256" r:id="rId3"/>
    <p:sldId id="860" r:id="rId4"/>
    <p:sldId id="954" r:id="rId5"/>
    <p:sldId id="955" r:id="rId6"/>
    <p:sldId id="926" r:id="rId7"/>
    <p:sldId id="956" r:id="rId8"/>
    <p:sldId id="957" r:id="rId9"/>
    <p:sldId id="927" r:id="rId10"/>
    <p:sldId id="958" r:id="rId11"/>
    <p:sldId id="959" r:id="rId12"/>
    <p:sldId id="960" r:id="rId13"/>
    <p:sldId id="964" r:id="rId14"/>
    <p:sldId id="961" r:id="rId15"/>
    <p:sldId id="965" r:id="rId16"/>
    <p:sldId id="962" r:id="rId17"/>
    <p:sldId id="966" r:id="rId18"/>
    <p:sldId id="963" r:id="rId19"/>
    <p:sldId id="967" r:id="rId20"/>
    <p:sldId id="968" r:id="rId21"/>
    <p:sldId id="969" r:id="rId22"/>
    <p:sldId id="970" r:id="rId23"/>
    <p:sldId id="971" r:id="rId24"/>
    <p:sldId id="972" r:id="rId25"/>
    <p:sldId id="981" r:id="rId26"/>
    <p:sldId id="973" r:id="rId27"/>
    <p:sldId id="982" r:id="rId28"/>
    <p:sldId id="974" r:id="rId29"/>
    <p:sldId id="975" r:id="rId30"/>
    <p:sldId id="976" r:id="rId31"/>
    <p:sldId id="977" r:id="rId32"/>
    <p:sldId id="978" r:id="rId33"/>
    <p:sldId id="979" r:id="rId34"/>
    <p:sldId id="983" r:id="rId35"/>
    <p:sldId id="980" r:id="rId36"/>
    <p:sldId id="925" r:id="rId37"/>
    <p:sldId id="984" r:id="rId38"/>
    <p:sldId id="986" r:id="rId39"/>
    <p:sldId id="994" r:id="rId40"/>
    <p:sldId id="987" r:id="rId41"/>
    <p:sldId id="988" r:id="rId42"/>
    <p:sldId id="989" r:id="rId43"/>
    <p:sldId id="990" r:id="rId44"/>
    <p:sldId id="991" r:id="rId45"/>
    <p:sldId id="992" r:id="rId46"/>
    <p:sldId id="993" r:id="rId47"/>
    <p:sldId id="288" r:id="rId4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00FFFF"/>
        </a:solidFill>
        <a:latin typeface="Times New Roman" panose="02020603050405020304" pitchFamily="18" charset="0"/>
        <a:ea typeface="黑体" panose="02010609060101010101" pitchFamily="49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9900"/>
    <a:srgbClr val="00FFFF"/>
    <a:srgbClr val="000066"/>
    <a:srgbClr val="CCFF33"/>
    <a:srgbClr val="99FF33"/>
    <a:srgbClr val="0000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 showGuides="1">
      <p:cViewPr varScale="1">
        <p:scale>
          <a:sx n="63" d="100"/>
          <a:sy n="63" d="100"/>
        </p:scale>
        <p:origin x="1341" y="57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53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1T11:33:59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18447 11185 328 0,'54'-42'215'0,"-55"36"-1"16,1 0-108-16,0 7-27 16,7-7-26-16,7 10 0 0,2-1 4 15,7-3 6-15,6 1 2 16,1-2-4-16,-2-5-10 15,-10 0-4-15,5 7-4 16,-1 4-2-16,11 5-1 16,5 2 0-16,4 6-1 15,2-1-3-15,2-9-5 16,3-5-6-16,11-17-6 16,-4-9 2-16,9 11 7 15,8 3 2-15,-11 7 2 16,3-2-5-16,-5 0-11 15,-2 8-2-15,0-1-4 16,3 10-1-16,-17-7 2 16,0-9-1-16,-5 8 0 15,0-1-1-15,5-9-2 16,-4-2-2-16,10-2-1 16,-1-10-1-16,15 14-1 15,-10-8-1-15,10 7 0 0,-5 4 0 16,-12 2-1-16,4 7 0 15,-22-3 1-15,0 4-1 16,-2 5 1-16,-2 4-1 16,-2-3 0-16,-2 11-1 15,-11-17-33-15,1 7-24 16,-8-13-68-16,-6-7-71 16,-2 15 127-16</inkml:trace>
  <inkml:trace contextRef="#ctx0" brushRef="#br0" timeOffset="622.49">18297 13342 621 0,'-16'-3'273'0,"12"3"-158"16,10 4-15-16,1-4-55 15,0-2-5-15,5 2 5 16,-10-6 7-16,18 5 4 16,9 3-1-16,5-2 0 15,11-2-4-15,13 2-7 16,17 0-8-16,13 3-17 15,6 2-6-15,7-6-10 16,7 1-1-16,11-9 0 16,3 1-1-16,3 6 1 15,-14-19-1-15,6 14 0 16,-6-4 1-16,-6 8-1 16,3 8 1-16,-14-6 0 15,-3 10-1-15,1 1-1 16,-14 3 3-16,-7 11-34 15,-4-5-22-15,-16-3-67 0,-2-2-76 16,-11-3 127-16</inkml:trace>
  <inkml:trace contextRef="#ctx0" brushRef="#br0" timeOffset="1498.7">18435 15636 233 0,'4'0'187'0,"-8"10"36"15,1 6-32-15,5-2-70 16,-2-1-11-16,7 4-23 15,4-9-10-15,3 13-13 0,5-6-6 16,8 0-9 0,-1 7-5-16,15-8-13 0,1 4-5 15,11-13-13-15,13 7-4 16,-1-2-5-16,9-6 0 16,25 4-3-16,-6-10 0 15,24 2-1-15,7 6 0 16,6-2 1-16,6 3 0 15,0-7 0-15,0-1-1 0,-4-6 0 16,3-3-1-16,-9-7-1 16,1 0-4-16,-21-13-8 15,8 16-9-15,-10 8-37 16,-8-6-36-16,11 27-112 16,-9-13 130-16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5EE236-311C-4473-9DDF-AB9F43ADEDF8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1011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51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35D4B40-233D-4804-BE48-C3411986ABBB}" type="slidenum">
              <a:rPr lang="zh-CN" altLang="en-US" smtClean="0"/>
              <a:pPr/>
              <a:t>41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09903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E8EE87-2543-4588-A4F0-0E80588875D0}" type="slidenum">
              <a:rPr lang="zh-CN" altLang="en-US" smtClean="0"/>
              <a:pPr/>
              <a:t>42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7522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CCB47DF-09A4-41F5-9C2C-1D60F4F33FE9}" type="slidenum">
              <a:rPr lang="zh-CN" altLang="en-US" smtClean="0"/>
              <a:pPr/>
              <a:t>43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40597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81FB888-4969-4667-8ACB-E2822E575F70}" type="slidenum">
              <a:rPr lang="zh-CN" altLang="en-US" smtClean="0"/>
              <a:pPr/>
              <a:t>44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45410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38A0197-FD89-43C3-BF28-DD333D7CCCD2}" type="slidenum">
              <a:rPr lang="zh-CN" altLang="en-US" smtClean="0"/>
              <a:pPr/>
              <a:t>45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8955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7663" y="0"/>
            <a:ext cx="2124075" cy="6524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0"/>
            <a:ext cx="6221413" cy="6524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50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23850" y="1916113"/>
            <a:ext cx="8497888" cy="4608512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916113"/>
            <a:ext cx="4171950" cy="460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173538" cy="460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7663" y="0"/>
            <a:ext cx="2124075" cy="6524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0"/>
            <a:ext cx="6221413" cy="6524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916113"/>
            <a:ext cx="4171950" cy="460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173538" cy="460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art-com.co.kr/online/ppt_gallery_1.htm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>
          <a:xfrm>
            <a:off x="1588" y="0"/>
            <a:ext cx="9148762" cy="6851650"/>
            <a:chOff x="0" y="0"/>
            <a:chExt cx="5763" cy="4316"/>
          </a:xfrm>
        </p:grpSpPr>
        <p:sp>
          <p:nvSpPr>
            <p:cNvPr id="1039" name="未知"/>
            <p:cNvSpPr/>
            <p:nvPr/>
          </p:nvSpPr>
          <p:spPr>
            <a:xfrm>
              <a:off x="5044" y="2626"/>
              <a:ext cx="719" cy="1690"/>
            </a:xfrm>
            <a:custGeom>
              <a:avLst/>
              <a:gdLst>
                <a:gd name="txL" fmla="*/ 0 w 717"/>
                <a:gd name="txT" fmla="*/ 0 h 1690"/>
                <a:gd name="txR" fmla="*/ 717 w 717"/>
                <a:gd name="txB" fmla="*/ 1690 h 1690"/>
              </a:gdLst>
              <a:ahLst/>
              <a:cxnLst>
                <a:cxn ang="0">
                  <a:pos x="739" y="72"/>
                </a:cxn>
                <a:cxn ang="0">
                  <a:pos x="739" y="0"/>
                </a:cxn>
                <a:cxn ang="0">
                  <a:pos x="721" y="101"/>
                </a:cxn>
                <a:cxn ang="0">
                  <a:pos x="697" y="209"/>
                </a:cxn>
                <a:cxn ang="0">
                  <a:pos x="649" y="389"/>
                </a:cxn>
                <a:cxn ang="0">
                  <a:pos x="596" y="569"/>
                </a:cxn>
                <a:cxn ang="0">
                  <a:pos x="513" y="749"/>
                </a:cxn>
                <a:cxn ang="0">
                  <a:pos x="435" y="935"/>
                </a:cxn>
                <a:cxn ang="0">
                  <a:pos x="345" y="1121"/>
                </a:cxn>
                <a:cxn ang="0">
                  <a:pos x="244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56" y="1312"/>
                </a:cxn>
                <a:cxn ang="0">
                  <a:pos x="357" y="1121"/>
                </a:cxn>
                <a:cxn ang="0">
                  <a:pos x="447" y="935"/>
                </a:cxn>
                <a:cxn ang="0">
                  <a:pos x="525" y="749"/>
                </a:cxn>
                <a:cxn ang="0">
                  <a:pos x="607" y="569"/>
                </a:cxn>
                <a:cxn ang="0">
                  <a:pos x="661" y="389"/>
                </a:cxn>
                <a:cxn ang="0">
                  <a:pos x="709" y="209"/>
                </a:cxn>
                <a:cxn ang="0">
                  <a:pos x="727" y="143"/>
                </a:cxn>
                <a:cxn ang="0">
                  <a:pos x="739" y="72"/>
                </a:cxn>
                <a:cxn ang="0">
                  <a:pos x="739" y="72"/>
                </a:cxn>
              </a:cxnLst>
              <a:rect l="txL" t="txT" r="txR" b="tx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rgbClr val="00244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未知"/>
            <p:cNvSpPr/>
            <p:nvPr/>
          </p:nvSpPr>
          <p:spPr>
            <a:xfrm>
              <a:off x="5385" y="3794"/>
              <a:ext cx="378" cy="522"/>
            </a:xfrm>
            <a:custGeom>
              <a:avLst/>
              <a:gdLst>
                <a:gd name="txL" fmla="*/ 0 w 377"/>
                <a:gd name="txT" fmla="*/ 0 h 522"/>
                <a:gd name="txR" fmla="*/ 377 w 377"/>
                <a:gd name="txB" fmla="*/ 522 h 522"/>
              </a:gdLst>
              <a:ahLst/>
              <a:cxnLst>
                <a:cxn ang="0">
                  <a:pos x="388" y="0"/>
                </a:cxn>
                <a:cxn ang="0">
                  <a:pos x="304" y="132"/>
                </a:cxn>
                <a:cxn ang="0">
                  <a:pos x="215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15" y="282"/>
                </a:cxn>
                <a:cxn ang="0">
                  <a:pos x="388" y="24"/>
                </a:cxn>
                <a:cxn ang="0">
                  <a:pos x="388" y="0"/>
                </a:cxn>
                <a:cxn ang="0">
                  <a:pos x="388" y="0"/>
                </a:cxn>
              </a:cxnLst>
              <a:rect l="txL" t="txT" r="txR" b="tx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rgbClr val="00244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未知"/>
            <p:cNvSpPr/>
            <p:nvPr/>
          </p:nvSpPr>
          <p:spPr>
            <a:xfrm>
              <a:off x="5679" y="4214"/>
              <a:ext cx="84" cy="102"/>
            </a:xfrm>
            <a:custGeom>
              <a:avLst/>
              <a:gdLst>
                <a:gd name="txL" fmla="*/ 0 w 84"/>
                <a:gd name="txT" fmla="*/ 0 h 102"/>
                <a:gd name="txR" fmla="*/ 84 w 84"/>
                <a:gd name="txB" fmla="*/ 102 h 102"/>
              </a:gdLst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txL" t="txT" r="txR" b="tx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rgbClr val="00244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2" name="Group 6"/>
            <p:cNvGrpSpPr/>
            <p:nvPr/>
          </p:nvGrpSpPr>
          <p:grpSpPr>
            <a:xfrm>
              <a:off x="287" y="0"/>
              <a:ext cx="5098" cy="4316"/>
              <a:chOff x="0" y="0"/>
              <a:chExt cx="5098" cy="4316"/>
            </a:xfrm>
          </p:grpSpPr>
          <p:sp>
            <p:nvSpPr>
              <p:cNvPr id="1062" name="未知"/>
              <p:cNvSpPr/>
              <p:nvPr userDrawn="1"/>
            </p:nvSpPr>
            <p:spPr>
              <a:xfrm>
                <a:off x="2501" y="0"/>
                <a:ext cx="72" cy="4316"/>
              </a:xfrm>
              <a:custGeom>
                <a:avLst/>
                <a:gdLst>
                  <a:gd name="txL" fmla="*/ 0 w 72"/>
                  <a:gd name="txT" fmla="*/ 0 h 4316"/>
                  <a:gd name="txR" fmla="*/ 72 w 72"/>
                  <a:gd name="txB" fmla="*/ 4316 h 4316"/>
                </a:gdLst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未知"/>
              <p:cNvSpPr/>
              <p:nvPr userDrawn="1"/>
            </p:nvSpPr>
            <p:spPr>
              <a:xfrm>
                <a:off x="2801" y="0"/>
                <a:ext cx="174" cy="4316"/>
              </a:xfrm>
              <a:custGeom>
                <a:avLst/>
                <a:gdLst>
                  <a:gd name="txL" fmla="*/ 0 w 174"/>
                  <a:gd name="txT" fmla="*/ 0 h 4316"/>
                  <a:gd name="txR" fmla="*/ 174 w 174"/>
                  <a:gd name="txB" fmla="*/ 4316 h 4316"/>
                </a:gdLst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txL" t="txT" r="txR" b="tx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未知"/>
              <p:cNvSpPr/>
              <p:nvPr userDrawn="1"/>
            </p:nvSpPr>
            <p:spPr>
              <a:xfrm>
                <a:off x="3070" y="0"/>
                <a:ext cx="337" cy="4316"/>
              </a:xfrm>
              <a:custGeom>
                <a:avLst/>
                <a:gdLst>
                  <a:gd name="txL" fmla="*/ 0 w 335"/>
                  <a:gd name="txT" fmla="*/ 0 h 4316"/>
                  <a:gd name="txR" fmla="*/ 335 w 335"/>
                  <a:gd name="txB" fmla="*/ 4316 h 4316"/>
                </a:gdLst>
                <a:ahLst/>
                <a:cxnLst>
                  <a:cxn ang="0">
                    <a:pos x="351" y="2014"/>
                  </a:cxn>
                  <a:cxn ang="0">
                    <a:pos x="339" y="1726"/>
                  </a:cxn>
                  <a:cxn ang="0">
                    <a:pos x="315" y="1445"/>
                  </a:cxn>
                  <a:cxn ang="0">
                    <a:pos x="285" y="1175"/>
                  </a:cxn>
                  <a:cxn ang="0">
                    <a:pos x="239" y="917"/>
                  </a:cxn>
                  <a:cxn ang="0">
                    <a:pos x="197" y="665"/>
                  </a:cxn>
                  <a:cxn ang="0">
                    <a:pos x="143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31" y="432"/>
                  </a:cxn>
                  <a:cxn ang="0">
                    <a:pos x="185" y="665"/>
                  </a:cxn>
                  <a:cxn ang="0">
                    <a:pos x="227" y="917"/>
                  </a:cxn>
                  <a:cxn ang="0">
                    <a:pos x="272" y="1175"/>
                  </a:cxn>
                  <a:cxn ang="0">
                    <a:pos x="303" y="1445"/>
                  </a:cxn>
                  <a:cxn ang="0">
                    <a:pos x="327" y="1726"/>
                  </a:cxn>
                  <a:cxn ang="0">
                    <a:pos x="339" y="2014"/>
                  </a:cxn>
                  <a:cxn ang="0">
                    <a:pos x="345" y="2314"/>
                  </a:cxn>
                  <a:cxn ang="0">
                    <a:pos x="339" y="2608"/>
                  </a:cxn>
                  <a:cxn ang="0">
                    <a:pos x="327" y="2907"/>
                  </a:cxn>
                  <a:cxn ang="0">
                    <a:pos x="303" y="3201"/>
                  </a:cxn>
                  <a:cxn ang="0">
                    <a:pos x="279" y="3489"/>
                  </a:cxn>
                  <a:cxn ang="0">
                    <a:pos x="227" y="3777"/>
                  </a:cxn>
                  <a:cxn ang="0">
                    <a:pos x="185" y="4052"/>
                  </a:cxn>
                  <a:cxn ang="0">
                    <a:pos x="131" y="4316"/>
                  </a:cxn>
                  <a:cxn ang="0">
                    <a:pos x="143" y="4316"/>
                  </a:cxn>
                  <a:cxn ang="0">
                    <a:pos x="197" y="4052"/>
                  </a:cxn>
                  <a:cxn ang="0">
                    <a:pos x="239" y="3777"/>
                  </a:cxn>
                  <a:cxn ang="0">
                    <a:pos x="291" y="3489"/>
                  </a:cxn>
                  <a:cxn ang="0">
                    <a:pos x="315" y="3201"/>
                  </a:cxn>
                  <a:cxn ang="0">
                    <a:pos x="339" y="2907"/>
                  </a:cxn>
                  <a:cxn ang="0">
                    <a:pos x="351" y="2608"/>
                  </a:cxn>
                  <a:cxn ang="0">
                    <a:pos x="357" y="2314"/>
                  </a:cxn>
                  <a:cxn ang="0">
                    <a:pos x="351" y="2014"/>
                  </a:cxn>
                  <a:cxn ang="0">
                    <a:pos x="351" y="2014"/>
                  </a:cxn>
                </a:cxnLst>
                <a:rect l="txL" t="txT" r="txR" b="tx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未知"/>
              <p:cNvSpPr/>
              <p:nvPr userDrawn="1"/>
            </p:nvSpPr>
            <p:spPr>
              <a:xfrm>
                <a:off x="3388" y="0"/>
                <a:ext cx="427" cy="4316"/>
              </a:xfrm>
              <a:custGeom>
                <a:avLst/>
                <a:gdLst>
                  <a:gd name="txL" fmla="*/ 0 w 425"/>
                  <a:gd name="txT" fmla="*/ 0 h 4316"/>
                  <a:gd name="txR" fmla="*/ 425 w 425"/>
                  <a:gd name="txB" fmla="*/ 4316 h 4316"/>
                </a:gdLst>
                <a:ahLst/>
                <a:cxnLst>
                  <a:cxn ang="0">
                    <a:pos x="435" y="1924"/>
                  </a:cxn>
                  <a:cxn ang="0">
                    <a:pos x="417" y="1690"/>
                  </a:cxn>
                  <a:cxn ang="0">
                    <a:pos x="387" y="1457"/>
                  </a:cxn>
                  <a:cxn ang="0">
                    <a:pos x="351" y="1229"/>
                  </a:cxn>
                  <a:cxn ang="0">
                    <a:pos x="292" y="1001"/>
                  </a:cxn>
                  <a:cxn ang="0">
                    <a:pos x="238" y="761"/>
                  </a:cxn>
                  <a:cxn ang="0">
                    <a:pos x="173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67" y="522"/>
                  </a:cxn>
                  <a:cxn ang="0">
                    <a:pos x="227" y="767"/>
                  </a:cxn>
                  <a:cxn ang="0">
                    <a:pos x="286" y="1001"/>
                  </a:cxn>
                  <a:cxn ang="0">
                    <a:pos x="337" y="1235"/>
                  </a:cxn>
                  <a:cxn ang="0">
                    <a:pos x="375" y="1463"/>
                  </a:cxn>
                  <a:cxn ang="0">
                    <a:pos x="405" y="1690"/>
                  </a:cxn>
                  <a:cxn ang="0">
                    <a:pos x="423" y="1924"/>
                  </a:cxn>
                  <a:cxn ang="0">
                    <a:pos x="435" y="2188"/>
                  </a:cxn>
                  <a:cxn ang="0">
                    <a:pos x="429" y="2458"/>
                  </a:cxn>
                  <a:cxn ang="0">
                    <a:pos x="417" y="2733"/>
                  </a:cxn>
                  <a:cxn ang="0">
                    <a:pos x="387" y="3021"/>
                  </a:cxn>
                  <a:cxn ang="0">
                    <a:pos x="351" y="3321"/>
                  </a:cxn>
                  <a:cxn ang="0">
                    <a:pos x="286" y="3639"/>
                  </a:cxn>
                  <a:cxn ang="0">
                    <a:pos x="215" y="3968"/>
                  </a:cxn>
                  <a:cxn ang="0">
                    <a:pos x="137" y="4316"/>
                  </a:cxn>
                  <a:cxn ang="0">
                    <a:pos x="149" y="4316"/>
                  </a:cxn>
                  <a:cxn ang="0">
                    <a:pos x="227" y="3968"/>
                  </a:cxn>
                  <a:cxn ang="0">
                    <a:pos x="298" y="3639"/>
                  </a:cxn>
                  <a:cxn ang="0">
                    <a:pos x="363" y="3321"/>
                  </a:cxn>
                  <a:cxn ang="0">
                    <a:pos x="399" y="3021"/>
                  </a:cxn>
                  <a:cxn ang="0">
                    <a:pos x="429" y="2733"/>
                  </a:cxn>
                  <a:cxn ang="0">
                    <a:pos x="441" y="2458"/>
                  </a:cxn>
                  <a:cxn ang="0">
                    <a:pos x="447" y="2188"/>
                  </a:cxn>
                  <a:cxn ang="0">
                    <a:pos x="435" y="1924"/>
                  </a:cxn>
                  <a:cxn ang="0">
                    <a:pos x="435" y="1924"/>
                  </a:cxn>
                </a:cxnLst>
                <a:rect l="txL" t="txT" r="txR" b="tx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未知"/>
              <p:cNvSpPr/>
              <p:nvPr userDrawn="1"/>
            </p:nvSpPr>
            <p:spPr>
              <a:xfrm>
                <a:off x="3658" y="0"/>
                <a:ext cx="558" cy="4316"/>
              </a:xfrm>
              <a:custGeom>
                <a:avLst/>
                <a:gdLst>
                  <a:gd name="txL" fmla="*/ 0 w 556"/>
                  <a:gd name="txT" fmla="*/ 0 h 4316"/>
                  <a:gd name="txR" fmla="*/ 556 w 556"/>
                  <a:gd name="txB" fmla="*/ 4316 h 4316"/>
                </a:gdLst>
                <a:ahLst/>
                <a:cxnLst>
                  <a:cxn ang="0">
                    <a:pos x="578" y="2020"/>
                  </a:cxn>
                  <a:cxn ang="0">
                    <a:pos x="560" y="1732"/>
                  </a:cxn>
                  <a:cxn ang="0">
                    <a:pos x="525" y="1445"/>
                  </a:cxn>
                  <a:cxn ang="0">
                    <a:pos x="477" y="1175"/>
                  </a:cxn>
                  <a:cxn ang="0">
                    <a:pos x="406" y="911"/>
                  </a:cxn>
                  <a:cxn ang="0">
                    <a:pos x="328" y="659"/>
                  </a:cxn>
                  <a:cxn ang="0">
                    <a:pos x="239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27" y="426"/>
                  </a:cxn>
                  <a:cxn ang="0">
                    <a:pos x="316" y="659"/>
                  </a:cxn>
                  <a:cxn ang="0">
                    <a:pos x="394" y="911"/>
                  </a:cxn>
                  <a:cxn ang="0">
                    <a:pos x="465" y="1175"/>
                  </a:cxn>
                  <a:cxn ang="0">
                    <a:pos x="513" y="1445"/>
                  </a:cxn>
                  <a:cxn ang="0">
                    <a:pos x="548" y="1732"/>
                  </a:cxn>
                  <a:cxn ang="0">
                    <a:pos x="566" y="2020"/>
                  </a:cxn>
                  <a:cxn ang="0">
                    <a:pos x="566" y="2326"/>
                  </a:cxn>
                  <a:cxn ang="0">
                    <a:pos x="554" y="2632"/>
                  </a:cxn>
                  <a:cxn ang="0">
                    <a:pos x="525" y="2931"/>
                  </a:cxn>
                  <a:cxn ang="0">
                    <a:pos x="477" y="3225"/>
                  </a:cxn>
                  <a:cxn ang="0">
                    <a:pos x="400" y="3513"/>
                  </a:cxn>
                  <a:cxn ang="0">
                    <a:pos x="322" y="3788"/>
                  </a:cxn>
                  <a:cxn ang="0">
                    <a:pos x="227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39" y="4058"/>
                  </a:cxn>
                  <a:cxn ang="0">
                    <a:pos x="334" y="3788"/>
                  </a:cxn>
                  <a:cxn ang="0">
                    <a:pos x="412" y="3513"/>
                  </a:cxn>
                  <a:cxn ang="0">
                    <a:pos x="489" y="3225"/>
                  </a:cxn>
                  <a:cxn ang="0">
                    <a:pos x="537" y="2931"/>
                  </a:cxn>
                  <a:cxn ang="0">
                    <a:pos x="566" y="2632"/>
                  </a:cxn>
                  <a:cxn ang="0">
                    <a:pos x="578" y="2326"/>
                  </a:cxn>
                  <a:cxn ang="0">
                    <a:pos x="578" y="2020"/>
                  </a:cxn>
                  <a:cxn ang="0">
                    <a:pos x="578" y="2020"/>
                  </a:cxn>
                </a:cxnLst>
                <a:rect l="txL" t="txT" r="txR" b="tx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7" name="未知"/>
              <p:cNvSpPr/>
              <p:nvPr userDrawn="1"/>
            </p:nvSpPr>
            <p:spPr>
              <a:xfrm>
                <a:off x="3958" y="0"/>
                <a:ext cx="690" cy="4316"/>
              </a:xfrm>
              <a:custGeom>
                <a:avLst/>
                <a:gdLst>
                  <a:gd name="txL" fmla="*/ 0 w 688"/>
                  <a:gd name="txT" fmla="*/ 0 h 4316"/>
                  <a:gd name="txR" fmla="*/ 688 w 688"/>
                  <a:gd name="txB" fmla="*/ 4316 h 4316"/>
                </a:gdLst>
                <a:ahLst/>
                <a:cxnLst>
                  <a:cxn ang="0">
                    <a:pos x="710" y="2086"/>
                  </a:cxn>
                  <a:cxn ang="0">
                    <a:pos x="692" y="1810"/>
                  </a:cxn>
                  <a:cxn ang="0">
                    <a:pos x="656" y="1541"/>
                  </a:cxn>
                  <a:cxn ang="0">
                    <a:pos x="596" y="1271"/>
                  </a:cxn>
                  <a:cxn ang="0">
                    <a:pos x="508" y="1007"/>
                  </a:cxn>
                  <a:cxn ang="0">
                    <a:pos x="412" y="749"/>
                  </a:cxn>
                  <a:cxn ang="0">
                    <a:pos x="304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92" y="492"/>
                  </a:cxn>
                  <a:cxn ang="0">
                    <a:pos x="400" y="749"/>
                  </a:cxn>
                  <a:cxn ang="0">
                    <a:pos x="496" y="1007"/>
                  </a:cxn>
                  <a:cxn ang="0">
                    <a:pos x="584" y="1271"/>
                  </a:cxn>
                  <a:cxn ang="0">
                    <a:pos x="644" y="1541"/>
                  </a:cxn>
                  <a:cxn ang="0">
                    <a:pos x="680" y="1810"/>
                  </a:cxn>
                  <a:cxn ang="0">
                    <a:pos x="698" y="2086"/>
                  </a:cxn>
                  <a:cxn ang="0">
                    <a:pos x="698" y="2368"/>
                  </a:cxn>
                  <a:cxn ang="0">
                    <a:pos x="680" y="2650"/>
                  </a:cxn>
                  <a:cxn ang="0">
                    <a:pos x="638" y="2931"/>
                  </a:cxn>
                  <a:cxn ang="0">
                    <a:pos x="578" y="3213"/>
                  </a:cxn>
                  <a:cxn ang="0">
                    <a:pos x="484" y="3495"/>
                  </a:cxn>
                  <a:cxn ang="0">
                    <a:pos x="382" y="3777"/>
                  </a:cxn>
                  <a:cxn ang="0">
                    <a:pos x="262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74" y="4046"/>
                  </a:cxn>
                  <a:cxn ang="0">
                    <a:pos x="394" y="3777"/>
                  </a:cxn>
                  <a:cxn ang="0">
                    <a:pos x="496" y="3495"/>
                  </a:cxn>
                  <a:cxn ang="0">
                    <a:pos x="590" y="3219"/>
                  </a:cxn>
                  <a:cxn ang="0">
                    <a:pos x="650" y="2937"/>
                  </a:cxn>
                  <a:cxn ang="0">
                    <a:pos x="692" y="2656"/>
                  </a:cxn>
                  <a:cxn ang="0">
                    <a:pos x="710" y="2368"/>
                  </a:cxn>
                  <a:cxn ang="0">
                    <a:pos x="710" y="2086"/>
                  </a:cxn>
                  <a:cxn ang="0">
                    <a:pos x="710" y="2086"/>
                  </a:cxn>
                </a:cxnLst>
                <a:rect l="txL" t="txT" r="txR" b="tx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8" name="未知"/>
              <p:cNvSpPr/>
              <p:nvPr userDrawn="1"/>
            </p:nvSpPr>
            <p:spPr>
              <a:xfrm>
                <a:off x="4234" y="0"/>
                <a:ext cx="864" cy="4316"/>
              </a:xfrm>
              <a:custGeom>
                <a:avLst/>
                <a:gdLst>
                  <a:gd name="txL" fmla="*/ 0 w 861"/>
                  <a:gd name="txT" fmla="*/ 0 h 4316"/>
                  <a:gd name="txR" fmla="*/ 861 w 861"/>
                  <a:gd name="txB" fmla="*/ 4316 h 4316"/>
                </a:gdLst>
                <a:ahLst/>
                <a:cxnLst>
                  <a:cxn ang="0">
                    <a:pos x="888" y="2128"/>
                  </a:cxn>
                  <a:cxn ang="0">
                    <a:pos x="864" y="1834"/>
                  </a:cxn>
                  <a:cxn ang="0">
                    <a:pos x="841" y="1684"/>
                  </a:cxn>
                  <a:cxn ang="0">
                    <a:pos x="817" y="1541"/>
                  </a:cxn>
                  <a:cxn ang="0">
                    <a:pos x="781" y="1397"/>
                  </a:cxn>
                  <a:cxn ang="0">
                    <a:pos x="742" y="1253"/>
                  </a:cxn>
                  <a:cxn ang="0">
                    <a:pos x="686" y="1115"/>
                  </a:cxn>
                  <a:cxn ang="0">
                    <a:pos x="632" y="977"/>
                  </a:cxn>
                  <a:cxn ang="0">
                    <a:pos x="513" y="719"/>
                  </a:cxn>
                  <a:cxn ang="0">
                    <a:pos x="364" y="468"/>
                  </a:cxn>
                  <a:cxn ang="0">
                    <a:pos x="203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91" y="228"/>
                  </a:cxn>
                  <a:cxn ang="0">
                    <a:pos x="352" y="468"/>
                  </a:cxn>
                  <a:cxn ang="0">
                    <a:pos x="501" y="719"/>
                  </a:cxn>
                  <a:cxn ang="0">
                    <a:pos x="620" y="983"/>
                  </a:cxn>
                  <a:cxn ang="0">
                    <a:pos x="674" y="1121"/>
                  </a:cxn>
                  <a:cxn ang="0">
                    <a:pos x="724" y="1259"/>
                  </a:cxn>
                  <a:cxn ang="0">
                    <a:pos x="769" y="1403"/>
                  </a:cxn>
                  <a:cxn ang="0">
                    <a:pos x="805" y="1547"/>
                  </a:cxn>
                  <a:cxn ang="0">
                    <a:pos x="835" y="1690"/>
                  </a:cxn>
                  <a:cxn ang="0">
                    <a:pos x="852" y="1834"/>
                  </a:cxn>
                  <a:cxn ang="0">
                    <a:pos x="870" y="1984"/>
                  </a:cxn>
                  <a:cxn ang="0">
                    <a:pos x="876" y="2128"/>
                  </a:cxn>
                  <a:cxn ang="0">
                    <a:pos x="882" y="2278"/>
                  </a:cxn>
                  <a:cxn ang="0">
                    <a:pos x="876" y="2428"/>
                  </a:cxn>
                  <a:cxn ang="0">
                    <a:pos x="864" y="2572"/>
                  </a:cxn>
                  <a:cxn ang="0">
                    <a:pos x="852" y="2721"/>
                  </a:cxn>
                  <a:cxn ang="0">
                    <a:pos x="829" y="2865"/>
                  </a:cxn>
                  <a:cxn ang="0">
                    <a:pos x="799" y="3015"/>
                  </a:cxn>
                  <a:cxn ang="0">
                    <a:pos x="757" y="3159"/>
                  </a:cxn>
                  <a:cxn ang="0">
                    <a:pos x="704" y="3303"/>
                  </a:cxn>
                  <a:cxn ang="0">
                    <a:pos x="608" y="3567"/>
                  </a:cxn>
                  <a:cxn ang="0">
                    <a:pos x="495" y="3824"/>
                  </a:cxn>
                  <a:cxn ang="0">
                    <a:pos x="346" y="4076"/>
                  </a:cxn>
                  <a:cxn ang="0">
                    <a:pos x="191" y="4316"/>
                  </a:cxn>
                  <a:cxn ang="0">
                    <a:pos x="203" y="4316"/>
                  </a:cxn>
                  <a:cxn ang="0">
                    <a:pos x="358" y="4076"/>
                  </a:cxn>
                  <a:cxn ang="0">
                    <a:pos x="507" y="3824"/>
                  </a:cxn>
                  <a:cxn ang="0">
                    <a:pos x="620" y="3573"/>
                  </a:cxn>
                  <a:cxn ang="0">
                    <a:pos x="716" y="3309"/>
                  </a:cxn>
                  <a:cxn ang="0">
                    <a:pos x="769" y="3165"/>
                  </a:cxn>
                  <a:cxn ang="0">
                    <a:pos x="811" y="3021"/>
                  </a:cxn>
                  <a:cxn ang="0">
                    <a:pos x="841" y="2871"/>
                  </a:cxn>
                  <a:cxn ang="0">
                    <a:pos x="864" y="2727"/>
                  </a:cxn>
                  <a:cxn ang="0">
                    <a:pos x="876" y="2578"/>
                  </a:cxn>
                  <a:cxn ang="0">
                    <a:pos x="888" y="2428"/>
                  </a:cxn>
                  <a:cxn ang="0">
                    <a:pos x="894" y="2278"/>
                  </a:cxn>
                  <a:cxn ang="0">
                    <a:pos x="888" y="2128"/>
                  </a:cxn>
                  <a:cxn ang="0">
                    <a:pos x="888" y="2128"/>
                  </a:cxn>
                </a:cxnLst>
                <a:rect l="txL" t="txT" r="txR" b="tx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9" name="未知"/>
              <p:cNvSpPr/>
              <p:nvPr userDrawn="1"/>
            </p:nvSpPr>
            <p:spPr>
              <a:xfrm>
                <a:off x="2111" y="0"/>
                <a:ext cx="150" cy="4316"/>
              </a:xfrm>
              <a:custGeom>
                <a:avLst/>
                <a:gdLst>
                  <a:gd name="txL" fmla="*/ 0 w 149"/>
                  <a:gd name="txT" fmla="*/ 0 h 4316"/>
                  <a:gd name="txR" fmla="*/ 149 w 149"/>
                  <a:gd name="txB" fmla="*/ 4316 h 4316"/>
                </a:gdLst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88" y="791"/>
                  </a:cxn>
                  <a:cxn ang="0">
                    <a:pos x="94" y="671"/>
                  </a:cxn>
                  <a:cxn ang="0">
                    <a:pos x="106" y="557"/>
                  </a:cxn>
                  <a:cxn ang="0">
                    <a:pos x="118" y="444"/>
                  </a:cxn>
                  <a:cxn ang="0">
                    <a:pos x="124" y="342"/>
                  </a:cxn>
                  <a:cxn ang="0">
                    <a:pos x="136" y="246"/>
                  </a:cxn>
                  <a:cxn ang="0">
                    <a:pos x="142" y="156"/>
                  </a:cxn>
                  <a:cxn ang="0">
                    <a:pos x="154" y="72"/>
                  </a:cxn>
                  <a:cxn ang="0">
                    <a:pos x="160" y="0"/>
                  </a:cxn>
                  <a:cxn ang="0">
                    <a:pos x="148" y="0"/>
                  </a:cxn>
                  <a:cxn ang="0">
                    <a:pos x="142" y="72"/>
                  </a:cxn>
                  <a:cxn ang="0">
                    <a:pos x="130" y="156"/>
                  </a:cxn>
                  <a:cxn ang="0">
                    <a:pos x="124" y="246"/>
                  </a:cxn>
                  <a:cxn ang="0">
                    <a:pos x="112" y="342"/>
                  </a:cxn>
                  <a:cxn ang="0">
                    <a:pos x="106" y="444"/>
                  </a:cxn>
                  <a:cxn ang="0">
                    <a:pos x="94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100" y="4058"/>
                  </a:cxn>
                  <a:cxn ang="0">
                    <a:pos x="136" y="4316"/>
                  </a:cxn>
                  <a:cxn ang="0">
                    <a:pos x="148" y="4316"/>
                  </a:cxn>
                  <a:cxn ang="0">
                    <a:pos x="112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txL" t="txT" r="txR" b="tx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0" name="未知"/>
              <p:cNvSpPr/>
              <p:nvPr userDrawn="1"/>
            </p:nvSpPr>
            <p:spPr>
              <a:xfrm>
                <a:off x="1679" y="0"/>
                <a:ext cx="300" cy="4316"/>
              </a:xfrm>
              <a:custGeom>
                <a:avLst/>
                <a:gdLst>
                  <a:gd name="txL" fmla="*/ 0 w 299"/>
                  <a:gd name="txT" fmla="*/ 0 h 4316"/>
                  <a:gd name="txR" fmla="*/ 299 w 299"/>
                  <a:gd name="txB" fmla="*/ 4316 h 4316"/>
                </a:gdLst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73" y="641"/>
                  </a:cxn>
                  <a:cxn ang="0">
                    <a:pos x="220" y="408"/>
                  </a:cxn>
                  <a:cxn ang="0">
                    <a:pos x="262" y="192"/>
                  </a:cxn>
                  <a:cxn ang="0">
                    <a:pos x="310" y="0"/>
                  </a:cxn>
                  <a:cxn ang="0">
                    <a:pos x="298" y="0"/>
                  </a:cxn>
                  <a:cxn ang="0">
                    <a:pos x="250" y="192"/>
                  </a:cxn>
                  <a:cxn ang="0">
                    <a:pos x="209" y="408"/>
                  </a:cxn>
                  <a:cxn ang="0">
                    <a:pos x="167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14" y="4064"/>
                  </a:cxn>
                  <a:cxn ang="0">
                    <a:pos x="286" y="4316"/>
                  </a:cxn>
                  <a:cxn ang="0">
                    <a:pos x="298" y="4316"/>
                  </a:cxn>
                  <a:cxn ang="0">
                    <a:pos x="226" y="4064"/>
                  </a:cxn>
                  <a:cxn ang="0">
                    <a:pos x="167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txL" t="txT" r="txR" b="tx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1" name="未知"/>
              <p:cNvSpPr/>
              <p:nvPr userDrawn="1"/>
            </p:nvSpPr>
            <p:spPr>
              <a:xfrm>
                <a:off x="1278" y="0"/>
                <a:ext cx="425" cy="4316"/>
              </a:xfrm>
              <a:custGeom>
                <a:avLst/>
                <a:gdLst>
                  <a:gd name="txL" fmla="*/ 0 w 424"/>
                  <a:gd name="txT" fmla="*/ 0 h 4316"/>
                  <a:gd name="txR" fmla="*/ 424 w 424"/>
                  <a:gd name="txB" fmla="*/ 4316 h 4316"/>
                </a:gdLst>
                <a:ahLst/>
                <a:cxnLst>
                  <a:cxn ang="0">
                    <a:pos x="435" y="0"/>
                  </a:cxn>
                  <a:cxn ang="0">
                    <a:pos x="423" y="0"/>
                  </a:cxn>
                  <a:cxn ang="0">
                    <a:pos x="327" y="222"/>
                  </a:cxn>
                  <a:cxn ang="0">
                    <a:pos x="250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80" y="4058"/>
                  </a:cxn>
                  <a:cxn ang="0">
                    <a:pos x="357" y="4316"/>
                  </a:cxn>
                  <a:cxn ang="0">
                    <a:pos x="369" y="4316"/>
                  </a:cxn>
                  <a:cxn ang="0">
                    <a:pos x="292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56" y="462"/>
                  </a:cxn>
                  <a:cxn ang="0">
                    <a:pos x="339" y="222"/>
                  </a:cxn>
                  <a:cxn ang="0">
                    <a:pos x="435" y="0"/>
                  </a:cxn>
                  <a:cxn ang="0">
                    <a:pos x="435" y="0"/>
                  </a:cxn>
                </a:cxnLst>
                <a:rect l="txL" t="txT" r="txR" b="tx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2" name="未知"/>
              <p:cNvSpPr/>
              <p:nvPr userDrawn="1"/>
            </p:nvSpPr>
            <p:spPr>
              <a:xfrm>
                <a:off x="840" y="0"/>
                <a:ext cx="575" cy="4316"/>
              </a:xfrm>
              <a:custGeom>
                <a:avLst/>
                <a:gdLst>
                  <a:gd name="txL" fmla="*/ 0 w 574"/>
                  <a:gd name="txT" fmla="*/ 0 h 4316"/>
                  <a:gd name="txR" fmla="*/ 574 w 574"/>
                  <a:gd name="txB" fmla="*/ 4316 h 4316"/>
                </a:gdLst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46" y="480"/>
                  </a:cxn>
                  <a:cxn ang="0">
                    <a:pos x="460" y="234"/>
                  </a:cxn>
                  <a:cxn ang="0">
                    <a:pos x="585" y="0"/>
                  </a:cxn>
                  <a:cxn ang="0">
                    <a:pos x="573" y="0"/>
                  </a:cxn>
                  <a:cxn ang="0">
                    <a:pos x="448" y="234"/>
                  </a:cxn>
                  <a:cxn ang="0">
                    <a:pos x="334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82" y="4070"/>
                  </a:cxn>
                  <a:cxn ang="0">
                    <a:pos x="495" y="4316"/>
                  </a:cxn>
                  <a:cxn ang="0">
                    <a:pos x="507" y="4316"/>
                  </a:cxn>
                  <a:cxn ang="0">
                    <a:pos x="394" y="4070"/>
                  </a:cxn>
                  <a:cxn ang="0">
                    <a:pos x="298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txL" t="txT" r="txR" b="tx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" name="未知"/>
              <p:cNvSpPr/>
              <p:nvPr userDrawn="1"/>
            </p:nvSpPr>
            <p:spPr>
              <a:xfrm>
                <a:off x="414" y="0"/>
                <a:ext cx="737" cy="4316"/>
              </a:xfrm>
              <a:custGeom>
                <a:avLst/>
                <a:gdLst>
                  <a:gd name="txL" fmla="*/ 0 w 735"/>
                  <a:gd name="txT" fmla="*/ 0 h 4316"/>
                  <a:gd name="txR" fmla="*/ 735 w 735"/>
                  <a:gd name="txB" fmla="*/ 4316 h 4316"/>
                </a:gdLst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26" y="941"/>
                  </a:cxn>
                  <a:cxn ang="0">
                    <a:pos x="327" y="689"/>
                  </a:cxn>
                  <a:cxn ang="0">
                    <a:pos x="453" y="444"/>
                  </a:cxn>
                  <a:cxn ang="0">
                    <a:pos x="602" y="216"/>
                  </a:cxn>
                  <a:cxn ang="0">
                    <a:pos x="757" y="0"/>
                  </a:cxn>
                  <a:cxn ang="0">
                    <a:pos x="745" y="0"/>
                  </a:cxn>
                  <a:cxn ang="0">
                    <a:pos x="590" y="210"/>
                  </a:cxn>
                  <a:cxn ang="0">
                    <a:pos x="441" y="438"/>
                  </a:cxn>
                  <a:cxn ang="0">
                    <a:pos x="322" y="683"/>
                  </a:cxn>
                  <a:cxn ang="0">
                    <a:pos x="220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38" y="3573"/>
                  </a:cxn>
                  <a:cxn ang="0">
                    <a:pos x="327" y="3824"/>
                  </a:cxn>
                  <a:cxn ang="0">
                    <a:pos x="435" y="4076"/>
                  </a:cxn>
                  <a:cxn ang="0">
                    <a:pos x="558" y="4316"/>
                  </a:cxn>
                  <a:cxn ang="0">
                    <a:pos x="578" y="4316"/>
                  </a:cxn>
                  <a:cxn ang="0">
                    <a:pos x="447" y="4076"/>
                  </a:cxn>
                  <a:cxn ang="0">
                    <a:pos x="339" y="3824"/>
                  </a:cxn>
                  <a:cxn ang="0">
                    <a:pos x="250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txL" t="txT" r="txR" b="tx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4" name="未知"/>
              <p:cNvSpPr/>
              <p:nvPr userDrawn="1"/>
            </p:nvSpPr>
            <p:spPr>
              <a:xfrm>
                <a:off x="0" y="0"/>
                <a:ext cx="840" cy="4316"/>
              </a:xfrm>
              <a:custGeom>
                <a:avLst/>
                <a:gdLst>
                  <a:gd name="txL" fmla="*/ 0 w 837"/>
                  <a:gd name="txT" fmla="*/ 0 h 4316"/>
                  <a:gd name="txR" fmla="*/ 837 w 837"/>
                  <a:gd name="txB" fmla="*/ 4316 h 4316"/>
                </a:gdLst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72" y="1235"/>
                  </a:cxn>
                  <a:cxn ang="0">
                    <a:pos x="262" y="995"/>
                  </a:cxn>
                  <a:cxn ang="0">
                    <a:pos x="376" y="755"/>
                  </a:cxn>
                  <a:cxn ang="0">
                    <a:pos x="518" y="510"/>
                  </a:cxn>
                  <a:cxn ang="0">
                    <a:pos x="680" y="258"/>
                  </a:cxn>
                  <a:cxn ang="0">
                    <a:pos x="774" y="132"/>
                  </a:cxn>
                  <a:cxn ang="0">
                    <a:pos x="870" y="0"/>
                  </a:cxn>
                  <a:cxn ang="0">
                    <a:pos x="858" y="0"/>
                  </a:cxn>
                  <a:cxn ang="0">
                    <a:pos x="762" y="132"/>
                  </a:cxn>
                  <a:cxn ang="0">
                    <a:pos x="662" y="258"/>
                  </a:cxn>
                  <a:cxn ang="0">
                    <a:pos x="584" y="384"/>
                  </a:cxn>
                  <a:cxn ang="0">
                    <a:pos x="506" y="510"/>
                  </a:cxn>
                  <a:cxn ang="0">
                    <a:pos x="364" y="755"/>
                  </a:cxn>
                  <a:cxn ang="0">
                    <a:pos x="250" y="995"/>
                  </a:cxn>
                  <a:cxn ang="0">
                    <a:pos x="161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61" y="3171"/>
                  </a:cxn>
                  <a:cxn ang="0">
                    <a:pos x="208" y="3321"/>
                  </a:cxn>
                  <a:cxn ang="0">
                    <a:pos x="256" y="3477"/>
                  </a:cxn>
                  <a:cxn ang="0">
                    <a:pos x="316" y="3639"/>
                  </a:cxn>
                  <a:cxn ang="0">
                    <a:pos x="376" y="3800"/>
                  </a:cxn>
                  <a:cxn ang="0">
                    <a:pos x="459" y="3968"/>
                  </a:cxn>
                  <a:cxn ang="0">
                    <a:pos x="530" y="4136"/>
                  </a:cxn>
                  <a:cxn ang="0">
                    <a:pos x="614" y="4316"/>
                  </a:cxn>
                  <a:cxn ang="0">
                    <a:pos x="626" y="4316"/>
                  </a:cxn>
                  <a:cxn ang="0">
                    <a:pos x="542" y="4136"/>
                  </a:cxn>
                  <a:cxn ang="0">
                    <a:pos x="470" y="3968"/>
                  </a:cxn>
                  <a:cxn ang="0">
                    <a:pos x="388" y="3800"/>
                  </a:cxn>
                  <a:cxn ang="0">
                    <a:pos x="328" y="3639"/>
                  </a:cxn>
                  <a:cxn ang="0">
                    <a:pos x="268" y="3477"/>
                  </a:cxn>
                  <a:cxn ang="0">
                    <a:pos x="220" y="3327"/>
                  </a:cxn>
                  <a:cxn ang="0">
                    <a:pos x="172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txL" t="txT" r="txR" b="tx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rgbClr val="004488">
                      <a:alpha val="100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3" name="未知"/>
            <p:cNvSpPr/>
            <p:nvPr/>
          </p:nvSpPr>
          <p:spPr>
            <a:xfrm>
              <a:off x="5" y="2901"/>
              <a:ext cx="606" cy="1415"/>
            </a:xfrm>
            <a:custGeom>
              <a:avLst/>
              <a:gdLst>
                <a:gd name="txL" fmla="*/ 0 w 604"/>
                <a:gd name="txT" fmla="*/ 0 h 1415"/>
                <a:gd name="txR" fmla="*/ 604 w 604"/>
                <a:gd name="txB" fmla="*/ 1415 h 1415"/>
              </a:gdLst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72" y="576"/>
                </a:cxn>
                <a:cxn ang="0">
                  <a:pos x="238" y="744"/>
                </a:cxn>
                <a:cxn ang="0">
                  <a:pos x="316" y="917"/>
                </a:cxn>
                <a:cxn ang="0">
                  <a:pos x="400" y="1085"/>
                </a:cxn>
                <a:cxn ang="0">
                  <a:pos x="506" y="1253"/>
                </a:cxn>
                <a:cxn ang="0">
                  <a:pos x="608" y="1415"/>
                </a:cxn>
                <a:cxn ang="0">
                  <a:pos x="626" y="1415"/>
                </a:cxn>
                <a:cxn ang="0">
                  <a:pos x="518" y="1247"/>
                </a:cxn>
                <a:cxn ang="0">
                  <a:pos x="412" y="1073"/>
                </a:cxn>
                <a:cxn ang="0">
                  <a:pos x="322" y="899"/>
                </a:cxn>
                <a:cxn ang="0">
                  <a:pos x="244" y="720"/>
                </a:cxn>
                <a:cxn ang="0">
                  <a:pos x="172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txL" t="txT" r="txR" b="tx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rgbClr val="00244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未知"/>
            <p:cNvSpPr/>
            <p:nvPr/>
          </p:nvSpPr>
          <p:spPr>
            <a:xfrm>
              <a:off x="5" y="3890"/>
              <a:ext cx="228" cy="426"/>
            </a:xfrm>
            <a:custGeom>
              <a:avLst/>
              <a:gdLst>
                <a:gd name="txL" fmla="*/ 0 w 227"/>
                <a:gd name="txT" fmla="*/ 0 h 426"/>
                <a:gd name="txR" fmla="*/ 227 w 227"/>
                <a:gd name="txB" fmla="*/ 426 h 426"/>
              </a:gdLst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26" y="426"/>
                </a:cxn>
                <a:cxn ang="0">
                  <a:pos x="238" y="426"/>
                </a:cxn>
                <a:cxn ang="0">
                  <a:pos x="178" y="330"/>
                </a:cxn>
                <a:cxn ang="0">
                  <a:pos x="125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txL" t="txT" r="txR" b="tx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rgbClr val="002448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未知"/>
            <p:cNvSpPr/>
            <p:nvPr/>
          </p:nvSpPr>
          <p:spPr>
            <a:xfrm>
              <a:off x="4775" y="0"/>
              <a:ext cx="984" cy="1786"/>
            </a:xfrm>
            <a:custGeom>
              <a:avLst/>
              <a:gdLst>
                <a:gd name="txL" fmla="*/ 0 w 981"/>
                <a:gd name="txT" fmla="*/ 0 h 1786"/>
                <a:gd name="txR" fmla="*/ 981 w 981"/>
                <a:gd name="txB" fmla="*/ 1786 h 1786"/>
              </a:gdLst>
              <a:ahLst/>
              <a:cxnLst>
                <a:cxn ang="0">
                  <a:pos x="1014" y="1786"/>
                </a:cxn>
                <a:cxn ang="0">
                  <a:pos x="1014" y="1720"/>
                </a:cxn>
                <a:cxn ang="0">
                  <a:pos x="1002" y="1666"/>
                </a:cxn>
                <a:cxn ang="0">
                  <a:pos x="990" y="1613"/>
                </a:cxn>
                <a:cxn ang="0">
                  <a:pos x="954" y="1487"/>
                </a:cxn>
                <a:cxn ang="0">
                  <a:pos x="918" y="1361"/>
                </a:cxn>
                <a:cxn ang="0">
                  <a:pos x="818" y="1121"/>
                </a:cxn>
                <a:cxn ang="0">
                  <a:pos x="704" y="899"/>
                </a:cxn>
                <a:cxn ang="0">
                  <a:pos x="584" y="689"/>
                </a:cxn>
                <a:cxn ang="0">
                  <a:pos x="442" y="498"/>
                </a:cxn>
                <a:cxn ang="0">
                  <a:pos x="304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86" y="318"/>
                </a:cxn>
                <a:cxn ang="0">
                  <a:pos x="424" y="498"/>
                </a:cxn>
                <a:cxn ang="0">
                  <a:pos x="567" y="689"/>
                </a:cxn>
                <a:cxn ang="0">
                  <a:pos x="692" y="899"/>
                </a:cxn>
                <a:cxn ang="0">
                  <a:pos x="800" y="1121"/>
                </a:cxn>
                <a:cxn ang="0">
                  <a:pos x="906" y="1361"/>
                </a:cxn>
                <a:cxn ang="0">
                  <a:pos x="942" y="1487"/>
                </a:cxn>
                <a:cxn ang="0">
                  <a:pos x="978" y="1619"/>
                </a:cxn>
                <a:cxn ang="0">
                  <a:pos x="996" y="1702"/>
                </a:cxn>
                <a:cxn ang="0">
                  <a:pos x="1014" y="1786"/>
                </a:cxn>
                <a:cxn ang="0">
                  <a:pos x="1014" y="1786"/>
                </a:cxn>
              </a:cxnLst>
              <a:rect l="txL" t="txT" r="txR" b="tx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100000"/>
                  </a:schemeClr>
                </a:gs>
                <a:gs pos="100000">
                  <a:srgbClr val="0060C0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未知"/>
            <p:cNvSpPr/>
            <p:nvPr/>
          </p:nvSpPr>
          <p:spPr>
            <a:xfrm>
              <a:off x="5040" y="0"/>
              <a:ext cx="719" cy="845"/>
            </a:xfrm>
            <a:custGeom>
              <a:avLst/>
              <a:gdLst>
                <a:gd name="txL" fmla="*/ 0 w 717"/>
                <a:gd name="txT" fmla="*/ 0 h 845"/>
                <a:gd name="txR" fmla="*/ 717 w 717"/>
                <a:gd name="txB" fmla="*/ 845 h 845"/>
              </a:gdLst>
              <a:ahLst/>
              <a:cxnLst>
                <a:cxn ang="0">
                  <a:pos x="739" y="845"/>
                </a:cxn>
                <a:cxn ang="0">
                  <a:pos x="739" y="821"/>
                </a:cxn>
                <a:cxn ang="0">
                  <a:pos x="596" y="605"/>
                </a:cxn>
                <a:cxn ang="0">
                  <a:pos x="417" y="396"/>
                </a:cxn>
                <a:cxn ang="0">
                  <a:pos x="232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20" y="198"/>
                </a:cxn>
                <a:cxn ang="0">
                  <a:pos x="411" y="408"/>
                </a:cxn>
                <a:cxn ang="0">
                  <a:pos x="590" y="623"/>
                </a:cxn>
                <a:cxn ang="0">
                  <a:pos x="739" y="845"/>
                </a:cxn>
                <a:cxn ang="0">
                  <a:pos x="739" y="845"/>
                </a:cxn>
              </a:cxnLst>
              <a:rect l="txL" t="txT" r="txR" b="tx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未知"/>
            <p:cNvSpPr/>
            <p:nvPr/>
          </p:nvSpPr>
          <p:spPr>
            <a:xfrm>
              <a:off x="5351" y="0"/>
              <a:ext cx="408" cy="414"/>
            </a:xfrm>
            <a:custGeom>
              <a:avLst/>
              <a:gdLst>
                <a:gd name="txL" fmla="*/ 0 w 407"/>
                <a:gd name="txT" fmla="*/ 0 h 414"/>
                <a:gd name="txR" fmla="*/ 407 w 407"/>
                <a:gd name="txB" fmla="*/ 414 h 414"/>
              </a:gdLst>
              <a:ahLst/>
              <a:cxnLst>
                <a:cxn ang="0">
                  <a:pos x="418" y="414"/>
                </a:cxn>
                <a:cxn ang="0">
                  <a:pos x="418" y="396"/>
                </a:cxn>
                <a:cxn ang="0">
                  <a:pos x="233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27" y="204"/>
                </a:cxn>
                <a:cxn ang="0">
                  <a:pos x="418" y="414"/>
                </a:cxn>
                <a:cxn ang="0">
                  <a:pos x="418" y="414"/>
                </a:cxn>
              </a:cxnLst>
              <a:rect l="txL" t="txT" r="txR" b="tx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未知"/>
            <p:cNvSpPr/>
            <p:nvPr/>
          </p:nvSpPr>
          <p:spPr>
            <a:xfrm>
              <a:off x="5" y="0"/>
              <a:ext cx="858" cy="1409"/>
            </a:xfrm>
            <a:custGeom>
              <a:avLst/>
              <a:gdLst>
                <a:gd name="txL" fmla="*/ 0 w 855"/>
                <a:gd name="txT" fmla="*/ 0 h 1409"/>
                <a:gd name="txR" fmla="*/ 855 w 855"/>
                <a:gd name="txB" fmla="*/ 1409 h 1409"/>
              </a:gdLst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26" y="827"/>
                </a:cxn>
                <a:cxn ang="0">
                  <a:pos x="322" y="647"/>
                </a:cxn>
                <a:cxn ang="0">
                  <a:pos x="453" y="474"/>
                </a:cxn>
                <a:cxn ang="0">
                  <a:pos x="578" y="312"/>
                </a:cxn>
                <a:cxn ang="0">
                  <a:pos x="726" y="150"/>
                </a:cxn>
                <a:cxn ang="0">
                  <a:pos x="888" y="0"/>
                </a:cxn>
                <a:cxn ang="0">
                  <a:pos x="870" y="0"/>
                </a:cxn>
                <a:cxn ang="0">
                  <a:pos x="710" y="144"/>
                </a:cxn>
                <a:cxn ang="0">
                  <a:pos x="572" y="300"/>
                </a:cxn>
                <a:cxn ang="0">
                  <a:pos x="444" y="462"/>
                </a:cxn>
                <a:cxn ang="0">
                  <a:pos x="322" y="629"/>
                </a:cxn>
                <a:cxn ang="0">
                  <a:pos x="226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txL" t="txT" r="txR" b="tx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100000"/>
                  </a:schemeClr>
                </a:gs>
                <a:gs pos="100000">
                  <a:srgbClr val="0060C0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未知"/>
            <p:cNvSpPr/>
            <p:nvPr/>
          </p:nvSpPr>
          <p:spPr>
            <a:xfrm>
              <a:off x="5" y="0"/>
              <a:ext cx="588" cy="599"/>
            </a:xfrm>
            <a:custGeom>
              <a:avLst/>
              <a:gdLst>
                <a:gd name="txL" fmla="*/ 0 w 586"/>
                <a:gd name="txT" fmla="*/ 0 h 599"/>
                <a:gd name="txR" fmla="*/ 586 w 586"/>
                <a:gd name="txB" fmla="*/ 599 h 599"/>
              </a:gdLst>
              <a:ahLst/>
              <a:cxnLst>
                <a:cxn ang="0">
                  <a:pos x="608" y="0"/>
                </a:cxn>
                <a:cxn ang="0">
                  <a:pos x="590" y="0"/>
                </a:cxn>
                <a:cxn ang="0">
                  <a:pos x="418" y="132"/>
                </a:cxn>
                <a:cxn ang="0">
                  <a:pos x="268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68" y="282"/>
                </a:cxn>
                <a:cxn ang="0">
                  <a:pos x="424" y="138"/>
                </a:cxn>
                <a:cxn ang="0">
                  <a:pos x="608" y="0"/>
                </a:cxn>
                <a:cxn ang="0">
                  <a:pos x="608" y="0"/>
                </a:cxn>
              </a:cxnLst>
              <a:rect l="txL" t="txT" r="txR" b="tx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未知"/>
            <p:cNvSpPr/>
            <p:nvPr/>
          </p:nvSpPr>
          <p:spPr>
            <a:xfrm>
              <a:off x="5" y="0"/>
              <a:ext cx="270" cy="252"/>
            </a:xfrm>
            <a:custGeom>
              <a:avLst/>
              <a:gdLst>
                <a:gd name="txL" fmla="*/ 0 w 269"/>
                <a:gd name="txT" fmla="*/ 0 h 252"/>
                <a:gd name="txR" fmla="*/ 269 w 269"/>
                <a:gd name="txB" fmla="*/ 252 h 252"/>
              </a:gdLst>
              <a:ahLst/>
              <a:cxnLst>
                <a:cxn ang="0">
                  <a:pos x="280" y="0"/>
                </a:cxn>
                <a:cxn ang="0">
                  <a:pos x="262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80" y="0"/>
                </a:cxn>
                <a:cxn ang="0">
                  <a:pos x="280" y="0"/>
                </a:cxn>
              </a:cxnLst>
              <a:rect l="txL" t="txT" r="txR" b="tx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Line 28"/>
            <p:cNvSpPr/>
            <p:nvPr/>
          </p:nvSpPr>
          <p:spPr>
            <a:xfrm>
              <a:off x="0" y="2749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2" name="Line 29"/>
            <p:cNvSpPr/>
            <p:nvPr/>
          </p:nvSpPr>
          <p:spPr>
            <a:xfrm>
              <a:off x="0" y="2356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3" name="Line 30"/>
            <p:cNvSpPr/>
            <p:nvPr/>
          </p:nvSpPr>
          <p:spPr>
            <a:xfrm>
              <a:off x="0" y="3142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054" name="Group 31"/>
            <p:cNvGrpSpPr/>
            <p:nvPr/>
          </p:nvGrpSpPr>
          <p:grpSpPr>
            <a:xfrm>
              <a:off x="0" y="392"/>
              <a:ext cx="5758" cy="1571"/>
              <a:chOff x="0" y="0"/>
              <a:chExt cx="5758" cy="1571"/>
            </a:xfrm>
          </p:grpSpPr>
          <p:sp>
            <p:nvSpPr>
              <p:cNvPr id="1057" name="Line 32"/>
              <p:cNvSpPr/>
              <p:nvPr userDrawn="1"/>
            </p:nvSpPr>
            <p:spPr>
              <a:xfrm>
                <a:off x="0" y="392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58" name="Line 33"/>
              <p:cNvSpPr/>
              <p:nvPr userDrawn="1"/>
            </p:nvSpPr>
            <p:spPr>
              <a:xfrm>
                <a:off x="0" y="1571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59" name="Line 34"/>
              <p:cNvSpPr/>
              <p:nvPr userDrawn="1"/>
            </p:nvSpPr>
            <p:spPr>
              <a:xfrm>
                <a:off x="0" y="1178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60" name="Line 35"/>
              <p:cNvSpPr/>
              <p:nvPr userDrawn="1"/>
            </p:nvSpPr>
            <p:spPr>
              <a:xfrm>
                <a:off x="0" y="785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61" name="Line 36"/>
              <p:cNvSpPr/>
              <p:nvPr userDrawn="1"/>
            </p:nvSpPr>
            <p:spPr>
              <a:xfrm>
                <a:off x="0" y="0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055" name="Line 37"/>
            <p:cNvSpPr/>
            <p:nvPr/>
          </p:nvSpPr>
          <p:spPr>
            <a:xfrm>
              <a:off x="0" y="3928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6" name="Line 38"/>
            <p:cNvSpPr/>
            <p:nvPr/>
          </p:nvSpPr>
          <p:spPr>
            <a:xfrm>
              <a:off x="0" y="3535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Text Box 39"/>
          <p:cNvSpPr txBox="1">
            <a:spLocks noChangeArrowheads="1"/>
          </p:cNvSpPr>
          <p:nvPr/>
        </p:nvSpPr>
        <p:spPr bwMode="auto">
          <a:xfrm>
            <a:off x="0" y="288925"/>
            <a:ext cx="9144000" cy="1052513"/>
          </a:xfrm>
          <a:prstGeom prst="rect">
            <a:avLst/>
          </a:prstGeom>
          <a:gradFill rotWithShape="1">
            <a:gsLst>
              <a:gs pos="0">
                <a:srgbClr val="3333CC"/>
              </a:gs>
              <a:gs pos="100000">
                <a:srgbClr val="00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" latinLnBrk="0" hangingPunct="1">
              <a:lnSpc>
                <a:spcPct val="13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028" name="Picture 40" descr="green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53525" cy="6872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Rectangle 41"/>
          <p:cNvSpPr>
            <a:spLocks noChangeArrowheads="1"/>
          </p:cNvSpPr>
          <p:nvPr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349D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Rectangle 42"/>
          <p:cNvSpPr>
            <a:spLocks noChangeArrowheads="1"/>
          </p:cNvSpPr>
          <p:nvPr/>
        </p:nvSpPr>
        <p:spPr bwMode="auto">
          <a:xfrm>
            <a:off x="0" y="1052513"/>
            <a:ext cx="9153525" cy="73025"/>
          </a:xfrm>
          <a:prstGeom prst="rect">
            <a:avLst/>
          </a:prstGeom>
          <a:solidFill>
            <a:srgbClr val="A4CB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 flipV="1">
            <a:off x="0" y="692150"/>
            <a:ext cx="9144000" cy="215900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Rectangle 44"/>
          <p:cNvSpPr>
            <a:spLocks noChangeArrowheads="1"/>
          </p:cNvSpPr>
          <p:nvPr/>
        </p:nvSpPr>
        <p:spPr bwMode="auto">
          <a:xfrm flipV="1">
            <a:off x="0" y="908050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 flipV="1">
            <a:off x="0" y="1052513"/>
            <a:ext cx="9126538" cy="73025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 flipV="1">
            <a:off x="0" y="6381750"/>
            <a:ext cx="9153525" cy="152400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Rectangle 47">
            <a:hlinkClick r:id="rId15"/>
          </p:cNvPr>
          <p:cNvSpPr>
            <a:spLocks noChangeArrowheads="1"/>
          </p:cNvSpPr>
          <p:nvPr/>
        </p:nvSpPr>
        <p:spPr bwMode="auto">
          <a:xfrm>
            <a:off x="7019925" y="6524625"/>
            <a:ext cx="21145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计算机系统与网络教学中心</a:t>
            </a:r>
          </a:p>
        </p:txBody>
      </p:sp>
      <p:sp>
        <p:nvSpPr>
          <p:cNvPr id="10" name="Text Box 48">
            <a:hlinkClick r:id="rId15"/>
          </p:cNvPr>
          <p:cNvSpPr txBox="1">
            <a:spLocks noChangeArrowheads="1"/>
          </p:cNvSpPr>
          <p:nvPr/>
        </p:nvSpPr>
        <p:spPr bwMode="auto">
          <a:xfrm>
            <a:off x="85725" y="6615113"/>
            <a:ext cx="19939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Copyright </a:t>
            </a: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Times New Roman" panose="02020603050405020304" pitchFamily="18" charset="0"/>
                <a:ea typeface="Gulim" panose="020B0600000101010101" pitchFamily="34" charset="-127"/>
                <a:cs typeface="+mn-cs"/>
              </a:rPr>
              <a:t>©</a:t>
            </a: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 by </a:t>
            </a:r>
            <a:r>
              <a:rPr kumimoji="0" lang="zh-CN" altLang="en-US" sz="7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LIPENG</a:t>
            </a: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+mn-cs"/>
              </a:rPr>
              <a:t>  All rights reserved.</a:t>
            </a:r>
          </a:p>
        </p:txBody>
      </p:sp>
      <p:sp>
        <p:nvSpPr>
          <p:cNvPr id="1037" name="Rectangle 4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38" name="Rectangle 50"/>
          <p:cNvSpPr>
            <a:spLocks noGrp="1"/>
          </p:cNvSpPr>
          <p:nvPr>
            <p:ph type="body" idx="1"/>
          </p:nvPr>
        </p:nvSpPr>
        <p:spPr>
          <a:xfrm>
            <a:off x="323850" y="1916113"/>
            <a:ext cx="8497888" cy="46085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reen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53525" cy="6862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3933825"/>
            <a:ext cx="9144000" cy="752475"/>
          </a:xfrm>
          <a:prstGeom prst="rect">
            <a:avLst/>
          </a:prstGeom>
          <a:solidFill>
            <a:srgbClr val="349D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4652963"/>
            <a:ext cx="9153525" cy="712788"/>
          </a:xfrm>
          <a:prstGeom prst="rect">
            <a:avLst/>
          </a:prstGeom>
          <a:solidFill>
            <a:srgbClr val="A4CB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5364163"/>
            <a:ext cx="9153525" cy="512763"/>
          </a:xfrm>
          <a:prstGeom prst="rect">
            <a:avLst/>
          </a:prstGeom>
          <a:solidFill>
            <a:srgbClr val="D3E6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5876925"/>
            <a:ext cx="9153525" cy="981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5" name="Rectangle 7" descr="넓은 상향 대각선"/>
          <p:cNvSpPr>
            <a:spLocks noChangeArrowheads="1"/>
          </p:cNvSpPr>
          <p:nvPr/>
        </p:nvSpPr>
        <p:spPr bwMode="auto">
          <a:xfrm>
            <a:off x="0" y="2420938"/>
            <a:ext cx="9136063" cy="647700"/>
          </a:xfrm>
          <a:prstGeom prst="rect">
            <a:avLst/>
          </a:prstGeom>
          <a:blipFill dpi="0" rotWithShape="0">
            <a:blip r:embed="rId14">
              <a:alphaModFix amt="50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2420938"/>
            <a:ext cx="9153525" cy="6477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 flipV="1">
            <a:off x="0" y="5229225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 flipV="1">
            <a:off x="0" y="2852738"/>
            <a:ext cx="9144000" cy="215900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 flipV="1">
            <a:off x="0" y="2276475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3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 flipV="1">
            <a:off x="0" y="4437063"/>
            <a:ext cx="9144000" cy="215900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 flipV="1">
            <a:off x="0" y="5734050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 flipV="1">
            <a:off x="0" y="3500438"/>
            <a:ext cx="9144000" cy="3603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 rot="10800000" flipV="1">
            <a:off x="0" y="3068638"/>
            <a:ext cx="9144000" cy="360363"/>
          </a:xfrm>
          <a:prstGeom prst="rect">
            <a:avLst/>
          </a:prstGeom>
          <a:gradFill rotWithShape="1">
            <a:gsLst>
              <a:gs pos="0">
                <a:srgbClr val="000000">
                  <a:alpha val="2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 flipV="1">
            <a:off x="0" y="3870325"/>
            <a:ext cx="9136063" cy="71438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 flipV="1">
            <a:off x="0" y="2420938"/>
            <a:ext cx="9144000" cy="71438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6" name="AutoShape 18" descr="9"/>
          <p:cNvSpPr>
            <a:spLocks noChangeArrowheads="1"/>
          </p:cNvSpPr>
          <p:nvPr/>
        </p:nvSpPr>
        <p:spPr bwMode="auto">
          <a:xfrm>
            <a:off x="2862263" y="3078163"/>
            <a:ext cx="792163" cy="792163"/>
          </a:xfrm>
          <a:prstGeom prst="roundRect">
            <a:avLst>
              <a:gd name="adj" fmla="val 13227"/>
            </a:avLst>
          </a:prstGeom>
          <a:blipFill dpi="0" rotWithShape="1">
            <a:blip r:embed="rId15"/>
            <a:srcRect/>
            <a:stretch>
              <a:fillRect/>
            </a:stretch>
          </a:blipFill>
          <a:ln w="28575" cmpd="sng">
            <a:solidFill>
              <a:srgbClr val="FFFFFF"/>
            </a:solidFill>
            <a:round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7" name="AutoShape 19" descr="1"/>
          <p:cNvSpPr>
            <a:spLocks noChangeArrowheads="1"/>
          </p:cNvSpPr>
          <p:nvPr/>
        </p:nvSpPr>
        <p:spPr bwMode="auto">
          <a:xfrm>
            <a:off x="3736975" y="3078163"/>
            <a:ext cx="792163" cy="792163"/>
          </a:xfrm>
          <a:prstGeom prst="roundRect">
            <a:avLst>
              <a:gd name="adj" fmla="val 13227"/>
            </a:avLst>
          </a:prstGeom>
          <a:blipFill dpi="0" rotWithShape="1">
            <a:blip r:embed="rId16"/>
            <a:srcRect/>
            <a:stretch>
              <a:fillRect/>
            </a:stretch>
          </a:blipFill>
          <a:ln w="28575" cmpd="sng">
            <a:solidFill>
              <a:srgbClr val="FFFFFF"/>
            </a:solidFill>
            <a:round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8" name="AutoShape 20" descr="4"/>
          <p:cNvSpPr>
            <a:spLocks noChangeArrowheads="1"/>
          </p:cNvSpPr>
          <p:nvPr/>
        </p:nvSpPr>
        <p:spPr bwMode="auto">
          <a:xfrm>
            <a:off x="4611688" y="3078163"/>
            <a:ext cx="792163" cy="792163"/>
          </a:xfrm>
          <a:prstGeom prst="roundRect">
            <a:avLst>
              <a:gd name="adj" fmla="val 13227"/>
            </a:avLst>
          </a:prstGeom>
          <a:blipFill dpi="0" rotWithShape="1">
            <a:blip r:embed="rId17"/>
            <a:srcRect/>
            <a:stretch>
              <a:fillRect/>
            </a:stretch>
          </a:blipFill>
          <a:ln w="28575" cmpd="sng">
            <a:solidFill>
              <a:srgbClr val="FFFFFF"/>
            </a:solidFill>
            <a:round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69" name="AutoShape 21" descr="7"/>
          <p:cNvSpPr>
            <a:spLocks noChangeArrowheads="1"/>
          </p:cNvSpPr>
          <p:nvPr/>
        </p:nvSpPr>
        <p:spPr bwMode="auto">
          <a:xfrm>
            <a:off x="5486400" y="3078163"/>
            <a:ext cx="792163" cy="792163"/>
          </a:xfrm>
          <a:prstGeom prst="roundRect">
            <a:avLst>
              <a:gd name="adj" fmla="val 13227"/>
            </a:avLst>
          </a:prstGeom>
          <a:blipFill dpi="0" rotWithShape="1">
            <a:blip r:embed="rId18"/>
            <a:srcRect/>
            <a:stretch>
              <a:fillRect/>
            </a:stretch>
          </a:blipFill>
          <a:ln w="28575" cmpd="sng">
            <a:solidFill>
              <a:srgbClr val="FFFFFF"/>
            </a:solidFill>
            <a:round/>
          </a:ln>
        </p:spPr>
        <p:txBody>
          <a:bodyPr wrap="none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70" name="Rectangle 4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2071" name="Rectangle 50"/>
          <p:cNvSpPr>
            <a:spLocks noGrp="1"/>
          </p:cNvSpPr>
          <p:nvPr>
            <p:ph type="body" idx="1"/>
          </p:nvPr>
        </p:nvSpPr>
        <p:spPr>
          <a:xfrm>
            <a:off x="323850" y="1916113"/>
            <a:ext cx="8497888" cy="46085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2072" name="Rectangle 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3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2164B3-B15E-4D4B-9458-0A8629CF3078}" type="slidenum">
              <a:rPr kumimoji="0" lang="zh-CN" altLang="en-US" sz="1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FF00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33375"/>
            <a:ext cx="8964613" cy="2303463"/>
          </a:xfrm>
          <a:effectLst>
            <a:prstShdw prst="shdw17" dist="17961" dir="13500000">
              <a:srgbClr val="1F1F99"/>
            </a:prstShdw>
          </a:effectLst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网络</a:t>
            </a: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技术与应用</a:t>
            </a:r>
            <a:b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Computer Network Technology and Application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05163" y="5949950"/>
            <a:ext cx="5614988" cy="6477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南京邮电大学计算机学院</a:t>
            </a:r>
          </a:p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计算机系统与网络教学中心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863600" y="4130675"/>
            <a:ext cx="7380288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66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复习提纲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87020"/>
            <a:ext cx="8229600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第四章 局域网原理与技术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5438" y="1055688"/>
            <a:ext cx="8499475" cy="5541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掌握CSMA/CD协议的相关知识。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包括其工作原理、最长冲突检测时间计算、最短帧长的计算、争用期的计算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.掌握一个有效的以太网帧的帧长范围（最长和最短帧长）。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lvl="0" eaLnBrk="1" hangingPunct="1"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lang="en-US" altLang="zh-CN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Arial" panose="020B0604020202020204" pitchFamily="34" charset="0"/>
              </a:rPr>
              <a:t>.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掌握以太网交换机转发帧的过程，三种转发方式及其特点，理解碎片帧的含义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,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Arial" panose="020B0604020202020204" pitchFamily="34" charset="0"/>
              </a:rPr>
              <a:t>会计算各种转发方式时的转发时延。</a:t>
            </a: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Arial" panose="020B0604020202020204" pitchFamily="34" charset="0"/>
            </a:endParaRPr>
          </a:p>
          <a:p>
            <a:pPr lvl="0" eaLnBrk="1" hangingPunct="1">
              <a:buNone/>
              <a:defRPr/>
            </a:pPr>
            <a:r>
              <a:rPr lang="en-US" altLang="zh-CN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4.</a:t>
            </a:r>
            <a:r>
              <a:rPr lang="zh-CN" altLang="en-US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理解无线局域网</a:t>
            </a:r>
            <a:r>
              <a:rPr lang="en-US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802.11</a:t>
            </a:r>
            <a:r>
              <a:rPr lang="zh-CN" altLang="en-US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标准中所用协议</a:t>
            </a:r>
            <a:r>
              <a:rPr lang="en-US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CSMA/CA</a:t>
            </a:r>
            <a:r>
              <a:rPr lang="zh-CN" altLang="en-US" sz="28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的基本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概念。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884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第四章 样题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96752"/>
            <a:ext cx="9035480" cy="5588000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algn="just" eaLnBrk="1" hangingPunct="1">
              <a:buNone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1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、解释“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100BASE-T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”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中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BASE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的含义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、下列设备中工作在数据链路层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的是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      ）。</a:t>
            </a:r>
            <a:endParaRPr lang="zh-CN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A.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中继器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	B.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网桥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	C.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路由器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	D.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网关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just" eaLnBrk="1" hangingPunct="1">
              <a:buNone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、使用单个集线器构成的以太网在物理上是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just" eaLnBrk="1" hangingPunct="1">
              <a:buNone/>
              <a:defRPr/>
            </a:pP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zh-CN" altLang="en-US" sz="30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拓扑结构，逻辑上是 </a:t>
            </a:r>
            <a:r>
              <a:rPr lang="zh-CN" altLang="en-US" sz="30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拓扑结构。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 eaLnBrk="1" hangingPunct="1">
              <a:buNone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、以太网和无线局域网的介质访问控制方法分别是什么？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34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第四章 样题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96752"/>
            <a:ext cx="9035480" cy="5588000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algn="just" eaLnBrk="1" hangingPunct="1">
              <a:buNone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1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、解释“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100BASE-T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”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中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BASE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的含义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</a:p>
          <a:p>
            <a:pPr lvl="0" algn="just" eaLnBrk="1" hangingPunct="1">
              <a:buNone/>
              <a:defRPr/>
            </a:pPr>
            <a:r>
              <a:rPr lang="en-US" altLang="zh-CN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100:</a:t>
            </a:r>
            <a:r>
              <a:rPr lang="zh-CN" altLang="en-US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带宽</a:t>
            </a:r>
            <a:r>
              <a:rPr lang="en-US" altLang="zh-CN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100Mbps</a:t>
            </a:r>
            <a:r>
              <a:rPr lang="zh-CN" altLang="en-US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BASE:</a:t>
            </a:r>
            <a:r>
              <a:rPr lang="zh-CN" altLang="en-US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基带传输，</a:t>
            </a:r>
            <a:r>
              <a:rPr lang="en-US" altLang="zh-CN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T:</a:t>
            </a:r>
            <a:r>
              <a:rPr lang="zh-CN" altLang="en-US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双绞线</a:t>
            </a:r>
            <a:endParaRPr lang="en-US" altLang="zh-CN" sz="3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、下列设备中工作在数据链路层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的是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   </a:t>
            </a:r>
            <a:r>
              <a:rPr lang="en-US" altLang="zh-CN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）。</a:t>
            </a:r>
            <a:endParaRPr lang="zh-CN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A.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中继器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	B.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网桥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	C.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路由器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	D.</a:t>
            </a:r>
            <a:r>
              <a:rPr lang="zh-CN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网关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just" eaLnBrk="1" hangingPunct="1">
              <a:buNone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、使用单个集线器构成的以太网在物理上是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just" eaLnBrk="1" hangingPunct="1">
              <a:buNone/>
              <a:defRPr/>
            </a:pP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zh-CN" altLang="en-US" sz="30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sz="30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星型</a:t>
            </a:r>
            <a:r>
              <a:rPr lang="zh-CN" altLang="en-US" sz="30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拓扑结构，逻辑上是 </a:t>
            </a:r>
            <a:r>
              <a:rPr lang="zh-CN" altLang="en-US" sz="30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zh-CN" altLang="en-US" sz="30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总线型            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拓扑结构。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 eaLnBrk="1" hangingPunct="1">
              <a:buNone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、以太网和无线局域网的介质访问控制方法分别是什么？简述其工作原理。</a:t>
            </a:r>
            <a:r>
              <a:rPr lang="zh-CN" altLang="en-US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以太网：</a:t>
            </a:r>
            <a:r>
              <a:rPr lang="en-US" altLang="zh-CN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CSMA/CD,</a:t>
            </a:r>
            <a:r>
              <a:rPr lang="zh-CN" altLang="en-US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无线局域网：</a:t>
            </a:r>
            <a:r>
              <a:rPr lang="en-US" altLang="zh-CN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CSMA/CA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14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第四章 样题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96752"/>
            <a:ext cx="8424936" cy="5588000"/>
          </a:xfrm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buNone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、设利用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IEEE802.3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协议局域网传送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ASCII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码信息“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NJUPT”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 若每个字母的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ASCII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码占一个字节，若封装成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MAC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帧格式，需要填充的字节数是  </a:t>
            </a:r>
            <a:r>
              <a:rPr lang="zh-CN" altLang="en-US" sz="30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 eaLnBrk="1" hangingPunct="1">
              <a:buNone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、对于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500Mbps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的以太网交换机，当输出端口无排队，以无碎片交换方式转发一个以太网帧（不包括前导码及帧开始标志）时，引入的转发延迟至少是  </a:t>
            </a:r>
            <a:r>
              <a:rPr lang="zh-CN" altLang="en-US" sz="30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855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第四章 样题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96752"/>
            <a:ext cx="8424936" cy="5588000"/>
          </a:xfrm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buNone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、设利用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IEEE802.3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协议局域网传送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ASCII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码信息“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NJUPT”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 若每个字母的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ASCII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码占一个字节，若封装成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MAC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帧格式，需要填充的字节数是  </a:t>
            </a:r>
            <a:r>
              <a:rPr lang="zh-CN" altLang="en-US" sz="30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</a:t>
            </a:r>
            <a:r>
              <a:rPr lang="en-US" altLang="zh-CN" sz="30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41</a:t>
            </a:r>
            <a:r>
              <a:rPr lang="zh-CN" altLang="en-US" sz="30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。（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46-5=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 eaLnBrk="1" hangingPunct="1">
              <a:buNone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、对于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500Mbps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的以太网交换机，当输出端口无排队，以无碎片交换方式转发一个以太网帧（不包括前导码及帧开始标志）时，引入的转发延迟至少是  </a:t>
            </a:r>
            <a:r>
              <a:rPr lang="zh-CN" altLang="en-US" sz="30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en-US" altLang="zh-CN" sz="30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1.024</a:t>
            </a:r>
            <a:r>
              <a:rPr lang="zh-CN" altLang="en-US" sz="30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30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</a:t>
            </a:r>
            <a:r>
              <a:rPr lang="zh-CN" altLang="en-US" sz="30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en-US" altLang="zh-CN" sz="3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 eaLnBrk="1" hangingPunct="1">
              <a:buNone/>
              <a:defRPr/>
            </a:pP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64×8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/500×10</a:t>
            </a:r>
            <a:r>
              <a:rPr lang="en-US" altLang="zh-CN" sz="300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871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2736"/>
            <a:ext cx="8964488" cy="4392488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algn="just" eaLnBrk="1" hangingPunct="1"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、一个以太网中相距最远的两个站点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之间的距离是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4km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，使用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CSMA/CD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协议，信号在总线上的传播速度是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2×10</a:t>
            </a:r>
            <a:r>
              <a:rPr lang="en-US" altLang="zh-CN" sz="2800" baseline="30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/s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，数据发送速率为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100Mbps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，若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站要发送一个长度为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1000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字节的数据帧给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站，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站收到该帧后，立即返回一个长度为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字节的数据帧。则：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just" eaLnBrk="1" hangingPunct="1"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）从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站开始发送该数据帧到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站接收完毕所需的时间是多少？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 eaLnBrk="1" hangingPunct="1"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）从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站开始发送该数据帧到接收到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站返回的数据帧所需的时间共是多少？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just" eaLnBrk="1" hangingPunct="1"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）假如除了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以外，中间的其它站点都不发送数据，则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站发送数据后，最快经过多长时间可能检测到发生碰撞？最晚又是多长时间？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ECBDF8-9E1F-4ED3-82BC-5108C8EE9C88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5362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第四章 样题</a:t>
            </a:r>
            <a:endParaRPr 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094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052736"/>
            <a:ext cx="8640960" cy="5588000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algn="just" eaLnBrk="1" hangingPunct="1"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、设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两站相距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4km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，使用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CSMA/CD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协议，信号在网络上的传播速度是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2×10</a:t>
            </a:r>
            <a:r>
              <a:rPr lang="en-US" altLang="zh-CN" sz="240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m/s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，两站发送速率为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100Mbps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站发送长度为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1000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字节的数据帧。</a:t>
            </a:r>
            <a:endParaRPr lang="en-US" altLang="zh-CN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algn="just" eaLnBrk="1" hangingPunct="1"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解：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）发送时延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（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1000×8 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/(100×10</a:t>
            </a:r>
            <a:r>
              <a:rPr lang="en-US" altLang="zh-CN" sz="28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)=80</a:t>
            </a:r>
            <a:r>
              <a:rPr lang="el-GR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μ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</a:p>
          <a:p>
            <a:pPr lvl="0" algn="just" eaLnBrk="1" hangingPunct="1"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传播时延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4×10</a:t>
            </a:r>
            <a:r>
              <a:rPr lang="en-US" altLang="zh-CN" sz="28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/(2×10</a:t>
            </a:r>
            <a:r>
              <a:rPr lang="en-US" altLang="zh-CN" sz="28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)=20</a:t>
            </a:r>
            <a:r>
              <a:rPr lang="el-GR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μ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 </a:t>
            </a:r>
          </a:p>
          <a:p>
            <a:pPr lvl="0" algn="just" eaLnBrk="1" hangingPunct="1"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总时延：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80+20=100</a:t>
            </a:r>
            <a:r>
              <a:rPr lang="el-GR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μ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</a:p>
          <a:p>
            <a:pPr lvl="0" algn="just" eaLnBrk="1" hangingPunct="1"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（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站返回的数据帧发送时延：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l-GR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μ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</a:p>
          <a:p>
            <a:pPr lvl="0" algn="just" eaLnBrk="1" hangingPunct="1"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传播时延：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4×10</a:t>
            </a:r>
            <a:r>
              <a:rPr lang="en-US" altLang="zh-CN" sz="28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/(2×10</a:t>
            </a:r>
            <a:r>
              <a:rPr lang="en-US" altLang="zh-CN" sz="2800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)=20</a:t>
            </a:r>
            <a:r>
              <a:rPr lang="el-GR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μ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 </a:t>
            </a:r>
          </a:p>
          <a:p>
            <a:pPr algn="just" eaLnBrk="1" hangingPunct="1"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总时延：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100+8+20=128</a:t>
            </a:r>
            <a:r>
              <a:rPr lang="el-GR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μ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 </a:t>
            </a:r>
          </a:p>
          <a:p>
            <a:pPr lvl="0" algn="just" eaLnBrk="1" hangingPunct="1"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（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）最快：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l-GR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μ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s, 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最慢：</a:t>
            </a: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40</a:t>
            </a:r>
            <a:r>
              <a:rPr lang="el-GR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μ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</a:p>
          <a:p>
            <a:pPr lvl="0" algn="just" eaLnBrk="1" hangingPunct="1"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ECBDF8-9E1F-4ED3-82BC-5108C8EE9C88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5362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第四章 样题</a:t>
            </a:r>
            <a:endParaRPr 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10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ECBDF8-9E1F-4ED3-82BC-5108C8EE9C8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第四章 样题</a:t>
            </a:r>
            <a:endParaRPr 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23528" y="4240377"/>
          <a:ext cx="2659062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302500" imgH="4711700" progId="Visio.Drawing.11">
                  <p:embed/>
                </p:oleObj>
              </mc:Choice>
              <mc:Fallback>
                <p:oleObj r:id="rId2" imgW="7302500" imgH="4711700" progId="Visio.Drawing.11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528" y="4240377"/>
                        <a:ext cx="2659062" cy="17065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79512" y="1299210"/>
            <a:ext cx="87849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rtl="0" eaLnBrk="1" hangingPunct="1"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+mn-cs"/>
              </a:rPr>
              <a:t>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、某以太网拓扑及主机的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地址如题图所示，若交换机转发表一开始为空，输出端口无排队帧，不考虑帧校验延迟。主机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向主机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发送一个数据帧，主机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收到该数据帧后，向主机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发送一个确认帧。写出交换机的转发端口，并更新交换机的转发表。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+mn-cs"/>
              </a:rPr>
              <a:t>该数据帧的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+mn-cs"/>
              </a:rPr>
              <a:t>最大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+mn-cs"/>
              </a:rPr>
              <a:t>长度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+mn-cs"/>
              </a:rPr>
              <a:t>是多少字节？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3D923F5-A9DC-4658-9DAE-A1406F221AA7}"/>
              </a:ext>
            </a:extLst>
          </p:cNvPr>
          <p:cNvGraphicFramePr/>
          <p:nvPr/>
        </p:nvGraphicFramePr>
        <p:xfrm>
          <a:off x="5554190" y="4869160"/>
          <a:ext cx="3153320" cy="1340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76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dirty="0"/>
                        <a:t>站地址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端口号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400" b="1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800" b="1">
                        <a:sym typeface="Wingdings" panose="05000000000000000000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08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DF7084ED-E2F2-4BEC-B65D-E2F14BC48A72}"/>
              </a:ext>
            </a:extLst>
          </p:cNvPr>
          <p:cNvSpPr/>
          <p:nvPr/>
        </p:nvSpPr>
        <p:spPr>
          <a:xfrm>
            <a:off x="6012160" y="3861048"/>
            <a:ext cx="2058329" cy="67056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0" hangingPunct="0"/>
            <a:r>
              <a:rPr kumimoji="1" lang="zh-CN" altLang="en-US" sz="2400" dirty="0">
                <a:solidFill>
                  <a:schemeClr val="bg1"/>
                </a:solidFill>
              </a:rPr>
              <a:t>交换机转发</a:t>
            </a:r>
            <a:r>
              <a:rPr kumimoji="1"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237972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ECBDF8-9E1F-4ED3-82BC-5108C8EE9C8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第四章 样题</a:t>
            </a:r>
            <a:endParaRPr 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664450" y="1999298"/>
          <a:ext cx="2659062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302500" imgH="4711700" progId="Visio.Drawing.11">
                  <p:embed/>
                </p:oleObj>
              </mc:Choice>
              <mc:Fallback>
                <p:oleObj r:id="rId2" imgW="7302500" imgH="4711700" progId="Visio.Drawing.11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64450" y="1999298"/>
                        <a:ext cx="2659062" cy="17065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79512" y="1124744"/>
            <a:ext cx="659765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rtl="0" eaLnBrk="1" hangingPunct="1"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+mn-cs"/>
              </a:rPr>
              <a:t>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、某以太网拓扑及主机的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地址如题图所示，交换机转发表为空，输出端口无排队帧，不考虑帧校验延迟。主机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向主机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发送一个数据帧，主机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收到该数据帧后，向主机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MAC1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发送一个确认帧。写出交换机的转发端口，并更新交换机的转发表。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+mn-cs"/>
              </a:rPr>
              <a:t>该数据帧的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+mn-cs"/>
              </a:rPr>
              <a:t>最大</a:t>
            </a:r>
            <a:r>
              <a:rPr lang="zh-CN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+mn-cs"/>
              </a:rPr>
              <a:t>长度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+mn-cs"/>
              </a:rPr>
              <a:t>是多少字节？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006850" y="4709323"/>
          <a:ext cx="3770312" cy="1950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36">
                <a:tc>
                  <a:txBody>
                    <a:bodyPr/>
                    <a:lstStyle/>
                    <a:p>
                      <a:pPr indent="66675" algn="ctr">
                        <a:spcAft>
                          <a:spcPts val="0"/>
                        </a:spcAft>
                      </a:pPr>
                      <a:r>
                        <a:rPr lang="zh-CN" altLang="en-US" sz="3200" kern="100" cap="all" dirty="0">
                          <a:effectLst/>
                        </a:rPr>
                        <a:t>目的地址</a:t>
                      </a:r>
                      <a:endParaRPr lang="zh-CN" sz="3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3200" kern="100" cap="all">
                          <a:effectLst/>
                        </a:rPr>
                        <a:t>端口</a:t>
                      </a:r>
                      <a:endParaRPr lang="zh-CN" sz="3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kern="100" dirty="0">
                          <a:solidFill>
                            <a:srgbClr val="FF0000"/>
                          </a:solidFill>
                          <a:effectLst/>
                        </a:rPr>
                        <a:t>MAC1</a:t>
                      </a:r>
                      <a:endParaRPr lang="zh-CN" altLang="zh-CN" sz="3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kern="100" cap="all" dirty="0">
                          <a:solidFill>
                            <a:srgbClr val="FF0000"/>
                          </a:solidFill>
                          <a:effectLst/>
                        </a:rPr>
                        <a:t>mac3</a:t>
                      </a:r>
                      <a:endParaRPr lang="zh-CN" sz="3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00" cap="all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altLang="zh-CN" sz="3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2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3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3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3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3528" y="4725144"/>
            <a:ext cx="2592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/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+mn-cs"/>
              </a:rPr>
              <a:t>转发端口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+mn-cs"/>
              </a:rPr>
              <a:t>2,3</a:t>
            </a:r>
          </a:p>
          <a:p>
            <a:pPr lvl="0" rtl="0"/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+mn-cs"/>
              </a:rPr>
              <a:t>转发端口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+mn-cs"/>
              </a:rPr>
              <a:t>1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272" y="4725144"/>
            <a:ext cx="19442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/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+mn-cs"/>
              </a:rPr>
              <a:t>1518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+mn-cs"/>
              </a:rPr>
              <a:t>字节</a:t>
            </a:r>
          </a:p>
          <a:p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1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87020"/>
            <a:ext cx="8229600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第五章 因特网原理与技术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24744"/>
            <a:ext cx="9252520" cy="54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1.会区分一个分类的IP地址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类型，区分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特殊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2.掌握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协议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的作用及工作原理。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3.会分析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IP数据报的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关键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字段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（如习题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5.20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lvl="0" eaLnBrk="1" hangingPunct="1">
              <a:lnSpc>
                <a:spcPct val="90000"/>
              </a:lnSpc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4.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理解因特网控制报文协议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ICMP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及其应用（如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PING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等）。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能够分析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数据报分片原因，分片以及和分片相反的重组工作是由什么设备完成的，并能够分析分片的结果。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46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605" y="-276225"/>
            <a:ext cx="8229600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考试题型</a:t>
            </a:r>
            <a: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</a:t>
            </a:r>
            <a:endParaRPr kumimoji="0" lang="zh-CN" sz="4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395288" y="1268413"/>
            <a:ext cx="8353425" cy="4967287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>
                <a:sym typeface="+mn-ea"/>
              </a:rPr>
              <a:t>单项选择题	（</a:t>
            </a:r>
            <a:r>
              <a:rPr lang="en-US" altLang="zh-CN" sz="3200" dirty="0">
                <a:sym typeface="+mn-ea"/>
              </a:rPr>
              <a:t>10</a:t>
            </a:r>
            <a:r>
              <a:rPr lang="zh-CN" altLang="en-US" sz="3200" dirty="0">
                <a:sym typeface="+mn-ea"/>
              </a:rPr>
              <a:t>题，</a:t>
            </a:r>
            <a:r>
              <a:rPr lang="en-US" altLang="zh-CN" sz="3200" dirty="0">
                <a:sym typeface="+mn-ea"/>
              </a:rPr>
              <a:t>20</a:t>
            </a:r>
            <a:r>
              <a:rPr lang="zh-CN" altLang="en-US" sz="3200" dirty="0">
                <a:sym typeface="+mn-ea"/>
              </a:rPr>
              <a:t>分）</a:t>
            </a:r>
            <a:endParaRPr lang="zh-CN" altLang="en-US" sz="32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>
                <a:sym typeface="+mn-ea"/>
              </a:rPr>
              <a:t>简答题		（</a:t>
            </a:r>
            <a:r>
              <a:rPr lang="en-US" altLang="zh-CN" sz="3200" dirty="0">
                <a:sym typeface="+mn-ea"/>
              </a:rPr>
              <a:t>5</a:t>
            </a:r>
            <a:r>
              <a:rPr lang="zh-CN" altLang="en-US" sz="3200" dirty="0">
                <a:sym typeface="+mn-ea"/>
              </a:rPr>
              <a:t>题，</a:t>
            </a:r>
            <a:r>
              <a:rPr lang="en-US" altLang="zh-CN" sz="3200" dirty="0">
                <a:sym typeface="+mn-ea"/>
              </a:rPr>
              <a:t>30</a:t>
            </a:r>
            <a:r>
              <a:rPr lang="zh-CN" altLang="en-US" sz="3200" dirty="0">
                <a:sym typeface="+mn-ea"/>
              </a:rPr>
              <a:t>分）</a:t>
            </a:r>
            <a:endParaRPr lang="zh-CN" altLang="en-US" sz="32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>
                <a:sym typeface="+mn-ea"/>
              </a:rPr>
              <a:t>综合应用题</a:t>
            </a:r>
            <a:r>
              <a:rPr lang="zh-CN" altLang="en-US" sz="3200" dirty="0"/>
              <a:t>	（  </a:t>
            </a:r>
            <a:r>
              <a:rPr lang="en-US" altLang="zh-CN" sz="3200" dirty="0"/>
              <a:t>4</a:t>
            </a:r>
            <a:r>
              <a:rPr lang="zh-CN" altLang="en-US" sz="3200" dirty="0"/>
              <a:t>题，</a:t>
            </a:r>
            <a:r>
              <a:rPr lang="en-US" altLang="zh-CN" sz="3200" dirty="0"/>
              <a:t>40</a:t>
            </a:r>
            <a:r>
              <a:rPr lang="zh-CN" altLang="en-US" sz="3200" dirty="0"/>
              <a:t>分）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/>
              <a:t>分析题	（  </a:t>
            </a:r>
            <a:r>
              <a:rPr lang="en-US" altLang="zh-CN" sz="3200" dirty="0"/>
              <a:t>1</a:t>
            </a:r>
            <a:r>
              <a:rPr lang="zh-CN" altLang="en-US" sz="3200" dirty="0"/>
              <a:t>题，</a:t>
            </a:r>
            <a:r>
              <a:rPr lang="en-US" altLang="zh-CN" sz="3200" dirty="0"/>
              <a:t>10</a:t>
            </a:r>
            <a:r>
              <a:rPr lang="zh-CN" altLang="en-US" sz="3200" dirty="0"/>
              <a:t>分）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/>
              <a:t>注</a:t>
            </a:r>
            <a:r>
              <a:rPr lang="en-US" altLang="zh-CN" sz="3200" dirty="0"/>
              <a:t>1</a:t>
            </a:r>
            <a:r>
              <a:rPr lang="zh-CN" altLang="en-US" sz="3200" dirty="0"/>
              <a:t>：试卷中包含一张附录，包括以太网</a:t>
            </a:r>
            <a:r>
              <a:rPr lang="en-US" altLang="zh-CN" sz="3200" dirty="0"/>
              <a:t>MAC</a:t>
            </a:r>
            <a:r>
              <a:rPr lang="zh-CN" altLang="en-US" sz="3200" dirty="0"/>
              <a:t>帧结构、</a:t>
            </a:r>
            <a:r>
              <a:rPr lang="en-US" altLang="zh-CN" sz="3200" dirty="0"/>
              <a:t>IP</a:t>
            </a:r>
            <a:r>
              <a:rPr lang="zh-CN" altLang="en-US" sz="3200" dirty="0"/>
              <a:t>v</a:t>
            </a:r>
            <a:r>
              <a:rPr lang="en-US" altLang="zh-CN" sz="3200" dirty="0"/>
              <a:t>4</a:t>
            </a:r>
            <a:r>
              <a:rPr lang="zh-CN" altLang="en-US" sz="3200" dirty="0"/>
              <a:t>数据报格式、</a:t>
            </a:r>
            <a:r>
              <a:rPr lang="en-US" altLang="zh-CN" sz="3200" dirty="0"/>
              <a:t>UDP</a:t>
            </a:r>
            <a:r>
              <a:rPr lang="zh-CN" altLang="en-US" sz="3200" dirty="0"/>
              <a:t>以及</a:t>
            </a:r>
            <a:r>
              <a:rPr lang="en-US" altLang="zh-CN" sz="3200" dirty="0"/>
              <a:t>TCP</a:t>
            </a:r>
            <a:r>
              <a:rPr lang="zh-CN" altLang="en-US" sz="3200" dirty="0"/>
              <a:t>报文段格式，但要求大家掌握其各个字段的含义。</a:t>
            </a:r>
            <a:endParaRPr lang="en-US" altLang="zh-CN" sz="3200" dirty="0"/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sz="3200" dirty="0">
              <a:solidFill>
                <a:srgbClr val="FFC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sz="32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84580"/>
            <a:ext cx="9144000" cy="5284780"/>
          </a:xfrm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6.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掌握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子网的划分和计算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。（会计算所用的子网掩码、每个子网的子网地址、每个子网容纳的主机数、每个子网最小的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地址、最大的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地址及广播地址）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eaLnBrk="1" hangingPunct="1">
              <a:lnSpc>
                <a:spcPct val="90000"/>
              </a:lnSpc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7.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掌握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CIDR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地址块中地址个数的计算，掌握路由的汇聚，路由最长前缀匹配。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3200" noProof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掌握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路由选择协议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RIP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基本概念和应用层次。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lvl="0" eaLnBrk="1" hangingPunct="1">
              <a:lnSpc>
                <a:spcPct val="90000"/>
              </a:lnSpc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9.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掌握直接交付和间接交付的概念。理解路由器的组成部分和转发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分组的原理（会进行路由选择），理解各种路由的优先级。</a:t>
            </a: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-287020"/>
            <a:ext cx="8229600" cy="1035050"/>
          </a:xfrm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                       </a:t>
            </a:r>
            <a:b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第五章 因特网原理与技术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                             </a:t>
            </a:r>
            <a:endParaRPr 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4787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035050"/>
            <a:ext cx="8823325" cy="5093940"/>
          </a:xfrm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10.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掌握实现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VPN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用到的技术（隧道技术和加密技术）。</a:t>
            </a: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11.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能够区分私有地址（专用地址）和全球地址，掌握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NAT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的作用和基本原理（专用地址）。</a:t>
            </a: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eaLnBrk="1" hangingPunct="1"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12. IPv6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中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地址的长度是多少位？如何通过零压缩法表示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IPv6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地址。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13.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掌握端口和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套接字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概念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14.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掌握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UDP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和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TCP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的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特点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。</a:t>
            </a: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15.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掌握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TCP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通过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三次握手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建立连接的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过程和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标志位（</a:t>
            </a:r>
            <a:r>
              <a:rPr lang="en-US" altLang="zh-CN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SYN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和</a:t>
            </a:r>
            <a:r>
              <a:rPr lang="en-US" altLang="zh-CN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ACK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）的设置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。</a:t>
            </a: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第五章 因特网原理与技术</a:t>
            </a:r>
          </a:p>
        </p:txBody>
      </p:sp>
    </p:spTree>
    <p:extLst>
      <p:ext uri="{BB962C8B-B14F-4D97-AF65-F5344CB8AC3E}">
        <p14:creationId xmlns:p14="http://schemas.microsoft.com/office/powerpoint/2010/main" val="4070058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337" y="1124744"/>
            <a:ext cx="8823325" cy="5093940"/>
          </a:xfrm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16. TCP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实现可靠传输方法（通过序号确认机制和重传机制），能够分析序号字段（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Seq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）、确认号字段（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Ack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）以及数据部分长度之间的关系。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17. 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掌握在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TCP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中，发送窗口的取值和拥塞窗口、对方的接收窗口之间的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关系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，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MSS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的概念</a:t>
            </a: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lvl="0" eaLnBrk="1" hangingPunct="1"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18.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掌握拥塞控制算法（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慢启动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拥塞避免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，快重传，快恢复，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门限值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eaLnBrk="0" hangingPunct="0"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第五章 因特网原理与技术</a:t>
            </a:r>
          </a:p>
        </p:txBody>
      </p:sp>
    </p:spTree>
    <p:extLst>
      <p:ext uri="{BB962C8B-B14F-4D97-AF65-F5344CB8AC3E}">
        <p14:creationId xmlns:p14="http://schemas.microsoft.com/office/powerpoint/2010/main" val="3390470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1025922"/>
            <a:ext cx="9073008" cy="5805264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algn="just">
              <a:spcBef>
                <a:spcPts val="0"/>
              </a:spcBef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1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、在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IPv4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中，一个数据报总长度为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3000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字节（固定长度的首部），现在经过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MTU=1500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字节的网络传送，则该数据报被划分数据报片个数是</a:t>
            </a:r>
            <a:r>
              <a:rPr kumimoji="0" lang="zh-CN" altLang="en-US" sz="28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      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，最后一个分片的数据部分长度是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   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字节，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MF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位是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    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，片偏移字段的值是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    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。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   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  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</a:endParaRPr>
          </a:p>
          <a:p>
            <a:pPr marL="342900" marR="0" lvl="0" indent="-342900" algn="just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、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若在某路由器的路由表中存在着下列各种路由，则优先级最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高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的是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  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）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，优先级最低的是（     ）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A.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特定主机路由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	       B.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直连网络路由</a:t>
            </a:r>
          </a:p>
          <a:p>
            <a:pPr marL="0" indent="0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C.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非直连网络路由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	   D. 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默认路由</a:t>
            </a: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indent="0">
              <a:buNone/>
            </a:pP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五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</p:spTree>
    <p:extLst>
      <p:ext uri="{BB962C8B-B14F-4D97-AF65-F5344CB8AC3E}">
        <p14:creationId xmlns:p14="http://schemas.microsoft.com/office/powerpoint/2010/main" val="372009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496" y="1025922"/>
            <a:ext cx="9073008" cy="5805264"/>
          </a:xfrm>
        </p:spPr>
        <p:txBody>
          <a:bodyPr vert="horz" wrap="square" lIns="91440" tIns="45720" rIns="91440" bIns="45720" numCol="1" anchor="t" anchorCtr="0" compatLnSpc="1"/>
          <a:lstStyle/>
          <a:p>
            <a:pPr lvl="0" algn="just">
              <a:spcBef>
                <a:spcPts val="0"/>
              </a:spcBef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1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、在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IPv4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中，一个数据报总长度为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3000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字节（固定长度的首部），现在经过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MTU=1500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字节的网络传送，则该数据报被划分数据报片个数是</a:t>
            </a:r>
            <a:r>
              <a:rPr kumimoji="0" lang="zh-CN" altLang="en-US" sz="28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  </a:t>
            </a:r>
            <a:r>
              <a:rPr kumimoji="0" lang="en-US" altLang="zh-CN" sz="2800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3</a:t>
            </a:r>
            <a:r>
              <a:rPr kumimoji="0" lang="zh-CN" altLang="en-US" sz="28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 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，最后一个分片的数据部分长度是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 </a:t>
            </a:r>
            <a:r>
              <a:rPr lang="en-US" altLang="zh-CN" sz="28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20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字节，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MF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位是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 </a:t>
            </a:r>
            <a:r>
              <a:rPr lang="en-US" altLang="zh-CN" sz="28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0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，片偏移字段的值是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</a:t>
            </a:r>
            <a:r>
              <a:rPr lang="en-US" altLang="zh-CN" sz="28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370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。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   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  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</a:endParaRPr>
          </a:p>
          <a:p>
            <a:pPr marL="342900" marR="0" lvl="0" indent="-342900" algn="just" defTabSz="914400" rtl="0" eaLnBrk="0" fontAlgn="base" latinLnBrk="0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、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若在某路由器的路由表中存在着下列各种路由，则优先级最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高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的是（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A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）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，优先级最低的是（ 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D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   ）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A.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特定主机路由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	        B.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直连网络路由</a:t>
            </a:r>
          </a:p>
          <a:p>
            <a:pPr marL="0" indent="0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C.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非直连网络路由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	   D. 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默认路由</a:t>
            </a: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indent="0">
              <a:buNone/>
            </a:pP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五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</p:spTree>
    <p:extLst>
      <p:ext uri="{BB962C8B-B14F-4D97-AF65-F5344CB8AC3E}">
        <p14:creationId xmlns:p14="http://schemas.microsoft.com/office/powerpoint/2010/main" val="142878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2736"/>
            <a:ext cx="9144000" cy="5805264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IPv6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地址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FF02:4::5C:1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中的“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::”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代表了比特位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的个数为（    ）。</a:t>
            </a: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   A. 64      B. 48     C.  32     D. 16</a:t>
            </a:r>
          </a:p>
          <a:p>
            <a:pPr marL="0" indent="0">
              <a:buNone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indent="0">
              <a:buNone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4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、以太网交换机连接而成的局域网，有三台主机的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IP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地址分别是：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192.168.0.100/28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，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192.168.0.110/28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、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192.168.0.129/28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，则哪两台主机可以直接访问？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</a:endParaRPr>
          </a:p>
          <a:p>
            <a:pPr marL="0" indent="0">
              <a:buNone/>
            </a:pP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五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</p:spTree>
    <p:extLst>
      <p:ext uri="{BB962C8B-B14F-4D97-AF65-F5344CB8AC3E}">
        <p14:creationId xmlns:p14="http://schemas.microsoft.com/office/powerpoint/2010/main" val="2469650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2736"/>
            <a:ext cx="9144000" cy="5805264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IPv6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地址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FF02:4::5C:1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中的“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::”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代表了比特位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的个数为（ 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A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  ）。</a:t>
            </a: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sym typeface="Arial" panose="020B0604020202020204" pitchFamily="34" charset="0"/>
              </a:rPr>
              <a:t>   A. 64      B. 48     C.  32     D. 16</a:t>
            </a:r>
          </a:p>
          <a:p>
            <a:pPr marL="0" indent="0">
              <a:buNone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indent="0">
              <a:buNone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4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、以太网交换机连接而成的局域网，有三台主机的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IP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地址分别是：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192.168.0.100/28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，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192.168.0.110/28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、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192.168.0.129/28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ea"/>
              </a:rPr>
              <a:t>，则哪两台主机可以直接访问？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答：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192.168.0.100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/28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和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192.168.0.110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/28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在同一个子网中，所以是直接交付。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五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</p:spTree>
    <p:extLst>
      <p:ext uri="{BB962C8B-B14F-4D97-AF65-F5344CB8AC3E}">
        <p14:creationId xmlns:p14="http://schemas.microsoft.com/office/powerpoint/2010/main" val="3492990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2736"/>
            <a:ext cx="9144000" cy="5805264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zh-CN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某公司的网络拓扑如题图所示，主机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H1</a:t>
            </a:r>
            <a:r>
              <a:rPr lang="zh-CN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～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H3</a:t>
            </a:r>
            <a:r>
              <a:rPr lang="zh-CN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IP </a:t>
            </a:r>
            <a:r>
              <a:rPr lang="zh-CN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地址配置如题图所示。现有以太网交换机、无线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AP</a:t>
            </a:r>
            <a:r>
              <a:rPr lang="zh-CN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和路由器三台网络互连设备可供选择。请回答下列问题：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五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29000"/>
            <a:ext cx="6480720" cy="247230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6579720" y="3993480"/>
              <a:ext cx="978840" cy="172116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3960" y="3984120"/>
                <a:ext cx="990720" cy="173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4293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16632"/>
            <a:ext cx="8640960" cy="5805264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None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设备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、设备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和设备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 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分别应选择什么类型的网络设备？ </a:t>
            </a:r>
          </a:p>
          <a:p>
            <a:pPr marL="0" indent="0">
              <a:buNone/>
            </a:pP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）为确保主机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H1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～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H3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能够访问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Internet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，设备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需要提供什么网络服务？ </a:t>
            </a:r>
          </a:p>
          <a:p>
            <a:pPr marL="0" indent="0">
              <a:buNone/>
            </a:pP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）主机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H3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使用的数据链路层协议是什么？</a:t>
            </a:r>
          </a:p>
          <a:p>
            <a:pPr marL="0" indent="0">
              <a:buNone/>
            </a:pP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）考虑将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192.168.1.0/24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网络划分成两个一样大的子网，且每个子网规模尽可能的大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不允许使用全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和全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的子网号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。请写出子网掩码，每个子网对应的子网地址和子网广播地址，以及每个子网允许接入的主机数目。</a:t>
            </a: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endParaRPr lang="zh-CN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293096"/>
            <a:ext cx="6480720" cy="2472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4040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16632"/>
            <a:ext cx="8640960" cy="5805264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None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设备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、设备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和设备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 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分别应选择什么类型的网络设备？ </a:t>
            </a: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设备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：路由器；</a:t>
            </a: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设备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：以太交换机；</a:t>
            </a: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设备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接入点</a:t>
            </a:r>
            <a:endParaRPr lang="zh-CN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2976"/>
            <a:ext cx="6480720" cy="2472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038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sz="40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第一、二章  </a:t>
            </a:r>
            <a:r>
              <a:rPr kumimoji="0" 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196752"/>
            <a:ext cx="9144000" cy="532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1.</a:t>
            </a:r>
            <a:r>
              <a:rPr lang="zh-CN" alt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掌握计算机网络的概念及其逻辑上的组成。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2.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掌握协议的概念以及协议三要素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</a:rPr>
              <a:t>名称及其含义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</a:rPr>
              <a:t>3.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</a:rPr>
              <a:t>理解网络分类方式（按照网络作用范围、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</a:rPr>
              <a:t>拓扑结构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</a:rPr>
              <a:t>）。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</a:rPr>
              <a:t>4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OSI/RM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七个层次的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名称和作用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5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理解下三层传输的基本单位。如：物理层（比特）、数据链路层（帧）、网络层（分组）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6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.掌握TCP/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IP体系结构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中的分层（四层）。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能够区分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</a:rPr>
              <a:t>一些主要的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+mn-ea"/>
                <a:cs typeface="+mn-cs"/>
              </a:rPr>
              <a:t>协议位于的层次。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69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16632"/>
            <a:ext cx="8640960" cy="5805264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None/>
            </a:pP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）为确保主机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H1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～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H3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能够访问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Internet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，设备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需要提供什么网络服务？ 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NAT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：网络地址转换</a:t>
            </a: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endParaRPr lang="zh-CN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）主机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H3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使用的数据链路层协议是什么？</a:t>
            </a: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altLang="zh-CN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CSMA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/CA</a:t>
            </a:r>
            <a:endParaRPr lang="zh-CN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356992"/>
            <a:ext cx="6480720" cy="2472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250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16632"/>
            <a:ext cx="8640960" cy="5805264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None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）考虑将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192.168.1.0/24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网络划分成两个一样大的子网，且每个子网规模尽可能的大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不允许使用全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和全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的子网号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。请写出子网掩码，每个子网对应的子网地址和子网广播地址，以及每个子网允许接入的主机数目。</a:t>
            </a: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子网掩码：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255.255.255.192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；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子网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192.168.1.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64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（子网地址）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；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192.168.1.127</a:t>
            </a: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子网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192.168.1.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128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（子网地址）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；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192.168.1.191</a:t>
            </a: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每个子网允许接入的主机数目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2^6-2=62</a:t>
            </a:r>
            <a:endParaRPr lang="zh-CN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7750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1052736"/>
            <a:ext cx="9143999" cy="4320480"/>
          </a:xfrm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6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、主机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A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和主机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B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通过建立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TCP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连接来发送数据，请回答下列问题：</a:t>
            </a:r>
          </a:p>
          <a:p>
            <a:pPr marL="0" indent="0">
              <a:buNone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）假设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A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和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B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选择的初始序号都为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，请在下面题图的括号内填写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TCP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三次握手报文的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Seq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和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Ack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字段的数值。</a:t>
            </a: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indent="0">
              <a:spcBef>
                <a:spcPts val="0"/>
              </a:spcBef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五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499992" y="31058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highlight>
                <a:srgbClr val="C0C0C0"/>
              </a:highlight>
            </a:endParaRPr>
          </a:p>
        </p:txBody>
      </p:sp>
      <p:pic>
        <p:nvPicPr>
          <p:cNvPr id="3076" name="Picture 4" descr="C:\Users\min\AppData\Roaming\Tencent\Users\64643103\QQ\WinTemp\RichOle\LFB9~D%UQP%7[E33`(5I@8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3212976"/>
            <a:ext cx="3729577" cy="294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64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1052736"/>
            <a:ext cx="9143999" cy="4320480"/>
          </a:xfrm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6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、主机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A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和主机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B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通过建立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TCP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连接来发送数据，请回答下列问题：</a:t>
            </a:r>
          </a:p>
          <a:p>
            <a:pPr marL="0" indent="0">
              <a:buNone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）假设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A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和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B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选择的初始序号都为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，请在下面题图的括号内填写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TCP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三次握手报文的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Seq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和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Ack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字段的数值。</a:t>
            </a: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第二次：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SYN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=1, </a:t>
            </a:r>
            <a:r>
              <a:rPr lang="en-US" altLang="zh-CN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ACK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=1</a:t>
            </a: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</a:t>
            </a:r>
            <a:r>
              <a:rPr lang="en-US" altLang="zh-CN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Seq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=0,  </a:t>
            </a:r>
            <a:r>
              <a:rPr lang="en-US" altLang="zh-CN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Ack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=1</a:t>
            </a: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第三次：</a:t>
            </a:r>
            <a:r>
              <a:rPr lang="en-US" altLang="zh-CN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Seq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=1,  </a:t>
            </a:r>
            <a:r>
              <a:rPr lang="en-US" altLang="zh-CN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ACK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=1, </a:t>
            </a:r>
            <a:r>
              <a:rPr lang="en-US" altLang="zh-CN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Ack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=1</a:t>
            </a: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indent="0">
              <a:spcBef>
                <a:spcPts val="0"/>
              </a:spcBef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五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499992" y="31058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highlight>
                <a:srgbClr val="C0C0C0"/>
              </a:highlight>
            </a:endParaRPr>
          </a:p>
        </p:txBody>
      </p:sp>
      <p:pic>
        <p:nvPicPr>
          <p:cNvPr id="3076" name="Picture 4" descr="C:\Users\min\AppData\Roaming\Tencent\Users\64643103\QQ\WinTemp\RichOle\LFB9~D%UQP%7[E33`(5I@8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117238"/>
            <a:ext cx="3729577" cy="294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66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412776"/>
            <a:ext cx="8640960" cy="4320480"/>
          </a:xfrm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）从文件传送的某个时刻开始，主机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向主机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连续发送了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个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TCP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报文段，序号字段分别是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200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300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500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，则第一个和第二个报文中携带的数据长度分别是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________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和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________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。主机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收到第一个和第二个报文后返回的确认报文内的确认号分别是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__________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和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________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indent="0">
              <a:spcBef>
                <a:spcPts val="0"/>
              </a:spcBef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五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499992" y="31058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3856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412776"/>
            <a:ext cx="8640960" cy="4320480"/>
          </a:xfrm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spcBef>
                <a:spcPts val="0"/>
              </a:spcBef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）从文件传送的某个时刻开始，主机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向主机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连续发送了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个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TCP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报文段，序号字段分别是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200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300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500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，则第一个和第二个报文中携带的数据长度分别是 </a:t>
            </a:r>
            <a:r>
              <a:rPr lang="en-US" altLang="zh-CN" sz="28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  <a:r>
              <a:rPr lang="en-US" altLang="zh-CN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和</a:t>
            </a:r>
            <a:r>
              <a:rPr lang="en-US" altLang="zh-CN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altLang="zh-CN" sz="28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200 </a:t>
            </a:r>
            <a:r>
              <a:rPr lang="en-US" altLang="zh-CN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。主机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收到第一个和第二个报文后返回的确认报文内的确认号分别是</a:t>
            </a:r>
            <a:r>
              <a:rPr lang="en-US" altLang="zh-CN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sz="28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300 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和  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altLang="zh-CN" sz="28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</a:t>
            </a:r>
            <a:r>
              <a:rPr lang="en-US" altLang="zh-CN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 algn="just" eaLnBrk="1" hangingPunct="1">
              <a:spcBef>
                <a:spcPts val="0"/>
              </a:spcBef>
              <a:buNone/>
              <a:defRPr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</a:endParaRPr>
          </a:p>
          <a:p>
            <a:pPr marL="0" indent="0">
              <a:spcBef>
                <a:spcPts val="0"/>
              </a:spcBef>
            </a:pP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五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499992" y="31058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0604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24744"/>
            <a:ext cx="9144000" cy="5399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1.掌握域名系统的作用。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2.理解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FTP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应用的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两个连接名称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以及建立两个连接的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优点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DHCP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的基本原理。 </a:t>
            </a:r>
          </a:p>
          <a:p>
            <a:pPr lvl="0" algn="just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理解发送电子邮件的过程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以及可能会使用到的相关协议（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SMTP\MIME\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POP3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\IMAP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等）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lvl="0" algn="just" eaLnBrk="1" hangingPunct="1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理解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HTTP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的基本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概念，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URL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每个部分的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含义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会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解析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应用层、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传输层、网络层、数据链路层的协议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报文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第六章  网络应用与开发技术</a:t>
            </a:r>
            <a:endParaRPr 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4272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42875"/>
            <a:ext cx="8229600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第六章 样题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8413"/>
            <a:ext cx="9144000" cy="5399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域名系统的功能是实现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到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的解析。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URL“http://201.24.12.65:80/index.jsp”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中每一部分的含义是什么？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若用户设置自动获取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地址，当新加入一个网络时，首先通过广播一个报文寻找DHCP服务器，请问该报文中源IP地址和目的IP地址分别是什么？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FTP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使用两条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TCP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连接来完成文件传输，即控制连接和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连接。（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控制连接用来传递命令，数据连接用来传输文件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880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42875"/>
            <a:ext cx="8229600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第六章 样题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96752"/>
            <a:ext cx="9144000" cy="5399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域名系统的功能是实现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域名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到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的解析。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URL“http://201.24.12.65:80/index.jsp”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中每一部分的含义是什么？</a:t>
            </a:r>
            <a:r>
              <a:rPr lang="en-US" altLang="zh-CN" sz="32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http:</a:t>
            </a:r>
            <a:r>
              <a:rPr lang="zh-CN" altLang="en-US" sz="32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访问协议，</a:t>
            </a:r>
            <a:r>
              <a:rPr lang="en-US" altLang="zh-CN" sz="32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80</a:t>
            </a:r>
            <a:r>
              <a:rPr lang="zh-CN" altLang="en-US" sz="32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：端口号，</a:t>
            </a:r>
            <a:r>
              <a:rPr lang="en-US" altLang="zh-CN" sz="32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index.jsp</a:t>
            </a:r>
            <a:r>
              <a:rPr lang="zh-CN" altLang="en-US" sz="32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所要访问的网页文件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若用户设置自动获取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地址，当新加入一个网络时，首先通过广播一个报文寻找DHCP服务器，请问该报文源IP地址和目的IP地址分别是什么？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源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0.0.0.0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，目的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255.255.255.255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FTP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使用两条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TCP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连接来完成文件传输，即控制连接和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连接。（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控制连接用来传递命令，数据连接用来传输文件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00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16632"/>
            <a:ext cx="9144000" cy="5399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当用户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Wireshark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采集到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其接收的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某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个数据帧，内容如下图所示（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进制表示），请回答：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(1)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该主机的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MAC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地址是什么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？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该主机的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地址是什么？</a:t>
            </a: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None/>
              <a:defRPr/>
            </a:pP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(2)</a:t>
            </a:r>
            <a:r>
              <a:rPr lang="zh-CN" alt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该帧封装的</a:t>
            </a: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IP</a:t>
            </a:r>
            <a:r>
              <a:rPr lang="zh-CN" alt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数据报中，传输层和应用层分别对应的协议是什么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0" indent="0"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(3)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该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帧封装的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IP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分组经过几台路由器转发（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TTL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初始值为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64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）？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504" y="1412776"/>
          <a:ext cx="8785225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8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792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0000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f0 1f 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67 52 a7 00 19  e0 38 12 e4 08 00 45 00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0010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00 34 00 00 40 00 3b 06  0b 76 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77 e0 c9 c0 a8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0020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c8 64 00 50 c5 74 13 0b  52 0c 53 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fa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d8 8c 80 12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0030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16 d0 cc 7f 00 00 02 04  05 b4 01 01 04 02 01 03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2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70000"/>
            <a:ext cx="9144000" cy="5254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685800" lvl="0" indent="-685800" algn="just"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《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史记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·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秦始皇本纪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》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中记载的部分内容中“一法度衡石丈尺，车同轨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书同文字”蕴含着协议三要素中的（    ）。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A.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语法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　     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B.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语义    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C.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同步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　 　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D.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定时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indent="-685800" algn="just" eaLnBrk="1" hangingPunct="1"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在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OSI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参考模型中，自下而上第一个提供端到端服务的层次是（   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indent="-685800" algn="just" eaLnBrk="1" hangingPunct="1"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A.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物理层　          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B.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数据链路层        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685800" indent="-685800" algn="just" eaLnBrk="1" hangingPunct="1"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C.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网络层       　　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D.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传输层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685800" indent="-685800" algn="just"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按照拓扑结构划分，计算机网络有哪些分类？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685800" indent="-685800" algn="just"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、假设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OSI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参考模型的每一层在封装报文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PDU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时均增加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个字节的额外开销，共增加多少个字节的开销？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一、二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</p:spTree>
    <p:extLst>
      <p:ext uri="{BB962C8B-B14F-4D97-AF65-F5344CB8AC3E}">
        <p14:creationId xmlns:p14="http://schemas.microsoft.com/office/powerpoint/2010/main" val="398580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63812"/>
            <a:ext cx="9252520" cy="5399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5</a:t>
            </a: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.</a:t>
            </a:r>
            <a:r>
              <a:rPr lang="zh-CN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使用</a:t>
            </a:r>
            <a:r>
              <a:rPr lang="en-US" altLang="zh-CN" sz="3200" noProof="0" dirty="0" err="1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Wireshark</a:t>
            </a:r>
            <a:r>
              <a:rPr lang="zh-CN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采集到</a:t>
            </a:r>
            <a:r>
              <a:rPr lang="zh-CN" alt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其接收到的</a:t>
            </a:r>
            <a:r>
              <a:rPr lang="zh-CN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一个数据帧，内容如下图所示（</a:t>
            </a: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16</a:t>
            </a:r>
            <a:r>
              <a:rPr lang="zh-CN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进制表示），请回答：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lvl="0" indent="0"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lvl="0" indent="0">
              <a:buNone/>
              <a:defRPr/>
            </a:pP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(1)</a:t>
            </a:r>
            <a:r>
              <a:rPr lang="en-US" altLang="zh-CN" sz="3200" kern="1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f0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1f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af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-67-52-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a7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;</a:t>
            </a: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192.168.200.100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None/>
              <a:defRPr/>
            </a:pP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(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2</a:t>
            </a: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)</a:t>
            </a:r>
            <a:r>
              <a:rPr lang="zh-CN" alt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传输层</a:t>
            </a:r>
            <a:r>
              <a:rPr lang="en-US" altLang="zh-CN" sz="32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TCP</a:t>
            </a:r>
            <a:r>
              <a:rPr lang="zh-CN" altLang="en-US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，应用层</a:t>
            </a:r>
            <a:r>
              <a:rPr lang="en-US" altLang="zh-CN" sz="32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HTTP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  <a:p>
            <a:pPr marL="0" indent="0">
              <a:buNone/>
              <a:defRPr/>
            </a:pPr>
            <a:r>
              <a:rPr lang="en-US" altLang="zh-CN" sz="320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 (3)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经过了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台路由器的转发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9387" y="2266315"/>
          <a:ext cx="8785225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8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0000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f0 1f 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af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67 52 a7 00 19  e0 38 12 e4 08 00 4</a:t>
                      </a:r>
                      <a:r>
                        <a:rPr lang="en-US" sz="2400" kern="1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00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0010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00 34 00 00 40 00 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3b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06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0b 76 </a:t>
                      </a:r>
                      <a:r>
                        <a:rPr lang="en-US" sz="2400" kern="100" dirty="0" err="1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77 e0 c9 c0 a8 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0020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c8 64 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 </a:t>
                      </a: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c5 74 13 0b  52 0c 53 </a:t>
                      </a:r>
                      <a:r>
                        <a:rPr lang="en-US" sz="24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fa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d8 8c 80 12 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indent="1270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u="sng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0030</a:t>
                      </a:r>
                      <a:r>
                        <a:rPr lang="zh-CN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2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16 d0 cc 7f 00 00 02 04  05 b4 01 01 04 02 01 03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圆角矩形标注 5"/>
          <p:cNvSpPr/>
          <p:nvPr/>
        </p:nvSpPr>
        <p:spPr bwMode="auto">
          <a:xfrm>
            <a:off x="315595" y="1075690"/>
            <a:ext cx="1744980" cy="916940"/>
          </a:xfrm>
          <a:prstGeom prst="wedgeRoundRectCallout">
            <a:avLst>
              <a:gd name="adj1" fmla="val 51673"/>
              <a:gd name="adj2" fmla="val 89404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目的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MAC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地址</a:t>
            </a:r>
          </a:p>
        </p:txBody>
      </p:sp>
      <p:sp>
        <p:nvSpPr>
          <p:cNvPr id="7" name="圆角矩形标注 6"/>
          <p:cNvSpPr/>
          <p:nvPr/>
        </p:nvSpPr>
        <p:spPr bwMode="auto">
          <a:xfrm>
            <a:off x="2783522" y="2242502"/>
            <a:ext cx="1694815" cy="576580"/>
          </a:xfrm>
          <a:prstGeom prst="wedgeRoundRectCallout">
            <a:avLst>
              <a:gd name="adj1" fmla="val 68250"/>
              <a:gd name="adj2" fmla="val 52239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协议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TCP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4787900" y="3322003"/>
            <a:ext cx="1871663" cy="576263"/>
          </a:xfrm>
          <a:prstGeom prst="wedgeRoundRectCallout">
            <a:avLst>
              <a:gd name="adj1" fmla="val 60141"/>
              <a:gd name="adj2" fmla="val -78017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源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地址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6965950" y="3412490"/>
            <a:ext cx="2070100" cy="574675"/>
          </a:xfrm>
          <a:prstGeom prst="wedgeRoundRectCallout">
            <a:avLst>
              <a:gd name="adj1" fmla="val 7297"/>
              <a:gd name="adj2" fmla="val -98834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目的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地址</a:t>
            </a:r>
          </a:p>
        </p:txBody>
      </p:sp>
      <p:sp>
        <p:nvSpPr>
          <p:cNvPr id="3" name="矩形 2"/>
          <p:cNvSpPr/>
          <p:nvPr/>
        </p:nvSpPr>
        <p:spPr>
          <a:xfrm>
            <a:off x="1403350" y="2350770"/>
            <a:ext cx="2695575" cy="36004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4001689" y="1226978"/>
            <a:ext cx="1581150" cy="835025"/>
          </a:xfrm>
          <a:prstGeom prst="wedgeRoundRectCallout">
            <a:avLst>
              <a:gd name="adj1" fmla="val 64362"/>
              <a:gd name="adj2" fmla="val 104380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MAC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地址</a:t>
            </a:r>
          </a:p>
        </p:txBody>
      </p:sp>
      <p:sp>
        <p:nvSpPr>
          <p:cNvPr id="10" name="矩形 9"/>
          <p:cNvSpPr/>
          <p:nvPr/>
        </p:nvSpPr>
        <p:spPr>
          <a:xfrm>
            <a:off x="4191635" y="2384425"/>
            <a:ext cx="2774950" cy="36004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6320" y="2820670"/>
            <a:ext cx="1800225" cy="36004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69250" y="2833370"/>
            <a:ext cx="996315" cy="36004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89050" y="3286125"/>
            <a:ext cx="996315" cy="36004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圆角矩形标注 13"/>
          <p:cNvSpPr/>
          <p:nvPr/>
        </p:nvSpPr>
        <p:spPr bwMode="auto">
          <a:xfrm>
            <a:off x="2828984" y="3830638"/>
            <a:ext cx="1694815" cy="576580"/>
          </a:xfrm>
          <a:prstGeom prst="wedgeRoundRectCallout">
            <a:avLst>
              <a:gd name="adj1" fmla="val -39171"/>
              <a:gd name="adj2" fmla="val -105396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HTTP</a:t>
            </a:r>
          </a:p>
        </p:txBody>
      </p:sp>
      <p:sp>
        <p:nvSpPr>
          <p:cNvPr id="16" name="矩形 15"/>
          <p:cNvSpPr/>
          <p:nvPr/>
        </p:nvSpPr>
        <p:spPr>
          <a:xfrm>
            <a:off x="2285365" y="3283334"/>
            <a:ext cx="996315" cy="36004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3600" b="1" i="0" u="none" strike="noStrike" cap="none" normalizeH="0" baseline="0">
              <a:ln>
                <a:noFill/>
              </a:ln>
              <a:solidFill>
                <a:srgbClr val="00FFFF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圆角矩形标注 6"/>
          <p:cNvSpPr/>
          <p:nvPr/>
        </p:nvSpPr>
        <p:spPr bwMode="auto">
          <a:xfrm>
            <a:off x="2337295" y="2822445"/>
            <a:ext cx="1694815" cy="576580"/>
          </a:xfrm>
          <a:prstGeom prst="wedgeRoundRectCallout">
            <a:avLst>
              <a:gd name="adj1" fmla="val 66421"/>
              <a:gd name="adj2" fmla="val -1888"/>
              <a:gd name="adj3" fmla="val 16667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135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TTL=59</a:t>
            </a:r>
          </a:p>
        </p:txBody>
      </p:sp>
    </p:spTree>
    <p:extLst>
      <p:ext uri="{BB962C8B-B14F-4D97-AF65-F5344CB8AC3E}">
        <p14:creationId xmlns:p14="http://schemas.microsoft.com/office/powerpoint/2010/main" val="143042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3" grpId="0" bldLvl="0" animBg="1"/>
      <p:bldP spid="5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6" grpId="0" bldLvl="0" animBg="1"/>
      <p:bldP spid="17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5" name="Picture 8" descr="PPECLOGO-eff-0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04" y="1234679"/>
            <a:ext cx="579834" cy="35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4"/>
          <p:cNvSpPr txBox="1">
            <a:spLocks noChangeArrowheads="1"/>
          </p:cNvSpPr>
          <p:nvPr/>
        </p:nvSpPr>
        <p:spPr bwMode="auto">
          <a:xfrm>
            <a:off x="-12390" y="1484784"/>
            <a:ext cx="9086850" cy="363259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43000" indent="-243000" algn="just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Wingdings" panose="05000000000000000000" pitchFamily="2" charset="2"/>
              <a:buChar char="v"/>
              <a:defRPr/>
            </a:pPr>
            <a:endParaRPr lang="zh-CN" altLang="en-US" sz="210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4438" y="1423054"/>
            <a:ext cx="9086850" cy="17668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6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  <a:sym typeface="Arial" panose="020B0604020202020204" pitchFamily="34" charset="0"/>
              </a:rPr>
              <a:t>、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某网络拓扑如下图所示，其中路由器内网接口（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IP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地址：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202.119.15.1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MAC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地址：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MAC2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）、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DHCP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服务器（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IP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地址：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202.119.15.2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，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MAC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地址：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MAC1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）、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WWW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服务器与主机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均采用静态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IP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地址配置，主机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2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～主机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N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通过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DHCP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服务器动态获取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IP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地址等配置信息。请回答下列问题。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603448"/>
            <a:ext cx="8229600" cy="139656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第六章 样题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42049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9769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11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uild="p"/>
      <p:bldP spid="11" grpId="0" build="p" autoUpdateAnimBg="0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5" name="Picture 8" descr="PPECLOGO-eff-0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04" y="1234679"/>
            <a:ext cx="579834" cy="35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1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" y="332656"/>
            <a:ext cx="8885634" cy="421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0599" y="4772026"/>
            <a:ext cx="9086850" cy="13525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r>
              <a:rPr lang="en-US" altLang="zh-CN" sz="3300" dirty="0">
                <a:latin typeface="+mn-ea"/>
                <a:ea typeface="+mn-ea"/>
              </a:rPr>
              <a:t>1</a:t>
            </a:r>
            <a:r>
              <a:rPr lang="zh-CN" altLang="en-US" sz="3300" dirty="0">
                <a:latin typeface="+mn-ea"/>
                <a:ea typeface="+mn-ea"/>
              </a:rPr>
              <a:t>）主机</a:t>
            </a:r>
            <a:r>
              <a:rPr lang="en-US" altLang="zh-CN" sz="3300" dirty="0">
                <a:latin typeface="+mn-ea"/>
                <a:ea typeface="+mn-ea"/>
              </a:rPr>
              <a:t>2</a:t>
            </a:r>
            <a:r>
              <a:rPr lang="zh-CN" altLang="en-US" sz="3300" dirty="0">
                <a:latin typeface="+mn-ea"/>
                <a:ea typeface="+mn-ea"/>
              </a:rPr>
              <a:t>使用</a:t>
            </a:r>
            <a:r>
              <a:rPr lang="en-US" altLang="zh-CN" sz="3300" dirty="0">
                <a:latin typeface="+mn-ea"/>
                <a:ea typeface="+mn-ea"/>
              </a:rPr>
              <a:t>DHCP</a:t>
            </a:r>
            <a:r>
              <a:rPr lang="zh-CN" altLang="en-US" sz="3300" dirty="0">
                <a:latin typeface="+mn-ea"/>
                <a:ea typeface="+mn-ea"/>
              </a:rPr>
              <a:t>协议获取</a:t>
            </a:r>
            <a:r>
              <a:rPr lang="en-US" altLang="zh-CN" sz="3300" dirty="0">
                <a:latin typeface="+mn-ea"/>
                <a:ea typeface="+mn-ea"/>
              </a:rPr>
              <a:t>IP</a:t>
            </a:r>
            <a:r>
              <a:rPr lang="zh-CN" altLang="en-US" sz="3300" dirty="0">
                <a:latin typeface="+mn-ea"/>
                <a:ea typeface="+mn-ea"/>
              </a:rPr>
              <a:t>地址的过程中，发送的封装</a:t>
            </a:r>
            <a:r>
              <a:rPr lang="en-US" altLang="zh-CN" sz="3300" dirty="0" err="1">
                <a:latin typeface="+mn-ea"/>
                <a:ea typeface="+mn-ea"/>
              </a:rPr>
              <a:t>DHCPDiscover</a:t>
            </a:r>
            <a:r>
              <a:rPr lang="zh-CN" altLang="en-US" sz="3300" dirty="0">
                <a:latin typeface="+mn-ea"/>
                <a:ea typeface="+mn-ea"/>
              </a:rPr>
              <a:t>的源</a:t>
            </a:r>
            <a:r>
              <a:rPr lang="en-US" altLang="zh-CN" sz="3300" dirty="0">
                <a:latin typeface="+mn-ea"/>
                <a:ea typeface="+mn-ea"/>
              </a:rPr>
              <a:t>IP</a:t>
            </a:r>
            <a:r>
              <a:rPr lang="zh-CN" altLang="en-US" sz="3300" dirty="0">
                <a:latin typeface="+mn-ea"/>
                <a:ea typeface="+mn-ea"/>
              </a:rPr>
              <a:t>地址和目的</a:t>
            </a:r>
            <a:r>
              <a:rPr lang="en-US" altLang="zh-CN" sz="3300" dirty="0">
                <a:latin typeface="+mn-ea"/>
                <a:ea typeface="+mn-ea"/>
              </a:rPr>
              <a:t>IP</a:t>
            </a:r>
            <a:r>
              <a:rPr lang="zh-CN" altLang="en-US" sz="3300" dirty="0">
                <a:latin typeface="+mn-ea"/>
                <a:ea typeface="+mn-ea"/>
              </a:rPr>
              <a:t>地址如何赋值？</a:t>
            </a:r>
            <a:endParaRPr lang="en-US" altLang="zh-CN" sz="33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0721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97690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11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utoUpdateAnimBg="0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0" y="1124744"/>
            <a:ext cx="9086850" cy="13525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r>
              <a:rPr lang="en-US" altLang="zh-CN" sz="3300" dirty="0">
                <a:latin typeface="+mn-ea"/>
                <a:ea typeface="+mn-ea"/>
              </a:rPr>
              <a:t>1</a:t>
            </a:r>
            <a:r>
              <a:rPr lang="zh-CN" altLang="en-US" sz="3300" dirty="0">
                <a:latin typeface="+mn-ea"/>
                <a:ea typeface="+mn-ea"/>
              </a:rPr>
              <a:t>）主机</a:t>
            </a:r>
            <a:r>
              <a:rPr lang="en-US" altLang="zh-CN" sz="3300" dirty="0">
                <a:latin typeface="+mn-ea"/>
                <a:ea typeface="+mn-ea"/>
              </a:rPr>
              <a:t>2</a:t>
            </a:r>
            <a:r>
              <a:rPr lang="zh-CN" altLang="en-US" sz="3300" dirty="0">
                <a:latin typeface="+mn-ea"/>
                <a:ea typeface="+mn-ea"/>
              </a:rPr>
              <a:t>使用</a:t>
            </a:r>
            <a:r>
              <a:rPr lang="en-US" altLang="zh-CN" sz="3300" dirty="0">
                <a:latin typeface="+mn-ea"/>
                <a:ea typeface="+mn-ea"/>
              </a:rPr>
              <a:t>DHCP</a:t>
            </a:r>
            <a:r>
              <a:rPr lang="zh-CN" altLang="en-US" sz="3300" dirty="0">
                <a:latin typeface="+mn-ea"/>
                <a:ea typeface="+mn-ea"/>
              </a:rPr>
              <a:t>协议获取</a:t>
            </a:r>
            <a:r>
              <a:rPr lang="en-US" altLang="zh-CN" sz="3300" dirty="0">
                <a:latin typeface="+mn-ea"/>
                <a:ea typeface="+mn-ea"/>
              </a:rPr>
              <a:t>IP</a:t>
            </a:r>
            <a:r>
              <a:rPr lang="zh-CN" altLang="en-US" sz="3300" dirty="0">
                <a:latin typeface="+mn-ea"/>
                <a:ea typeface="+mn-ea"/>
              </a:rPr>
              <a:t>地址的过程中，发送的封装</a:t>
            </a:r>
            <a:r>
              <a:rPr lang="en-US" altLang="zh-CN" sz="3300" dirty="0" err="1">
                <a:latin typeface="+mn-ea"/>
                <a:ea typeface="+mn-ea"/>
              </a:rPr>
              <a:t>DHCPDiscover</a:t>
            </a:r>
            <a:r>
              <a:rPr lang="zh-CN" altLang="en-US" sz="3300" dirty="0">
                <a:latin typeface="+mn-ea"/>
                <a:ea typeface="+mn-ea"/>
              </a:rPr>
              <a:t>的源</a:t>
            </a:r>
            <a:r>
              <a:rPr lang="en-US" altLang="zh-CN" sz="3300" dirty="0">
                <a:latin typeface="+mn-ea"/>
                <a:ea typeface="+mn-ea"/>
              </a:rPr>
              <a:t>IP</a:t>
            </a:r>
            <a:r>
              <a:rPr lang="zh-CN" altLang="en-US" sz="3300" dirty="0">
                <a:latin typeface="+mn-ea"/>
                <a:ea typeface="+mn-ea"/>
              </a:rPr>
              <a:t>地址和目的</a:t>
            </a:r>
            <a:r>
              <a:rPr lang="en-US" altLang="zh-CN" sz="3300" dirty="0">
                <a:latin typeface="+mn-ea"/>
                <a:ea typeface="+mn-ea"/>
              </a:rPr>
              <a:t>IP</a:t>
            </a:r>
            <a:r>
              <a:rPr lang="zh-CN" altLang="en-US" sz="3300" dirty="0">
                <a:latin typeface="+mn-ea"/>
                <a:ea typeface="+mn-ea"/>
              </a:rPr>
              <a:t>地址如何赋值？</a:t>
            </a:r>
            <a:endParaRPr lang="en-US" altLang="zh-CN" sz="3300" dirty="0">
              <a:latin typeface="+mn-ea"/>
              <a:ea typeface="+mn-ea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07504" y="2780928"/>
            <a:ext cx="9086850" cy="13525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300" dirty="0">
                <a:solidFill>
                  <a:srgbClr val="FFFF00"/>
                </a:solidFill>
                <a:latin typeface="+mn-ea"/>
                <a:ea typeface="+mn-ea"/>
              </a:rPr>
              <a:t>源</a:t>
            </a:r>
            <a:r>
              <a:rPr lang="en-US" altLang="zh-CN" sz="3300" dirty="0">
                <a:solidFill>
                  <a:srgbClr val="FFFF00"/>
                </a:solidFill>
                <a:latin typeface="+mn-ea"/>
                <a:ea typeface="+mn-ea"/>
              </a:rPr>
              <a:t>IP</a:t>
            </a:r>
            <a:r>
              <a:rPr lang="zh-CN" altLang="en-US" sz="3300" dirty="0">
                <a:solidFill>
                  <a:srgbClr val="FFFF00"/>
                </a:solidFill>
                <a:latin typeface="+mn-ea"/>
                <a:ea typeface="+mn-ea"/>
              </a:rPr>
              <a:t>地址</a:t>
            </a:r>
            <a:r>
              <a:rPr lang="en-US" altLang="zh-CN" sz="3300" dirty="0">
                <a:solidFill>
                  <a:srgbClr val="FFFF00"/>
                </a:solidFill>
                <a:latin typeface="+mn-ea"/>
                <a:ea typeface="+mn-ea"/>
              </a:rPr>
              <a:t>0.0.0.0</a:t>
            </a:r>
          </a:p>
          <a:p>
            <a:pPr>
              <a:defRPr/>
            </a:pPr>
            <a:r>
              <a:rPr lang="zh-CN" altLang="en-US" sz="3300" dirty="0">
                <a:solidFill>
                  <a:srgbClr val="FFFF00"/>
                </a:solidFill>
                <a:latin typeface="+mn-ea"/>
                <a:ea typeface="+mn-ea"/>
              </a:rPr>
              <a:t>目的</a:t>
            </a:r>
            <a:r>
              <a:rPr lang="en-US" altLang="zh-CN" sz="3300" dirty="0">
                <a:solidFill>
                  <a:srgbClr val="FFFF00"/>
                </a:solidFill>
                <a:latin typeface="+mn-ea"/>
                <a:ea typeface="+mn-ea"/>
              </a:rPr>
              <a:t>IP</a:t>
            </a:r>
            <a:r>
              <a:rPr lang="zh-CN" altLang="en-US" sz="3300" dirty="0">
                <a:solidFill>
                  <a:srgbClr val="FFFF00"/>
                </a:solidFill>
                <a:latin typeface="+mn-ea"/>
                <a:ea typeface="+mn-ea"/>
              </a:rPr>
              <a:t>地址是</a:t>
            </a:r>
            <a:r>
              <a:rPr lang="en-US" altLang="zh-CN" sz="3300" dirty="0">
                <a:solidFill>
                  <a:srgbClr val="FFFF00"/>
                </a:solidFill>
                <a:latin typeface="+mn-ea"/>
                <a:ea typeface="+mn-ea"/>
              </a:rPr>
              <a:t>255.255.255.255</a:t>
            </a:r>
            <a:endParaRPr lang="zh-CN" altLang="en-US" sz="3300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0" y="4215264"/>
            <a:ext cx="8855869" cy="13525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r>
              <a:rPr lang="en-US" altLang="zh-CN" sz="3300" dirty="0">
                <a:latin typeface="+mn-ea"/>
                <a:ea typeface="+mn-ea"/>
              </a:rPr>
              <a:t>2</a:t>
            </a:r>
            <a:r>
              <a:rPr lang="zh-CN" altLang="en-US" sz="3300" dirty="0">
                <a:latin typeface="+mn-ea"/>
                <a:ea typeface="+mn-ea"/>
              </a:rPr>
              <a:t>）</a:t>
            </a:r>
            <a:r>
              <a:rPr lang="en-US" altLang="zh-CN" sz="3300" dirty="0">
                <a:latin typeface="+mn-ea"/>
                <a:ea typeface="+mn-ea"/>
              </a:rPr>
              <a:t>DHCP</a:t>
            </a:r>
            <a:r>
              <a:rPr lang="zh-CN" altLang="en-US" sz="3300" dirty="0">
                <a:latin typeface="+mn-ea"/>
                <a:ea typeface="+mn-ea"/>
              </a:rPr>
              <a:t>服务器可为主机</a:t>
            </a:r>
            <a:r>
              <a:rPr lang="en-US" altLang="zh-CN" sz="3300" dirty="0">
                <a:latin typeface="+mn-ea"/>
                <a:ea typeface="+mn-ea"/>
              </a:rPr>
              <a:t>2</a:t>
            </a:r>
            <a:r>
              <a:rPr lang="zh-CN" altLang="en-US" sz="3300" dirty="0">
                <a:latin typeface="+mn-ea"/>
                <a:ea typeface="+mn-ea"/>
              </a:rPr>
              <a:t>～主机</a:t>
            </a:r>
            <a:r>
              <a:rPr lang="en-US" altLang="zh-CN" sz="3300" dirty="0">
                <a:latin typeface="+mn-ea"/>
                <a:ea typeface="+mn-ea"/>
              </a:rPr>
              <a:t>N</a:t>
            </a:r>
            <a:r>
              <a:rPr lang="zh-CN" altLang="en-US" sz="3300" dirty="0">
                <a:latin typeface="+mn-ea"/>
                <a:ea typeface="+mn-ea"/>
              </a:rPr>
              <a:t>动态分配</a:t>
            </a:r>
            <a:r>
              <a:rPr lang="en-US" altLang="zh-CN" sz="3300" dirty="0">
                <a:latin typeface="+mn-ea"/>
                <a:ea typeface="+mn-ea"/>
              </a:rPr>
              <a:t>IP</a:t>
            </a:r>
            <a:r>
              <a:rPr lang="zh-CN" altLang="en-US" sz="3300" dirty="0">
                <a:latin typeface="+mn-ea"/>
                <a:ea typeface="+mn-ea"/>
              </a:rPr>
              <a:t>地址的范围是什么？</a:t>
            </a:r>
            <a:endParaRPr lang="en-US" altLang="zh-CN" sz="3300" dirty="0">
              <a:latin typeface="+mn-ea"/>
              <a:ea typeface="+mn-ea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0" y="5445224"/>
            <a:ext cx="8727281" cy="13525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r>
              <a:rPr lang="en-US" altLang="zh-CN" sz="3300" dirty="0">
                <a:solidFill>
                  <a:srgbClr val="FFFF00"/>
                </a:solidFill>
                <a:latin typeface="+mn-ea"/>
                <a:ea typeface="+mn-ea"/>
              </a:rPr>
              <a:t>202.119.15.5---202.119.15.254</a:t>
            </a:r>
          </a:p>
          <a:p>
            <a:pPr marL="0" indent="0" algn="just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US" altLang="zh-CN" sz="3300" dirty="0">
              <a:solidFill>
                <a:srgbClr val="FFFF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10589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utoUpdateAnimBg="0" advAuto="0"/>
      <p:bldP spid="13" grpId="0" uiExpand="1" build="p" autoUpdateAnimBg="0" advAuto="0"/>
      <p:bldP spid="10" grpId="0" uiExpand="1" build="p" autoUpdateAnimBg="0" advAuto="0"/>
      <p:bldP spid="12" grpId="0" uiExpand="1" build="p" autoUpdateAnimBg="0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"/>
          <p:cNvSpPr txBox="1">
            <a:spLocks noChangeArrowheads="1"/>
          </p:cNvSpPr>
          <p:nvPr/>
        </p:nvSpPr>
        <p:spPr bwMode="auto">
          <a:xfrm>
            <a:off x="-26194" y="1799035"/>
            <a:ext cx="9086850" cy="84891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43000" indent="-243000" algn="just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Wingdings" panose="05000000000000000000" pitchFamily="2" charset="2"/>
              <a:buChar char="v"/>
              <a:defRPr/>
            </a:pPr>
            <a:endParaRPr lang="zh-CN" altLang="en-US" sz="210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-26194" y="980728"/>
            <a:ext cx="9086850" cy="13525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r>
              <a:rPr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Arial" panose="020B0604020202020204" pitchFamily="34" charset="0"/>
              </a:rPr>
              <a:t>3</a:t>
            </a:r>
            <a:r>
              <a:rPr lang="zh-CN" altLang="en-US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Arial" panose="020B0604020202020204" pitchFamily="34" charset="0"/>
              </a:rPr>
              <a:t>）</a:t>
            </a:r>
            <a:r>
              <a:rPr lang="zh-CN" altLang="en-US" sz="3300" dirty="0">
                <a:latin typeface="+mn-ea"/>
                <a:ea typeface="+mn-ea"/>
              </a:rPr>
              <a:t>封装主机</a:t>
            </a:r>
            <a:r>
              <a:rPr lang="en-US" altLang="zh-CN" sz="3300" dirty="0">
                <a:latin typeface="+mn-ea"/>
                <a:ea typeface="+mn-ea"/>
              </a:rPr>
              <a:t>2</a:t>
            </a:r>
            <a:r>
              <a:rPr lang="zh-CN" altLang="en-US" sz="3300" dirty="0">
                <a:latin typeface="+mn-ea"/>
                <a:ea typeface="+mn-ea"/>
              </a:rPr>
              <a:t>发往</a:t>
            </a:r>
            <a:r>
              <a:rPr lang="en-US" altLang="zh-CN" sz="3300" dirty="0">
                <a:latin typeface="+mn-ea"/>
                <a:ea typeface="+mn-ea"/>
              </a:rPr>
              <a:t>Internet</a:t>
            </a:r>
            <a:r>
              <a:rPr lang="zh-CN" altLang="en-US" sz="3300" dirty="0">
                <a:latin typeface="+mn-ea"/>
                <a:ea typeface="+mn-ea"/>
              </a:rPr>
              <a:t>的</a:t>
            </a:r>
            <a:r>
              <a:rPr lang="en-US" altLang="zh-CN" sz="3300" dirty="0">
                <a:latin typeface="+mn-ea"/>
                <a:ea typeface="+mn-ea"/>
              </a:rPr>
              <a:t>IP</a:t>
            </a:r>
            <a:r>
              <a:rPr lang="zh-CN" altLang="en-US" sz="3300" dirty="0">
                <a:latin typeface="+mn-ea"/>
                <a:ea typeface="+mn-ea"/>
              </a:rPr>
              <a:t>分组的以太网帧的目的</a:t>
            </a:r>
            <a:r>
              <a:rPr lang="en-US" altLang="zh-CN" sz="3300" dirty="0">
                <a:latin typeface="+mn-ea"/>
                <a:ea typeface="+mn-ea"/>
              </a:rPr>
              <a:t>MAC</a:t>
            </a:r>
            <a:r>
              <a:rPr lang="zh-CN" altLang="en-US" sz="3300" dirty="0">
                <a:latin typeface="+mn-ea"/>
                <a:ea typeface="+mn-ea"/>
              </a:rPr>
              <a:t>地址是什么？</a:t>
            </a:r>
            <a:endParaRPr lang="en-US" altLang="zh-CN" sz="3300" dirty="0">
              <a:latin typeface="+mn-ea"/>
              <a:ea typeface="+mn-ea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07504" y="2070843"/>
            <a:ext cx="2058590" cy="8027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r>
              <a:rPr lang="en-US" altLang="zh-CN" dirty="0">
                <a:solidFill>
                  <a:srgbClr val="FFFF00"/>
                </a:solidFill>
                <a:latin typeface="+mn-ea"/>
                <a:ea typeface="+mn-ea"/>
              </a:rPr>
              <a:t>MAC2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-40571" y="2777159"/>
            <a:ext cx="9086850" cy="13525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r>
              <a:rPr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Arial" panose="020B0604020202020204" pitchFamily="34" charset="0"/>
              </a:rPr>
              <a:t>4</a:t>
            </a:r>
            <a:r>
              <a:rPr lang="zh-CN" altLang="en-US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Arial" panose="020B0604020202020204" pitchFamily="34" charset="0"/>
              </a:rPr>
              <a:t>）</a:t>
            </a:r>
            <a:r>
              <a:rPr lang="zh-CN" altLang="en-US" sz="3300" dirty="0">
                <a:latin typeface="+mn-ea"/>
                <a:ea typeface="+mn-ea"/>
              </a:rPr>
              <a:t>若主机</a:t>
            </a:r>
            <a:r>
              <a:rPr lang="en-US" altLang="zh-CN" sz="3300" dirty="0">
                <a:latin typeface="+mn-ea"/>
                <a:ea typeface="+mn-ea"/>
              </a:rPr>
              <a:t>1</a:t>
            </a:r>
            <a:r>
              <a:rPr lang="zh-CN" altLang="en-US" sz="3300" dirty="0">
                <a:latin typeface="+mn-ea"/>
                <a:ea typeface="+mn-ea"/>
              </a:rPr>
              <a:t>的默认网关的</a:t>
            </a:r>
            <a:r>
              <a:rPr lang="en-US" altLang="zh-CN" sz="3300" dirty="0">
                <a:latin typeface="+mn-ea"/>
                <a:ea typeface="+mn-ea"/>
              </a:rPr>
              <a:t>IP</a:t>
            </a:r>
            <a:r>
              <a:rPr lang="zh-CN" altLang="en-US" sz="3300" dirty="0">
                <a:latin typeface="+mn-ea"/>
                <a:ea typeface="+mn-ea"/>
              </a:rPr>
              <a:t>地址配置为</a:t>
            </a:r>
            <a:r>
              <a:rPr lang="en-US" altLang="zh-CN" sz="3300" dirty="0">
                <a:latin typeface="+mn-ea"/>
                <a:ea typeface="+mn-ea"/>
              </a:rPr>
              <a:t>202.119.15.2</a:t>
            </a:r>
            <a:r>
              <a:rPr lang="zh-CN" altLang="en-US" sz="3300" dirty="0">
                <a:latin typeface="+mn-ea"/>
                <a:ea typeface="+mn-ea"/>
              </a:rPr>
              <a:t>，则主机</a:t>
            </a:r>
            <a:r>
              <a:rPr lang="en-US" altLang="zh-CN" sz="3300" dirty="0">
                <a:latin typeface="+mn-ea"/>
                <a:ea typeface="+mn-ea"/>
              </a:rPr>
              <a:t>1</a:t>
            </a:r>
            <a:r>
              <a:rPr lang="zh-CN" altLang="en-US" sz="3300" dirty="0">
                <a:latin typeface="+mn-ea"/>
                <a:ea typeface="+mn-ea"/>
              </a:rPr>
              <a:t>是否能访问主机</a:t>
            </a:r>
            <a:r>
              <a:rPr lang="en-US" altLang="zh-CN" sz="3300" dirty="0">
                <a:latin typeface="+mn-ea"/>
                <a:ea typeface="+mn-ea"/>
              </a:rPr>
              <a:t>2</a:t>
            </a:r>
            <a:r>
              <a:rPr lang="zh-CN" altLang="en-US" sz="3300" dirty="0">
                <a:latin typeface="+mn-ea"/>
                <a:ea typeface="+mn-ea"/>
              </a:rPr>
              <a:t>？请说明理由。</a:t>
            </a:r>
            <a:endParaRPr lang="zh-CN" altLang="en-US" sz="3300" dirty="0"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07504" y="4585208"/>
            <a:ext cx="8555831" cy="13799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r>
              <a:rPr lang="zh-CN" altLang="en-US" sz="3300" dirty="0">
                <a:solidFill>
                  <a:srgbClr val="FFFF00"/>
                </a:solidFill>
                <a:latin typeface="+mn-ea"/>
                <a:ea typeface="+mn-ea"/>
              </a:rPr>
              <a:t>可以访问，因为主机</a:t>
            </a:r>
            <a:r>
              <a:rPr lang="en-US" altLang="zh-CN" sz="3300" dirty="0">
                <a:solidFill>
                  <a:srgbClr val="FFFF00"/>
                </a:solidFill>
                <a:latin typeface="+mn-ea"/>
                <a:ea typeface="+mn-ea"/>
              </a:rPr>
              <a:t>1</a:t>
            </a:r>
            <a:r>
              <a:rPr lang="zh-CN" altLang="en-US" sz="3300" dirty="0">
                <a:solidFill>
                  <a:srgbClr val="FFFF00"/>
                </a:solidFill>
                <a:latin typeface="+mn-ea"/>
                <a:ea typeface="+mn-ea"/>
              </a:rPr>
              <a:t>和主机</a:t>
            </a:r>
            <a:r>
              <a:rPr lang="en-US" altLang="zh-CN" sz="3300" dirty="0">
                <a:solidFill>
                  <a:srgbClr val="FFFF00"/>
                </a:solidFill>
                <a:latin typeface="+mn-ea"/>
                <a:ea typeface="+mn-ea"/>
              </a:rPr>
              <a:t>2</a:t>
            </a:r>
            <a:r>
              <a:rPr lang="zh-CN" altLang="en-US" sz="3300" dirty="0">
                <a:solidFill>
                  <a:srgbClr val="FFFF00"/>
                </a:solidFill>
                <a:latin typeface="+mn-ea"/>
                <a:ea typeface="+mn-ea"/>
              </a:rPr>
              <a:t>属于同一个物理网络，可以直接通信。</a:t>
            </a:r>
            <a:endParaRPr lang="en-US" altLang="zh-CN" sz="3300" dirty="0">
              <a:solidFill>
                <a:srgbClr val="FFFF00"/>
              </a:solidFill>
              <a:latin typeface="+mn-ea"/>
              <a:ea typeface="+mn-ea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zh-CN" altLang="en-US" sz="3300" dirty="0">
              <a:solidFill>
                <a:srgbClr val="FFFF00"/>
              </a:solidFill>
              <a:latin typeface="+mn-ea"/>
              <a:ea typeface="+mn-ea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US" altLang="zh-CN" sz="3300" dirty="0">
              <a:solidFill>
                <a:srgbClr val="FFFF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0355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uild="p"/>
      <p:bldP spid="11" grpId="0" uiExpand="1" build="p" autoUpdateAnimBg="0" advAuto="0"/>
      <p:bldP spid="10" grpId="0" uiExpand="1" build="p" autoUpdateAnimBg="0" advAuto="0"/>
      <p:bldP spid="12" grpId="0" uiExpand="1" build="p" autoUpdateAnimBg="0" advAuto="0"/>
      <p:bldP spid="13" grpId="0" uiExpand="1" build="p" autoUpdateAnimBg="0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"/>
          <p:cNvSpPr txBox="1">
            <a:spLocks noChangeArrowheads="1"/>
          </p:cNvSpPr>
          <p:nvPr/>
        </p:nvSpPr>
        <p:spPr bwMode="auto">
          <a:xfrm>
            <a:off x="-26194" y="1797844"/>
            <a:ext cx="9086850" cy="363259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43000" indent="-243000" algn="just" eaLnBrk="1" hangingPunct="1">
              <a:lnSpc>
                <a:spcPct val="90000"/>
              </a:lnSpc>
              <a:spcBef>
                <a:spcPts val="750"/>
              </a:spcBef>
              <a:buSzPct val="100000"/>
              <a:buFont typeface="Wingdings" panose="05000000000000000000" pitchFamily="2" charset="2"/>
              <a:buChar char="v"/>
              <a:defRPr/>
            </a:pPr>
            <a:endParaRPr lang="zh-CN" altLang="en-US" sz="210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46185" y="1293615"/>
            <a:ext cx="9086850" cy="13525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r>
              <a:rPr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Arial" panose="020B0604020202020204" pitchFamily="34" charset="0"/>
              </a:rPr>
              <a:t>5</a:t>
            </a:r>
            <a:r>
              <a:rPr lang="zh-CN" altLang="en-US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sym typeface="Arial" panose="020B0604020202020204" pitchFamily="34" charset="0"/>
              </a:rPr>
              <a:t>）</a:t>
            </a:r>
            <a:r>
              <a:rPr lang="zh-CN" altLang="en-US" sz="3300" dirty="0">
                <a:latin typeface="+mn-ea"/>
                <a:ea typeface="+mn-ea"/>
              </a:rPr>
              <a:t>若主机</a:t>
            </a:r>
            <a:r>
              <a:rPr lang="en-US" altLang="zh-CN" sz="3300" dirty="0">
                <a:latin typeface="+mn-ea"/>
                <a:ea typeface="+mn-ea"/>
              </a:rPr>
              <a:t>1</a:t>
            </a:r>
            <a:r>
              <a:rPr lang="zh-CN" altLang="en-US" sz="3300" dirty="0">
                <a:latin typeface="+mn-ea"/>
                <a:ea typeface="+mn-ea"/>
              </a:rPr>
              <a:t>的默认网关的</a:t>
            </a:r>
            <a:r>
              <a:rPr lang="en-US" altLang="zh-CN" sz="3300" dirty="0">
                <a:latin typeface="+mn-ea"/>
                <a:ea typeface="+mn-ea"/>
              </a:rPr>
              <a:t>IP</a:t>
            </a:r>
            <a:r>
              <a:rPr lang="zh-CN" altLang="en-US" sz="3300" dirty="0">
                <a:latin typeface="+mn-ea"/>
                <a:ea typeface="+mn-ea"/>
              </a:rPr>
              <a:t>地址配置为</a:t>
            </a:r>
            <a:r>
              <a:rPr lang="en-US" altLang="zh-CN" sz="3300" dirty="0">
                <a:latin typeface="+mn-ea"/>
                <a:ea typeface="+mn-ea"/>
              </a:rPr>
              <a:t>202.119.15.2</a:t>
            </a:r>
            <a:r>
              <a:rPr lang="zh-CN" altLang="en-US" sz="3300" dirty="0">
                <a:latin typeface="+mn-ea"/>
                <a:ea typeface="+mn-ea"/>
              </a:rPr>
              <a:t>，则主机</a:t>
            </a:r>
            <a:r>
              <a:rPr lang="en-US" altLang="zh-CN" sz="3300" dirty="0">
                <a:latin typeface="+mn-ea"/>
                <a:ea typeface="+mn-ea"/>
              </a:rPr>
              <a:t>1</a:t>
            </a:r>
            <a:r>
              <a:rPr lang="zh-CN" altLang="en-US" sz="3300" dirty="0">
                <a:latin typeface="+mn-ea"/>
                <a:ea typeface="+mn-ea"/>
              </a:rPr>
              <a:t>是否能访问因特网？请说明理由。</a:t>
            </a:r>
            <a:endParaRPr lang="zh-CN" altLang="en-US" sz="3300" dirty="0"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sym typeface="Arial" panose="020B0604020202020204" pitchFamily="34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238720" y="2996952"/>
            <a:ext cx="8557022" cy="122413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r>
              <a:rPr lang="zh-CN" altLang="en-US" sz="3300" dirty="0">
                <a:solidFill>
                  <a:srgbClr val="FFFF00"/>
                </a:solidFill>
                <a:latin typeface="+mn-ea"/>
                <a:ea typeface="+mn-ea"/>
              </a:rPr>
              <a:t>不可以访问，因为默认网关的</a:t>
            </a:r>
            <a:r>
              <a:rPr lang="en-US" altLang="zh-CN" sz="3300" dirty="0">
                <a:solidFill>
                  <a:srgbClr val="FFFF00"/>
                </a:solidFill>
                <a:latin typeface="+mn-ea"/>
                <a:ea typeface="+mn-ea"/>
              </a:rPr>
              <a:t>IP</a:t>
            </a:r>
            <a:r>
              <a:rPr lang="zh-CN" altLang="en-US" sz="3300" dirty="0">
                <a:solidFill>
                  <a:srgbClr val="FFFF00"/>
                </a:solidFill>
                <a:latin typeface="+mn-ea"/>
                <a:ea typeface="+mn-ea"/>
              </a:rPr>
              <a:t>地址配错了，对于</a:t>
            </a:r>
            <a:r>
              <a:rPr lang="en-US" altLang="zh-CN" sz="3300" dirty="0" err="1">
                <a:solidFill>
                  <a:srgbClr val="FFFF00"/>
                </a:solidFill>
                <a:latin typeface="+mn-ea"/>
                <a:ea typeface="+mn-ea"/>
              </a:rPr>
              <a:t>DHCP</a:t>
            </a:r>
            <a:r>
              <a:rPr lang="zh-CN" altLang="en-US" sz="3300" dirty="0">
                <a:solidFill>
                  <a:srgbClr val="FFFF00"/>
                </a:solidFill>
                <a:latin typeface="+mn-ea"/>
                <a:ea typeface="+mn-ea"/>
              </a:rPr>
              <a:t>服务器来说，并没有转发分组的功能。应该配置为该路由器的内网</a:t>
            </a:r>
            <a:r>
              <a:rPr lang="en-US" altLang="zh-CN" sz="3300" dirty="0">
                <a:solidFill>
                  <a:srgbClr val="FFFF00"/>
                </a:solidFill>
                <a:latin typeface="+mn-ea"/>
                <a:ea typeface="+mn-ea"/>
              </a:rPr>
              <a:t>IP</a:t>
            </a:r>
            <a:r>
              <a:rPr lang="zh-CN" altLang="en-US" sz="3300" dirty="0">
                <a:solidFill>
                  <a:srgbClr val="FFFF00"/>
                </a:solidFill>
                <a:latin typeface="+mn-ea"/>
                <a:ea typeface="+mn-ea"/>
              </a:rPr>
              <a:t>地址，也就是</a:t>
            </a:r>
            <a:r>
              <a:rPr lang="en-US" altLang="zh-CN" sz="3300" dirty="0">
                <a:solidFill>
                  <a:srgbClr val="FFFF00"/>
                </a:solidFill>
                <a:latin typeface="+mn-ea"/>
                <a:ea typeface="+mn-ea"/>
              </a:rPr>
              <a:t>202.119.15.1</a:t>
            </a:r>
            <a:r>
              <a:rPr lang="zh-CN" altLang="en-US" sz="3300" dirty="0">
                <a:solidFill>
                  <a:srgbClr val="FFFF00"/>
                </a:solidFill>
                <a:latin typeface="+mn-ea"/>
                <a:ea typeface="+mn-ea"/>
              </a:rPr>
              <a:t>。</a:t>
            </a:r>
            <a:endParaRPr lang="en-US" altLang="zh-CN" sz="3300" dirty="0">
              <a:solidFill>
                <a:srgbClr val="FFFF00"/>
              </a:solidFill>
              <a:latin typeface="+mn-ea"/>
              <a:ea typeface="+mn-ea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ts val="750"/>
              </a:spcBef>
              <a:buSzPct val="100000"/>
              <a:defRPr/>
            </a:pPr>
            <a:endParaRPr lang="en-US" altLang="zh-CN" sz="3300" dirty="0">
              <a:solidFill>
                <a:srgbClr val="FFFF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9895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uild="p"/>
      <p:bldP spid="11" grpId="0" uiExpand="1" build="p" autoUpdateAnimBg="0" advAuto="0"/>
      <p:bldP spid="10" grpId="0" uiExpand="1" build="p" autoUpdateAnimBg="0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15900" y="1773238"/>
            <a:ext cx="874871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CC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祝大家期末考试顺利!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181100" y="4437063"/>
            <a:ext cx="6781800" cy="163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 b="1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南京邮电大学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-20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21</a:t>
            </a:r>
            <a:r>
              <a:rPr lang="en-US" altLang="zh-CN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cs typeface="+mn-cs"/>
              </a:rPr>
              <a:t>.11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2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108520" y="260648"/>
            <a:ext cx="9144000" cy="5254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685800" lvl="0" indent="-685800" algn="just"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《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史记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·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秦始皇本纪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》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中记载的部分内容中“一法度衡石丈尺，车同轨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书同文字”蕴含着协议三要素中的（   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）。</a:t>
            </a:r>
          </a:p>
          <a:p>
            <a:pPr marL="685800" lvl="0" indent="-685800" algn="just"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A.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语法　          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B.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语义         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C.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同步　 　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D.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定时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685800" indent="-685800" algn="just" eaLnBrk="1" hangingPunct="1"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在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OSI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参考模型中，自下而上第一个提供端到端服务的层次是（ 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  ）。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685800" indent="-685800" algn="just" eaLnBrk="1" hangingPunct="1"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A.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物理层　          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B.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数据链路层        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685800" indent="-685800" algn="just" eaLnBrk="1" hangingPunct="1"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C.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网络层       　　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D.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传输层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0" indent="-685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按照拓扑结构划分，计算机网络有哪些分类？</a:t>
            </a:r>
          </a:p>
          <a:p>
            <a:pPr marL="685800" indent="-685800" algn="just"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星型，总线型，树型，环型和网状</a:t>
            </a: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685800" indent="-685800" algn="just"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、假设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OSI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参考模型的每一层在封装报文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PDU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时均增加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个字节的额外开销，共增加多少个字节的开销？</a:t>
            </a:r>
          </a:p>
          <a:p>
            <a:pPr marL="685800" indent="-685800" algn="just"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OSI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有七层，每层引入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字节，一共增加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140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字节开销。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87020"/>
            <a:ext cx="8229600" cy="1035050"/>
          </a:xfrm>
        </p:spPr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第三章 数据通信技术基础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</a:t>
            </a: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96752"/>
            <a:ext cx="9144000" cy="532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传信速率（比特率）、传码速率（波特率）、发送时延、传播时延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的计算。 </a:t>
            </a:r>
          </a:p>
          <a:p>
            <a:pPr lvl="0" eaLnBrk="1" hangingPunct="1">
              <a:lnSpc>
                <a:spcPct val="90000"/>
              </a:lnSpc>
              <a:buNone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掌握误码率和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信道容量（</a:t>
            </a:r>
            <a:r>
              <a:rPr lang="zh-CN" altLang="en-US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香农公式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和</a:t>
            </a:r>
            <a:r>
              <a:rPr lang="zh-CN" altLang="en-US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奈氏准则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）的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计算。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了解常用的有线传输介质名称。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掌握多路复用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技术的基本概念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，四种多路复用技术名称。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掌握三种基本的数据交换技术名称以及工作原理。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lvl="0" eaLnBrk="1" hangingPunct="1">
              <a:lnSpc>
                <a:spcPct val="90000"/>
              </a:lnSpc>
              <a:buNone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6.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关于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CRC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：掌握</a:t>
            </a:r>
            <a:r>
              <a:rPr lang="zh-CN" altLang="en-US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生成多项式的表示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zh-CN" altLang="en-US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循环冗余码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CRC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和</a:t>
            </a:r>
            <a:r>
              <a:rPr lang="zh-CN" altLang="en-US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发送数据序列</a:t>
            </a:r>
            <a:r>
              <a:rPr lang="zh-CN" altLang="en-US" sz="3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计算方法，接收方差错检测过程。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62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00" y="1035050"/>
            <a:ext cx="8951546" cy="58054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、若码元周期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T=2×10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秒，且传送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电平信号，则传码速率为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  传信速率为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b/s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lvl="0" algn="just">
              <a:spcBef>
                <a:spcPts val="0"/>
              </a:spcBef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、采用相位调制技术在带宽为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32KHz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的无噪声信道上传输数字信号。若要达到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192Kbps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的数据速度，至少要有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________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种不同的相位。 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假设某无噪声信道带宽为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3kHz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使用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电平传输数据，则其信道容量为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  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）。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．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12kb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/s      B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．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16 kb/s       C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．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24kb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/s        D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．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64kb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/s    </a:t>
            </a:r>
            <a:endParaRPr lang="zh-CN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lvl="0" indent="0" algn="just" eaLnBrk="1" hangingPunct="1">
              <a:lnSpc>
                <a:spcPct val="90000"/>
              </a:lnSpc>
              <a:spcBef>
                <a:spcPts val="0"/>
              </a:spcBef>
              <a:buClrTx/>
              <a:buSzPct val="100000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、已知待传送的数据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M=10101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，若采用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CRC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技术进行检错，生成多项式为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280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+x+1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，则冗余码为 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，实际发送序列为  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。若接收端某次接收到的数据为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11010100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，则其中包含的冗余位是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位，经过检测，该数据是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的（填写正确还是错误）。    </a:t>
            </a:r>
            <a:endParaRPr kumimoji="0" lang="en-US" altLang="zh-CN" sz="2800" b="1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7544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三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</p:spTree>
    <p:extLst>
      <p:ext uri="{BB962C8B-B14F-4D97-AF65-F5344CB8AC3E}">
        <p14:creationId xmlns:p14="http://schemas.microsoft.com/office/powerpoint/2010/main" val="198114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2513"/>
            <a:ext cx="9144000" cy="58054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、若码元周期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T=2×10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秒，且传送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电平信号，则传码速率为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5000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  传信速率为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15000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b/s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lvl="0" algn="just"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、采用相位调制技术在带宽为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32KHz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的无噪声信道上传输数字信号。若要达到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192Kbps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的数据速度，至少要有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____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____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种不同的相位。 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假设某无噪声信道带宽为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3kHz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使用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电平传输数据，则其信道容量为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  </a:t>
            </a:r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）。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．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12kb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/s      B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．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16 kb/s       C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．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24kb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/s        D</a:t>
            </a:r>
            <a:r>
              <a:rPr lang="zh-CN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．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64kb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/s    </a:t>
            </a:r>
            <a:endParaRPr lang="zh-CN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lvl="0" indent="0" algn="just" eaLnBrk="1" hangingPunct="1">
              <a:lnSpc>
                <a:spcPct val="90000"/>
              </a:lnSpc>
              <a:spcBef>
                <a:spcPts val="1000"/>
              </a:spcBef>
              <a:buClrTx/>
              <a:buSzPct val="100000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三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                                       </a:t>
            </a:r>
            <a:b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2513"/>
            <a:ext cx="9144000" cy="58054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lvl="0" indent="0" algn="just" eaLnBrk="1" hangingPunct="1">
              <a:lnSpc>
                <a:spcPct val="90000"/>
              </a:lnSpc>
              <a:spcBef>
                <a:spcPts val="0"/>
              </a:spcBef>
              <a:buClrTx/>
              <a:buSzPct val="100000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、已知待传送的数据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M=10101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，若采用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CRC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技术进行检错，生成多项式为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2800" baseline="30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+x+1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，则冗余码为 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sz="28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1010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，实际发送序列为  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sz="28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101011010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。若接收端某次接收到的数据为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11010100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，则其中包含的冗余位是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en-US" altLang="zh-CN" sz="28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位，经过检测，该数据是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zh-CN" altLang="en-US" sz="28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正确</a:t>
            </a:r>
            <a:r>
              <a:rPr lang="zh-CN" alt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的（填写正确还是错误）。    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0"/>
            <a:ext cx="8229600" cy="10350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1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三</a:t>
            </a:r>
            <a:r>
              <a:rPr 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章 样题</a:t>
            </a:r>
          </a:p>
        </p:txBody>
      </p:sp>
    </p:spTree>
    <p:extLst>
      <p:ext uri="{BB962C8B-B14F-4D97-AF65-F5344CB8AC3E}">
        <p14:creationId xmlns:p14="http://schemas.microsoft.com/office/powerpoint/2010/main" val="381115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Globe">
  <a:themeElements>
    <a:clrScheme name="1_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1_Glob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135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600" b="1" i="0" u="none" strike="noStrike" cap="none" normalizeH="0" baseline="0" smtClean="0">
            <a:ln>
              <a:noFill/>
            </a:ln>
            <a:solidFill>
              <a:srgbClr val="00FFFF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4505</Words>
  <Application>Microsoft Office PowerPoint</Application>
  <PresentationFormat>全屏显示(4:3)</PresentationFormat>
  <Paragraphs>294</Paragraphs>
  <Slides>46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Gulim</vt:lpstr>
      <vt:lpstr>黑体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Globe</vt:lpstr>
      <vt:lpstr>1_Globe</vt:lpstr>
      <vt:lpstr>Microsoft Visio 2003-2010 绘图</vt:lpstr>
      <vt:lpstr>网络技术与应用 Computer Network Technology and Application </vt:lpstr>
      <vt:lpstr>                                                           考试题型                                                              </vt:lpstr>
      <vt:lpstr>第一、二章   </vt:lpstr>
      <vt:lpstr>                                   </vt:lpstr>
      <vt:lpstr>                                   </vt:lpstr>
      <vt:lpstr>                                                      第三章 数据通信技术基础                                                         </vt:lpstr>
      <vt:lpstr>                                                                </vt:lpstr>
      <vt:lpstr>                                                                </vt:lpstr>
      <vt:lpstr>                                                                </vt:lpstr>
      <vt:lpstr>                                                       第四章 局域网原理与技术                                                         </vt:lpstr>
      <vt:lpstr>第四章 样题</vt:lpstr>
      <vt:lpstr>第四章 样题</vt:lpstr>
      <vt:lpstr>第四章 样题</vt:lpstr>
      <vt:lpstr>第四章 样题</vt:lpstr>
      <vt:lpstr>                                                                                                                       </vt:lpstr>
      <vt:lpstr>                                                                                                                       </vt:lpstr>
      <vt:lpstr>第四章 样题</vt:lpstr>
      <vt:lpstr>第四章 样题</vt:lpstr>
      <vt:lpstr>                                                       第五章 因特网原理与技术                                                           </vt:lpstr>
      <vt:lpstr>                                                                                                                      </vt:lpstr>
      <vt:lpstr>PowerPoint 演示文稿</vt:lpstr>
      <vt:lpstr>PowerPoint 演示文稿</vt:lpstr>
      <vt:lpstr>                                                          </vt:lpstr>
      <vt:lpstr>                                                          </vt:lpstr>
      <vt:lpstr>                                                          </vt:lpstr>
      <vt:lpstr>                                                          </vt:lpstr>
      <vt:lpstr>                                         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                                         </vt:lpstr>
      <vt:lpstr>                                                              第六章 样题                                                               </vt:lpstr>
      <vt:lpstr>                                                              第六章 样题                                                               </vt:lpstr>
      <vt:lpstr>                                                                                                                          </vt:lpstr>
      <vt:lpstr>                                                                                                                       </vt:lpstr>
      <vt:lpstr>                                                              第六章 样题                                              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网络技术与应用-2019</dc:title>
  <dc:subject>复习大纲</dc:subject>
  <dc:creator>李鹏</dc:creator>
  <dc:description>南京邮电大学_计算机系统与网络教学中心</dc:description>
  <cp:lastModifiedBy>樊 卫北</cp:lastModifiedBy>
  <cp:revision>2955</cp:revision>
  <dcterms:created xsi:type="dcterms:W3CDTF">2005-05-22T00:52:00Z</dcterms:created>
  <dcterms:modified xsi:type="dcterms:W3CDTF">2021-11-24T00:15:23Z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