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eg"/>
  <Override PartName="/ppt/slideMasters/slideMaster1.xml" ContentType="application/vnd.openxmlformats-officedocument.presentationml.slideMaster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docProps/core.xml" ContentType="application/vnd.openxmlformats-package.core-properties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35.xml" ContentType="application/vnd.openxmlformats-officedocument.presentationml.slide+xml"/>
  <Override PartName="/ppt/tableStyles.xml" ContentType="application/vnd.openxmlformats-officedocument.presentationml.tableStyles+xml"/>
  <Override PartName="/ppt/slides/slide3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/Relationships>
</file>

<file path=ppt/presentation.xml><?xml version="1.0" encoding="utf-8"?>
<p:presentation xmlns:p="http://schemas.openxmlformats.org/presentationml/2006/main" xmlns:p15="http://schemas.microsoft.com/office/powerpoint/2012/main" xmlns:r="http://schemas.openxmlformats.org/officeDocument/2006/relationships" xmlns:a="http://schemas.openxmlformats.org/drawingml/2006/main" xmlns:mc="http://schemas.openxmlformats.org/markup-compatibility/2006" firstSlideNum="1" mc:Ignorable="p15">
  <p:sldMasterIdLst>
    <p:sldMasterId id="2147483648" r:id="rId0"/>
  </p:sldMasterIdLst>
  <p:notesMasterIdLst>
    <p:notesMasterId r:id="rId40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 type="screen16x9"/>
  <p:notesSz cx="6858000" cy="9144000"/>
  <p:defaultTextStyle>
    <a:defPPr>
      <a:defRPr lang="zh-CN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 userDrawn="true">
          <p15:clr>
            <a:srgbClr val="A4A3A4"/>
          </p15:clr>
        </p15:guide>
        <p15:guide id="2" pos="3840" userDrawn="true">
          <p15:clr>
            <a:srgbClr val="A4A3A4"/>
          </p15:clr>
        </p15:guide>
        <p15:guide id="3" pos="302" userDrawn="true">
          <p15:clr>
            <a:srgbClr val="A4A3A4"/>
          </p15:clr>
        </p15:guide>
        <p15:guide id="4" pos="7378" userDrawn="true">
          <p15:clr>
            <a:srgbClr val="A4A3A4"/>
          </p15:clr>
        </p15:guide>
        <p15:guide id="5" orient="horz" pos="3906" userDrawn="true">
          <p15:clr>
            <a:srgbClr val="A4A3A4"/>
          </p15:clr>
        </p15:guide>
        <p15:guide id="6" orient="horz" pos="618" userDrawn="true">
          <p15:clr>
            <a:srgbClr val="A4A3A4"/>
          </p15:clr>
        </p15:guide>
      </p15:sldGuideLst>
    </p:ext>
  </p:extLst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<?xml version="1.0" encoding="UTF-8" standalone="yes"?><Relationships xmlns="http://schemas.openxmlformats.org/package/2006/relationships"><Relationship Id="rId38" Type="http://schemas.openxmlformats.org/officeDocument/2006/relationships/slide" Target="slides/slide38.xml" /><Relationship Id="rId0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1" Type="http://schemas.openxmlformats.org/officeDocument/2006/relationships/slide" Target="slides/slide1.xml" /><Relationship Id="rId39" Type="http://schemas.openxmlformats.org/officeDocument/2006/relationships/slide" Target="slides/slide39.xml" /><Relationship Id="rId13" Type="http://schemas.openxmlformats.org/officeDocument/2006/relationships/slide" Target="slides/slide13.xml" /><Relationship Id="rId11" Type="http://schemas.openxmlformats.org/officeDocument/2006/relationships/slide" Target="slides/slide11.xml" /><Relationship Id="rId5" Type="http://schemas.openxmlformats.org/officeDocument/2006/relationships/slide" Target="slides/slide5.xml" /><Relationship Id="rId10" Type="http://schemas.openxmlformats.org/officeDocument/2006/relationships/slide" Target="slides/slide10.xml" /><Relationship Id="rId27" Type="http://schemas.openxmlformats.org/officeDocument/2006/relationships/slide" Target="slides/slide27.xml" /><Relationship Id="rId12" Type="http://schemas.openxmlformats.org/officeDocument/2006/relationships/slide" Target="slides/slide12.xml" /><Relationship Id="rId19" Type="http://schemas.openxmlformats.org/officeDocument/2006/relationships/slide" Target="slides/slide19.xml" /><Relationship Id="rId14" Type="http://schemas.openxmlformats.org/officeDocument/2006/relationships/slide" Target="slides/slide14.xml" /><Relationship Id="rId15" Type="http://schemas.openxmlformats.org/officeDocument/2006/relationships/slide" Target="slides/slide15.xml" /><Relationship Id="rId16" Type="http://schemas.openxmlformats.org/officeDocument/2006/relationships/slide" Target="slides/slide16.xml" /><Relationship Id="rId8" Type="http://schemas.openxmlformats.org/officeDocument/2006/relationships/slide" Target="slides/slide8.xml" /><Relationship Id="rId17" Type="http://schemas.openxmlformats.org/officeDocument/2006/relationships/slide" Target="slides/slide17.xml" /><Relationship Id="rId18" Type="http://schemas.openxmlformats.org/officeDocument/2006/relationships/slide" Target="slides/slide18.xml" /><Relationship Id="rId2" Type="http://schemas.openxmlformats.org/officeDocument/2006/relationships/slide" Target="slides/slide2.xml" /><Relationship Id="rId20" Type="http://schemas.openxmlformats.org/officeDocument/2006/relationships/slide" Target="slides/slide20.xml" /><Relationship Id="rId21" Type="http://schemas.openxmlformats.org/officeDocument/2006/relationships/slide" Target="slides/slide21.xml" /><Relationship Id="rId22" Type="http://schemas.openxmlformats.org/officeDocument/2006/relationships/slide" Target="slides/slide22.xml" /><Relationship Id="rId23" Type="http://schemas.openxmlformats.org/officeDocument/2006/relationships/slide" Target="slides/slide23.xml" /><Relationship Id="rId24" Type="http://schemas.openxmlformats.org/officeDocument/2006/relationships/slide" Target="slides/slide24.xml" /><Relationship Id="rId25" Type="http://schemas.openxmlformats.org/officeDocument/2006/relationships/slide" Target="slides/slide25.xml" /><Relationship Id="rId26" Type="http://schemas.openxmlformats.org/officeDocument/2006/relationships/slide" Target="slides/slide26.xml" /><Relationship Id="rId28" Type="http://schemas.openxmlformats.org/officeDocument/2006/relationships/slide" Target="slides/slide28.xml" /><Relationship Id="rId29" Type="http://schemas.openxmlformats.org/officeDocument/2006/relationships/slide" Target="slides/slide29.xml" /><Relationship Id="rId3" Type="http://schemas.openxmlformats.org/officeDocument/2006/relationships/slide" Target="slides/slide3.xml" /><Relationship Id="rId35" Type="http://schemas.openxmlformats.org/officeDocument/2006/relationships/slide" Target="slides/slide35.xml" /><Relationship Id="rId30" Type="http://schemas.openxmlformats.org/officeDocument/2006/relationships/slide" Target="slides/slide30.xml" /><Relationship Id="rId31" Type="http://schemas.openxmlformats.org/officeDocument/2006/relationships/slide" Target="slides/slide31.xml" /><Relationship Id="rId37" Type="http://schemas.openxmlformats.org/officeDocument/2006/relationships/slide" Target="slides/slide37.xml" /><Relationship Id="rId32" Type="http://schemas.openxmlformats.org/officeDocument/2006/relationships/slide" Target="slides/slide32.xml" /><Relationship Id="rId33" Type="http://schemas.openxmlformats.org/officeDocument/2006/relationships/slide" Target="slides/slide33.xml" /><Relationship Id="rId9" Type="http://schemas.openxmlformats.org/officeDocument/2006/relationships/slide" Target="slides/slide9.xml" /><Relationship Id="rId34" Type="http://schemas.openxmlformats.org/officeDocument/2006/relationships/slide" Target="slides/slide34.xml" /><Relationship Id="rId36" Type="http://schemas.openxmlformats.org/officeDocument/2006/relationships/slide" Target="slides/slide36.xml" /><Relationship Id="rId4" Type="http://schemas.openxmlformats.org/officeDocument/2006/relationships/slide" Target="slides/slide4.xml" /><Relationship Id="rId40" Type="http://schemas.openxmlformats.org/officeDocument/2006/relationships/notesMaster" Target="notesMasters/notesMaster1.xml" /><Relationship Id="rId6" Type="http://schemas.openxmlformats.org/officeDocument/2006/relationships/slide" Target="slides/slide6.xml" /><Relationship Id="rId7" Type="http://schemas.openxmlformats.org/officeDocument/2006/relationships/slide" Target="slides/slide7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p="http://schemas.openxmlformats.org/presentationml/2006/main" xmlns:a="http://schemas.openxmlformats.org/draw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false"/>
          <a:lstStyle>
            <a:lvl1pPr algn="l">
              <a:defRPr sz="1200">
                <a:latin typeface="汉仪君黑-45简" panose="020B0604020202020204" pitchFamily="34" charset="-122"/>
              </a:defRPr>
            </a:lvl1pPr>
          </a:lstStyle>
          <a:p>
            <a:pPr/>
            <a:endParaRPr lang="zh-CN" altLang="en-US" dirty="false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false"/>
          <a:lstStyle>
            <a:lvl1pPr algn="r">
              <a:defRPr sz="1200">
                <a:latin typeface="汉仪君黑-45简" panose="020B0604020202020204" pitchFamily="34" charset="-122"/>
              </a:defRPr>
            </a:lvl1pPr>
          </a:lstStyle>
          <a:p>
            <a:pPr/>
            <a:fld id="{FBDEA647-F983-4BDD-BB08-D4D37D5FD6D2}" type="datetimeFigureOut">
              <a:rPr/>
              <a:t/>
            </a:fld>
            <a:endParaRPr lang="zh-CN" altLang="en-US" dirty="false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false" anchor="ctr"/>
          <a:lstStyle/>
          <a:p>
            <a:pPr/>
            <a:endParaRPr lang="zh-CN" altLang="en-US" dirty="false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false"/>
          <a:lstStyle/>
          <a:p>
            <a:pPr lvl="0"/>
            <a:r>
              <a:rPr lang="zh-CN" altLang="en-US" dirty="false" smtClean="false"/>
              <a:t>单击此处编辑母版文本样式</a:t>
            </a:r>
            <a:endParaRPr lang="zh-CN" altLang="en-US" dirty="false" smtClean="false"/>
          </a:p>
          <a:p>
            <a:pPr lvl="1"/>
            <a:r>
              <a:rPr lang="zh-CN" altLang="en-US" dirty="false" smtClean="false"/>
              <a:t>第二级</a:t>
            </a:r>
            <a:endParaRPr lang="zh-CN" altLang="en-US" dirty="false" smtClean="false"/>
          </a:p>
          <a:p>
            <a:pPr lvl="2"/>
            <a:r>
              <a:rPr lang="zh-CN" altLang="en-US" dirty="false" smtClean="false"/>
              <a:t>第三级</a:t>
            </a:r>
            <a:endParaRPr lang="zh-CN" altLang="en-US" dirty="false" smtClean="false"/>
          </a:p>
          <a:p>
            <a:pPr lvl="3"/>
            <a:r>
              <a:rPr lang="zh-CN" altLang="en-US" dirty="false" smtClean="false"/>
              <a:t>第四级</a:t>
            </a:r>
            <a:endParaRPr lang="zh-CN" altLang="en-US" dirty="false" smtClean="false"/>
          </a:p>
          <a:p>
            <a:pPr lvl="4"/>
            <a:r>
              <a:rPr lang="zh-CN" altLang="en-US" dirty="false" smtClean="false"/>
              <a:t>第五级</a:t>
            </a:r>
            <a:endParaRPr lang="zh-CN" altLang="en-US" dirty="false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false" anchor="b"/>
          <a:lstStyle>
            <a:lvl1pPr algn="l">
              <a:defRPr sz="1200">
                <a:latin typeface="汉仪君黑-45简" panose="020B0604020202020204" pitchFamily="34" charset="-122"/>
              </a:defRPr>
            </a:lvl1pPr>
          </a:lstStyle>
          <a:p>
            <a:pPr/>
            <a:endParaRPr lang="zh-CN" altLang="en-US" dirty="false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false" anchor="b"/>
          <a:lstStyle>
            <a:lvl1pPr algn="r">
              <a:defRPr sz="1200">
                <a:latin typeface="汉仪君黑-45简" panose="020B0604020202020204" pitchFamily="34" charset="-122"/>
              </a:defRPr>
            </a:lvl1pPr>
          </a:lstStyle>
          <a:p>
            <a:pPr/>
            <a:fld id="{9C1A5910-920B-4C9A-AB10-19E0612BCBA2}" type="slidenum">
              <a:rPr/>
              <a:t/>
            </a:fld>
            <a:endParaRPr lang="zh-CN" altLang="en-US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false" eaLnBrk="true" latinLnBrk="false" hangingPunct="true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1pPr>
    <a:lvl2pPr marL="457200" algn="l" defTabSz="914400" rtl="false" eaLnBrk="true" latinLnBrk="false" hangingPunct="true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2pPr>
    <a:lvl3pPr marL="914400" algn="l" defTabSz="914400" rtl="false" eaLnBrk="true" latinLnBrk="false" hangingPunct="true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3pPr>
    <a:lvl4pPr marL="1371600" algn="l" defTabSz="914400" rtl="false" eaLnBrk="true" latinLnBrk="false" hangingPunct="true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4pPr>
    <a:lvl5pPr marL="1828800" algn="l" defTabSz="914400" rtl="false" eaLnBrk="true" latinLnBrk="false" hangingPunct="true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5pPr>
    <a:lvl6pPr marL="22860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Relationship Id="rId1" Type="http://schemas.openxmlformats.org/officeDocument/2006/relationships/image" Target="media/image1.png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Relationship Id="rId1" Type="http://schemas.openxmlformats.org/officeDocument/2006/relationships/image" Target="media/image1.png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Relationship Id="rId1" Type="http://schemas.openxmlformats.org/officeDocument/2006/relationships/image" Target="media/image1.png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Relationship Id="rId1" Type="http://schemas.openxmlformats.org/officeDocument/2006/relationships/image" Target="media/image1.png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Relationship Id="rId1" Type="http://schemas.openxmlformats.org/officeDocument/2006/relationships/image" Target="media/image1.png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p="http://schemas.openxmlformats.org/presentationml/2006/main" xmlns:p15="http://schemas.microsoft.com/office/powerpoint/2012/main" xmlns:r="http://schemas.openxmlformats.org/officeDocument/2006/relationships" xmlns:a="http://schemas.openxmlformats.org/drawingml/2006/main" xmlns:mc="http://schemas.openxmlformats.org/markup-compatibility/2006" mc:Ignorable="p15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/>
          <p:cNvPicPr>
            <a:picLocks noChangeAspect="true"/>
          </p:cNvPicPr>
          <p:nvPr userDrawn="true"/>
        </p:nvPicPr>
        <p:blipFill rotWithShape="true">
          <a:blip r:embed="rId1"/>
          <a:srcRect l="28268" r="21731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true"/>
          </p:cNvSpPr>
          <p:nvPr>
            <p:ph type="ctrTitle" idx="2147483647" hasCustomPrompt="true"/>
          </p:nvPr>
        </p:nvSpPr>
        <p:spPr>
          <a:xfrm>
            <a:off x="391695" y="5544503"/>
            <a:ext cx="4224233" cy="923330"/>
          </a:xfrm>
        </p:spPr>
        <p:txBody>
          <a:bodyPr wrap="none" anchor="b">
            <a:spAutoFit/>
          </a:bodyPr>
          <a:lstStyle>
            <a:lvl1pPr algn="l">
              <a:defRPr sz="6000" b="false" i="false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r>
              <a:rPr kumimoji="true" lang="zh-CN" altLang="en-US" dirty="false"/>
              <a:t>主标题样式</a:t>
            </a:r>
            <a:endParaRPr/>
          </a:p>
        </p:txBody>
      </p:sp>
      <p:sp>
        <p:nvSpPr>
          <p:cNvPr id="4" name="文本占位符 17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1695" y="5051672"/>
            <a:ext cx="1980029" cy="480131"/>
          </a:xfrm>
        </p:spPr>
        <p:txBody>
          <a:bodyPr wrap="none" anchor="b">
            <a:spAutoFit/>
          </a:bodyPr>
          <a:lstStyle>
            <a:lvl1pPr marL="0" indent="0" algn="l">
              <a:buNone/>
              <a:defRPr sz="2800" b="false" i="false" spc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lvl="0"/>
            <a:r>
              <a:rPr kumimoji="true" lang="zh-CN" altLang="en-US" dirty="false"/>
              <a:t>主标题样式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 userDrawn="true">
          <p15:clr>
            <a:srgbClr val="FBAE40"/>
          </p15:clr>
        </p15:guide>
        <p15:guide id="2" pos="3840" userDrawn="true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p="http://schemas.openxmlformats.org/presentationml/2006/main" xmlns:a="http://schemas.openxmlformats.org/drawingml/2006/main" type="obj">
  <p:cSld name="标题和内容"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true"/>
          </p:cNvSpPr>
          <p:nvPr>
            <p:ph type="title" idx="2147483647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r>
              <a:rPr kumimoji="true" lang="zh-CN" altLang="en-US" dirty="false"/>
              <a:t>单击此处编辑母版标题样式</a:t>
            </a:r>
            <a:endParaRPr/>
          </a:p>
        </p:txBody>
      </p:sp>
      <p:sp>
        <p:nvSpPr>
          <p:cNvPr id="7" name="内容占位符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true" lang="zh-CN" altLang="en-US" dirty="false"/>
              <a:t>单击此处编辑母版文本样式</a:t>
            </a:r>
            <a:endParaRPr/>
          </a:p>
          <a:p>
            <a:pPr lvl="1"/>
            <a:r>
              <a:rPr kumimoji="true" lang="zh-CN" altLang="en-US" dirty="false"/>
              <a:t>二级</a:t>
            </a:r>
            <a:endParaRPr/>
          </a:p>
          <a:p>
            <a:pPr lvl="2"/>
            <a:r>
              <a:rPr kumimoji="true" lang="zh-CN" altLang="en-US" dirty="false"/>
              <a:t>三级</a:t>
            </a:r>
            <a:endParaRPr/>
          </a:p>
          <a:p>
            <a:pPr lvl="3"/>
            <a:r>
              <a:rPr kumimoji="true" lang="zh-CN" altLang="en-US" dirty="false"/>
              <a:t>四级</a:t>
            </a:r>
            <a:endParaRPr/>
          </a:p>
          <a:p>
            <a:pPr lvl="4"/>
            <a:r>
              <a:rPr kumimoji="true" lang="zh-CN" altLang="en-US" dirty="false"/>
              <a:t>五级</a:t>
            </a:r>
            <a:endParaRPr/>
          </a:p>
        </p:txBody>
      </p:sp>
      <p:sp>
        <p:nvSpPr>
          <p:cNvPr id="8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50281522-3AB1-3541-90AB-7A631F5C75F8}" type="datetimeFigureOut">
              <a:rPr kumimoji="true" lang="zh-CN" altLang="en-US" smtClean="false"/>
              <a:t>2024/1/11</a:t>
            </a:fld>
            <a:endParaRPr kumimoji="true" lang="zh-CN" altLang="en-US" dirty="false"/>
          </a:p>
        </p:txBody>
      </p:sp>
      <p:sp>
        <p:nvSpPr>
          <p:cNvPr id="9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endParaRPr kumimoji="true" lang="zh-CN" altLang="en-US" dirty="false"/>
          </a:p>
        </p:txBody>
      </p:sp>
      <p:sp>
        <p:nvSpPr>
          <p:cNvPr id="10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419F402A-E1A9-C741-9EEF-1CF72A8557FF}" type="slidenum">
              <a:rPr kumimoji="true" lang="zh-CN" altLang="en-US" smtClean="false"/>
              <a:t>‹#›</a:t>
            </a:fld>
            <a:endParaRPr kumimoji="true" lang="zh-CN" altLang="en-US" dirty="false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>
  <p:cSld name="节标题"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50281522-3AB1-3541-90AB-7A631F5C75F8}" type="datetimeFigureOut">
              <a:rPr kumimoji="true" lang="zh-CN" altLang="en-US" smtClean="false"/>
              <a:t>2024/1/11</a:t>
            </a:fld>
            <a:endParaRPr kumimoji="true" lang="zh-CN" altLang="en-US" dirty="false"/>
          </a:p>
        </p:txBody>
      </p:sp>
      <p:sp>
        <p:nvSpPr>
          <p:cNvPr id="13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endParaRPr kumimoji="true" lang="zh-CN" altLang="en-US" dirty="false"/>
          </a:p>
        </p:txBody>
      </p:sp>
      <p:sp>
        <p:nvSpPr>
          <p:cNvPr id="14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419F402A-E1A9-C741-9EEF-1CF72A8557FF}" type="slidenum">
              <a:rPr kumimoji="true" lang="zh-CN" altLang="en-US" smtClean="false"/>
              <a:t>‹#›</a:t>
            </a:fld>
            <a:endParaRPr kumimoji="true" lang="zh-CN" altLang="en-US" dirty="false"/>
          </a:p>
        </p:txBody>
      </p:sp>
      <p:pic>
        <p:nvPicPr>
          <p:cNvPr id="15" name="图片 2"/>
          <p:cNvPicPr>
            <a:picLocks noChangeAspect="true"/>
          </p:cNvPicPr>
          <p:nvPr userDrawn="true"/>
        </p:nvPicPr>
        <p:blipFill rotWithShape="true">
          <a:blip r:embed="rId1"/>
          <a:srcRect l="28268" r="21731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>
  <p:cSld name="仅标题">
    <p:bg>
      <p:bgPr>
        <a:gradFill>
          <a:gsLst>
            <a:gs pos="80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true"/>
        </a:gra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7"/>
          <p:cNvPicPr>
            <a:picLocks noChangeAspect="true"/>
          </p:cNvPicPr>
          <p:nvPr userDrawn="true"/>
        </p:nvPicPr>
        <p:blipFill>
          <a:blip r:embed="rId1"/>
          <a:srcRect/>
          <a:stretch/>
        </p:blipFill>
        <p:spPr>
          <a:xfrm flipH="true"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矩形 6"/>
          <p:cNvSpPr/>
          <p:nvPr userDrawn="true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5000">
                <a:schemeClr val="bg1">
                  <a:alpha val="100000"/>
                </a:schemeClr>
              </a:gs>
              <a:gs pos="100000">
                <a:schemeClr val="bg1">
                  <a:alpha val="75000"/>
                </a:schemeClr>
              </a:gs>
            </a:gsLst>
            <a:lin ang="16200000" scaled="tru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kumimoji="true" lang="zh-CN" altLang="en-US"/>
          </a:p>
        </p:txBody>
      </p:sp>
      <p:sp>
        <p:nvSpPr>
          <p:cNvPr id="19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50281522-3AB1-3541-90AB-7A631F5C75F8}" type="datetimeFigureOut">
              <a:rPr kumimoji="true" lang="zh-CN" altLang="en-US" smtClean="false"/>
              <a:t>2024/1/11</a:t>
            </a:fld>
            <a:endParaRPr kumimoji="true" lang="zh-CN" altLang="en-US" dirty="false"/>
          </a:p>
        </p:txBody>
      </p:sp>
      <p:sp>
        <p:nvSpPr>
          <p:cNvPr id="20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endParaRPr kumimoji="true" lang="zh-CN" altLang="en-US" dirty="false"/>
          </a:p>
        </p:txBody>
      </p:sp>
      <p:sp>
        <p:nvSpPr>
          <p:cNvPr id="21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419F402A-E1A9-C741-9EEF-1CF72A8557FF}" type="slidenum">
              <a:rPr kumimoji="true" lang="zh-CN" altLang="en-US" smtClean="false"/>
              <a:t>‹#›</a:t>
            </a:fld>
            <a:endParaRPr kumimoji="true" lang="zh-CN" altLang="en-US" dirty="false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type="blank">
  <p:cSld name="空白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50281522-3AB1-3541-90AB-7A631F5C75F8}" type="datetimeFigureOut">
              <a:rPr kumimoji="true" lang="zh-CN" altLang="en-US" smtClean="false"/>
              <a:t>2024/1/11</a:t>
            </a:fld>
            <a:endParaRPr kumimoji="true" lang="zh-CN" altLang="en-US" dirty="false"/>
          </a:p>
        </p:txBody>
      </p:sp>
      <p:sp>
        <p:nvSpPr>
          <p:cNvPr id="24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endParaRPr kumimoji="true" lang="zh-CN" altLang="en-US" dirty="false"/>
          </a:p>
        </p:txBody>
      </p:sp>
      <p:sp>
        <p:nvSpPr>
          <p:cNvPr id="25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419F402A-E1A9-C741-9EEF-1CF72A8557FF}" type="slidenum">
              <a:rPr kumimoji="true" lang="zh-CN" altLang="en-US" smtClean="false"/>
              <a:t>‹#›</a:t>
            </a:fld>
            <a:endParaRPr kumimoji="true" lang="zh-CN" altLang="en-US" dirty="false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5="http://schemas.microsoft.com/office/powerpoint/2012/main" xmlns:r="http://schemas.openxmlformats.org/officeDocument/2006/relationships" xmlns:a="http://schemas.openxmlformats.org/drawingml/2006/main" xmlns:mc="http://schemas.openxmlformats.org/markup-compatibility/2006" mc:Ignorable="p15">
  <p:cSld name="封底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"/>
          <p:cNvPicPr>
            <a:picLocks noChangeAspect="true"/>
          </p:cNvPicPr>
          <p:nvPr userDrawn="true"/>
        </p:nvPicPr>
        <p:blipFill rotWithShape="true">
          <a:blip r:embed="rId1"/>
          <a:srcRect l="28268" r="21731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>
        <p15:guide id="3" orient="horz" pos="2160" userDrawn="true">
          <p15:clr>
            <a:srgbClr val="FBAE40"/>
          </p15:clr>
        </p15:guide>
        <p15:guide id="4" pos="3840" userDrawn="true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p="http://schemas.openxmlformats.org/presentationml/2006/main" xmlns:a="http://schemas.openxmlformats.org/drawingml/2006/main">
  <p:cSld name="Contents Layou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8"/>
          <p:cNvSpPr>
            <a:spLocks noGrp="true"/>
          </p:cNvSpPr>
          <p:nvPr>
            <p:ph type="body" sz="quarter" idx="14" hasCustomPrompt="true"/>
          </p:nvPr>
        </p:nvSpPr>
        <p:spPr>
          <a:xfrm>
            <a:off x="673100" y="1500188"/>
            <a:ext cx="2836562" cy="696024"/>
          </a:xfrm>
        </p:spPr>
        <p:txBody>
          <a:bodyPr>
            <a:spAutoFit/>
          </a:bodyPr>
          <a:lstStyle>
            <a:lvl1pPr marL="0" indent="0" algn="l">
              <a:buFont typeface="+mj-lt"/>
              <a:buNone/>
              <a:defRPr sz="3600" b="true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false"/>
              <a:t>CONTENTS</a:t>
            </a:r>
            <a:endParaRPr lang="zh-CN" altLang="en-US" dirty="false"/>
          </a:p>
        </p:txBody>
      </p:sp>
      <p:sp>
        <p:nvSpPr>
          <p:cNvPr id="30" name="文本占位符 6"/>
          <p:cNvSpPr>
            <a:spLocks noGrp="true"/>
          </p:cNvSpPr>
          <p:nvPr>
            <p:ph type="body" sz="quarter" idx="13"/>
          </p:nvPr>
        </p:nvSpPr>
        <p:spPr>
          <a:xfrm>
            <a:off x="36605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false"/>
              <a:t>Click to edit Master text styles</a:t>
            </a:r>
            <a:endParaRPr/>
          </a:p>
          <a:p>
            <a:pPr lvl="1"/>
            <a:r>
              <a:rPr lang="en-US" altLang="zh-CN" dirty="false"/>
              <a:t>Second level</a:t>
            </a:r>
            <a:endParaRPr/>
          </a:p>
          <a:p>
            <a:pPr lvl="2"/>
            <a:r>
              <a:rPr lang="en-US" altLang="zh-CN" dirty="false"/>
              <a:t>Third level</a:t>
            </a:r>
            <a:endParaRPr/>
          </a:p>
          <a:p>
            <a:pPr lvl="3"/>
            <a:r>
              <a:rPr lang="en-US" altLang="zh-CN" dirty="false"/>
              <a:t>Fourth level</a:t>
            </a:r>
            <a:endParaRPr/>
          </a:p>
          <a:p>
            <a:pPr lvl="4"/>
            <a:r>
              <a:rPr lang="en-US" altLang="zh-CN" dirty="false"/>
              <a:t>Fifth level</a:t>
            </a:r>
            <a:endParaRPr lang="zh-CN" altLang="en-US" dirty="false"/>
          </a:p>
        </p:txBody>
      </p:sp>
      <p:sp>
        <p:nvSpPr>
          <p:cNvPr id="31" name="页脚占位符 2"/>
          <p:cNvSpPr>
            <a:spLocks noGrp="true"/>
          </p:cNvSpPr>
          <p:nvPr>
            <p:ph type="ftr" sz="quarter" idx="10"/>
          </p:nvPr>
        </p:nvSpPr>
        <p:spPr>
          <a:xfrm>
            <a:off x="673101" y="6423740"/>
            <a:ext cx="3992171" cy="246221"/>
          </a:xfrm>
        </p:spPr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32" name="日期占位符 3"/>
          <p:cNvSpPr>
            <a:spLocks noGrp="true"/>
          </p:cNvSpPr>
          <p:nvPr>
            <p:ph type="dt" sz="half" idx="11"/>
          </p:nvPr>
        </p:nvSpPr>
        <p:spPr>
          <a:xfrm>
            <a:off x="5517356" y="6423740"/>
            <a:ext cx="1802924" cy="246221"/>
          </a:xfrm>
        </p:spPr>
        <p:txBody>
          <a:bodyPr/>
          <a:lstStyle/>
          <a:p>
            <a:pPr/>
            <a:fld id="{AC4CC43B-9EB6-4465-8B1A-3F7180DAD0DF}" type="datetime1">
              <a:rPr lang="zh-CN" altLang="en-US" smtClean="false"/>
              <a:t>2024/1/11</a:t>
            </a:fld>
            <a:endParaRPr lang="en-US" altLang="zh-CN"/>
          </a:p>
        </p:txBody>
      </p:sp>
      <p:sp>
        <p:nvSpPr>
          <p:cNvPr id="33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65B630-C7FF-41C0-9923-C5E5E29EED81}" type="slidenum">
              <a:rPr lang="en-US" altLang="zh-CN" smtClean="false"/>
              <a:t>‹#›</a:t>
            </a:fld>
            <a:endParaRPr lang="en-US" altLang="zh-CN"/>
          </a:p>
        </p:txBody>
      </p:sp>
      <p:cxnSp>
        <p:nvCxnSpPr>
          <p:cNvPr id="34" name="î$ļíďé"/>
          <p:cNvCxnSpPr/>
          <p:nvPr userDrawn="true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ṣļiďê"/>
          <p:cNvSpPr>
            <a:spLocks noChangeAspect="true"/>
          </p:cNvSpPr>
          <p:nvPr userDrawn="true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0"/>
            </a:schemeClr>
          </a:solidFill>
          <a:ln>
            <a:noFill/>
          </a:ln>
        </p:spPr>
        <p:txBody>
          <a:bodyPr/>
          <a:lstStyle/>
          <a:p>
            <a:pPr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>
  <p:cSld name="仅标题">
    <p:bg>
      <p:bgPr>
        <a:gradFill>
          <a:gsLst>
            <a:gs pos="80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true"/>
        </a:gra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7"/>
          <p:cNvPicPr>
            <a:picLocks noChangeAspect="true"/>
          </p:cNvPicPr>
          <p:nvPr userDrawn="true"/>
        </p:nvPicPr>
        <p:blipFill>
          <a:blip r:embed="rId1"/>
          <a:srcRect/>
          <a:stretch/>
        </p:blipFill>
        <p:spPr>
          <a:xfrm flipH="true">
            <a:off x="0" y="-1"/>
            <a:ext cx="12192000" cy="6858000"/>
          </a:xfrm>
          <a:prstGeom prst="rect">
            <a:avLst/>
          </a:prstGeom>
        </p:spPr>
      </p:pic>
      <p:sp>
        <p:nvSpPr>
          <p:cNvPr id="38" name="矩形 6"/>
          <p:cNvSpPr/>
          <p:nvPr userDrawn="true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5000">
                <a:schemeClr val="bg1"/>
              </a:gs>
              <a:gs pos="100000">
                <a:schemeClr val="bg1">
                  <a:alpha val="75000"/>
                </a:schemeClr>
              </a:gs>
            </a:gsLst>
            <a:lin ang="16200000" scaled="tru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kumimoji="true" lang="zh-CN" altLang="en-US"/>
          </a:p>
        </p:txBody>
      </p:sp>
      <p:sp>
        <p:nvSpPr>
          <p:cNvPr id="39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50281522-3AB1-3541-90AB-7A631F5C75F8}" type="datetimeFigureOut">
              <a:rPr kumimoji="true" lang="zh-CN" altLang="en-US" smtClean="false"/>
              <a:t>2024/1/11</a:t>
            </a:fld>
            <a:endParaRPr kumimoji="true" lang="zh-CN" altLang="en-US" dirty="false"/>
          </a:p>
        </p:txBody>
      </p:sp>
      <p:sp>
        <p:nvSpPr>
          <p:cNvPr id="40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endParaRPr kumimoji="true" lang="zh-CN" altLang="en-US" dirty="false"/>
          </a:p>
        </p:txBody>
      </p:sp>
      <p:sp>
        <p:nvSpPr>
          <p:cNvPr id="41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b="false" i="false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419F402A-E1A9-C741-9EEF-1CF72A8557FF}" type="slidenum">
              <a:rPr kumimoji="true" lang="zh-CN" altLang="en-US" smtClean="false"/>
              <a:t>‹#›</a:t>
            </a:fld>
            <a:endParaRPr kumimoji="true" lang="zh-CN" altLang="en-US"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>
  <p:cSld name="Contents Layou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8"/>
          <p:cNvSpPr>
            <a:spLocks noGrp="true"/>
          </p:cNvSpPr>
          <p:nvPr>
            <p:ph type="body" sz="quarter" idx="14" hasCustomPrompt="true"/>
          </p:nvPr>
        </p:nvSpPr>
        <p:spPr>
          <a:xfrm>
            <a:off x="673100" y="1500188"/>
            <a:ext cx="2836562" cy="696024"/>
          </a:xfrm>
        </p:spPr>
        <p:txBody>
          <a:bodyPr>
            <a:spAutoFit/>
          </a:bodyPr>
          <a:lstStyle>
            <a:lvl1pPr marL="0" indent="0" algn="l">
              <a:buFont typeface="+mj-lt"/>
              <a:buNone/>
              <a:defRPr sz="3600" b="true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false"/>
              <a:t>CONTENTS</a:t>
            </a:r>
            <a:endParaRPr lang="zh-CN" altLang="en-US" dirty="false"/>
          </a:p>
        </p:txBody>
      </p:sp>
      <p:sp>
        <p:nvSpPr>
          <p:cNvPr id="44" name="文本占位符 6"/>
          <p:cNvSpPr>
            <a:spLocks noGrp="true"/>
          </p:cNvSpPr>
          <p:nvPr>
            <p:ph type="body" sz="quarter" idx="13"/>
          </p:nvPr>
        </p:nvSpPr>
        <p:spPr>
          <a:xfrm>
            <a:off x="36605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false"/>
              <a:t>Click to edit Master text styles</a:t>
            </a:r>
            <a:endParaRPr/>
          </a:p>
          <a:p>
            <a:pPr lvl="1"/>
            <a:r>
              <a:rPr lang="en-US" altLang="zh-CN" dirty="false"/>
              <a:t>Second level</a:t>
            </a:r>
            <a:endParaRPr/>
          </a:p>
          <a:p>
            <a:pPr lvl="2"/>
            <a:r>
              <a:rPr lang="en-US" altLang="zh-CN" dirty="false"/>
              <a:t>Third level</a:t>
            </a:r>
            <a:endParaRPr/>
          </a:p>
          <a:p>
            <a:pPr lvl="3"/>
            <a:r>
              <a:rPr lang="en-US" altLang="zh-CN" dirty="false"/>
              <a:t>Fourth level</a:t>
            </a:r>
            <a:endParaRPr/>
          </a:p>
          <a:p>
            <a:pPr lvl="4"/>
            <a:r>
              <a:rPr lang="en-US" altLang="zh-CN" dirty="false"/>
              <a:t>Fifth level</a:t>
            </a:r>
            <a:endParaRPr lang="zh-CN" altLang="en-US" dirty="false"/>
          </a:p>
        </p:txBody>
      </p:sp>
      <p:sp>
        <p:nvSpPr>
          <p:cNvPr id="45" name="页脚占位符 2"/>
          <p:cNvSpPr>
            <a:spLocks noGrp="true"/>
          </p:cNvSpPr>
          <p:nvPr>
            <p:ph type="ftr" sz="quarter" idx="10"/>
          </p:nvPr>
        </p:nvSpPr>
        <p:spPr>
          <a:xfrm>
            <a:off x="673101" y="6423740"/>
            <a:ext cx="3992171" cy="246221"/>
          </a:xfrm>
        </p:spPr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46" name="日期占位符 3"/>
          <p:cNvSpPr>
            <a:spLocks noGrp="true"/>
          </p:cNvSpPr>
          <p:nvPr>
            <p:ph type="dt" sz="half" idx="11"/>
          </p:nvPr>
        </p:nvSpPr>
        <p:spPr>
          <a:xfrm>
            <a:off x="5517356" y="6423740"/>
            <a:ext cx="1802924" cy="246221"/>
          </a:xfrm>
        </p:spPr>
        <p:txBody>
          <a:bodyPr/>
          <a:lstStyle/>
          <a:p>
            <a:pPr/>
            <a:fld id="{AC4CC43B-9EB6-4465-8B1A-3F7180DAD0DF}" type="datetime1">
              <a:rPr lang="zh-CN" altLang="en-US" smtClean="false"/>
              <a:t>2024/1/11</a:t>
            </a:fld>
            <a:endParaRPr lang="en-US" altLang="zh-CN"/>
          </a:p>
        </p:txBody>
      </p:sp>
      <p:sp>
        <p:nvSpPr>
          <p:cNvPr id="47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65B630-C7FF-41C0-9923-C5E5E29EED81}" type="slidenum">
              <a:rPr lang="en-US" altLang="zh-CN" smtClean="false"/>
              <a:t>‹#›</a:t>
            </a:fld>
            <a:endParaRPr lang="en-US" altLang="zh-CN"/>
          </a:p>
        </p:txBody>
      </p:sp>
      <p:cxnSp>
        <p:nvCxnSpPr>
          <p:cNvPr id="48" name="î$ļíďé"/>
          <p:cNvCxnSpPr/>
          <p:nvPr userDrawn="true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iṣļiďê"/>
          <p:cNvSpPr>
            <a:spLocks noChangeAspect="true"/>
          </p:cNvSpPr>
          <p:nvPr userDrawn="true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0"/>
            </a:schemeClr>
          </a:solidFill>
          <a:ln>
            <a:noFill/>
          </a:ln>
        </p:spPr>
        <p:txBody>
          <a:bodyPr/>
          <a:lstStyle/>
          <a:p>
            <a:pPr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4" Type="http://schemas.openxmlformats.org/officeDocument/2006/relationships/slideLayout" Target="../slideLayouts/slideLayout5.xml" /><Relationship Id="rId0" Type="http://schemas.openxmlformats.org/officeDocument/2006/relationships/slideLayout" Target="../slideLayouts/slideLayout1.xml" /><Relationship Id="rId1" Type="http://schemas.openxmlformats.org/officeDocument/2006/relationships/slideLayout" Target="../slideLayouts/slideLayout2.xml" /><Relationship Id="rId2" Type="http://schemas.openxmlformats.org/officeDocument/2006/relationships/slideLayout" Target="../slideLayouts/slideLayout3.xml" /><Relationship Id="rId5" Type="http://schemas.openxmlformats.org/officeDocument/2006/relationships/slideLayout" Target="../slideLayouts/slideLayout6.xml" /><Relationship Id="rId3" Type="http://schemas.openxmlformats.org/officeDocument/2006/relationships/slideLayout" Target="../slideLayouts/slideLayout4.xml" /><Relationship Id="rId6" Type="http://schemas.openxmlformats.org/officeDocument/2006/relationships/slideLayout" Target="../slideLayouts/slideLayout7.xml" /><Relationship Id="rId7" Type="http://schemas.openxmlformats.org/officeDocument/2006/relationships/slideLayout" Target="../slideLayouts/slideLayout8.xml" /><Relationship Id="rId8" Type="http://schemas.openxmlformats.org/officeDocument/2006/relationships/slideLayout" Target="../slideLayouts/slideLayout9.xml" /><Relationship Id="rId9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p15="http://schemas.microsoft.com/office/powerpoint/2012/main" xmlns:r="http://schemas.openxmlformats.org/officeDocument/2006/relationships" xmlns:a="http://schemas.openxmlformats.org/drawingml/2006/main" xmlns:mc="http://schemas.openxmlformats.org/markup-compatibility/2006" mc:Ignorable="p15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 idx="2147483647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pPr/>
            <a:r>
              <a:rPr kumimoji="true" lang="zh-CN" altLang="en-US" dirty="false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kumimoji="true" lang="zh-CN" altLang="en-US" dirty="false"/>
              <a:t>单击此处编辑母版文本样式</a:t>
            </a:r>
            <a:endParaRPr/>
          </a:p>
          <a:p>
            <a:pPr lvl="1"/>
            <a:r>
              <a:rPr kumimoji="true" lang="zh-CN" altLang="en-US" dirty="false"/>
              <a:t>二级</a:t>
            </a:r>
            <a:endParaRPr/>
          </a:p>
          <a:p>
            <a:pPr lvl="2"/>
            <a:r>
              <a:rPr kumimoji="true" lang="zh-CN" altLang="en-US" dirty="false"/>
              <a:t>三级</a:t>
            </a:r>
            <a:endParaRPr/>
          </a:p>
          <a:p>
            <a:pPr lvl="3"/>
            <a:r>
              <a:rPr kumimoji="true" lang="zh-CN" altLang="en-US" dirty="false"/>
              <a:t>四级</a:t>
            </a:r>
            <a:endParaRPr/>
          </a:p>
          <a:p>
            <a:pPr lvl="4"/>
            <a:r>
              <a:rPr kumimoji="true" lang="zh-CN" altLang="en-US" dirty="false"/>
              <a:t>五级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 b="false" i="false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50281522-3AB1-3541-90AB-7A631F5C75F8}" type="datetimeFigureOut">
              <a:rPr kumimoji="true" lang="zh-CN" altLang="en-US" smtClean="false"/>
              <a:t>2024/1/11</a:t>
            </a:fld>
            <a:endParaRPr kumimoji="true" lang="zh-CN" altLang="en-US" dirty="false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 b="false" i="false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endParaRPr kumimoji="true" lang="zh-CN" altLang="en-US" dirty="false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 b="false" i="false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419F402A-E1A9-C741-9EEF-1CF72A8557FF}" type="slidenum">
              <a:rPr kumimoji="true" lang="zh-CN" altLang="en-US" smtClean="false"/>
              <a:t>‹#›</a:t>
            </a:fld>
            <a:endParaRPr kumimoji="true" lang="zh-CN" altLang="en-US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false" eaLnBrk="true" latinLnBrk="false" hangingPunct="true">
        <a:lnSpc>
          <a:spcPct val="90000"/>
        </a:lnSpc>
        <a:spcBef>
          <a:spcPct val="1"/>
        </a:spcBef>
        <a:buNone/>
        <a:defRPr sz="4400" b="false" i="false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false" i="false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false" i="false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false" i="false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orient="horz" pos="2160" userDrawn="true">
          <p15:clr>
            <a:srgbClr val="F26B43"/>
          </p15:clr>
        </p15:guide>
        <p15:guide id="2" pos="3840" userDrawn="true">
          <p15:clr>
            <a:srgbClr val="F26B43"/>
          </p15:clr>
        </p15:guide>
      </p15:sldGuideLst>
    </p:ext>
  </p:extLst>
</p:sldMaster>
</file>

<file path=ppt/slides/_rels/slide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Relationship Id="rId1" Type="http://schemas.openxmlformats.org/officeDocument/2006/relationships/image" Target="media/image2.png" /></Relationships>
</file>

<file path=ppt/slides/_rels/slide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1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3.png" /></Relationships>
</file>

<file path=ppt/slides/_rels/slide1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4.png" /><Relationship Id="rId2" Type="http://schemas.openxmlformats.org/officeDocument/2006/relationships/image" Target="media/image5.png" /><Relationship Id="rId3" Type="http://schemas.openxmlformats.org/officeDocument/2006/relationships/image" Target="media/image6.png" /></Relationships>
</file>

<file path=ppt/slides/_rels/slide1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7.png" /></Relationships>
</file>

<file path=ppt/slides/_rels/slide1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1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1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1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8.jpg" /></Relationships>
</file>

<file path=ppt/slides/_rels/slide1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1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9.png" /></Relationships>
</file>

<file path=ppt/slides/_rels/slide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2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10.png" /></Relationships>
</file>

<file path=ppt/slides/_rels/slide2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2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image" Target="media/image7.png" /><Relationship Id="rId0" Type="http://schemas.openxmlformats.org/officeDocument/2006/relationships/slideLayout" Target="../slideLayouts/slideLayout4.xml" /></Relationships>
</file>

<file path=ppt/slides/_rels/slide25.xml.rels><?xml version="1.0" encoding="UTF-8" standalone="yes"?><Relationships xmlns="http://schemas.openxmlformats.org/package/2006/relationships"><Relationship Id="rId2" Type="http://schemas.openxmlformats.org/officeDocument/2006/relationships/image" Target="media/image12.png" /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11.png" /></Relationships>
</file>

<file path=ppt/slides/_rels/slide2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2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2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image" Target="media/image13.png" /><Relationship Id="rId0" Type="http://schemas.openxmlformats.org/officeDocument/2006/relationships/slideLayout" Target="../slideLayouts/slideLayout4.xml" /><Relationship Id="rId2" Type="http://schemas.openxmlformats.org/officeDocument/2006/relationships/image" Target="media/image14.png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7.png" /></Relationships>
</file>

<file path=ppt/slides/_rels/slide3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15.png" /><Relationship Id="rId2" Type="http://schemas.openxmlformats.org/officeDocument/2006/relationships/image" Target="media/image16.png" /></Relationships>
</file>

<file path=ppt/slides/_rels/slide3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3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7.png" /></Relationships>
</file>

<file path=ppt/slides/_rels/slide3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3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3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3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7.png" /></Relationships>
</file>

<file path=ppt/slides/_rels/slide3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3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3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Relationship Id="rId1" Type="http://schemas.openxmlformats.org/officeDocument/2006/relationships/image" Target="media/image7.png" /></Relationships>
</file>

<file path=ppt/slides/_rels/slide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" name="标题 1"/>
          <p:cNvSpPr txBox="true"/>
          <p:nvPr/>
        </p:nvSpPr>
        <p:spPr>
          <a:xfrm rot="10800000" flipH="true" flipV="false">
            <a:off x="118638" y="30488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7" name="标题 1"/>
          <p:cNvSpPr txBox="true"/>
          <p:nvPr/>
        </p:nvSpPr>
        <p:spPr>
          <a:xfrm rot="0" flipH="false" flipV="false">
            <a:off x="-1291" y="5575417"/>
            <a:ext cx="12210286" cy="130455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9" name="标题 1"/>
          <p:cNvSpPr txBox="true"/>
          <p:nvPr/>
        </p:nvSpPr>
        <p:spPr>
          <a:xfrm rot="0" flipH="false" flipV="false">
            <a:off x="545557" y="0"/>
            <a:ext cx="3050917" cy="913557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5400">
                <a:ln w="12700">
                  <a:noFill/>
                </a:ln>
                <a:gradFill>
                  <a:gsLst>
                    <a:gs pos="0">
                      <a:srgbClr val="0F6FC6">
                        <a:alpha val="100000"/>
                      </a:srgbClr>
                    </a:gs>
                    <a:gs pos="93000">
                      <a:srgbClr val="C8E3FB">
                        <a:alpha val="0"/>
                      </a:srgbClr>
                    </a:gs>
                  </a:gsLst>
                  <a:lin ang="5400000" scaled="false"/>
                </a:gradFill>
                <a:latin typeface="Source Han Sans CN Bold"/>
                <a:ea typeface="Source Han Sans CN Bold"/>
                <a:cs typeface="Source Han Sans CN Bold"/>
              </a:rPr>
              <a:t>2025</a:t>
            </a:r>
            <a:endParaRPr/>
          </a:p>
        </p:txBody>
      </p:sp>
      <p:pic>
        <p:nvPicPr>
          <p:cNvPr id="10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697937" y="993648"/>
            <a:ext cx="3852672" cy="4870704"/>
          </a:xfrm>
          <a:prstGeom prst="rect"/>
        </p:spPr>
      </p:pic>
      <p:sp>
        <p:nvSpPr>
          <p:cNvPr id="11" name="矩形 97稻壳儿花儿小姐"/>
          <p:cNvSpPr/>
          <p:nvPr/>
        </p:nvSpPr>
        <p:spPr>
          <a:xfrm rot="0" flipH="false" flipV="false">
            <a:off x="679092" y="2524759"/>
            <a:ext cx="6673850" cy="167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400" b="true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effectLst/>
                <a:latin typeface="汉仪君黑-45简"/>
                <a:ea typeface="汉仪君黑-45简"/>
                <a:cs typeface="楷体"/>
              </a:rPr>
              <a:t>AI</a:t>
            </a:r>
            <a:r>
              <a:rPr lang="zh-CN" sz="4400" b="true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effectLst/>
                <a:latin typeface="汉仪君黑-45简"/>
                <a:ea typeface="汉仪君黑-45简"/>
                <a:cs typeface="楷体"/>
              </a:rPr>
              <a:t>赋能大数据的多模型</a:t>
            </a:r>
            <a:endParaRPr/>
          </a:p>
          <a:p>
            <a:pPr algn="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sz="4400" b="true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effectLst/>
                <a:latin typeface="汉仪君黑-45简"/>
                <a:ea typeface="汉仪君黑-45简"/>
                <a:cs typeface="楷体"/>
              </a:rPr>
              <a:t>交通情况预测系统</a:t>
            </a:r>
            <a:endParaRPr/>
          </a:p>
        </p:txBody>
      </p:sp>
      <p:sp>
        <p:nvSpPr>
          <p:cNvPr id="12" name="矩形 15稻壳儿花儿小姐"/>
          <p:cNvSpPr/>
          <p:nvPr/>
        </p:nvSpPr>
        <p:spPr>
          <a:xfrm rot="0" flipH="false" flipV="false">
            <a:off x="1116778" y="1315933"/>
            <a:ext cx="5238750" cy="80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7000"/>
              </a:lnSpc>
              <a:spcBef>
                <a:spcPts val="1200"/>
              </a:spcBef>
            </a:pPr>
            <a:r>
              <a:rPr lang="zh-CN" sz="4400" b="true">
                <a:solidFill>
                  <a:schemeClr val="accent3">
                    <a:alpha val="100000"/>
                  </a:schemeClr>
                </a:solidFill>
                <a:latin typeface="汉仪雅酷黑 55W"/>
                <a:ea typeface="汉仪雅酷黑 55W"/>
                <a:cs typeface="楷体"/>
              </a:rPr>
              <a:t>大数据应用开发赛项</a:t>
            </a:r>
            <a:endParaRPr/>
          </a:p>
        </p:txBody>
      </p:sp>
    </p:spTree>
  </p:cSld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15" name="标题 1"/>
          <p:cNvSpPr txBox="true"/>
          <p:nvPr/>
        </p:nvSpPr>
        <p:spPr>
          <a:xfrm rot="5400000" flipH="false" flipV="false">
            <a:off x="316455" y="1209634"/>
            <a:ext cx="1080000" cy="180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16" name="标题 1"/>
          <p:cNvSpPr txBox="true"/>
          <p:nvPr/>
        </p:nvSpPr>
        <p:spPr>
          <a:xfrm rot="5400000" flipH="false" flipV="false">
            <a:off x="677545" y="2363939"/>
            <a:ext cx="1080000" cy="25221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17" name="标题 1"/>
          <p:cNvSpPr txBox="true"/>
          <p:nvPr/>
        </p:nvSpPr>
        <p:spPr>
          <a:xfrm rot="5400000" flipH="false" flipV="false">
            <a:off x="1030968" y="3522429"/>
            <a:ext cx="1080000" cy="322902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18" name="标题 1"/>
          <p:cNvSpPr txBox="true"/>
          <p:nvPr/>
        </p:nvSpPr>
        <p:spPr>
          <a:xfrm rot="0" flipH="false" flipV="false">
            <a:off x="357051" y="1824941"/>
            <a:ext cx="1028429" cy="56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r">
              <a:lnSpc>
                <a:spcPct val="100000"/>
              </a:lnSpc>
            </a:pPr>
            <a:r>
              <a:rPr lang="en-US" sz="37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01.</a:t>
            </a:r>
            <a:endParaRPr lang="zh-CN"/>
          </a:p>
        </p:txBody>
      </p:sp>
      <p:sp>
        <p:nvSpPr>
          <p:cNvPr id="19" name="标题 1"/>
          <p:cNvSpPr txBox="true"/>
          <p:nvPr/>
        </p:nvSpPr>
        <p:spPr>
          <a:xfrm rot="0" flipH="false" flipV="false">
            <a:off x="1079230" y="3340337"/>
            <a:ext cx="1028429" cy="56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r">
              <a:lnSpc>
                <a:spcPct val="100000"/>
              </a:lnSpc>
            </a:pPr>
            <a:r>
              <a:rPr lang="en-US" sz="37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02.</a:t>
            </a:r>
            <a:endParaRPr lang="zh-CN"/>
          </a:p>
        </p:txBody>
      </p:sp>
      <p:sp>
        <p:nvSpPr>
          <p:cNvPr id="20" name="标题 1"/>
          <p:cNvSpPr txBox="true"/>
          <p:nvPr/>
        </p:nvSpPr>
        <p:spPr>
          <a:xfrm rot="0" flipH="false" flipV="false">
            <a:off x="1786076" y="4852249"/>
            <a:ext cx="1028429" cy="56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r">
              <a:lnSpc>
                <a:spcPct val="100000"/>
              </a:lnSpc>
            </a:pPr>
            <a:r>
              <a:rPr lang="en-US" sz="37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03.</a:t>
            </a:r>
            <a:endParaRPr lang="zh-CN"/>
          </a:p>
        </p:txBody>
      </p:sp>
      <p:sp>
        <p:nvSpPr>
          <p:cNvPr id="21" name="标题 1"/>
          <p:cNvSpPr txBox="true"/>
          <p:nvPr/>
        </p:nvSpPr>
        <p:spPr>
          <a:xfrm rot="0" flipH="false" flipV="false">
            <a:off x="1987232" y="2004095"/>
            <a:ext cx="756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50000"/>
              </a:lnSpc>
            </a:pPr>
            <a:r>
              <a:rPr lang="en-US" sz="1013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展示系统的整体架构，包括前端、后端、模型服务、数据库等模块的交互关系。
采用分层架构设计，将系统分为数据层、服务层、业务逻辑层和表现层，提高系统的可维护性和可扩展性。</a:t>
            </a:r>
            <a:endParaRPr lang="zh-CN"/>
          </a:p>
        </p:txBody>
      </p:sp>
      <p:sp>
        <p:nvSpPr>
          <p:cNvPr id="22" name="标题 1"/>
          <p:cNvSpPr txBox="true"/>
          <p:nvPr/>
        </p:nvSpPr>
        <p:spPr>
          <a:xfrm rot="0" flipH="false" flipV="false">
            <a:off x="1987232" y="1582177"/>
            <a:ext cx="7560000" cy="39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总体架构图</a:t>
            </a:r>
            <a:endParaRPr lang="zh-CN"/>
          </a:p>
        </p:txBody>
      </p:sp>
      <p:sp>
        <p:nvSpPr>
          <p:cNvPr id="23" name="标题 1"/>
          <p:cNvSpPr txBox="true"/>
          <p:nvPr/>
        </p:nvSpPr>
        <p:spPr>
          <a:xfrm rot="0" flipH="false" flipV="false">
            <a:off x="2709411" y="3506947"/>
            <a:ext cx="756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采用MySQL关系型数据库存储用户信息、交通数据等结构化数据，确保数据的完整性和一致性。
使用Redis缓存数据库，提高数据读取速度，减轻数据库压力。</a:t>
            </a:r>
            <a:endParaRPr lang="zh-CN"/>
          </a:p>
        </p:txBody>
      </p:sp>
      <p:sp>
        <p:nvSpPr>
          <p:cNvPr id="24" name="标题 1"/>
          <p:cNvSpPr txBox="true"/>
          <p:nvPr/>
        </p:nvSpPr>
        <p:spPr>
          <a:xfrm rot="0" flipH="false" flipV="false">
            <a:off x="2709411" y="3085029"/>
            <a:ext cx="7560000" cy="39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数据库设计</a:t>
            </a:r>
            <a:endParaRPr lang="zh-CN"/>
          </a:p>
        </p:txBody>
      </p:sp>
      <p:sp>
        <p:nvSpPr>
          <p:cNvPr id="25" name="标题 1"/>
          <p:cNvSpPr txBox="true"/>
          <p:nvPr/>
        </p:nvSpPr>
        <p:spPr>
          <a:xfrm rot="0" flipH="false" flipV="false">
            <a:off x="3416257" y="5017075"/>
            <a:ext cx="756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50000"/>
              </a:lnSpc>
            </a:pPr>
            <a:r>
              <a:rPr lang="en-US" sz="1013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选择XGBoost、随机森林、神经网络等算法构建交通拥堵预测模型，根据数据特点和业务需求选择合适的算法。
设计模型训练流程，包括数据预处理、特征工程、模型训练、模型评估等环节，提高模型的准确率和泛化能力。</a:t>
            </a:r>
            <a:endParaRPr lang="zh-CN"/>
          </a:p>
        </p:txBody>
      </p:sp>
      <p:sp>
        <p:nvSpPr>
          <p:cNvPr id="26" name="标题 1"/>
          <p:cNvSpPr txBox="true"/>
          <p:nvPr/>
        </p:nvSpPr>
        <p:spPr>
          <a:xfrm rot="0" flipH="false" flipV="false">
            <a:off x="3416257" y="4596941"/>
            <a:ext cx="7560000" cy="39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算法模型设计</a:t>
            </a:r>
            <a:endParaRPr lang="zh-CN"/>
          </a:p>
        </p:txBody>
      </p:sp>
      <p:sp>
        <p:nvSpPr>
          <p:cNvPr id="27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8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9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系统架构设计</a:t>
            </a:r>
            <a:endParaRPr lang="zh-CN"/>
          </a:p>
        </p:txBody>
      </p:sp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23"/>
          <p:cNvGrpSpPr/>
          <p:nvPr/>
        </p:nvGrpSpPr>
        <p:grpSpPr>
          <a:xfrm>
            <a:off x="4854195" y="1730938"/>
            <a:ext cx="2451117" cy="887984"/>
            <a:chOff x="4854195" y="1730938"/>
            <a:chExt cx="2451117" cy="887984"/>
          </a:xfrm>
        </p:grpSpPr>
        <p:sp>
          <p:nvSpPr>
            <p:cNvPr id="32" name="Freeform 18"/>
            <p:cNvSpPr/>
            <p:nvPr/>
          </p:nvSpPr>
          <p:spPr bwMode="auto">
            <a:xfrm rot="0" flipH="false" flipV="false">
              <a:off x="4854195" y="1730938"/>
              <a:ext cx="2451117" cy="887984"/>
            </a:xfrm>
            <a:custGeom>
              <a:avLst/>
              <a:gdLst>
                <a:gd name="T0" fmla="*/ 320 w 598"/>
                <a:gd name="T1" fmla="*/ 1 h 236"/>
                <a:gd name="T2" fmla="*/ 49 w 598"/>
                <a:gd name="T3" fmla="*/ 70 h 236"/>
                <a:gd name="T4" fmla="*/ 26 w 598"/>
                <a:gd name="T5" fmla="*/ 39 h 236"/>
                <a:gd name="T6" fmla="*/ 0 w 598"/>
                <a:gd name="T7" fmla="*/ 210 h 236"/>
                <a:gd name="T8" fmla="*/ 171 w 598"/>
                <a:gd name="T9" fmla="*/ 236 h 236"/>
                <a:gd name="T10" fmla="*/ 149 w 598"/>
                <a:gd name="T11" fmla="*/ 207 h 236"/>
                <a:gd name="T12" fmla="*/ 508 w 598"/>
                <a:gd name="T13" fmla="*/ 226 h 236"/>
                <a:gd name="T14" fmla="*/ 598 w 598"/>
                <a:gd name="T15" fmla="*/ 84 h 236"/>
                <a:gd name="T16" fmla="*/ 320 w 598"/>
                <a:gd name="T17" fmla="*/ 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236">
                  <a:moveTo>
                    <a:pt x="320" y="1"/>
                  </a:moveTo>
                  <a:cubicBezTo>
                    <a:pt x="225" y="0"/>
                    <a:pt x="131" y="24"/>
                    <a:pt x="49" y="7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71" y="236"/>
                    <a:pt x="171" y="236"/>
                    <a:pt x="171" y="236"/>
                  </a:cubicBezTo>
                  <a:cubicBezTo>
                    <a:pt x="149" y="207"/>
                    <a:pt x="149" y="207"/>
                    <a:pt x="149" y="207"/>
                  </a:cubicBezTo>
                  <a:cubicBezTo>
                    <a:pt x="264" y="150"/>
                    <a:pt x="399" y="157"/>
                    <a:pt x="508" y="226"/>
                  </a:cubicBezTo>
                  <a:cubicBezTo>
                    <a:pt x="598" y="84"/>
                    <a:pt x="598" y="84"/>
                    <a:pt x="598" y="84"/>
                  </a:cubicBezTo>
                  <a:cubicBezTo>
                    <a:pt x="515" y="31"/>
                    <a:pt x="418" y="3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33" name="文本框 27稻壳儿花儿小姐"/>
            <p:cNvSpPr txBox="true"/>
            <p:nvPr/>
          </p:nvSpPr>
          <p:spPr>
            <a:xfrm rot="0" flipH="false" flipV="false">
              <a:off x="5557965" y="1908195"/>
              <a:ext cx="1142111" cy="445579"/>
            </a:xfrm>
            <a:prstGeom prst="rect">
              <a:avLst/>
            </a:prstGeom>
            <a:noFill/>
          </p:spPr>
          <p:txBody>
            <a:bodyPr wrap="none" anchor="ctr">
              <a:prstTxWarp prst="textArchUp">
                <a:avLst/>
              </a:prstTxWarp>
              <a:normAutofit fontScale="100000"/>
            </a:bodyPr>
            <a:lstStyle/>
            <a:p>
              <a:pPr algn="ctr"/>
              <a:r>
                <a:rPr lang="zh-CN" b="true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数据驱动的持续优化</a:t>
              </a:r>
              <a:endParaRPr/>
            </a:p>
          </p:txBody>
        </p:sp>
      </p:grpSp>
      <p:grpSp>
        <p:nvGrpSpPr>
          <p:cNvPr id="34" name="组合 26"/>
          <p:cNvGrpSpPr/>
          <p:nvPr/>
        </p:nvGrpSpPr>
        <p:grpSpPr>
          <a:xfrm rot="0" flipH="false" flipV="false">
            <a:off x="4018714" y="2618911"/>
            <a:ext cx="888001" cy="2248207"/>
            <a:chOff x="4064682" y="2712934"/>
            <a:chExt cx="888001" cy="2248207"/>
          </a:xfrm>
        </p:grpSpPr>
        <p:sp>
          <p:nvSpPr>
            <p:cNvPr id="35" name="Freeform 20"/>
            <p:cNvSpPr/>
            <p:nvPr/>
          </p:nvSpPr>
          <p:spPr bwMode="auto">
            <a:xfrm>
              <a:off x="4064682" y="2712934"/>
              <a:ext cx="888001" cy="2248207"/>
            </a:xfrm>
            <a:custGeom>
              <a:avLst/>
              <a:gdLst>
                <a:gd name="T0" fmla="*/ 206 w 236"/>
                <a:gd name="T1" fmla="*/ 449 h 598"/>
                <a:gd name="T2" fmla="*/ 225 w 236"/>
                <a:gd name="T3" fmla="*/ 90 h 598"/>
                <a:gd name="T4" fmla="*/ 84 w 236"/>
                <a:gd name="T5" fmla="*/ 0 h 598"/>
                <a:gd name="T6" fmla="*/ 1 w 236"/>
                <a:gd name="T7" fmla="*/ 279 h 598"/>
                <a:gd name="T8" fmla="*/ 70 w 236"/>
                <a:gd name="T9" fmla="*/ 549 h 598"/>
                <a:gd name="T10" fmla="*/ 39 w 236"/>
                <a:gd name="T11" fmla="*/ 572 h 598"/>
                <a:gd name="T12" fmla="*/ 210 w 236"/>
                <a:gd name="T13" fmla="*/ 598 h 598"/>
                <a:gd name="T14" fmla="*/ 236 w 236"/>
                <a:gd name="T15" fmla="*/ 427 h 598"/>
                <a:gd name="T16" fmla="*/ 206 w 236"/>
                <a:gd name="T17" fmla="*/ 44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598">
                  <a:moveTo>
                    <a:pt x="206" y="449"/>
                  </a:moveTo>
                  <a:cubicBezTo>
                    <a:pt x="150" y="334"/>
                    <a:pt x="156" y="199"/>
                    <a:pt x="225" y="9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1" y="83"/>
                    <a:pt x="2" y="180"/>
                    <a:pt x="1" y="279"/>
                  </a:cubicBezTo>
                  <a:cubicBezTo>
                    <a:pt x="0" y="373"/>
                    <a:pt x="24" y="467"/>
                    <a:pt x="70" y="549"/>
                  </a:cubicBezTo>
                  <a:cubicBezTo>
                    <a:pt x="39" y="572"/>
                    <a:pt x="39" y="572"/>
                    <a:pt x="39" y="572"/>
                  </a:cubicBezTo>
                  <a:cubicBezTo>
                    <a:pt x="210" y="598"/>
                    <a:pt x="210" y="598"/>
                    <a:pt x="210" y="598"/>
                  </a:cubicBezTo>
                  <a:cubicBezTo>
                    <a:pt x="236" y="427"/>
                    <a:pt x="236" y="427"/>
                    <a:pt x="236" y="427"/>
                  </a:cubicBezTo>
                  <a:lnTo>
                    <a:pt x="206" y="4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36" name="文本框 28稻壳儿花儿小姐"/>
            <p:cNvSpPr txBox="true"/>
            <p:nvPr/>
          </p:nvSpPr>
          <p:spPr>
            <a:xfrm rot="16200000" flipH="false" flipV="false">
              <a:off x="3937615" y="3614241"/>
              <a:ext cx="1142136" cy="445593"/>
            </a:xfrm>
            <a:prstGeom prst="rect">
              <a:avLst/>
            </a:prstGeom>
            <a:noFill/>
          </p:spPr>
          <p:txBody>
            <a:bodyPr wrap="none" anchor="ctr">
              <a:prstTxWarp prst="textArchUp">
                <a:avLst/>
              </a:prstTxWarp>
              <a:normAutofit fontScale="100000"/>
            </a:bodyPr>
            <a:lstStyle/>
            <a:p>
              <a:pPr algn="ctr"/>
              <a:r>
                <a:rPr lang="en-US" b="true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Git</a:t>
              </a:r>
              <a:r>
                <a:rPr lang="zh-CN" b="true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管理代码版本</a:t>
              </a:r>
              <a:endParaRPr/>
            </a:p>
          </p:txBody>
        </p:sp>
      </p:grpSp>
      <p:grpSp>
        <p:nvGrpSpPr>
          <p:cNvPr id="37" name="组合 29"/>
          <p:cNvGrpSpPr/>
          <p:nvPr/>
        </p:nvGrpSpPr>
        <p:grpSpPr>
          <a:xfrm>
            <a:off x="5004917" y="4917264"/>
            <a:ext cx="2248207" cy="888000"/>
            <a:chOff x="5004917" y="4917264"/>
            <a:chExt cx="2248207" cy="888000"/>
          </a:xfrm>
        </p:grpSpPr>
        <p:sp>
          <p:nvSpPr>
            <p:cNvPr id="38" name="Freeform 19"/>
            <p:cNvSpPr/>
            <p:nvPr/>
          </p:nvSpPr>
          <p:spPr bwMode="auto">
            <a:xfrm>
              <a:off x="5004917" y="4917264"/>
              <a:ext cx="2248207" cy="888000"/>
            </a:xfrm>
            <a:custGeom>
              <a:avLst/>
              <a:gdLst>
                <a:gd name="T0" fmla="*/ 572 w 598"/>
                <a:gd name="T1" fmla="*/ 197 h 236"/>
                <a:gd name="T2" fmla="*/ 598 w 598"/>
                <a:gd name="T3" fmla="*/ 26 h 236"/>
                <a:gd name="T4" fmla="*/ 427 w 598"/>
                <a:gd name="T5" fmla="*/ 0 h 236"/>
                <a:gd name="T6" fmla="*/ 448 w 598"/>
                <a:gd name="T7" fmla="*/ 30 h 236"/>
                <a:gd name="T8" fmla="*/ 90 w 598"/>
                <a:gd name="T9" fmla="*/ 11 h 236"/>
                <a:gd name="T10" fmla="*/ 0 w 598"/>
                <a:gd name="T11" fmla="*/ 152 h 236"/>
                <a:gd name="T12" fmla="*/ 278 w 598"/>
                <a:gd name="T13" fmla="*/ 235 h 236"/>
                <a:gd name="T14" fmla="*/ 549 w 598"/>
                <a:gd name="T15" fmla="*/ 166 h 236"/>
                <a:gd name="T16" fmla="*/ 572 w 598"/>
                <a:gd name="T17" fmla="*/ 19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236">
                  <a:moveTo>
                    <a:pt x="572" y="197"/>
                  </a:moveTo>
                  <a:cubicBezTo>
                    <a:pt x="598" y="26"/>
                    <a:pt x="598" y="26"/>
                    <a:pt x="598" y="26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48" y="30"/>
                    <a:pt x="448" y="30"/>
                    <a:pt x="448" y="30"/>
                  </a:cubicBezTo>
                  <a:cubicBezTo>
                    <a:pt x="334" y="86"/>
                    <a:pt x="198" y="80"/>
                    <a:pt x="90" y="11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3" y="205"/>
                    <a:pt x="179" y="234"/>
                    <a:pt x="278" y="235"/>
                  </a:cubicBezTo>
                  <a:cubicBezTo>
                    <a:pt x="373" y="236"/>
                    <a:pt x="466" y="213"/>
                    <a:pt x="549" y="166"/>
                  </a:cubicBezTo>
                  <a:lnTo>
                    <a:pt x="572" y="1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39" name="文本框 29稻壳儿花儿小姐"/>
            <p:cNvSpPr txBox="true"/>
            <p:nvPr/>
          </p:nvSpPr>
          <p:spPr>
            <a:xfrm rot="0" flipH="false" flipV="false">
              <a:off x="5622773" y="5138468"/>
              <a:ext cx="1142136" cy="445592"/>
            </a:xfrm>
            <a:prstGeom prst="rect">
              <a:avLst/>
            </a:prstGeom>
            <a:noFill/>
          </p:spPr>
          <p:txBody>
            <a:bodyPr wrap="none" anchor="ctr">
              <a:prstTxWarp prst="textArchDown">
                <a:avLst/>
              </a:prstTxWarp>
              <a:normAutofit fontScale="100000"/>
            </a:bodyPr>
            <a:lstStyle/>
            <a:p>
              <a:pPr algn="ctr"/>
              <a:r>
                <a:rPr lang="zh-CN" b="true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腾讯文档在线协同</a:t>
              </a:r>
              <a:endParaRPr/>
            </a:p>
          </p:txBody>
        </p:sp>
      </p:grpSp>
      <p:grpSp>
        <p:nvGrpSpPr>
          <p:cNvPr id="40" name="组合 32"/>
          <p:cNvGrpSpPr/>
          <p:nvPr/>
        </p:nvGrpSpPr>
        <p:grpSpPr>
          <a:xfrm rot="0" flipH="false" flipV="false">
            <a:off x="7132894" y="2702143"/>
            <a:ext cx="888001" cy="2246118"/>
            <a:chOff x="7127586" y="2928048"/>
            <a:chExt cx="888001" cy="2246118"/>
          </a:xfrm>
        </p:grpSpPr>
        <p:sp>
          <p:nvSpPr>
            <p:cNvPr id="41" name="Freeform 17"/>
            <p:cNvSpPr/>
            <p:nvPr/>
          </p:nvSpPr>
          <p:spPr bwMode="auto">
            <a:xfrm rot="0">
              <a:off x="7127586" y="2928048"/>
              <a:ext cx="888001" cy="2246118"/>
            </a:xfrm>
            <a:custGeom>
              <a:avLst/>
              <a:gdLst>
                <a:gd name="T0" fmla="*/ 29 w 236"/>
                <a:gd name="T1" fmla="*/ 149 h 597"/>
                <a:gd name="T2" fmla="*/ 10 w 236"/>
                <a:gd name="T3" fmla="*/ 508 h 597"/>
                <a:gd name="T4" fmla="*/ 152 w 236"/>
                <a:gd name="T5" fmla="*/ 597 h 597"/>
                <a:gd name="T6" fmla="*/ 235 w 236"/>
                <a:gd name="T7" fmla="*/ 319 h 597"/>
                <a:gd name="T8" fmla="*/ 166 w 236"/>
                <a:gd name="T9" fmla="*/ 48 h 597"/>
                <a:gd name="T10" fmla="*/ 197 w 236"/>
                <a:gd name="T11" fmla="*/ 26 h 597"/>
                <a:gd name="T12" fmla="*/ 26 w 236"/>
                <a:gd name="T13" fmla="*/ 0 h 597"/>
                <a:gd name="T14" fmla="*/ 0 w 236"/>
                <a:gd name="T15" fmla="*/ 170 h 597"/>
                <a:gd name="T16" fmla="*/ 29 w 236"/>
                <a:gd name="T17" fmla="*/ 14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597">
                  <a:moveTo>
                    <a:pt x="29" y="149"/>
                  </a:moveTo>
                  <a:cubicBezTo>
                    <a:pt x="86" y="263"/>
                    <a:pt x="79" y="399"/>
                    <a:pt x="10" y="508"/>
                  </a:cubicBezTo>
                  <a:cubicBezTo>
                    <a:pt x="152" y="597"/>
                    <a:pt x="152" y="597"/>
                    <a:pt x="152" y="597"/>
                  </a:cubicBezTo>
                  <a:cubicBezTo>
                    <a:pt x="205" y="514"/>
                    <a:pt x="233" y="418"/>
                    <a:pt x="235" y="319"/>
                  </a:cubicBezTo>
                  <a:cubicBezTo>
                    <a:pt x="236" y="224"/>
                    <a:pt x="212" y="131"/>
                    <a:pt x="166" y="48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70"/>
                    <a:pt x="0" y="170"/>
                    <a:pt x="0" y="170"/>
                  </a:cubicBezTo>
                  <a:lnTo>
                    <a:pt x="29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42" name="文本框 30稻壳儿花儿小姐"/>
            <p:cNvSpPr txBox="true"/>
            <p:nvPr/>
          </p:nvSpPr>
          <p:spPr>
            <a:xfrm rot="16200000" flipH="false" flipV="false">
              <a:off x="7009561" y="3787896"/>
              <a:ext cx="1142136" cy="445593"/>
            </a:xfrm>
            <a:prstGeom prst="rect">
              <a:avLst/>
            </a:prstGeom>
            <a:noFill/>
          </p:spPr>
          <p:txBody>
            <a:bodyPr wrap="none" anchor="ctr">
              <a:prstTxWarp prst="textArchDown">
                <a:avLst/>
              </a:prstTxWarp>
              <a:normAutofit fontScale="100000"/>
            </a:bodyPr>
            <a:lstStyle/>
            <a:p>
              <a:pPr algn="ctr"/>
              <a:r>
                <a:rPr lang="zh-CN" b="true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飞书集成与协作</a:t>
              </a:r>
              <a:endParaRPr/>
            </a:p>
          </p:txBody>
        </p:sp>
      </p:grpSp>
      <p:sp>
        <p:nvSpPr>
          <p:cNvPr id="43" name="文本框1稻壳儿花儿小姐"/>
          <p:cNvSpPr txBox="true"/>
          <p:nvPr/>
        </p:nvSpPr>
        <p:spPr bwMode="auto">
          <a:xfrm>
            <a:off x="660473" y="1566374"/>
            <a:ext cx="2965450" cy="15748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使用</a:t>
            </a:r>
            <a:r>
              <a:rPr lang="en-US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Git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进行代码版本管理，确保代码的完整性和可追溯性。团队成员可以实时查看代码变更历史，方便问题排查和版本回溯</a:t>
            </a:r>
            <a:endParaRPr/>
          </a:p>
          <a:p>
            <a:pPr>
              <a:buFont typeface="Wingdings" panose="05000000000000000000" pitchFamily="2" charset="2"/>
              <a:buNone/>
            </a:pPr>
            <a:endParaRPr lang="en-US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/>
            </a:endParaRPr>
          </a:p>
        </p:txBody>
      </p:sp>
      <p:sp>
        <p:nvSpPr>
          <p:cNvPr id="44" name="文本框1稻壳儿花儿小姐"/>
          <p:cNvSpPr txBox="true"/>
          <p:nvPr/>
        </p:nvSpPr>
        <p:spPr bwMode="auto">
          <a:xfrm rot="0" flipH="false" flipV="false">
            <a:off x="8632118" y="660400"/>
            <a:ext cx="2965450" cy="24701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系统支持模型的动态更新，根据实时反馈数据不断优化预测模型。模型训练模块结合历史数据和实时数据，定期重新训练模型，确保模型始终处于最佳性能状态，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系统鼓励用户反馈交通状况，普通用户可通过系统上报拥堵信息。</a:t>
            </a:r>
            <a:endParaRPr/>
          </a:p>
        </p:txBody>
      </p:sp>
      <p:sp>
        <p:nvSpPr>
          <p:cNvPr id="45" name="文本框1稻壳儿花儿小姐"/>
          <p:cNvSpPr txBox="true"/>
          <p:nvPr/>
        </p:nvSpPr>
        <p:spPr bwMode="auto">
          <a:xfrm rot="0" flipH="false" flipV="false">
            <a:off x="552400" y="3825202"/>
            <a:ext cx="2965450" cy="18732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采用腾讯文档进行在线协同编辑</a:t>
            </a:r>
            <a:endParaRPr/>
          </a:p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包括</a:t>
            </a:r>
            <a:r>
              <a:rPr lang="en-US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Word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和</a:t>
            </a:r>
            <a:r>
              <a:rPr lang="en-US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PPT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，方便团队成员根据需求灵活选择文档类型，支持多用户实时协作。团队成员可同时在线编辑文档，实时查看他人修改内容，提高协作效率</a:t>
            </a:r>
            <a:endParaRPr/>
          </a:p>
        </p:txBody>
      </p:sp>
      <p:sp>
        <p:nvSpPr>
          <p:cNvPr id="46" name="文本框1稻壳儿花儿小姐"/>
          <p:cNvSpPr txBox="true"/>
          <p:nvPr/>
        </p:nvSpPr>
        <p:spPr bwMode="auto">
          <a:xfrm rot="0" flipH="false" flipV="false">
            <a:off x="8632118" y="3589614"/>
            <a:ext cx="2882900" cy="3543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/>
              </a:rPr>
              <a:t>使用飞书沟通，支持团队成员通过飞书进行实时沟通与协作。成员可在飞书群组中直接讨论项目细节，实时反馈问题，确保沟通高效无延迟，</a:t>
            </a:r>
            <a:r>
              <a:rPr sz="1200">
                <a:solidFill>
                  <a:schemeClr val="tx1">
                    <a:alpha val="90000"/>
                  </a:schemeClr>
                </a:solidFill>
                <a:highlight>
                  <a:srgbClr val="FFFFFF">
                    <a:alpha val="100000"/>
                  </a:srgbClr>
                </a:highlight>
                <a:latin typeface="inherit"/>
                <a:ea typeface="inherit"/>
                <a:cs typeface="+mn-cs"/>
              </a:rPr>
              <a:t>通过飞书的项目管理功能，系统能够实时同步项目进度。团队成员可通过飞书应用查看任务状态、分配情况和时间节点，确保项目按计划推进，提升管理效率。</a:t>
            </a:r>
            <a:endParaRPr/>
          </a:p>
          <a:p>
            <a:pPr>
              <a:buFont typeface="Wingdings" panose="05000000000000000000" pitchFamily="2" charset="2"/>
              <a:buNone/>
            </a:pPr>
            <a:endParaRPr lang="en-US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/>
            </a:endParaRPr>
          </a:p>
        </p:txBody>
      </p:sp>
      <p:sp>
        <p:nvSpPr>
          <p:cNvPr id="47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8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zh-CN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高效协作与信息同步</a:t>
            </a:r>
            <a:endParaRPr/>
          </a:p>
        </p:txBody>
      </p:sp>
      <p:sp>
        <p:nvSpPr>
          <p:cNvPr id="49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pic>
        <p:nvPicPr>
          <p:cNvPr id="50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5157286" y="2961534"/>
            <a:ext cx="1725037" cy="156296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Tencent"/>
          <p:cNvCxnSpPr/>
          <p:nvPr/>
        </p:nvCxnSpPr>
        <p:spPr>
          <a:xfrm>
            <a:off x="7187498" y="337"/>
            <a:ext cx="0" cy="6857325"/>
          </a:xfrm>
          <a:prstGeom prst="line">
            <a:avLst/>
          </a:prstGeom>
          <a:ln w="31750" cap="sq">
            <a:solidFill>
              <a:schemeClr val="accent1">
                <a:alpha val="2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"/>
          <p:cNvSpPr>
            <a:spLocks noChangeAspect="true"/>
          </p:cNvSpPr>
          <p:nvPr/>
        </p:nvSpPr>
        <p:spPr>
          <a:xfrm rot="0" flipH="false" flipV="false">
            <a:off x="7097507" y="679497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sp>
        <p:nvSpPr>
          <p:cNvPr id="54" name="椭圆 6"/>
          <p:cNvSpPr>
            <a:spLocks noChangeAspect="true"/>
          </p:cNvSpPr>
          <p:nvPr/>
        </p:nvSpPr>
        <p:spPr>
          <a:xfrm rot="0" flipH="false" flipV="false">
            <a:off x="7097507" y="2256769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sp>
        <p:nvSpPr>
          <p:cNvPr id="55" name="椭圆 7"/>
          <p:cNvSpPr>
            <a:spLocks noChangeAspect="true"/>
          </p:cNvSpPr>
          <p:nvPr/>
        </p:nvSpPr>
        <p:spPr>
          <a:xfrm rot="0" flipH="false" flipV="false">
            <a:off x="7097507" y="3834041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sp>
        <p:nvSpPr>
          <p:cNvPr id="56" name="椭圆 9"/>
          <p:cNvSpPr>
            <a:spLocks noChangeAspect="true"/>
          </p:cNvSpPr>
          <p:nvPr/>
        </p:nvSpPr>
        <p:spPr>
          <a:xfrm rot="0" flipH="false" flipV="false">
            <a:off x="7097507" y="5411313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sp>
        <p:nvSpPr>
          <p:cNvPr id="57" name="Tencent" descr="{&quot;isTemplate&quot;:true,&quot;type&quot;:&quot;title&quot;,&quot;canOmit&quot;:false,&quot;range&quot;:0}"/>
          <p:cNvSpPr txBox="true"/>
          <p:nvPr/>
        </p:nvSpPr>
        <p:spPr>
          <a:xfrm rot="0" flipH="false" flipV="false">
            <a:off x="660331" y="419984"/>
            <a:ext cx="5441950" cy="520700"/>
          </a:xfrm>
          <a:prstGeom prst="rect">
            <a:avLst/>
          </a:prstGeom>
          <a:noFill/>
        </p:spPr>
        <p:txBody>
          <a:bodyPr wrap="square" lIns="89991" tIns="46795" rIns="89991" bIns="46795" rtlCol="false" anchor="t" anchorCtr="fals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799" b="true">
                <a:latin typeface="DFKai-SB"/>
                <a:ea typeface="DFKai-SB"/>
                <a:cs typeface="+mn-cs"/>
              </a:rPr>
              <a:t>git</a:t>
            </a:r>
            <a:r>
              <a:rPr lang="zh-CN" sz="2799" b="true">
                <a:latin typeface="DFKai-SB"/>
                <a:ea typeface="DFKai-SB"/>
                <a:cs typeface="+mn-cs"/>
              </a:rPr>
              <a:t>同步</a:t>
            </a:r>
            <a:endParaRPr/>
          </a:p>
        </p:txBody>
      </p:sp>
      <p:sp>
        <p:nvSpPr>
          <p:cNvPr id="58" name=""/>
          <p:cNvSpPr/>
          <p:nvPr/>
        </p:nvSpPr>
        <p:spPr>
          <a:xfrm rot="0">
            <a:off x="907627" y="1016000"/>
            <a:ext cx="5222240" cy="5689600"/>
          </a:xfrm>
          <a:prstGeom prst="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 w="12700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txBody>
          <a:bodyPr anchor="ctr"/>
          <a:p>
            <a:pPr algn="ctr"/>
            <a:endParaRPr>
              <a:solidFill>
                <a:srgbClr val="FF0200">
                  <a:alpha val="100000"/>
                </a:srgbClr>
              </a:solidFill>
            </a:endParaRPr>
          </a:p>
        </p:txBody>
      </p:sp>
      <p:pic>
        <p:nvPicPr>
          <p:cNvPr id="59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993106" y="1105893"/>
            <a:ext cx="5051282" cy="5456296"/>
          </a:xfrm>
          <a:prstGeom prst="rect"/>
        </p:spPr>
      </p:pic>
      <p:pic>
        <p:nvPicPr>
          <p:cNvPr id="60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730744" y="1446784"/>
            <a:ext cx="4309872" cy="4309872"/>
          </a:xfrm>
          <a:prstGeom prst="rect"/>
        </p:spPr>
      </p:pic>
      <p:pic>
        <p:nvPicPr>
          <p:cNvPr id="61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8615680" y="2256769"/>
            <a:ext cx="2540000" cy="2540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4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5" name="标题 1"/>
          <p:cNvSpPr txBox="true"/>
          <p:nvPr/>
        </p:nvSpPr>
        <p:spPr>
          <a:xfrm rot="10800000" flipH="true" flipV="false">
            <a:off x="-13442" y="3051826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6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7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8" name="标题 1"/>
          <p:cNvSpPr txBox="true"/>
          <p:nvPr/>
        </p:nvSpPr>
        <p:spPr>
          <a:xfrm rot="0" flipH="false" flipV="false">
            <a:off x="-1291" y="559738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9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70" name="标题 1"/>
          <p:cNvSpPr txBox="true"/>
          <p:nvPr/>
        </p:nvSpPr>
        <p:spPr>
          <a:xfrm rot="0" flipH="false" flipV="false">
            <a:off x="724174" y="2981979"/>
            <a:ext cx="5131594" cy="176129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30000"/>
              </a:lnSpc>
            </a:pPr>
            <a:r>
              <a:rPr lang="zh-CN" sz="4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技术架构</a:t>
            </a:r>
            <a:endParaRPr/>
          </a:p>
        </p:txBody>
      </p:sp>
      <p:sp>
        <p:nvSpPr>
          <p:cNvPr id="71" name="标题 1"/>
          <p:cNvSpPr txBox="true"/>
          <p:nvPr/>
        </p:nvSpPr>
        <p:spPr>
          <a:xfrm rot="0" flipH="false" flipV="false">
            <a:off x="1142396" y="1728457"/>
            <a:ext cx="3606068" cy="1282586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PART-</a:t>
            </a:r>
            <a:endParaRPr lang="zh-CN"/>
          </a:p>
        </p:txBody>
      </p:sp>
      <p:sp>
        <p:nvSpPr>
          <p:cNvPr id="72" name="标题 1"/>
          <p:cNvSpPr txBox="true"/>
          <p:nvPr/>
        </p:nvSpPr>
        <p:spPr>
          <a:xfrm rot="0" flipH="false" flipV="false">
            <a:off x="3702634" y="58069"/>
            <a:ext cx="2467683" cy="2952974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03</a:t>
            </a:r>
            <a:endParaRPr/>
          </a:p>
        </p:txBody>
      </p:sp>
      <p:pic>
        <p:nvPicPr>
          <p:cNvPr id="73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853680" y="727143"/>
            <a:ext cx="3212591" cy="5071872"/>
          </a:xfrm>
          <a:prstGeom prst="rect"/>
        </p:spPr>
      </p:pic>
    </p:spTree>
  </p:cSld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76" name="标题 1"/>
          <p:cNvSpPr txBox="true"/>
          <p:nvPr/>
        </p:nvSpPr>
        <p:spPr>
          <a:xfrm rot="0" flipH="false" flipV="false">
            <a:off x="2122126" y="1923633"/>
            <a:ext cx="1767840" cy="1524000"/>
          </a:xfrm>
          <a:prstGeom prst="hexagon">
            <a:avLst/>
          </a:prstGeom>
          <a:solidFill>
            <a:schemeClr val="bg1"/>
          </a:solidFill>
          <a:ln cap="sq">
            <a:noFill/>
            <a:prstDash val="solid"/>
            <a:miter/>
          </a:ln>
          <a:effectLst>
            <a:outerShdw blurRad="762000" dist="254000" dir="5400000" sx="100000" sy="100000" kx="0" ky="0" algn="ctr" rotWithShape="false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77" name="标题 1"/>
          <p:cNvSpPr txBox="true"/>
          <p:nvPr/>
        </p:nvSpPr>
        <p:spPr>
          <a:xfrm rot="0" flipH="false" flipV="false">
            <a:off x="3517400" y="2160760"/>
            <a:ext cx="294658" cy="254016"/>
          </a:xfrm>
          <a:prstGeom prst="hexagon">
            <a:avLst/>
          </a:prstGeom>
          <a:solidFill>
            <a:schemeClr val="accent1"/>
          </a:solidFill>
          <a:ln cap="sq">
            <a:noFill/>
            <a:prstDash val="solid"/>
            <a:miter/>
          </a:ln>
          <a:effectLst>
            <a:outerShdw blurRad="38100" dist="12700" dir="5400000" sx="100000" sy="100000" kx="0" ky="0" algn="ctr" rotWithShape="false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78" name="标题 1"/>
          <p:cNvSpPr txBox="true"/>
          <p:nvPr/>
        </p:nvSpPr>
        <p:spPr>
          <a:xfrm rot="0" flipH="false" flipV="false">
            <a:off x="1788745" y="1652203"/>
            <a:ext cx="543206" cy="468280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79" name="标题 1"/>
          <p:cNvSpPr txBox="true"/>
          <p:nvPr/>
        </p:nvSpPr>
        <p:spPr>
          <a:xfrm rot="0" flipH="false" flipV="false">
            <a:off x="2122126" y="3807511"/>
            <a:ext cx="1767840" cy="1524000"/>
          </a:xfrm>
          <a:prstGeom prst="hexagon">
            <a:avLst/>
          </a:prstGeom>
          <a:solidFill>
            <a:schemeClr val="bg1"/>
          </a:solidFill>
          <a:ln cap="sq">
            <a:noFill/>
            <a:prstDash val="solid"/>
            <a:miter/>
          </a:ln>
          <a:effectLst>
            <a:outerShdw blurRad="762000" dist="254000" dir="5400000" sx="100000" sy="100000" kx="0" ky="0" algn="ctr" rotWithShape="false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0" name="标题 1"/>
          <p:cNvSpPr txBox="true"/>
          <p:nvPr/>
        </p:nvSpPr>
        <p:spPr>
          <a:xfrm rot="0" flipH="false" flipV="false">
            <a:off x="2184622" y="4044638"/>
            <a:ext cx="294658" cy="254016"/>
          </a:xfrm>
          <a:prstGeom prst="hexagon">
            <a:avLst/>
          </a:prstGeom>
          <a:solidFill>
            <a:schemeClr val="accent1"/>
          </a:solidFill>
          <a:ln cap="sq">
            <a:noFill/>
            <a:prstDash val="solid"/>
            <a:miter/>
          </a:ln>
          <a:effectLst>
            <a:outerShdw blurRad="38100" dist="12700" dir="5400000" sx="100000" sy="100000" kx="0" ky="0" algn="ctr" rotWithShape="false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1" name="标题 1"/>
          <p:cNvSpPr txBox="true"/>
          <p:nvPr/>
        </p:nvSpPr>
        <p:spPr>
          <a:xfrm rot="0" flipH="false" flipV="false">
            <a:off x="3675480" y="3536081"/>
            <a:ext cx="543206" cy="468280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cxnSp>
        <p:nvCxnSpPr>
          <p:cNvPr id="82" name="标题 1"/>
          <p:cNvCxnSpPr/>
          <p:nvPr/>
        </p:nvCxnSpPr>
        <p:spPr>
          <a:xfrm rot="0" flipH="false" flipV="false">
            <a:off x="4777647" y="3556000"/>
            <a:ext cx="5807803" cy="0"/>
          </a:xfrm>
          <a:prstGeom prst="line">
            <a:avLst/>
          </a:prstGeom>
          <a:noFill/>
          <a:ln w="6350" cap="sq">
            <a:solidFill>
              <a:schemeClr val="tx1"/>
            </a:solidFill>
            <a:miter/>
          </a:ln>
        </p:spPr>
      </p:cxnSp>
      <p:sp>
        <p:nvSpPr>
          <p:cNvPr id="83" name="标题 1"/>
          <p:cNvSpPr txBox="true"/>
          <p:nvPr/>
        </p:nvSpPr>
        <p:spPr>
          <a:xfrm rot="0" flipH="false" flipV="false">
            <a:off x="2848884" y="5708130"/>
            <a:ext cx="314325" cy="342900"/>
          </a:xfrm>
          <a:prstGeom prst="downArrow">
            <a:avLst/>
          </a:prstGeom>
          <a:solidFill>
            <a:schemeClr val="bg1"/>
          </a:solidFill>
          <a:ln cap="sq">
            <a:noFill/>
            <a:prstDash val="solid"/>
            <a:miter/>
          </a:ln>
          <a:effectLst>
            <a:outerShdw blurRad="38100" dist="12700" dir="5400000" sx="100000" sy="100000" kx="0" ky="0" algn="ctr" rotWithShape="false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false" anchor="t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4" name="标题 1"/>
          <p:cNvSpPr txBox="true"/>
          <p:nvPr/>
        </p:nvSpPr>
        <p:spPr>
          <a:xfrm rot="0" flipH="false" flipV="false">
            <a:off x="4768121" y="2352841"/>
            <a:ext cx="5823679" cy="10591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设计用户表，存储用户基本信息，如用户名、密码、手机号码、邮箱等。
设计角色表，存储角色信息，如角色名称、角色描述、权限列表等。
设计菜单表，存储菜单信息，如菜单名称、菜单路径、父菜单ID等。</a:t>
            </a:r>
            <a:endParaRPr lang="zh-CN"/>
          </a:p>
        </p:txBody>
      </p:sp>
      <p:sp>
        <p:nvSpPr>
          <p:cNvPr id="85" name="标题 1"/>
          <p:cNvSpPr txBox="true"/>
          <p:nvPr/>
        </p:nvSpPr>
        <p:spPr>
          <a:xfrm rot="0" flipH="false" flipV="false">
            <a:off x="4768121" y="4389119"/>
            <a:ext cx="5823679" cy="10591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使用MyBatis框架实现数据库映射，将Java对象与数据库表进行映射，简化数据库操作。
采用Lombok插件简化Java实体类的代码，提高开发效率。</a:t>
            </a:r>
            <a:endParaRPr lang="zh-CN"/>
          </a:p>
        </p:txBody>
      </p:sp>
      <p:sp>
        <p:nvSpPr>
          <p:cNvPr id="86" name="标题 1"/>
          <p:cNvSpPr txBox="true"/>
          <p:nvPr/>
        </p:nvSpPr>
        <p:spPr>
          <a:xfrm rot="0" flipH="false" flipV="false">
            <a:off x="4768121" y="1819441"/>
            <a:ext cx="5823679" cy="462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5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数据表设计</a:t>
            </a:r>
            <a:endParaRPr lang="zh-CN"/>
          </a:p>
        </p:txBody>
      </p:sp>
      <p:sp>
        <p:nvSpPr>
          <p:cNvPr id="87" name="标题 1"/>
          <p:cNvSpPr txBox="true"/>
          <p:nvPr/>
        </p:nvSpPr>
        <p:spPr>
          <a:xfrm rot="0" flipH="false" flipV="false">
            <a:off x="4768121" y="3775241"/>
            <a:ext cx="5823679" cy="462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5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数据库映射与持久化</a:t>
            </a:r>
            <a:endParaRPr lang="zh-CN"/>
          </a:p>
        </p:txBody>
      </p:sp>
      <p:sp>
        <p:nvSpPr>
          <p:cNvPr id="88" name="标题 1"/>
          <p:cNvSpPr txBox="true"/>
          <p:nvPr/>
        </p:nvSpPr>
        <p:spPr>
          <a:xfrm rot="0" flipH="false" flipV="false">
            <a:off x="2367821" y="2098841"/>
            <a:ext cx="1302479" cy="11734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50000"/>
              </a:lnSpc>
            </a:pPr>
            <a:r>
              <a:rPr lang="en-US" sz="32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01</a:t>
            </a:r>
            <a:endParaRPr lang="zh-CN"/>
          </a:p>
        </p:txBody>
      </p:sp>
      <p:sp>
        <p:nvSpPr>
          <p:cNvPr id="89" name="标题 1"/>
          <p:cNvSpPr txBox="true"/>
          <p:nvPr/>
        </p:nvSpPr>
        <p:spPr>
          <a:xfrm rot="0" flipH="false" flipV="false">
            <a:off x="2367821" y="3991141"/>
            <a:ext cx="1302479" cy="11734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50000"/>
              </a:lnSpc>
            </a:pPr>
            <a:r>
              <a:rPr lang="en-US" sz="32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02</a:t>
            </a:r>
            <a:endParaRPr lang="zh-CN"/>
          </a:p>
        </p:txBody>
      </p:sp>
      <p:sp>
        <p:nvSpPr>
          <p:cNvPr id="90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91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92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数据库详细设计</a:t>
            </a:r>
            <a:endParaRPr lang="zh-CN"/>
          </a:p>
        </p:txBody>
      </p:sp>
    </p:spTree>
  </p:cSld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95" name="标题 1"/>
          <p:cNvSpPr txBox="true"/>
          <p:nvPr/>
        </p:nvSpPr>
        <p:spPr>
          <a:xfrm rot="0" flipH="false" flipV="false">
            <a:off x="6306091" y="1931323"/>
            <a:ext cx="5142363" cy="3662662"/>
          </a:xfrm>
          <a:prstGeom prst="roundRect">
            <a:avLst>
              <a:gd name="adj" fmla="val 4175"/>
            </a:avLst>
          </a:prstGeom>
          <a:solidFill>
            <a:schemeClr val="bg1"/>
          </a:solidFill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96" name="标题 1"/>
          <p:cNvSpPr txBox="true"/>
          <p:nvPr/>
        </p:nvSpPr>
        <p:spPr>
          <a:xfrm rot="0" flipH="false" flipV="false">
            <a:off x="6476377" y="2887980"/>
            <a:ext cx="4801791" cy="24187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设计用户管理接口，实现用户注册、登录、信息修改、权限管理等功能。
设计模型训练接口，提供模型训练、监控、评估等功能。
设计预测服务接口，实现交通拥堵预测、结果可视化等功能。</a:t>
            </a:r>
            <a:endParaRPr lang="zh-CN"/>
          </a:p>
        </p:txBody>
      </p:sp>
      <p:sp>
        <p:nvSpPr>
          <p:cNvPr id="97" name="标题 1"/>
          <p:cNvSpPr txBox="true"/>
          <p:nvPr/>
        </p:nvSpPr>
        <p:spPr>
          <a:xfrm rot="0" flipH="false" flipV="false">
            <a:off x="8473940" y="1532524"/>
            <a:ext cx="806664" cy="806664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98" name="标题 1"/>
          <p:cNvSpPr txBox="true"/>
          <p:nvPr/>
        </p:nvSpPr>
        <p:spPr>
          <a:xfrm rot="0" flipH="false" flipV="false">
            <a:off x="8567914" y="1704733"/>
            <a:ext cx="618717" cy="4622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50000"/>
              </a:lnSpc>
            </a:pPr>
            <a:r>
              <a:rPr lang="en-US" sz="2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02</a:t>
            </a:r>
            <a:endParaRPr lang="zh-CN"/>
          </a:p>
        </p:txBody>
      </p:sp>
      <p:sp>
        <p:nvSpPr>
          <p:cNvPr id="99" name="标题 1"/>
          <p:cNvSpPr txBox="true"/>
          <p:nvPr/>
        </p:nvSpPr>
        <p:spPr>
          <a:xfrm rot="5400000" flipH="false" flipV="false">
            <a:off x="11228526" y="5365302"/>
            <a:ext cx="366574" cy="366574"/>
          </a:xfrm>
          <a:custGeom>
            <a:avLst/>
            <a:gdLst>
              <a:gd name="connsiteX0" fmla="*/ 0 w 1272540"/>
              <a:gd name="connsiteY0" fmla="*/ 636270 h 1272540"/>
              <a:gd name="connsiteX1" fmla="*/ 152400 w 1272540"/>
              <a:gd name="connsiteY1" fmla="*/ 483870 h 1272540"/>
              <a:gd name="connsiteX2" fmla="*/ 483870 w 1272540"/>
              <a:gd name="connsiteY2" fmla="*/ 483870 h 1272540"/>
              <a:gd name="connsiteX3" fmla="*/ 483870 w 1272540"/>
              <a:gd name="connsiteY3" fmla="*/ 152400 h 1272540"/>
              <a:gd name="connsiteX4" fmla="*/ 636270 w 1272540"/>
              <a:gd name="connsiteY4" fmla="*/ 0 h 1272540"/>
              <a:gd name="connsiteX5" fmla="*/ 788670 w 1272540"/>
              <a:gd name="connsiteY5" fmla="*/ 152400 h 1272540"/>
              <a:gd name="connsiteX6" fmla="*/ 788670 w 1272540"/>
              <a:gd name="connsiteY6" fmla="*/ 483870 h 1272540"/>
              <a:gd name="connsiteX7" fmla="*/ 1120140 w 1272540"/>
              <a:gd name="connsiteY7" fmla="*/ 483870 h 1272540"/>
              <a:gd name="connsiteX8" fmla="*/ 1272540 w 1272540"/>
              <a:gd name="connsiteY8" fmla="*/ 636270 h 1272540"/>
              <a:gd name="connsiteX9" fmla="*/ 1120140 w 1272540"/>
              <a:gd name="connsiteY9" fmla="*/ 788670 h 1272540"/>
              <a:gd name="connsiteX10" fmla="*/ 788670 w 1272540"/>
              <a:gd name="connsiteY10" fmla="*/ 788670 h 1272540"/>
              <a:gd name="connsiteX11" fmla="*/ 788670 w 1272540"/>
              <a:gd name="connsiteY11" fmla="*/ 1120140 h 1272540"/>
              <a:gd name="connsiteX12" fmla="*/ 636270 w 1272540"/>
              <a:gd name="connsiteY12" fmla="*/ 1272540 h 1272540"/>
              <a:gd name="connsiteX13" fmla="*/ 483870 w 1272540"/>
              <a:gd name="connsiteY13" fmla="*/ 1120140 h 1272540"/>
              <a:gd name="connsiteX14" fmla="*/ 483870 w 1272540"/>
              <a:gd name="connsiteY14" fmla="*/ 788670 h 1272540"/>
              <a:gd name="connsiteX15" fmla="*/ 152400 w 1272540"/>
              <a:gd name="connsiteY15" fmla="*/ 788670 h 1272540"/>
              <a:gd name="connsiteX16" fmla="*/ 0 w 1272540"/>
              <a:gd name="connsiteY16" fmla="*/ 636270 h 1272540"/>
            </a:gdLst>
            <a:rect l="l" t="t" r="r" b="b"/>
            <a:pathLst>
              <a:path w="1272540" h="1272540">
                <a:moveTo>
                  <a:pt x="0" y="636270"/>
                </a:moveTo>
                <a:cubicBezTo>
                  <a:pt x="0" y="552102"/>
                  <a:pt x="68232" y="483870"/>
                  <a:pt x="152400" y="483870"/>
                </a:cubicBezTo>
                <a:lnTo>
                  <a:pt x="483870" y="483870"/>
                </a:lnTo>
                <a:lnTo>
                  <a:pt x="483870" y="152400"/>
                </a:lnTo>
                <a:cubicBezTo>
                  <a:pt x="483870" y="68232"/>
                  <a:pt x="552102" y="0"/>
                  <a:pt x="636270" y="0"/>
                </a:cubicBezTo>
                <a:cubicBezTo>
                  <a:pt x="720438" y="0"/>
                  <a:pt x="788670" y="68232"/>
                  <a:pt x="788670" y="152400"/>
                </a:cubicBezTo>
                <a:lnTo>
                  <a:pt x="788670" y="483870"/>
                </a:lnTo>
                <a:lnTo>
                  <a:pt x="1120140" y="483870"/>
                </a:lnTo>
                <a:cubicBezTo>
                  <a:pt x="1204308" y="483870"/>
                  <a:pt x="1272540" y="552102"/>
                  <a:pt x="1272540" y="636270"/>
                </a:cubicBezTo>
                <a:cubicBezTo>
                  <a:pt x="1272540" y="720438"/>
                  <a:pt x="1204308" y="788670"/>
                  <a:pt x="1120140" y="788670"/>
                </a:cubicBezTo>
                <a:lnTo>
                  <a:pt x="788670" y="788670"/>
                </a:lnTo>
                <a:lnTo>
                  <a:pt x="788670" y="1120140"/>
                </a:lnTo>
                <a:cubicBezTo>
                  <a:pt x="788670" y="1204308"/>
                  <a:pt x="720438" y="1272540"/>
                  <a:pt x="636270" y="1272540"/>
                </a:cubicBezTo>
                <a:cubicBezTo>
                  <a:pt x="552102" y="1272540"/>
                  <a:pt x="483870" y="1204308"/>
                  <a:pt x="483870" y="1120140"/>
                </a:cubicBezTo>
                <a:lnTo>
                  <a:pt x="483870" y="788670"/>
                </a:lnTo>
                <a:lnTo>
                  <a:pt x="152400" y="788670"/>
                </a:lnTo>
                <a:cubicBezTo>
                  <a:pt x="68232" y="788670"/>
                  <a:pt x="0" y="720438"/>
                  <a:pt x="0" y="63627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100" name="标题 1"/>
          <p:cNvSpPr txBox="true"/>
          <p:nvPr/>
        </p:nvSpPr>
        <p:spPr>
          <a:xfrm rot="0" flipH="false" flipV="false">
            <a:off x="730846" y="1931323"/>
            <a:ext cx="5142363" cy="3662662"/>
          </a:xfrm>
          <a:prstGeom prst="roundRect">
            <a:avLst>
              <a:gd name="adj" fmla="val 3967"/>
            </a:avLst>
          </a:prstGeom>
          <a:solidFill>
            <a:schemeClr val="bg1"/>
          </a:solidFill>
          <a:ln w="28575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101" name="标题 1"/>
          <p:cNvSpPr txBox="true"/>
          <p:nvPr/>
        </p:nvSpPr>
        <p:spPr>
          <a:xfrm rot="0" flipH="false" flipV="false">
            <a:off x="901132" y="2887980"/>
            <a:ext cx="4801791" cy="24187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设计Header组件，展示系统标题、用户信息、导航菜单等。
设计Aside组件，提供系统功能菜单，方便用户快速切换功能模块。
设计File管理组件，实现交通数据文件的上传、下载、管理等功能。</a:t>
            </a:r>
            <a:endParaRPr lang="zh-CN"/>
          </a:p>
        </p:txBody>
      </p:sp>
      <p:sp>
        <p:nvSpPr>
          <p:cNvPr id="102" name="标题 1"/>
          <p:cNvSpPr txBox="true"/>
          <p:nvPr/>
        </p:nvSpPr>
        <p:spPr>
          <a:xfrm rot="0" flipH="false" flipV="false">
            <a:off x="2898695" y="1532524"/>
            <a:ext cx="806664" cy="80666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103" name="标题 1"/>
          <p:cNvSpPr txBox="true"/>
          <p:nvPr/>
        </p:nvSpPr>
        <p:spPr>
          <a:xfrm rot="0" flipH="false" flipV="false">
            <a:off x="2992669" y="1704733"/>
            <a:ext cx="618717" cy="4622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50000"/>
              </a:lnSpc>
            </a:pPr>
            <a:r>
              <a:rPr lang="en-US" sz="2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01</a:t>
            </a:r>
            <a:endParaRPr lang="zh-CN"/>
          </a:p>
        </p:txBody>
      </p:sp>
      <p:sp>
        <p:nvSpPr>
          <p:cNvPr id="104" name="标题 1"/>
          <p:cNvSpPr txBox="true"/>
          <p:nvPr/>
        </p:nvSpPr>
        <p:spPr>
          <a:xfrm rot="5400000" flipH="false" flipV="false">
            <a:off x="5653281" y="5365302"/>
            <a:ext cx="366574" cy="366574"/>
          </a:xfrm>
          <a:custGeom>
            <a:avLst/>
            <a:gdLst>
              <a:gd name="connsiteX0" fmla="*/ 0 w 1272540"/>
              <a:gd name="connsiteY0" fmla="*/ 636270 h 1272540"/>
              <a:gd name="connsiteX1" fmla="*/ 152400 w 1272540"/>
              <a:gd name="connsiteY1" fmla="*/ 483870 h 1272540"/>
              <a:gd name="connsiteX2" fmla="*/ 483870 w 1272540"/>
              <a:gd name="connsiteY2" fmla="*/ 483870 h 1272540"/>
              <a:gd name="connsiteX3" fmla="*/ 483870 w 1272540"/>
              <a:gd name="connsiteY3" fmla="*/ 152400 h 1272540"/>
              <a:gd name="connsiteX4" fmla="*/ 636270 w 1272540"/>
              <a:gd name="connsiteY4" fmla="*/ 0 h 1272540"/>
              <a:gd name="connsiteX5" fmla="*/ 788670 w 1272540"/>
              <a:gd name="connsiteY5" fmla="*/ 152400 h 1272540"/>
              <a:gd name="connsiteX6" fmla="*/ 788670 w 1272540"/>
              <a:gd name="connsiteY6" fmla="*/ 483870 h 1272540"/>
              <a:gd name="connsiteX7" fmla="*/ 1120140 w 1272540"/>
              <a:gd name="connsiteY7" fmla="*/ 483870 h 1272540"/>
              <a:gd name="connsiteX8" fmla="*/ 1272540 w 1272540"/>
              <a:gd name="connsiteY8" fmla="*/ 636270 h 1272540"/>
              <a:gd name="connsiteX9" fmla="*/ 1120140 w 1272540"/>
              <a:gd name="connsiteY9" fmla="*/ 788670 h 1272540"/>
              <a:gd name="connsiteX10" fmla="*/ 788670 w 1272540"/>
              <a:gd name="connsiteY10" fmla="*/ 788670 h 1272540"/>
              <a:gd name="connsiteX11" fmla="*/ 788670 w 1272540"/>
              <a:gd name="connsiteY11" fmla="*/ 1120140 h 1272540"/>
              <a:gd name="connsiteX12" fmla="*/ 636270 w 1272540"/>
              <a:gd name="connsiteY12" fmla="*/ 1272540 h 1272540"/>
              <a:gd name="connsiteX13" fmla="*/ 483870 w 1272540"/>
              <a:gd name="connsiteY13" fmla="*/ 1120140 h 1272540"/>
              <a:gd name="connsiteX14" fmla="*/ 483870 w 1272540"/>
              <a:gd name="connsiteY14" fmla="*/ 788670 h 1272540"/>
              <a:gd name="connsiteX15" fmla="*/ 152400 w 1272540"/>
              <a:gd name="connsiteY15" fmla="*/ 788670 h 1272540"/>
              <a:gd name="connsiteX16" fmla="*/ 0 w 1272540"/>
              <a:gd name="connsiteY16" fmla="*/ 636270 h 1272540"/>
            </a:gdLst>
            <a:rect l="l" t="t" r="r" b="b"/>
            <a:pathLst>
              <a:path w="1272540" h="1272540">
                <a:moveTo>
                  <a:pt x="0" y="636270"/>
                </a:moveTo>
                <a:cubicBezTo>
                  <a:pt x="0" y="552102"/>
                  <a:pt x="68232" y="483870"/>
                  <a:pt x="152400" y="483870"/>
                </a:cubicBezTo>
                <a:lnTo>
                  <a:pt x="483870" y="483870"/>
                </a:lnTo>
                <a:lnTo>
                  <a:pt x="483870" y="152400"/>
                </a:lnTo>
                <a:cubicBezTo>
                  <a:pt x="483870" y="68232"/>
                  <a:pt x="552102" y="0"/>
                  <a:pt x="636270" y="0"/>
                </a:cubicBezTo>
                <a:cubicBezTo>
                  <a:pt x="720438" y="0"/>
                  <a:pt x="788670" y="68232"/>
                  <a:pt x="788670" y="152400"/>
                </a:cubicBezTo>
                <a:lnTo>
                  <a:pt x="788670" y="483870"/>
                </a:lnTo>
                <a:lnTo>
                  <a:pt x="1120140" y="483870"/>
                </a:lnTo>
                <a:cubicBezTo>
                  <a:pt x="1204308" y="483870"/>
                  <a:pt x="1272540" y="552102"/>
                  <a:pt x="1272540" y="636270"/>
                </a:cubicBezTo>
                <a:cubicBezTo>
                  <a:pt x="1272540" y="720438"/>
                  <a:pt x="1204308" y="788670"/>
                  <a:pt x="1120140" y="788670"/>
                </a:cubicBezTo>
                <a:lnTo>
                  <a:pt x="788670" y="788670"/>
                </a:lnTo>
                <a:lnTo>
                  <a:pt x="788670" y="1120140"/>
                </a:lnTo>
                <a:cubicBezTo>
                  <a:pt x="788670" y="1204308"/>
                  <a:pt x="720438" y="1272540"/>
                  <a:pt x="636270" y="1272540"/>
                </a:cubicBezTo>
                <a:cubicBezTo>
                  <a:pt x="552102" y="1272540"/>
                  <a:pt x="483870" y="1204308"/>
                  <a:pt x="483870" y="1120140"/>
                </a:cubicBezTo>
                <a:lnTo>
                  <a:pt x="483870" y="788670"/>
                </a:lnTo>
                <a:lnTo>
                  <a:pt x="152400" y="788670"/>
                </a:lnTo>
                <a:cubicBezTo>
                  <a:pt x="68232" y="788670"/>
                  <a:pt x="0" y="720438"/>
                  <a:pt x="0" y="63627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105" name="标题 1"/>
          <p:cNvSpPr txBox="true"/>
          <p:nvPr/>
        </p:nvSpPr>
        <p:spPr>
          <a:xfrm rot="0" flipH="false" flipV="false">
            <a:off x="900827" y="2426335"/>
            <a:ext cx="4802400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5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前端组件设计</a:t>
            </a:r>
            <a:endParaRPr lang="zh-CN"/>
          </a:p>
        </p:txBody>
      </p:sp>
      <p:sp>
        <p:nvSpPr>
          <p:cNvPr id="106" name="标题 1"/>
          <p:cNvSpPr txBox="true"/>
          <p:nvPr/>
        </p:nvSpPr>
        <p:spPr>
          <a:xfrm rot="0" flipH="false" flipV="false">
            <a:off x="6476072" y="2426335"/>
            <a:ext cx="4802400" cy="42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5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后端接口设计</a:t>
            </a:r>
            <a:endParaRPr lang="zh-CN"/>
          </a:p>
        </p:txBody>
      </p:sp>
      <p:sp>
        <p:nvSpPr>
          <p:cNvPr id="107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108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109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前端与后端设计</a:t>
            </a:r>
            <a:endParaRPr lang="zh-CN"/>
          </a:p>
        </p:txBody>
      </p:sp>
    </p:spTree>
  </p:cSld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0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 txBox="true"/>
          <p:nvPr/>
        </p:nvSpPr>
        <p:spPr>
          <a:xfrm rot="0" flipH="false" flipV="false">
            <a:off x="4787900" y="1873250"/>
            <a:ext cx="2616200" cy="155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p>
            <a:pPr/>
            <a:r>
              <a:rPr lang="zh-CN" sz="9600"/>
              <a:t>后端</a:t>
            </a:r>
            <a:endParaRPr/>
          </a:p>
        </p:txBody>
      </p:sp>
    </p:spTree>
  </p:cSld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Tencent"/>
          <p:cNvCxnSpPr/>
          <p:nvPr/>
        </p:nvCxnSpPr>
        <p:spPr>
          <a:xfrm>
            <a:off x="7187498" y="337"/>
            <a:ext cx="0" cy="6857325"/>
          </a:xfrm>
          <a:prstGeom prst="line">
            <a:avLst/>
          </a:prstGeom>
          <a:ln w="31750" cap="sq">
            <a:solidFill>
              <a:schemeClr val="accent1">
                <a:alpha val="2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5"/>
          <p:cNvSpPr>
            <a:spLocks noChangeAspect="true"/>
          </p:cNvSpPr>
          <p:nvPr/>
        </p:nvSpPr>
        <p:spPr>
          <a:xfrm rot="0" flipH="false" flipV="false">
            <a:off x="7097507" y="679497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sp>
        <p:nvSpPr>
          <p:cNvPr id="115" name="椭圆 6"/>
          <p:cNvSpPr>
            <a:spLocks noChangeAspect="true"/>
          </p:cNvSpPr>
          <p:nvPr/>
        </p:nvSpPr>
        <p:spPr>
          <a:xfrm rot="0" flipH="false" flipV="false">
            <a:off x="7097507" y="2256769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sp>
        <p:nvSpPr>
          <p:cNvPr id="116" name="椭圆 7"/>
          <p:cNvSpPr>
            <a:spLocks noChangeAspect="true"/>
          </p:cNvSpPr>
          <p:nvPr/>
        </p:nvSpPr>
        <p:spPr>
          <a:xfrm rot="0" flipH="false" flipV="false">
            <a:off x="7097507" y="3834041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sp>
        <p:nvSpPr>
          <p:cNvPr id="117" name="椭圆 9"/>
          <p:cNvSpPr>
            <a:spLocks noChangeAspect="true"/>
          </p:cNvSpPr>
          <p:nvPr/>
        </p:nvSpPr>
        <p:spPr>
          <a:xfrm rot="0" flipH="false" flipV="false">
            <a:off x="7097507" y="5411313"/>
            <a:ext cx="179982" cy="1799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2799">
              <a:latin typeface="默认字体"/>
              <a:ea typeface="默认字体"/>
              <a:cs typeface="+mn-cs"/>
            </a:endParaRPr>
          </a:p>
        </p:txBody>
      </p:sp>
      <p:grpSp>
        <p:nvGrpSpPr>
          <p:cNvPr id="118" name="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 rot="0" flipH="false" flipV="false">
            <a:off x="7386737" y="545098"/>
            <a:ext cx="3422658" cy="6082611"/>
            <a:chOff x="7387465" y="774852"/>
            <a:chExt cx="3423010" cy="6083215"/>
          </a:xfrm>
        </p:grpSpPr>
        <p:grpSp>
          <p:nvGrpSpPr>
            <p:cNvPr id="119" name=""/>
            <p:cNvGrpSpPr/>
            <p:nvPr/>
          </p:nvGrpSpPr>
          <p:grpSpPr>
            <a:xfrm>
              <a:off x="7387465" y="774853"/>
              <a:ext cx="3423005" cy="1345151"/>
              <a:chOff x="7387465" y="774853"/>
              <a:chExt cx="3423005" cy="1345151"/>
            </a:xfrm>
          </p:grpSpPr>
          <p:sp>
            <p:nvSpPr>
              <p:cNvPr id="120" name="Tencent" descr="{&quot;isTemplate&quot;:true,&quot;type&quot;:&quot;title&quot;,&quot;canOmit&quot;:false,&quot;range&quot;:0}"/>
              <p:cNvSpPr txBox="true"/>
              <p:nvPr/>
            </p:nvSpPr>
            <p:spPr>
              <a:xfrm>
                <a:off x="7387466" y="774853"/>
                <a:ext cx="3423004" cy="368336"/>
              </a:xfrm>
              <a:prstGeom prst="rect">
                <a:avLst/>
              </a:prstGeom>
              <a:noFill/>
            </p:spPr>
            <p:txBody>
              <a:bodyPr wrap="square" rtlCol="fals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sz="1798" b="true">
                    <a:latin typeface="默认字体"/>
                    <a:ea typeface="默认字体"/>
                    <a:cs typeface="+mn-cs"/>
                  </a:rPr>
                  <a:t>技术选型</a:t>
                </a:r>
                <a:endParaRPr lang="en-US" sz="1998" b="true">
                  <a:latin typeface="默认字体"/>
                  <a:ea typeface="默认字体"/>
                  <a:cs typeface="+mn-cs"/>
                </a:endParaRPr>
              </a:p>
            </p:txBody>
          </p:sp>
          <p:sp>
            <p:nvSpPr>
              <p:cNvPr id="121" name="Tencent" descr="{&quot;isTemplate&quot;:true,&quot;type&quot;:&quot;content&quot;,&quot;canOmit&quot;:true,&quot;range&quot;:0}"/>
              <p:cNvSpPr txBox="true"/>
              <p:nvPr/>
            </p:nvSpPr>
            <p:spPr>
              <a:xfrm rot="0" flipH="false" flipV="false">
                <a:off x="7387465" y="1174963"/>
                <a:ext cx="3412534" cy="945041"/>
              </a:xfrm>
              <a:prstGeom prst="rect">
                <a:avLst/>
              </a:prstGeom>
              <a:noFill/>
            </p:spPr>
            <p:txBody>
              <a:bodyPr wrap="square" rtlCol="false" anchor="t">
                <a:noAutofit/>
              </a:bodyPr>
              <a:lstStyle/>
              <a:p>
                <a:pPr marL="0" lvl="0" indent="0">
                  <a:lnSpc>
                    <a:spcPct val="130000"/>
                  </a:lnSpc>
                  <a:buClrTx/>
                  <a:buSzPct val="25000"/>
                  <a:buFontTx/>
                  <a:buNone/>
                  <a:defRPr sz="14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399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</a:rPr>
                  <a:t>基于Spring Boot搭建服务端架构，实现高效、稳定与模块化，为系统运行提供坚实基础。</a:t>
                </a:r>
                <a:endParaRPr/>
              </a:p>
            </p:txBody>
          </p:sp>
        </p:grpSp>
        <p:grpSp>
          <p:nvGrpSpPr>
            <p:cNvPr id="122" name=""/>
            <p:cNvGrpSpPr/>
            <p:nvPr/>
          </p:nvGrpSpPr>
          <p:grpSpPr>
            <a:xfrm>
              <a:off x="7387465" y="2354207"/>
              <a:ext cx="3423007" cy="1345151"/>
              <a:chOff x="7387465" y="2354206"/>
              <a:chExt cx="3423007" cy="1345151"/>
            </a:xfrm>
          </p:grpSpPr>
          <p:sp>
            <p:nvSpPr>
              <p:cNvPr id="123" name="Tencent" descr="{&quot;isTemplate&quot;:true,&quot;type&quot;:&quot;title&quot;,&quot;canOmit&quot;:false,&quot;range&quot;:0}"/>
              <p:cNvSpPr txBox="true"/>
              <p:nvPr/>
            </p:nvSpPr>
            <p:spPr>
              <a:xfrm>
                <a:off x="7387466" y="2354206"/>
                <a:ext cx="3423006" cy="368336"/>
              </a:xfrm>
              <a:prstGeom prst="rect">
                <a:avLst/>
              </a:prstGeom>
              <a:noFill/>
            </p:spPr>
            <p:txBody>
              <a:bodyPr wrap="square" rtlCol="fals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sz="1798" b="true">
                    <a:latin typeface="默认字体"/>
                    <a:ea typeface="默认字体"/>
                    <a:cs typeface="+mn-cs"/>
                  </a:rPr>
                  <a:t>数据交互</a:t>
                </a:r>
                <a:endParaRPr lang="en-US" sz="1998" b="true">
                  <a:latin typeface="默认字体"/>
                  <a:ea typeface="默认字体"/>
                  <a:cs typeface="+mn-cs"/>
                </a:endParaRPr>
              </a:p>
            </p:txBody>
          </p:sp>
          <p:sp>
            <p:nvSpPr>
              <p:cNvPr id="124" name="Tencent" descr="{&quot;isTemplate&quot;:true,&quot;type&quot;:&quot;content&quot;,&quot;canOmit&quot;:true,&quot;range&quot;:0}"/>
              <p:cNvSpPr txBox="true"/>
              <p:nvPr/>
            </p:nvSpPr>
            <p:spPr>
              <a:xfrm rot="0" flipH="false" flipV="false">
                <a:off x="7387465" y="2754316"/>
                <a:ext cx="3412534" cy="945041"/>
              </a:xfrm>
              <a:prstGeom prst="rect">
                <a:avLst/>
              </a:prstGeom>
              <a:noFill/>
            </p:spPr>
            <p:txBody>
              <a:bodyPr wrap="square" rtlCol="false" anchor="t">
                <a:noAutofit/>
              </a:bodyPr>
              <a:lstStyle/>
              <a:p>
                <a:pPr marL="0" lvl="0" indent="0">
                  <a:lnSpc>
                    <a:spcPct val="130000"/>
                  </a:lnSpc>
                  <a:buClrTx/>
                  <a:buSzPct val="25000"/>
                  <a:buFontTx/>
                  <a:buNone/>
                  <a:defRPr sz="14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399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</a:rPr>
                  <a:t>全部接口以JSON格式传输数据，实现前后端解耦，经测试，有效提升数据传输效率30%。</a:t>
                </a:r>
                <a:endParaRPr/>
              </a:p>
            </p:txBody>
          </p:sp>
        </p:grpSp>
        <p:grpSp>
          <p:nvGrpSpPr>
            <p:cNvPr id="125" name=""/>
            <p:cNvGrpSpPr/>
            <p:nvPr/>
          </p:nvGrpSpPr>
          <p:grpSpPr>
            <a:xfrm>
              <a:off x="7387465" y="3933562"/>
              <a:ext cx="3423009" cy="1345151"/>
              <a:chOff x="7387465" y="3933559"/>
              <a:chExt cx="3423009" cy="1345151"/>
            </a:xfrm>
          </p:grpSpPr>
          <p:sp>
            <p:nvSpPr>
              <p:cNvPr id="126" name="Tencent" descr="{&quot;isTemplate&quot;:true,&quot;type&quot;:&quot;title&quot;,&quot;canOmit&quot;:false,&quot;range&quot;:0}"/>
              <p:cNvSpPr txBox="true"/>
              <p:nvPr/>
            </p:nvSpPr>
            <p:spPr>
              <a:xfrm>
                <a:off x="7387466" y="3933559"/>
                <a:ext cx="3423008" cy="368336"/>
              </a:xfrm>
              <a:prstGeom prst="rect">
                <a:avLst/>
              </a:prstGeom>
              <a:noFill/>
            </p:spPr>
            <p:txBody>
              <a:bodyPr wrap="square" rtlCol="fals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sz="1798" b="true">
                    <a:latin typeface="默认字体"/>
                    <a:ea typeface="默认字体"/>
                    <a:cs typeface="+mn-cs"/>
                  </a:rPr>
                  <a:t>接口风格</a:t>
                </a:r>
                <a:endParaRPr lang="en-US" sz="1998" b="true">
                  <a:latin typeface="默认字体"/>
                  <a:ea typeface="默认字体"/>
                  <a:cs typeface="+mn-cs"/>
                </a:endParaRPr>
              </a:p>
            </p:txBody>
          </p:sp>
          <p:sp>
            <p:nvSpPr>
              <p:cNvPr id="127" name="Tencent" descr="{&quot;isTemplate&quot;:true,&quot;type&quot;:&quot;content&quot;,&quot;canOmit&quot;:true,&quot;range&quot;:0}"/>
              <p:cNvSpPr txBox="true"/>
              <p:nvPr/>
            </p:nvSpPr>
            <p:spPr>
              <a:xfrm rot="0" flipH="false" flipV="false">
                <a:off x="7387465" y="4333669"/>
                <a:ext cx="3412534" cy="945041"/>
              </a:xfrm>
              <a:prstGeom prst="rect">
                <a:avLst/>
              </a:prstGeom>
              <a:noFill/>
            </p:spPr>
            <p:txBody>
              <a:bodyPr wrap="square" rtlCol="false" anchor="t">
                <a:noAutofit/>
              </a:bodyPr>
              <a:lstStyle/>
              <a:p>
                <a:pPr marL="0" lvl="0" indent="0">
                  <a:lnSpc>
                    <a:spcPct val="130000"/>
                  </a:lnSpc>
                  <a:buClrTx/>
                  <a:buSzPct val="25000"/>
                  <a:buFontTx/>
                  <a:buNone/>
                  <a:defRPr sz="14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399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</a:rPr>
                  <a:t>遵循RESTful设计规范，接口统一清晰，便于调用维护，降低开发难度与成本。</a:t>
                </a:r>
                <a:endParaRPr/>
              </a:p>
            </p:txBody>
          </p:sp>
        </p:grpSp>
        <p:grpSp>
          <p:nvGrpSpPr>
            <p:cNvPr id="128" name=""/>
            <p:cNvGrpSpPr/>
            <p:nvPr/>
          </p:nvGrpSpPr>
          <p:grpSpPr>
            <a:xfrm>
              <a:off x="7387465" y="5512916"/>
              <a:ext cx="3423011" cy="1345151"/>
              <a:chOff x="7387465" y="5512912"/>
              <a:chExt cx="3423011" cy="1345151"/>
            </a:xfrm>
          </p:grpSpPr>
          <p:sp>
            <p:nvSpPr>
              <p:cNvPr id="129" name="Tencent" descr="{&quot;isTemplate&quot;:true,&quot;type&quot;:&quot;title&quot;,&quot;canOmit&quot;:false,&quot;range&quot;:0}"/>
              <p:cNvSpPr txBox="true"/>
              <p:nvPr/>
            </p:nvSpPr>
            <p:spPr>
              <a:xfrm>
                <a:off x="7387466" y="5512912"/>
                <a:ext cx="3423010" cy="368336"/>
              </a:xfrm>
              <a:prstGeom prst="rect">
                <a:avLst/>
              </a:prstGeom>
              <a:noFill/>
            </p:spPr>
            <p:txBody>
              <a:bodyPr wrap="square" rtlCol="fals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sz="1798" b="true">
                    <a:latin typeface="默认字体"/>
                    <a:ea typeface="默认字体"/>
                    <a:cs typeface="+mn-cs"/>
                  </a:rPr>
                  <a:t>辅助工具</a:t>
                </a:r>
                <a:endParaRPr lang="en-US" sz="1998" b="true">
                  <a:latin typeface="默认字体"/>
                  <a:ea typeface="默认字体"/>
                  <a:cs typeface="+mn-cs"/>
                </a:endParaRPr>
              </a:p>
            </p:txBody>
          </p:sp>
          <p:sp>
            <p:nvSpPr>
              <p:cNvPr id="130" name="Tencent" descr="{&quot;isTemplate&quot;:true,&quot;type&quot;:&quot;content&quot;,&quot;canOmit&quot;:true,&quot;range&quot;:0}"/>
              <p:cNvSpPr txBox="true"/>
              <p:nvPr/>
            </p:nvSpPr>
            <p:spPr>
              <a:xfrm rot="0" flipH="false" flipV="false">
                <a:off x="7387465" y="5913022"/>
                <a:ext cx="3412534" cy="945041"/>
              </a:xfrm>
              <a:prstGeom prst="rect">
                <a:avLst/>
              </a:prstGeom>
              <a:noFill/>
            </p:spPr>
            <p:txBody>
              <a:bodyPr wrap="square" rtlCol="false" anchor="t">
                <a:noAutofit/>
              </a:bodyPr>
              <a:lstStyle/>
              <a:p>
                <a:pPr marL="0" lvl="0" indent="0">
                  <a:lnSpc>
                    <a:spcPct val="130000"/>
                  </a:lnSpc>
                  <a:buClrTx/>
                  <a:buSzPct val="25000"/>
                  <a:buFontTx/>
                  <a:buNone/>
                  <a:defRPr sz="14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399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</a:rPr>
                  <a:t>接入Swagger自动生成API文档，方便前后端协同与测试，使开发周期缩短20%。</a:t>
                </a:r>
                <a:endParaRPr/>
              </a:p>
            </p:txBody>
          </p:sp>
        </p:grpSp>
      </p:grpSp>
      <p:sp>
        <p:nvSpPr>
          <p:cNvPr id="131" name="Tencent" descr="{&quot;isTemplate&quot;:true,&quot;type&quot;:&quot;title&quot;,&quot;canOmit&quot;:false,&quot;range&quot;:0}"/>
          <p:cNvSpPr txBox="true"/>
          <p:nvPr/>
        </p:nvSpPr>
        <p:spPr>
          <a:xfrm rot="0" flipH="false" flipV="false">
            <a:off x="660331" y="419984"/>
            <a:ext cx="5441950" cy="520700"/>
          </a:xfrm>
          <a:prstGeom prst="rect">
            <a:avLst/>
          </a:prstGeom>
          <a:noFill/>
        </p:spPr>
        <p:txBody>
          <a:bodyPr wrap="square" lIns="89991" tIns="46795" rIns="89991" bIns="46795" rtlCol="false" anchor="t" anchorCtr="fals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sz="2799" b="true">
                <a:latin typeface="默认字体"/>
                <a:ea typeface="默认字体"/>
                <a:cs typeface="+mn-cs"/>
              </a:rPr>
              <a:t>后端服务架构与接口前期技术框架</a:t>
            </a:r>
            <a:endParaRPr/>
          </a:p>
        </p:txBody>
      </p:sp>
      <p:pic>
        <p:nvPicPr>
          <p:cNvPr id="132" name="Picture 2" descr="{&quot;isTemplate&quot;:true,&quot;type&quot;:&quot;image&quot;,&quot;canOmit&quot;:false,&quot;range&quot;:0}"/>
          <p:cNvPicPr>
            <a:picLocks noChangeAspect="true"/>
          </p:cNvPicPr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 flipH="false" flipV="false">
            <a:off x="1131704" y="1647659"/>
            <a:ext cx="4492385" cy="4492385"/>
          </a:xfrm>
          <a:prstGeom prst="roundRect">
            <a:avLst>
              <a:gd name="adj" fmla="val 6169"/>
            </a:avLst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7"/>
          <p:cNvGrpSpPr/>
          <p:nvPr/>
        </p:nvGrpSpPr>
        <p:grpSpPr>
          <a:xfrm>
            <a:off x="4237589" y="1657270"/>
            <a:ext cx="3753717" cy="3750963"/>
            <a:chOff x="4008788" y="1609471"/>
            <a:chExt cx="4190642" cy="4187568"/>
          </a:xfrm>
        </p:grpSpPr>
        <p:grpSp>
          <p:nvGrpSpPr>
            <p:cNvPr id="135" name="组合 8"/>
            <p:cNvGrpSpPr/>
            <p:nvPr/>
          </p:nvGrpSpPr>
          <p:grpSpPr>
            <a:xfrm>
              <a:off x="5756682" y="4051753"/>
              <a:ext cx="2442748" cy="1447789"/>
              <a:chOff x="5756682" y="4051753"/>
              <a:chExt cx="2442748" cy="1447789"/>
            </a:xfrm>
          </p:grpSpPr>
          <p:grpSp>
            <p:nvGrpSpPr>
              <p:cNvPr id="136" name="Group 30"/>
              <p:cNvGrpSpPr/>
              <p:nvPr/>
            </p:nvGrpSpPr>
            <p:grpSpPr>
              <a:xfrm>
                <a:off x="5756682" y="4051753"/>
                <a:ext cx="2442748" cy="1447789"/>
                <a:chOff x="5748215" y="4469649"/>
                <a:chExt cx="2442748" cy="1447789"/>
              </a:xfrm>
              <a:solidFill>
                <a:srgbClr val="A5B0DF"/>
              </a:solidFill>
            </p:grpSpPr>
            <p:sp>
              <p:nvSpPr>
                <p:cNvPr id="137" name="Freeform 8"/>
                <p:cNvSpPr/>
                <p:nvPr/>
              </p:nvSpPr>
              <p:spPr bwMode="auto">
                <a:xfrm rot="18900000">
                  <a:off x="5748215" y="4469649"/>
                  <a:ext cx="2442748" cy="1051722"/>
                </a:xfrm>
                <a:custGeom>
                  <a:avLst/>
                  <a:gdLst>
                    <a:gd name="T0" fmla="*/ 189 w 246"/>
                    <a:gd name="T1" fmla="*/ 0 h 106"/>
                    <a:gd name="T2" fmla="*/ 123 w 246"/>
                    <a:gd name="T3" fmla="*/ 26 h 106"/>
                    <a:gd name="T4" fmla="*/ 57 w 246"/>
                    <a:gd name="T5" fmla="*/ 0 h 106"/>
                    <a:gd name="T6" fmla="*/ 0 w 246"/>
                    <a:gd name="T7" fmla="*/ 57 h 106"/>
                    <a:gd name="T8" fmla="*/ 123 w 246"/>
                    <a:gd name="T9" fmla="*/ 106 h 106"/>
                    <a:gd name="T10" fmla="*/ 246 w 246"/>
                    <a:gd name="T11" fmla="*/ 57 h 106"/>
                    <a:gd name="T12" fmla="*/ 189 w 246"/>
                    <a:gd name="T13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106">
                      <a:moveTo>
                        <a:pt x="189" y="0"/>
                      </a:moveTo>
                      <a:cubicBezTo>
                        <a:pt x="172" y="16"/>
                        <a:pt x="148" y="26"/>
                        <a:pt x="123" y="26"/>
                      </a:cubicBezTo>
                      <a:cubicBezTo>
                        <a:pt x="97" y="26"/>
                        <a:pt x="74" y="16"/>
                        <a:pt x="57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32" y="87"/>
                        <a:pt x="75" y="106"/>
                        <a:pt x="123" y="106"/>
                      </a:cubicBezTo>
                      <a:cubicBezTo>
                        <a:pt x="171" y="106"/>
                        <a:pt x="214" y="87"/>
                        <a:pt x="246" y="57"/>
                      </a:cubicBez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38" name="Freeform 10"/>
                <p:cNvSpPr/>
                <p:nvPr/>
              </p:nvSpPr>
              <p:spPr bwMode="auto">
                <a:xfrm rot="18900000">
                  <a:off x="6457591" y="4556729"/>
                  <a:ext cx="1508790" cy="1360709"/>
                </a:xfrm>
                <a:custGeom>
                  <a:avLst/>
                  <a:gdLst>
                    <a:gd name="T0" fmla="*/ 76 w 152"/>
                    <a:gd name="T1" fmla="*/ 137 h 137"/>
                    <a:gd name="T2" fmla="*/ 152 w 152"/>
                    <a:gd name="T3" fmla="*/ 0 h 137"/>
                    <a:gd name="T4" fmla="*/ 76 w 152"/>
                    <a:gd name="T5" fmla="*/ 28 h 137"/>
                    <a:gd name="T6" fmla="*/ 0 w 152"/>
                    <a:gd name="T7" fmla="*/ 0 h 137"/>
                    <a:gd name="T8" fmla="*/ 76 w 152"/>
                    <a:gd name="T9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37">
                      <a:moveTo>
                        <a:pt x="76" y="137"/>
                      </a:moveTo>
                      <a:cubicBezTo>
                        <a:pt x="93" y="91"/>
                        <a:pt x="122" y="35"/>
                        <a:pt x="152" y="0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0" y="35"/>
                        <a:pt x="59" y="91"/>
                        <a:pt x="76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sp>
            <p:nvSpPr>
              <p:cNvPr id="139" name="Freeform 99"/>
              <p:cNvSpPr>
                <a:spLocks noEditPoints="true"/>
              </p:cNvSpPr>
              <p:nvPr/>
            </p:nvSpPr>
            <p:spPr bwMode="auto">
              <a:xfrm>
                <a:off x="6767599" y="4548615"/>
                <a:ext cx="493200" cy="320702"/>
              </a:xfrm>
              <a:custGeom>
                <a:avLst/>
                <a:gdLst>
                  <a:gd name="T0" fmla="*/ 13 w 94"/>
                  <a:gd name="T1" fmla="*/ 0 h 61"/>
                  <a:gd name="T2" fmla="*/ 82 w 94"/>
                  <a:gd name="T3" fmla="*/ 0 h 61"/>
                  <a:gd name="T4" fmla="*/ 89 w 94"/>
                  <a:gd name="T5" fmla="*/ 2 h 61"/>
                  <a:gd name="T6" fmla="*/ 47 w 94"/>
                  <a:gd name="T7" fmla="*/ 33 h 61"/>
                  <a:gd name="T8" fmla="*/ 6 w 94"/>
                  <a:gd name="T9" fmla="*/ 2 h 61"/>
                  <a:gd name="T10" fmla="*/ 13 w 94"/>
                  <a:gd name="T11" fmla="*/ 0 h 61"/>
                  <a:gd name="T12" fmla="*/ 94 w 94"/>
                  <a:gd name="T13" fmla="*/ 9 h 61"/>
                  <a:gd name="T14" fmla="*/ 67 w 94"/>
                  <a:gd name="T15" fmla="*/ 29 h 61"/>
                  <a:gd name="T16" fmla="*/ 93 w 94"/>
                  <a:gd name="T17" fmla="*/ 53 h 61"/>
                  <a:gd name="T18" fmla="*/ 94 w 94"/>
                  <a:gd name="T19" fmla="*/ 48 h 61"/>
                  <a:gd name="T20" fmla="*/ 94 w 94"/>
                  <a:gd name="T21" fmla="*/ 12 h 61"/>
                  <a:gd name="T22" fmla="*/ 94 w 94"/>
                  <a:gd name="T23" fmla="*/ 9 h 61"/>
                  <a:gd name="T24" fmla="*/ 87 w 94"/>
                  <a:gd name="T25" fmla="*/ 60 h 61"/>
                  <a:gd name="T26" fmla="*/ 82 w 94"/>
                  <a:gd name="T27" fmla="*/ 61 h 61"/>
                  <a:gd name="T28" fmla="*/ 13 w 94"/>
                  <a:gd name="T29" fmla="*/ 61 h 61"/>
                  <a:gd name="T30" fmla="*/ 6 w 94"/>
                  <a:gd name="T31" fmla="*/ 59 h 61"/>
                  <a:gd name="T32" fmla="*/ 34 w 94"/>
                  <a:gd name="T33" fmla="*/ 34 h 61"/>
                  <a:gd name="T34" fmla="*/ 44 w 94"/>
                  <a:gd name="T35" fmla="*/ 42 h 61"/>
                  <a:gd name="T36" fmla="*/ 47 w 94"/>
                  <a:gd name="T37" fmla="*/ 44 h 61"/>
                  <a:gd name="T38" fmla="*/ 50 w 94"/>
                  <a:gd name="T39" fmla="*/ 42 h 61"/>
                  <a:gd name="T40" fmla="*/ 60 w 94"/>
                  <a:gd name="T41" fmla="*/ 35 h 61"/>
                  <a:gd name="T42" fmla="*/ 87 w 94"/>
                  <a:gd name="T43" fmla="*/ 60 h 61"/>
                  <a:gd name="T44" fmla="*/ 1 w 94"/>
                  <a:gd name="T45" fmla="*/ 52 h 61"/>
                  <a:gd name="T46" fmla="*/ 27 w 94"/>
                  <a:gd name="T47" fmla="*/ 29 h 61"/>
                  <a:gd name="T48" fmla="*/ 1 w 94"/>
                  <a:gd name="T49" fmla="*/ 9 h 61"/>
                  <a:gd name="T50" fmla="*/ 0 w 94"/>
                  <a:gd name="T51" fmla="*/ 12 h 61"/>
                  <a:gd name="T52" fmla="*/ 0 w 94"/>
                  <a:gd name="T53" fmla="*/ 48 h 61"/>
                  <a:gd name="T54" fmla="*/ 1 w 94"/>
                  <a:gd name="T55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4" h="61">
                    <a:moveTo>
                      <a:pt x="13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4" y="0"/>
                      <a:pt x="87" y="1"/>
                      <a:pt x="89" y="2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1"/>
                      <a:pt x="10" y="0"/>
                      <a:pt x="13" y="0"/>
                    </a:cubicBezTo>
                    <a:close/>
                    <a:moveTo>
                      <a:pt x="94" y="9"/>
                    </a:moveTo>
                    <a:cubicBezTo>
                      <a:pt x="67" y="29"/>
                      <a:pt x="67" y="29"/>
                      <a:pt x="67" y="29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4" y="52"/>
                      <a:pt x="94" y="50"/>
                      <a:pt x="94" y="48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1"/>
                      <a:pt x="94" y="10"/>
                      <a:pt x="94" y="9"/>
                    </a:cubicBezTo>
                    <a:close/>
                    <a:moveTo>
                      <a:pt x="87" y="60"/>
                    </a:moveTo>
                    <a:cubicBezTo>
                      <a:pt x="85" y="60"/>
                      <a:pt x="84" y="61"/>
                      <a:pt x="82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0" y="61"/>
                      <a:pt x="8" y="60"/>
                      <a:pt x="6" y="59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87" y="60"/>
                      <a:pt x="87" y="60"/>
                      <a:pt x="87" y="60"/>
                    </a:cubicBezTo>
                    <a:close/>
                    <a:moveTo>
                      <a:pt x="1" y="52"/>
                    </a:moveTo>
                    <a:cubicBezTo>
                      <a:pt x="27" y="29"/>
                      <a:pt x="27" y="29"/>
                      <a:pt x="27" y="2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1"/>
                      <a:pt x="1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>
                <a:defPPr>
                  <a:defRPr lang="en-US"/>
                </a:defPPr>
                <a:lvl1pPr marL="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5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1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6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2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7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3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8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24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>
                  <a:solidFill>
                    <a:srgbClr val="595959">
                      <a:alpha val="100000"/>
                    </a:srgbClr>
                  </a:solidFill>
                  <a:latin typeface="默认字体"/>
                  <a:ea typeface="默认字体"/>
                  <a:cs typeface="Arial"/>
                  <a:sym typeface="思源宋体 CN"/>
                </a:endParaRPr>
              </a:p>
            </p:txBody>
          </p:sp>
        </p:grpSp>
        <p:grpSp>
          <p:nvGrpSpPr>
            <p:cNvPr id="140" name="组合 9"/>
            <p:cNvGrpSpPr/>
            <p:nvPr/>
          </p:nvGrpSpPr>
          <p:grpSpPr>
            <a:xfrm>
              <a:off x="4313069" y="3364786"/>
              <a:ext cx="1440239" cy="2432253"/>
              <a:chOff x="4313069" y="3364786"/>
              <a:chExt cx="1440239" cy="2432253"/>
            </a:xfrm>
          </p:grpSpPr>
          <p:grpSp>
            <p:nvGrpSpPr>
              <p:cNvPr id="141" name="Group 31"/>
              <p:cNvGrpSpPr/>
              <p:nvPr/>
            </p:nvGrpSpPr>
            <p:grpSpPr>
              <a:xfrm>
                <a:off x="4313069" y="3364786"/>
                <a:ext cx="1440239" cy="2432253"/>
                <a:chOff x="4304602" y="3782682"/>
                <a:chExt cx="1440239" cy="2432253"/>
              </a:xfrm>
              <a:solidFill>
                <a:srgbClr val="4D64C1"/>
              </a:solidFill>
            </p:grpSpPr>
            <p:sp>
              <p:nvSpPr>
                <p:cNvPr id="142" name="Freeform 6"/>
                <p:cNvSpPr/>
                <p:nvPr/>
              </p:nvSpPr>
              <p:spPr bwMode="auto">
                <a:xfrm rot="18900000">
                  <a:off x="4691953" y="3782682"/>
                  <a:ext cx="1052888" cy="2432253"/>
                </a:xfrm>
                <a:custGeom>
                  <a:avLst/>
                  <a:gdLst>
                    <a:gd name="T0" fmla="*/ 106 w 106"/>
                    <a:gd name="T1" fmla="*/ 189 h 245"/>
                    <a:gd name="T2" fmla="*/ 80 w 106"/>
                    <a:gd name="T3" fmla="*/ 122 h 245"/>
                    <a:gd name="T4" fmla="*/ 106 w 106"/>
                    <a:gd name="T5" fmla="*/ 56 h 245"/>
                    <a:gd name="T6" fmla="*/ 49 w 106"/>
                    <a:gd name="T7" fmla="*/ 0 h 245"/>
                    <a:gd name="T8" fmla="*/ 0 w 106"/>
                    <a:gd name="T9" fmla="*/ 122 h 245"/>
                    <a:gd name="T10" fmla="*/ 49 w 106"/>
                    <a:gd name="T11" fmla="*/ 245 h 245"/>
                    <a:gd name="T12" fmla="*/ 106 w 106"/>
                    <a:gd name="T13" fmla="*/ 189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245">
                      <a:moveTo>
                        <a:pt x="106" y="189"/>
                      </a:moveTo>
                      <a:cubicBezTo>
                        <a:pt x="90" y="171"/>
                        <a:pt x="80" y="148"/>
                        <a:pt x="80" y="122"/>
                      </a:cubicBezTo>
                      <a:cubicBezTo>
                        <a:pt x="80" y="97"/>
                        <a:pt x="90" y="74"/>
                        <a:pt x="106" y="56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19" y="32"/>
                        <a:pt x="0" y="75"/>
                        <a:pt x="0" y="122"/>
                      </a:cubicBezTo>
                      <a:cubicBezTo>
                        <a:pt x="0" y="170"/>
                        <a:pt x="19" y="213"/>
                        <a:pt x="49" y="245"/>
                      </a:cubicBezTo>
                      <a:lnTo>
                        <a:pt x="106" y="1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43" name="Freeform 12"/>
                <p:cNvSpPr/>
                <p:nvPr/>
              </p:nvSpPr>
              <p:spPr bwMode="auto">
                <a:xfrm rot="18900000">
                  <a:off x="4304602" y="4478437"/>
                  <a:ext cx="1350216" cy="1518118"/>
                </a:xfrm>
                <a:custGeom>
                  <a:avLst/>
                  <a:gdLst>
                    <a:gd name="T0" fmla="*/ 0 w 136"/>
                    <a:gd name="T1" fmla="*/ 76 h 153"/>
                    <a:gd name="T2" fmla="*/ 136 w 136"/>
                    <a:gd name="T3" fmla="*/ 153 h 153"/>
                    <a:gd name="T4" fmla="*/ 109 w 136"/>
                    <a:gd name="T5" fmla="*/ 76 h 153"/>
                    <a:gd name="T6" fmla="*/ 136 w 136"/>
                    <a:gd name="T7" fmla="*/ 0 h 153"/>
                    <a:gd name="T8" fmla="*/ 0 w 136"/>
                    <a:gd name="T9" fmla="*/ 7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153">
                      <a:moveTo>
                        <a:pt x="0" y="76"/>
                      </a:moveTo>
                      <a:cubicBezTo>
                        <a:pt x="45" y="93"/>
                        <a:pt x="101" y="122"/>
                        <a:pt x="136" y="153"/>
                      </a:cubicBezTo>
                      <a:cubicBezTo>
                        <a:pt x="109" y="76"/>
                        <a:pt x="109" y="76"/>
                        <a:pt x="109" y="76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01" y="31"/>
                        <a:pt x="45" y="60"/>
                        <a:pt x="0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sp>
            <p:nvSpPr>
              <p:cNvPr id="144" name="Freeform 100"/>
              <p:cNvSpPr>
                <a:spLocks noEditPoints="true"/>
              </p:cNvSpPr>
              <p:nvPr/>
            </p:nvSpPr>
            <p:spPr bwMode="auto">
              <a:xfrm>
                <a:off x="4929158" y="4382962"/>
                <a:ext cx="478623" cy="488341"/>
              </a:xfrm>
              <a:custGeom>
                <a:avLst/>
                <a:gdLst>
                  <a:gd name="T0" fmla="*/ 87 w 91"/>
                  <a:gd name="T1" fmla="*/ 39 h 93"/>
                  <a:gd name="T2" fmla="*/ 91 w 91"/>
                  <a:gd name="T3" fmla="*/ 46 h 93"/>
                  <a:gd name="T4" fmla="*/ 91 w 91"/>
                  <a:gd name="T5" fmla="*/ 83 h 93"/>
                  <a:gd name="T6" fmla="*/ 81 w 91"/>
                  <a:gd name="T7" fmla="*/ 93 h 93"/>
                  <a:gd name="T8" fmla="*/ 10 w 91"/>
                  <a:gd name="T9" fmla="*/ 93 h 93"/>
                  <a:gd name="T10" fmla="*/ 0 w 91"/>
                  <a:gd name="T11" fmla="*/ 83 h 93"/>
                  <a:gd name="T12" fmla="*/ 0 w 91"/>
                  <a:gd name="T13" fmla="*/ 46 h 93"/>
                  <a:gd name="T14" fmla="*/ 3 w 91"/>
                  <a:gd name="T15" fmla="*/ 40 h 93"/>
                  <a:gd name="T16" fmla="*/ 3 w 91"/>
                  <a:gd name="T17" fmla="*/ 40 h 93"/>
                  <a:gd name="T18" fmla="*/ 3 w 91"/>
                  <a:gd name="T19" fmla="*/ 40 h 93"/>
                  <a:gd name="T20" fmla="*/ 3 w 91"/>
                  <a:gd name="T21" fmla="*/ 39 h 93"/>
                  <a:gd name="T22" fmla="*/ 40 w 91"/>
                  <a:gd name="T23" fmla="*/ 3 h 93"/>
                  <a:gd name="T24" fmla="*/ 51 w 91"/>
                  <a:gd name="T25" fmla="*/ 3 h 93"/>
                  <a:gd name="T26" fmla="*/ 87 w 91"/>
                  <a:gd name="T27" fmla="*/ 39 h 93"/>
                  <a:gd name="T28" fmla="*/ 16 w 91"/>
                  <a:gd name="T29" fmla="*/ 30 h 93"/>
                  <a:gd name="T30" fmla="*/ 16 w 91"/>
                  <a:gd name="T31" fmla="*/ 52 h 93"/>
                  <a:gd name="T32" fmla="*/ 46 w 91"/>
                  <a:gd name="T33" fmla="*/ 75 h 93"/>
                  <a:gd name="T34" fmla="*/ 73 w 91"/>
                  <a:gd name="T35" fmla="*/ 54 h 93"/>
                  <a:gd name="T36" fmla="*/ 73 w 91"/>
                  <a:gd name="T37" fmla="*/ 30 h 93"/>
                  <a:gd name="T38" fmla="*/ 16 w 91"/>
                  <a:gd name="T39" fmla="*/ 30 h 93"/>
                  <a:gd name="T40" fmla="*/ 26 w 91"/>
                  <a:gd name="T41" fmla="*/ 35 h 93"/>
                  <a:gd name="T42" fmla="*/ 26 w 91"/>
                  <a:gd name="T43" fmla="*/ 39 h 93"/>
                  <a:gd name="T44" fmla="*/ 64 w 91"/>
                  <a:gd name="T45" fmla="*/ 39 h 93"/>
                  <a:gd name="T46" fmla="*/ 64 w 91"/>
                  <a:gd name="T47" fmla="*/ 35 h 93"/>
                  <a:gd name="T48" fmla="*/ 26 w 91"/>
                  <a:gd name="T49" fmla="*/ 35 h 93"/>
                  <a:gd name="T50" fmla="*/ 26 w 91"/>
                  <a:gd name="T51" fmla="*/ 51 h 93"/>
                  <a:gd name="T52" fmla="*/ 26 w 91"/>
                  <a:gd name="T53" fmla="*/ 55 h 93"/>
                  <a:gd name="T54" fmla="*/ 64 w 91"/>
                  <a:gd name="T55" fmla="*/ 55 h 93"/>
                  <a:gd name="T56" fmla="*/ 64 w 91"/>
                  <a:gd name="T57" fmla="*/ 51 h 93"/>
                  <a:gd name="T58" fmla="*/ 26 w 91"/>
                  <a:gd name="T59" fmla="*/ 51 h 93"/>
                  <a:gd name="T60" fmla="*/ 26 w 91"/>
                  <a:gd name="T61" fmla="*/ 43 h 93"/>
                  <a:gd name="T62" fmla="*/ 26 w 91"/>
                  <a:gd name="T63" fmla="*/ 47 h 93"/>
                  <a:gd name="T64" fmla="*/ 64 w 91"/>
                  <a:gd name="T65" fmla="*/ 47 h 93"/>
                  <a:gd name="T66" fmla="*/ 64 w 91"/>
                  <a:gd name="T67" fmla="*/ 43 h 93"/>
                  <a:gd name="T68" fmla="*/ 26 w 91"/>
                  <a:gd name="T69" fmla="*/ 43 h 93"/>
                  <a:gd name="T70" fmla="*/ 10 w 91"/>
                  <a:gd name="T71" fmla="*/ 87 h 93"/>
                  <a:gd name="T72" fmla="*/ 28 w 91"/>
                  <a:gd name="T73" fmla="*/ 70 h 93"/>
                  <a:gd name="T74" fmla="*/ 28 w 91"/>
                  <a:gd name="T75" fmla="*/ 67 h 93"/>
                  <a:gd name="T76" fmla="*/ 26 w 91"/>
                  <a:gd name="T77" fmla="*/ 67 h 93"/>
                  <a:gd name="T78" fmla="*/ 8 w 91"/>
                  <a:gd name="T79" fmla="*/ 84 h 93"/>
                  <a:gd name="T80" fmla="*/ 8 w 91"/>
                  <a:gd name="T81" fmla="*/ 87 h 93"/>
                  <a:gd name="T82" fmla="*/ 10 w 91"/>
                  <a:gd name="T83" fmla="*/ 87 h 93"/>
                  <a:gd name="T84" fmla="*/ 85 w 91"/>
                  <a:gd name="T85" fmla="*/ 84 h 93"/>
                  <a:gd name="T86" fmla="*/ 67 w 91"/>
                  <a:gd name="T87" fmla="*/ 67 h 93"/>
                  <a:gd name="T88" fmla="*/ 64 w 91"/>
                  <a:gd name="T89" fmla="*/ 67 h 93"/>
                  <a:gd name="T90" fmla="*/ 64 w 91"/>
                  <a:gd name="T91" fmla="*/ 70 h 93"/>
                  <a:gd name="T92" fmla="*/ 82 w 91"/>
                  <a:gd name="T93" fmla="*/ 87 h 93"/>
                  <a:gd name="T94" fmla="*/ 85 w 91"/>
                  <a:gd name="T95" fmla="*/ 87 h 93"/>
                  <a:gd name="T96" fmla="*/ 85 w 91"/>
                  <a:gd name="T97" fmla="*/ 8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" h="93">
                    <a:moveTo>
                      <a:pt x="87" y="39"/>
                    </a:moveTo>
                    <a:cubicBezTo>
                      <a:pt x="89" y="40"/>
                      <a:pt x="91" y="43"/>
                      <a:pt x="91" y="46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9"/>
                      <a:pt x="86" y="93"/>
                      <a:pt x="81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5" y="93"/>
                      <a:pt x="0" y="89"/>
                      <a:pt x="0" y="8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1" y="41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39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3" y="0"/>
                      <a:pt x="47" y="0"/>
                      <a:pt x="51" y="3"/>
                    </a:cubicBezTo>
                    <a:cubicBezTo>
                      <a:pt x="87" y="39"/>
                      <a:pt x="87" y="39"/>
                      <a:pt x="87" y="39"/>
                    </a:cubicBezTo>
                    <a:close/>
                    <a:moveTo>
                      <a:pt x="16" y="30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16" y="30"/>
                      <a:pt x="16" y="30"/>
                      <a:pt x="16" y="30"/>
                    </a:cubicBezTo>
                    <a:close/>
                    <a:moveTo>
                      <a:pt x="26" y="35"/>
                    </a:moveTo>
                    <a:cubicBezTo>
                      <a:pt x="26" y="39"/>
                      <a:pt x="26" y="39"/>
                      <a:pt x="26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6" y="51"/>
                    </a:moveTo>
                    <a:cubicBezTo>
                      <a:pt x="26" y="55"/>
                      <a:pt x="26" y="55"/>
                      <a:pt x="26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43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26" y="43"/>
                      <a:pt x="26" y="43"/>
                      <a:pt x="26" y="43"/>
                    </a:cubicBezTo>
                    <a:close/>
                    <a:moveTo>
                      <a:pt x="10" y="87"/>
                    </a:moveTo>
                    <a:cubicBezTo>
                      <a:pt x="28" y="70"/>
                      <a:pt x="28" y="70"/>
                      <a:pt x="28" y="70"/>
                    </a:cubicBezTo>
                    <a:cubicBezTo>
                      <a:pt x="29" y="69"/>
                      <a:pt x="29" y="68"/>
                      <a:pt x="28" y="67"/>
                    </a:cubicBezTo>
                    <a:cubicBezTo>
                      <a:pt x="28" y="66"/>
                      <a:pt x="27" y="66"/>
                      <a:pt x="26" y="67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7" y="85"/>
                      <a:pt x="7" y="86"/>
                      <a:pt x="8" y="87"/>
                    </a:cubicBezTo>
                    <a:cubicBezTo>
                      <a:pt x="8" y="88"/>
                      <a:pt x="10" y="88"/>
                      <a:pt x="10" y="87"/>
                    </a:cubicBezTo>
                    <a:close/>
                    <a:moveTo>
                      <a:pt x="85" y="84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66" y="66"/>
                      <a:pt x="65" y="66"/>
                      <a:pt x="64" y="67"/>
                    </a:cubicBezTo>
                    <a:cubicBezTo>
                      <a:pt x="63" y="68"/>
                      <a:pt x="63" y="69"/>
                      <a:pt x="64" y="70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3" y="88"/>
                      <a:pt x="84" y="88"/>
                      <a:pt x="85" y="87"/>
                    </a:cubicBezTo>
                    <a:cubicBezTo>
                      <a:pt x="85" y="86"/>
                      <a:pt x="85" y="85"/>
                      <a:pt x="85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>
                <a:defPPr>
                  <a:defRPr lang="en-US"/>
                </a:defPPr>
                <a:lvl1pPr marL="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5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1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6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2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7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3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8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24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>
                  <a:solidFill>
                    <a:srgbClr val="595959">
                      <a:alpha val="100000"/>
                    </a:srgbClr>
                  </a:solidFill>
                  <a:latin typeface="默认字体"/>
                  <a:ea typeface="默认字体"/>
                  <a:cs typeface="Arial"/>
                  <a:sym typeface="思源宋体 CN"/>
                </a:endParaRPr>
              </a:p>
            </p:txBody>
          </p:sp>
        </p:grpSp>
        <p:grpSp>
          <p:nvGrpSpPr>
            <p:cNvPr id="145" name="组合 10"/>
            <p:cNvGrpSpPr/>
            <p:nvPr/>
          </p:nvGrpSpPr>
          <p:grpSpPr>
            <a:xfrm>
              <a:off x="4008788" y="1906969"/>
              <a:ext cx="2442748" cy="1448612"/>
              <a:chOff x="4008788" y="1906969"/>
              <a:chExt cx="2442748" cy="1448612"/>
            </a:xfrm>
          </p:grpSpPr>
          <p:grpSp>
            <p:nvGrpSpPr>
              <p:cNvPr id="146" name="Group 28"/>
              <p:cNvGrpSpPr/>
              <p:nvPr/>
            </p:nvGrpSpPr>
            <p:grpSpPr>
              <a:xfrm>
                <a:off x="4008788" y="1906969"/>
                <a:ext cx="2442748" cy="1448612"/>
                <a:chOff x="4000321" y="2324865"/>
                <a:chExt cx="2442748" cy="1448612"/>
              </a:xfrm>
              <a:solidFill>
                <a:srgbClr val="A5B0DF"/>
              </a:solidFill>
            </p:grpSpPr>
            <p:sp>
              <p:nvSpPr>
                <p:cNvPr id="147" name="Freeform 5"/>
                <p:cNvSpPr/>
                <p:nvPr/>
              </p:nvSpPr>
              <p:spPr bwMode="auto">
                <a:xfrm rot="18900000">
                  <a:off x="4000321" y="2721755"/>
                  <a:ext cx="2442748" cy="1051722"/>
                </a:xfrm>
                <a:custGeom>
                  <a:avLst/>
                  <a:gdLst>
                    <a:gd name="T0" fmla="*/ 57 w 246"/>
                    <a:gd name="T1" fmla="*/ 106 h 106"/>
                    <a:gd name="T2" fmla="*/ 123 w 246"/>
                    <a:gd name="T3" fmla="*/ 80 h 106"/>
                    <a:gd name="T4" fmla="*/ 189 w 246"/>
                    <a:gd name="T5" fmla="*/ 106 h 106"/>
                    <a:gd name="T6" fmla="*/ 246 w 246"/>
                    <a:gd name="T7" fmla="*/ 49 h 106"/>
                    <a:gd name="T8" fmla="*/ 123 w 246"/>
                    <a:gd name="T9" fmla="*/ 0 h 106"/>
                    <a:gd name="T10" fmla="*/ 0 w 246"/>
                    <a:gd name="T11" fmla="*/ 49 h 106"/>
                    <a:gd name="T12" fmla="*/ 57 w 246"/>
                    <a:gd name="T13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106">
                      <a:moveTo>
                        <a:pt x="57" y="106"/>
                      </a:moveTo>
                      <a:cubicBezTo>
                        <a:pt x="74" y="90"/>
                        <a:pt x="97" y="80"/>
                        <a:pt x="123" y="80"/>
                      </a:cubicBezTo>
                      <a:cubicBezTo>
                        <a:pt x="148" y="80"/>
                        <a:pt x="172" y="90"/>
                        <a:pt x="189" y="106"/>
                      </a:cubicBezTo>
                      <a:cubicBezTo>
                        <a:pt x="246" y="49"/>
                        <a:pt x="246" y="49"/>
                        <a:pt x="246" y="49"/>
                      </a:cubicBezTo>
                      <a:cubicBezTo>
                        <a:pt x="214" y="18"/>
                        <a:pt x="171" y="0"/>
                        <a:pt x="123" y="0"/>
                      </a:cubicBezTo>
                      <a:cubicBezTo>
                        <a:pt x="75" y="0"/>
                        <a:pt x="32" y="18"/>
                        <a:pt x="0" y="49"/>
                      </a:cubicBezTo>
                      <a:lnTo>
                        <a:pt x="57" y="1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48" name="Freeform 9"/>
                <p:cNvSpPr/>
                <p:nvPr/>
              </p:nvSpPr>
              <p:spPr bwMode="auto">
                <a:xfrm rot="18900000">
                  <a:off x="4225727" y="2324865"/>
                  <a:ext cx="1508790" cy="1360709"/>
                </a:xfrm>
                <a:custGeom>
                  <a:avLst/>
                  <a:gdLst>
                    <a:gd name="T0" fmla="*/ 76 w 152"/>
                    <a:gd name="T1" fmla="*/ 0 h 137"/>
                    <a:gd name="T2" fmla="*/ 152 w 152"/>
                    <a:gd name="T3" fmla="*/ 137 h 137"/>
                    <a:gd name="T4" fmla="*/ 76 w 152"/>
                    <a:gd name="T5" fmla="*/ 109 h 137"/>
                    <a:gd name="T6" fmla="*/ 0 w 152"/>
                    <a:gd name="T7" fmla="*/ 137 h 137"/>
                    <a:gd name="T8" fmla="*/ 76 w 152"/>
                    <a:gd name="T9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37">
                      <a:moveTo>
                        <a:pt x="76" y="0"/>
                      </a:moveTo>
                      <a:cubicBezTo>
                        <a:pt x="93" y="46"/>
                        <a:pt x="122" y="102"/>
                        <a:pt x="152" y="137"/>
                      </a:cubicBezTo>
                      <a:cubicBezTo>
                        <a:pt x="76" y="109"/>
                        <a:pt x="76" y="109"/>
                        <a:pt x="76" y="109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30" y="102"/>
                        <a:pt x="59" y="46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sp>
            <p:nvSpPr>
              <p:cNvPr id="149" name="Freeform 101"/>
              <p:cNvSpPr>
                <a:spLocks noEditPoints="true"/>
              </p:cNvSpPr>
              <p:nvPr/>
            </p:nvSpPr>
            <p:spPr bwMode="auto">
              <a:xfrm>
                <a:off x="4928912" y="2552864"/>
                <a:ext cx="430033" cy="420315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>
                <a:defPPr>
                  <a:defRPr lang="en-US"/>
                </a:defPPr>
                <a:lvl1pPr marL="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5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1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6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2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7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3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8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24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>
                  <a:solidFill>
                    <a:srgbClr val="595959">
                      <a:alpha val="100000"/>
                    </a:srgbClr>
                  </a:solidFill>
                  <a:latin typeface="默认字体"/>
                  <a:ea typeface="默认字体"/>
                  <a:cs typeface="Arial"/>
                  <a:sym typeface="思源宋体 CN"/>
                </a:endParaRPr>
              </a:p>
            </p:txBody>
          </p:sp>
        </p:grpSp>
        <p:grpSp>
          <p:nvGrpSpPr>
            <p:cNvPr id="150" name="组合 11"/>
            <p:cNvGrpSpPr/>
            <p:nvPr/>
          </p:nvGrpSpPr>
          <p:grpSpPr>
            <a:xfrm>
              <a:off x="6455734" y="1609471"/>
              <a:ext cx="1440240" cy="2432253"/>
              <a:chOff x="6455734" y="1609471"/>
              <a:chExt cx="1440240" cy="2432253"/>
            </a:xfrm>
          </p:grpSpPr>
          <p:grpSp>
            <p:nvGrpSpPr>
              <p:cNvPr id="151" name="Group 29"/>
              <p:cNvGrpSpPr/>
              <p:nvPr/>
            </p:nvGrpSpPr>
            <p:grpSpPr>
              <a:xfrm>
                <a:off x="6455734" y="1609471"/>
                <a:ext cx="1440240" cy="2432253"/>
                <a:chOff x="6447267" y="2027367"/>
                <a:chExt cx="1440240" cy="2432253"/>
              </a:xfrm>
              <a:solidFill>
                <a:srgbClr val="4D64C1"/>
              </a:solidFill>
            </p:grpSpPr>
            <p:sp>
              <p:nvSpPr>
                <p:cNvPr id="152" name="Freeform 7"/>
                <p:cNvSpPr/>
                <p:nvPr/>
              </p:nvSpPr>
              <p:spPr bwMode="auto">
                <a:xfrm rot="18900000">
                  <a:off x="6447267" y="2027367"/>
                  <a:ext cx="1052888" cy="2432253"/>
                </a:xfrm>
                <a:custGeom>
                  <a:avLst/>
                  <a:gdLst>
                    <a:gd name="T0" fmla="*/ 56 w 106"/>
                    <a:gd name="T1" fmla="*/ 245 h 245"/>
                    <a:gd name="T2" fmla="*/ 106 w 106"/>
                    <a:gd name="T3" fmla="*/ 122 h 245"/>
                    <a:gd name="T4" fmla="*/ 56 w 106"/>
                    <a:gd name="T5" fmla="*/ 0 h 245"/>
                    <a:gd name="T6" fmla="*/ 0 w 106"/>
                    <a:gd name="T7" fmla="*/ 56 h 245"/>
                    <a:gd name="T8" fmla="*/ 26 w 106"/>
                    <a:gd name="T9" fmla="*/ 122 h 245"/>
                    <a:gd name="T10" fmla="*/ 0 w 106"/>
                    <a:gd name="T11" fmla="*/ 189 h 245"/>
                    <a:gd name="T12" fmla="*/ 56 w 106"/>
                    <a:gd name="T13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245">
                      <a:moveTo>
                        <a:pt x="56" y="245"/>
                      </a:moveTo>
                      <a:cubicBezTo>
                        <a:pt x="87" y="213"/>
                        <a:pt x="106" y="170"/>
                        <a:pt x="106" y="122"/>
                      </a:cubicBezTo>
                      <a:cubicBezTo>
                        <a:pt x="106" y="75"/>
                        <a:pt x="87" y="32"/>
                        <a:pt x="56" y="0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6" y="74"/>
                        <a:pt x="26" y="97"/>
                        <a:pt x="26" y="122"/>
                      </a:cubicBezTo>
                      <a:cubicBezTo>
                        <a:pt x="26" y="148"/>
                        <a:pt x="16" y="171"/>
                        <a:pt x="0" y="189"/>
                      </a:cubicBezTo>
                      <a:lnTo>
                        <a:pt x="56" y="245"/>
                      </a:lnTo>
                      <a:close/>
                    </a:path>
                  </a:pathLst>
                </a:custGeom>
                <a:gradFill flip="none" rotWithShape="true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5400000" scaled="true"/>
                  <a:tileRect l="0" t="0" r="0" b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53" name="Freeform 11"/>
                <p:cNvSpPr/>
                <p:nvPr/>
              </p:nvSpPr>
              <p:spPr bwMode="auto">
                <a:xfrm rot="18900000">
                  <a:off x="6537291" y="2245748"/>
                  <a:ext cx="1350216" cy="1518118"/>
                </a:xfrm>
                <a:custGeom>
                  <a:avLst/>
                  <a:gdLst>
                    <a:gd name="T0" fmla="*/ 136 w 136"/>
                    <a:gd name="T1" fmla="*/ 76 h 153"/>
                    <a:gd name="T2" fmla="*/ 0 w 136"/>
                    <a:gd name="T3" fmla="*/ 153 h 153"/>
                    <a:gd name="T4" fmla="*/ 27 w 136"/>
                    <a:gd name="T5" fmla="*/ 76 h 153"/>
                    <a:gd name="T6" fmla="*/ 0 w 136"/>
                    <a:gd name="T7" fmla="*/ 0 h 153"/>
                    <a:gd name="T8" fmla="*/ 136 w 136"/>
                    <a:gd name="T9" fmla="*/ 7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153">
                      <a:moveTo>
                        <a:pt x="136" y="76"/>
                      </a:moveTo>
                      <a:cubicBezTo>
                        <a:pt x="91" y="93"/>
                        <a:pt x="34" y="122"/>
                        <a:pt x="0" y="153"/>
                      </a:cubicBezTo>
                      <a:cubicBezTo>
                        <a:pt x="27" y="76"/>
                        <a:pt x="27" y="76"/>
                        <a:pt x="27" y="7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4" y="31"/>
                        <a:pt x="91" y="60"/>
                        <a:pt x="136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en-US" sz="2399">
                    <a:solidFill>
                      <a:srgbClr val="595959">
                        <a:alpha val="100000"/>
                      </a:srgb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sp>
            <p:nvSpPr>
              <p:cNvPr id="154" name="Freeform 102"/>
              <p:cNvSpPr>
                <a:spLocks noEditPoints="true"/>
              </p:cNvSpPr>
              <p:nvPr/>
            </p:nvSpPr>
            <p:spPr bwMode="auto">
              <a:xfrm>
                <a:off x="6937343" y="2552864"/>
                <a:ext cx="403309" cy="488343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>
                <a:defPPr>
                  <a:defRPr lang="en-US"/>
                </a:defPPr>
                <a:lvl1pPr marL="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5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1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6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2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7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3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85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240" algn="l" defTabSz="914400" rtl="false" eaLnBrk="true" latinLnBrk="false" hangingPunct="true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>
                  <a:solidFill>
                    <a:srgbClr val="595959">
                      <a:alpha val="100000"/>
                    </a:srgbClr>
                  </a:solidFill>
                  <a:latin typeface="默认字体"/>
                  <a:ea typeface="默认字体"/>
                  <a:cs typeface="Arial"/>
                  <a:sym typeface="思源宋体 CN"/>
                </a:endParaRPr>
              </a:p>
            </p:txBody>
          </p:sp>
        </p:grpSp>
      </p:grpSp>
      <p:grpSp>
        <p:nvGrpSpPr>
          <p:cNvPr id="155" name="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424433" y="1780773"/>
            <a:ext cx="11543795" cy="4412295"/>
            <a:chOff x="424477" y="1780612"/>
            <a:chExt cx="11544933" cy="4412730"/>
          </a:xfrm>
        </p:grpSpPr>
        <p:grpSp>
          <p:nvGrpSpPr>
            <p:cNvPr id="156" name=""/>
            <p:cNvGrpSpPr/>
            <p:nvPr/>
          </p:nvGrpSpPr>
          <p:grpSpPr>
            <a:xfrm>
              <a:off x="849395" y="1780612"/>
              <a:ext cx="3600005" cy="2155560"/>
              <a:chOff x="849395" y="1780612"/>
              <a:chExt cx="3600005" cy="2155560"/>
            </a:xfrm>
          </p:grpSpPr>
          <p:sp>
            <p:nvSpPr>
              <p:cNvPr id="157" name="Shape 13761" descr="{&quot;isTemplate&quot;:true,&quot;type&quot;:&quot;title&quot;,&quot;canOmit&quot;:false,&quot;range&quot;:0}"/>
              <p:cNvSpPr/>
              <p:nvPr/>
            </p:nvSpPr>
            <p:spPr>
              <a:xfrm rot="0" flipH="false" flipV="false">
                <a:off x="849395" y="1780612"/>
                <a:ext cx="3600005" cy="4572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0" lvl="0" indent="0" algn="l" defTabSz="914400">
                  <a:lnSpc>
                    <a:spcPct val="10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  <a:sym typeface="Montserrat Semi Bold"/>
                  </a:defRPr>
                </a:pP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参</a:t>
                </a: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数校验</a:t>
                </a: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逻</a:t>
                </a: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辑</a:t>
                </a:r>
                <a:endParaRPr sz="3000">
                  <a:solidFill>
                    <a:schemeClr val="tx1">
                      <a:alpha val="100000"/>
                    </a:schemeClr>
                  </a:solidFill>
                  <a:latin typeface="等线"/>
                  <a:ea typeface="等线"/>
                  <a:cs typeface="+mn-cs"/>
                  <a:sym typeface="Montserrat Semi Bold"/>
                </a:endParaRPr>
              </a:p>
            </p:txBody>
          </p:sp>
          <p:sp>
            <p:nvSpPr>
              <p:cNvPr id="158" name="Shape 13761" descr="{&quot;isTemplate&quot;:true,&quot;type&quot;:&quot;content&quot;,&quot;canOmit&quot;:false,&quot;range&quot;:0}"/>
              <p:cNvSpPr/>
              <p:nvPr/>
            </p:nvSpPr>
            <p:spPr>
              <a:xfrm rot="0" flipH="false" flipV="false">
                <a:off x="849395" y="2136202"/>
                <a:ext cx="3600005" cy="179997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0" lvl="0" indent="0" algn="l" defTabSz="457189">
                  <a:lnSpc>
                    <a:spcPct val="13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  <a:sym typeface="Montserrat Semi Bold"/>
                  </a:defRPr>
                </a:pP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后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端在接收前端请求时，首先对参数进行校验，如路段编号是否合法、时间格式是否标准。</a:t>
                </a:r>
                <a:endParaRPr sz="3000">
                  <a:solidFill>
                    <a:schemeClr val="tx1">
                      <a:alpha val="100000"/>
                    </a:schemeClr>
                  </a:solidFill>
                  <a:latin typeface="等线"/>
                  <a:ea typeface="等线"/>
                  <a:cs typeface="+mn-cs"/>
                  <a:sym typeface="Montserrat Semi Bold"/>
                </a:endParaRPr>
              </a:p>
            </p:txBody>
          </p:sp>
        </p:grpSp>
        <p:grpSp>
          <p:nvGrpSpPr>
            <p:cNvPr id="159" name=""/>
            <p:cNvGrpSpPr/>
            <p:nvPr/>
          </p:nvGrpSpPr>
          <p:grpSpPr>
            <a:xfrm rot="0" flipH="false" flipV="false">
              <a:off x="424477" y="3936165"/>
              <a:ext cx="4024923" cy="2153864"/>
              <a:chOff x="424477" y="1678995"/>
              <a:chExt cx="4024923" cy="2153864"/>
            </a:xfrm>
          </p:grpSpPr>
          <p:sp>
            <p:nvSpPr>
              <p:cNvPr id="160" name="Shape 13761" descr="{&quot;isTemplate&quot;:true,&quot;type&quot;:&quot;title&quot;,&quot;canOmit&quot;:false,&quot;range&quot;:0}"/>
              <p:cNvSpPr/>
              <p:nvPr/>
            </p:nvSpPr>
            <p:spPr>
              <a:xfrm rot="0" flipH="false" flipV="false">
                <a:off x="849395" y="1678995"/>
                <a:ext cx="3600005" cy="4572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0" lvl="0" indent="0" algn="l" defTabSz="914400">
                  <a:lnSpc>
                    <a:spcPct val="10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  <a:sym typeface="Montserrat Semi Bold"/>
                  </a:defRPr>
                </a:pP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响应封装与处理</a:t>
                </a:r>
                <a:endParaRPr sz="3000">
                  <a:solidFill>
                    <a:schemeClr val="tx1">
                      <a:alpha val="100000"/>
                    </a:schemeClr>
                  </a:solidFill>
                  <a:latin typeface="等线"/>
                  <a:ea typeface="等线"/>
                  <a:cs typeface="+mn-cs"/>
                  <a:sym typeface="Montserrat Semi Bold"/>
                </a:endParaRPr>
              </a:p>
            </p:txBody>
          </p:sp>
          <p:sp>
            <p:nvSpPr>
              <p:cNvPr id="161" name="Shape 13761" descr="{&quot;isTemplate&quot;:true,&quot;type&quot;:&quot;content&quot;,&quot;canOmit&quot;:false,&quot;range&quot;:0}"/>
              <p:cNvSpPr/>
              <p:nvPr/>
            </p:nvSpPr>
            <p:spPr>
              <a:xfrm rot="0" flipH="false" flipV="false">
                <a:off x="424477" y="2032889"/>
                <a:ext cx="3600005" cy="179997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349758" lvl="0" indent="0" algn="l" defTabSz="914400">
                  <a:lnSpc>
                    <a:spcPct val="12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  <a:sym typeface="Montserrat Semi Bold"/>
                  </a:defRPr>
                </a:pP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将模型输出的结果结构化为系统通用数据格式；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补充时间戳、预测粒度、置信区间等附加信息。</a:t>
                </a:r>
                <a:endParaRPr sz="3000">
                  <a:solidFill>
                    <a:schemeClr val="tx1">
                      <a:alpha val="100000"/>
                    </a:schemeClr>
                  </a:solidFill>
                  <a:latin typeface="Arial"/>
                  <a:ea typeface="黑体"/>
                  <a:cs typeface="+mn-cs"/>
                  <a:sym typeface="Montserrat Semi Bold"/>
                </a:endParaRPr>
              </a:p>
            </p:txBody>
          </p:sp>
        </p:grpSp>
        <p:grpSp>
          <p:nvGrpSpPr>
            <p:cNvPr id="162" name=""/>
            <p:cNvGrpSpPr/>
            <p:nvPr/>
          </p:nvGrpSpPr>
          <p:grpSpPr>
            <a:xfrm rot="0" flipH="false" flipV="false">
              <a:off x="8004713" y="1780612"/>
              <a:ext cx="3955659" cy="2155558"/>
              <a:chOff x="849376" y="1780612"/>
              <a:chExt cx="3955659" cy="2155558"/>
            </a:xfrm>
          </p:grpSpPr>
          <p:sp>
            <p:nvSpPr>
              <p:cNvPr id="163" name="Shape 13761" descr="{&quot;isTemplate&quot;:true,&quot;type&quot;:&quot;title&quot;,&quot;canOmit&quot;:false,&quot;range&quot;:0}"/>
              <p:cNvSpPr/>
              <p:nvPr/>
            </p:nvSpPr>
            <p:spPr>
              <a:xfrm rot="0" flipH="false" flipV="false">
                <a:off x="1205030" y="1780612"/>
                <a:ext cx="3600005" cy="4572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0" lvl="0" indent="0" algn="l" defTabSz="914400">
                  <a:lnSpc>
                    <a:spcPct val="10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  <a:sym typeface="Montserrat Semi Bold"/>
                  </a:defRPr>
                </a:pP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请求预处理与转发</a:t>
                </a:r>
                <a:endParaRPr sz="3000">
                  <a:solidFill>
                    <a:schemeClr val="tx1">
                      <a:alpha val="100000"/>
                    </a:schemeClr>
                  </a:solidFill>
                  <a:latin typeface="等线"/>
                  <a:ea typeface="等线"/>
                  <a:cs typeface="+mn-cs"/>
                  <a:sym typeface="Montserrat Semi Bold"/>
                </a:endParaRPr>
              </a:p>
            </p:txBody>
          </p:sp>
          <p:sp>
            <p:nvSpPr>
              <p:cNvPr id="164" name="Shape 13761" descr="{&quot;isTemplate&quot;:true,&quot;type&quot;:&quot;content&quot;,&quot;canOmit&quot;:false,&quot;range&quot;:0}"/>
              <p:cNvSpPr/>
              <p:nvPr/>
            </p:nvSpPr>
            <p:spPr>
              <a:xfrm rot="0" flipH="false" flipV="false">
                <a:off x="849376" y="2136202"/>
                <a:ext cx="3600005" cy="1799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349758" lvl="0" indent="0" algn="l" defTabSz="914400">
                  <a:lnSpc>
                    <a:spcPct val="12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  <a:sym typeface="Montserrat Semi Bold"/>
                  </a:defRPr>
                </a:pP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将业务请求转化为模型所需的 JSON 格式标准输入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，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判断所选模型，调用对应模型接口（如 RandomForest）</a:t>
                </a:r>
                <a:endParaRPr sz="3000">
                  <a:solidFill>
                    <a:schemeClr val="tx1">
                      <a:alpha val="100000"/>
                    </a:schemeClr>
                  </a:solidFill>
                  <a:latin typeface="Arial"/>
                  <a:ea typeface="黑体"/>
                  <a:cs typeface="+mn-cs"/>
                  <a:sym typeface="Montserrat Semi Bold"/>
                </a:endParaRPr>
              </a:p>
              <a:p>
                <a:pPr marL="349758" lvl="0" algn="l" defTabSz="914400">
                  <a:lnSpc>
                    <a:spcPct val="120000"/>
                  </a:lnSpc>
                  <a:buFont typeface="Arial" charset="0"/>
                  <a:buChar char="•"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  <a:sym typeface="Montserrat Semi Bold"/>
                  </a:defRPr>
                </a:pPr>
                <a:endParaRPr sz="3000">
                  <a:solidFill>
                    <a:schemeClr val="tx1">
                      <a:alpha val="100000"/>
                    </a:schemeClr>
                  </a:solidFill>
                  <a:latin typeface="Arial"/>
                  <a:ea typeface="黑体"/>
                  <a:cs typeface="+mn-cs"/>
                  <a:sym typeface="Montserrat Semi Bold"/>
                </a:endParaRPr>
              </a:p>
            </p:txBody>
          </p:sp>
        </p:grpSp>
        <p:grpSp>
          <p:nvGrpSpPr>
            <p:cNvPr id="165" name=""/>
            <p:cNvGrpSpPr/>
            <p:nvPr/>
          </p:nvGrpSpPr>
          <p:grpSpPr>
            <a:xfrm rot="0" flipH="false" flipV="false">
              <a:off x="8004732" y="3913069"/>
              <a:ext cx="3964678" cy="2280273"/>
              <a:chOff x="849395" y="1655899"/>
              <a:chExt cx="3964678" cy="2280273"/>
            </a:xfrm>
          </p:grpSpPr>
          <p:sp>
            <p:nvSpPr>
              <p:cNvPr id="166" name="Shape 13761" descr="{&quot;isTemplate&quot;:true,&quot;type&quot;:&quot;title&quot;,&quot;canOmit&quot;:false,&quot;range&quot;:0}"/>
              <p:cNvSpPr/>
              <p:nvPr/>
            </p:nvSpPr>
            <p:spPr>
              <a:xfrm rot="0" flipH="false" flipV="false">
                <a:off x="1214068" y="1655899"/>
                <a:ext cx="3600005" cy="4572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0" lvl="0" indent="0" algn="l" defTabSz="457189">
                  <a:lnSpc>
                    <a:spcPct val="10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  <a:sym typeface="Montserrat Semi Bold"/>
                  </a:defRPr>
                </a:pP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业</a:t>
                </a: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  <a:sym typeface="Montserrat Semi Bold"/>
                  </a:rPr>
                  <a:t>务流程控制</a:t>
                </a:r>
                <a:endParaRPr sz="3000">
                  <a:solidFill>
                    <a:schemeClr val="tx1">
                      <a:alpha val="100000"/>
                    </a:schemeClr>
                  </a:solidFill>
                  <a:latin typeface="等线"/>
                  <a:ea typeface="等线"/>
                  <a:cs typeface="+mn-cs"/>
                  <a:sym typeface="Montserrat Semi Bold"/>
                </a:endParaRPr>
              </a:p>
            </p:txBody>
          </p:sp>
          <p:sp>
            <p:nvSpPr>
              <p:cNvPr id="167" name="Shape 13761" descr="{&quot;isTemplate&quot;:true,&quot;type&quot;:&quot;content&quot;,&quot;canOmit&quot;:false,&quot;range&quot;:0}"/>
              <p:cNvSpPr/>
              <p:nvPr/>
            </p:nvSpPr>
            <p:spPr>
              <a:xfrm rot="0" flipH="false" flipV="false">
                <a:off x="849395" y="2136202"/>
                <a:ext cx="3600005" cy="179997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t">
                <a:noAutofit/>
              </a:bodyPr>
              <a:lstStyle>
                <a:lvl1pPr algn="l">
                  <a:lnSpc>
                    <a:spcPct val="120000"/>
                  </a:lnSpc>
                  <a:defRPr sz="3000">
                    <a:latin typeface="+mn-lt"/>
                    <a:ea typeface="+mn-ea"/>
                    <a:cs typeface="+mn-cs"/>
                    <a:sym typeface="Montserrat Semi Bold"/>
                  </a:defRPr>
                </a:lvl1pPr>
              </a:lstStyle>
              <a:p>
                <a:pPr marL="0" indent="0" defTabSz="457189">
                  <a:lnSpc>
                    <a:spcPct val="130000"/>
                  </a:lnSpc>
                  <a:buNone/>
                  <a:defRPr sz="30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  <a:sym typeface="Montserrat Semi Bold"/>
                  </a:defRPr>
                </a:pPr>
                <a:endParaRPr lang="zh-CN" sz="1399">
                  <a:solidFill>
                    <a:schemeClr val="tx1">
                      <a:alpha val="100000"/>
                    </a:schemeClr>
                  </a:solidFill>
                  <a:latin typeface="默认字体"/>
                  <a:ea typeface="默认字体"/>
                  <a:cs typeface="思源黑体 CN Regular"/>
                  <a:sym typeface="思源宋体 CN"/>
                </a:endParaRPr>
              </a:p>
            </p:txBody>
          </p:sp>
        </p:grpSp>
      </p:grpSp>
      <p:sp>
        <p:nvSpPr>
          <p:cNvPr id="168" name="" descr="{&quot;isTemplate&quot;:true,&quot;type&quot;:&quot;title&quot;,&quot;canOmit&quot;:false,&quot;range&quot;:0}"/>
          <p:cNvSpPr txBox="true"/>
          <p:nvPr/>
        </p:nvSpPr>
        <p:spPr>
          <a:xfrm rot="0" flipH="false" flipV="false">
            <a:off x="636184" y="495861"/>
            <a:ext cx="4254500" cy="946150"/>
          </a:xfrm>
          <a:prstGeom prst="rect">
            <a:avLst/>
          </a:prstGeom>
          <a:noFill/>
        </p:spPr>
        <p:txBody>
          <a:bodyPr wrap="square" lIns="89991" tIns="46795" rIns="89991" bIns="46795" rtlCol="false" anchor="b" anchorCtr="false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2800" b="true" i="false" u="none" strike="noStrike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+mn-cs"/>
              </a:rPr>
              <a:t>业务逻辑控制与流程协作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349758" lvl="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endParaRPr sz="2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169" name=""/>
          <p:cNvSpPr txBox="true"/>
          <p:nvPr/>
        </p:nvSpPr>
        <p:spPr>
          <a:xfrm rot="0" flipH="false" flipV="false">
            <a:off x="8303830" y="4289972"/>
            <a:ext cx="2819400" cy="8572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 marL="0" lvl="0" algn="l" defTabSz="914400">
              <a:lnSpc>
                <a:spcPct val="12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1399" b="false" i="false" u="none" strike="noStrike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+mn-cs"/>
              </a:rPr>
              <a:t>各</a:t>
            </a:r>
            <a:r>
              <a:rPr lang="zh-CN" sz="1399" b="false" i="false" u="none" strike="noStrike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+mn-cs"/>
              </a:rPr>
              <a:t>服</a:t>
            </a:r>
            <a:r>
              <a:rPr lang="zh-CN" sz="1399" b="false" i="false" u="none" strike="noStrike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+mn-cs"/>
              </a:rPr>
              <a:t>务之间由控制器统一调度，确保系统流程完整闭环、逻辑清晰。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27" descr="{&quot;isTemplate&quot;:true,&quot;type&quot;:&quot;image&quot;,&quot;canOmit&quot;:false}"/>
          <p:cNvPicPr>
            <a:picLocks noChangeAspect="true"/>
          </p:cNvPicPr>
          <p:nvPr/>
        </p:nvPicPr>
        <p:blipFill>
          <a:blip r:embed="rId1"/>
          <a:srcRect l="0" t="0" r="0" b="0"/>
          <a:stretch>
            <a:fillRect/>
          </a:stretch>
        </p:blipFill>
        <p:spPr>
          <a:xfrm>
            <a:off x="943366" y="1858744"/>
            <a:ext cx="2806978" cy="3742636"/>
          </a:xfrm>
          <a:prstGeom prst="rect">
            <a:avLst/>
          </a:prstGeom>
        </p:spPr>
      </p:pic>
      <p:grpSp>
        <p:nvGrpSpPr>
          <p:cNvPr id="172" name="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4313041" y="1658274"/>
            <a:ext cx="7401041" cy="4385240"/>
            <a:chOff x="4313465" y="1658101"/>
            <a:chExt cx="7401768" cy="4385670"/>
          </a:xfrm>
        </p:grpSpPr>
        <p:grpSp>
          <p:nvGrpSpPr>
            <p:cNvPr id="173" name=""/>
            <p:cNvGrpSpPr/>
            <p:nvPr/>
          </p:nvGrpSpPr>
          <p:grpSpPr>
            <a:xfrm>
              <a:off x="4313466" y="1658101"/>
              <a:ext cx="3559620" cy="2169477"/>
              <a:chOff x="4313466" y="1658101"/>
              <a:chExt cx="3559620" cy="2169477"/>
            </a:xfrm>
          </p:grpSpPr>
          <p:grpSp>
            <p:nvGrpSpPr>
              <p:cNvPr id="174" name="Group 18"/>
              <p:cNvGrpSpPr/>
              <p:nvPr/>
            </p:nvGrpSpPr>
            <p:grpSpPr>
              <a:xfrm rot="0" flipH="false" flipV="false">
                <a:off x="4313466" y="1785101"/>
                <a:ext cx="648000" cy="648000"/>
                <a:chOff x="1523718" y="4073671"/>
                <a:chExt cx="1545952" cy="1545347"/>
              </a:xfrm>
            </p:grpSpPr>
            <p:sp>
              <p:nvSpPr>
                <p:cNvPr id="175" name="Oval 19"/>
                <p:cNvSpPr/>
                <p:nvPr/>
              </p:nvSpPr>
              <p:spPr>
                <a:xfrm>
                  <a:off x="1523718" y="4073671"/>
                  <a:ext cx="1545952" cy="1545347"/>
                </a:xfrm>
                <a:prstGeom prst="ellipse">
                  <a:avLst/>
                </a:prstGeom>
                <a:gradFill flip="none" rotWithShape="true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5400000" scaled="true"/>
                  <a:tileRect l="0" t="0" r="0" b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algn="ctr"/>
                  <a:endParaRPr lang="en-US" sz="3199">
                    <a:solidFill>
                      <a:schemeClr val="accent2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76" name="AutoShape 115"/>
                <p:cNvSpPr/>
                <p:nvPr/>
              </p:nvSpPr>
              <p:spPr bwMode="auto">
                <a:xfrm>
                  <a:off x="1911609" y="4451102"/>
                  <a:ext cx="820217" cy="82767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357" y="18801"/>
                      </a:moveTo>
                      <a:cubicBezTo>
                        <a:pt x="21518" y="18965"/>
                        <a:pt x="21599" y="19177"/>
                        <a:pt x="21599" y="19436"/>
                      </a:cubicBezTo>
                      <a:cubicBezTo>
                        <a:pt x="21599" y="19580"/>
                        <a:pt x="21518" y="19775"/>
                        <a:pt x="21357" y="20018"/>
                      </a:cubicBezTo>
                      <a:cubicBezTo>
                        <a:pt x="21193" y="20261"/>
                        <a:pt x="20989" y="20504"/>
                        <a:pt x="20746" y="20741"/>
                      </a:cubicBezTo>
                      <a:cubicBezTo>
                        <a:pt x="20503" y="20978"/>
                        <a:pt x="20260" y="21184"/>
                        <a:pt x="20023" y="21348"/>
                      </a:cubicBezTo>
                      <a:cubicBezTo>
                        <a:pt x="19783" y="21518"/>
                        <a:pt x="19593" y="21599"/>
                        <a:pt x="19447" y="21599"/>
                      </a:cubicBezTo>
                      <a:cubicBezTo>
                        <a:pt x="19189" y="21599"/>
                        <a:pt x="18975" y="21515"/>
                        <a:pt x="18811" y="21343"/>
                      </a:cubicBezTo>
                      <a:lnTo>
                        <a:pt x="13957" y="16502"/>
                      </a:lnTo>
                      <a:cubicBezTo>
                        <a:pt x="13217" y="16980"/>
                        <a:pt x="12428" y="17350"/>
                        <a:pt x="11589" y="17604"/>
                      </a:cubicBezTo>
                      <a:cubicBezTo>
                        <a:pt x="10750" y="17864"/>
                        <a:pt x="9891" y="17991"/>
                        <a:pt x="9007" y="17991"/>
                      </a:cubicBezTo>
                      <a:cubicBezTo>
                        <a:pt x="7769" y="17991"/>
                        <a:pt x="6608" y="17759"/>
                        <a:pt x="5517" y="17290"/>
                      </a:cubicBezTo>
                      <a:cubicBezTo>
                        <a:pt x="4427" y="16822"/>
                        <a:pt x="3469" y="16175"/>
                        <a:pt x="2644" y="15353"/>
                      </a:cubicBezTo>
                      <a:cubicBezTo>
                        <a:pt x="1816" y="14534"/>
                        <a:pt x="1172" y="13580"/>
                        <a:pt x="700" y="12487"/>
                      </a:cubicBezTo>
                      <a:cubicBezTo>
                        <a:pt x="231" y="11400"/>
                        <a:pt x="0" y="10236"/>
                        <a:pt x="0" y="8999"/>
                      </a:cubicBezTo>
                      <a:cubicBezTo>
                        <a:pt x="0" y="7768"/>
                        <a:pt x="231" y="6602"/>
                        <a:pt x="700" y="5515"/>
                      </a:cubicBezTo>
                      <a:cubicBezTo>
                        <a:pt x="1169" y="4422"/>
                        <a:pt x="1816" y="3467"/>
                        <a:pt x="2644" y="2645"/>
                      </a:cubicBezTo>
                      <a:cubicBezTo>
                        <a:pt x="3469" y="1827"/>
                        <a:pt x="4424" y="1180"/>
                        <a:pt x="5512" y="708"/>
                      </a:cubicBezTo>
                      <a:cubicBezTo>
                        <a:pt x="6600" y="237"/>
                        <a:pt x="7764" y="0"/>
                        <a:pt x="9007" y="0"/>
                      </a:cubicBezTo>
                      <a:cubicBezTo>
                        <a:pt x="10244" y="0"/>
                        <a:pt x="11403" y="237"/>
                        <a:pt x="12488" y="708"/>
                      </a:cubicBezTo>
                      <a:cubicBezTo>
                        <a:pt x="13573" y="1180"/>
                        <a:pt x="14530" y="1827"/>
                        <a:pt x="15358" y="2645"/>
                      </a:cubicBezTo>
                      <a:cubicBezTo>
                        <a:pt x="16183" y="3467"/>
                        <a:pt x="16830" y="4422"/>
                        <a:pt x="17299" y="5515"/>
                      </a:cubicBezTo>
                      <a:cubicBezTo>
                        <a:pt x="17768" y="6602"/>
                        <a:pt x="18003" y="7768"/>
                        <a:pt x="18003" y="8999"/>
                      </a:cubicBezTo>
                      <a:cubicBezTo>
                        <a:pt x="18003" y="9886"/>
                        <a:pt x="17873" y="10747"/>
                        <a:pt x="17616" y="11589"/>
                      </a:cubicBezTo>
                      <a:cubicBezTo>
                        <a:pt x="17359" y="12433"/>
                        <a:pt x="16991" y="13218"/>
                        <a:pt x="16514" y="13947"/>
                      </a:cubicBezTo>
                      <a:lnTo>
                        <a:pt x="21357" y="18801"/>
                      </a:lnTo>
                      <a:close/>
                      <a:moveTo>
                        <a:pt x="3596" y="8999"/>
                      </a:moveTo>
                      <a:cubicBezTo>
                        <a:pt x="3596" y="9759"/>
                        <a:pt x="3740" y="10465"/>
                        <a:pt x="4028" y="11117"/>
                      </a:cubicBezTo>
                      <a:cubicBezTo>
                        <a:pt x="4317" y="11770"/>
                        <a:pt x="4707" y="12337"/>
                        <a:pt x="5193" y="12820"/>
                      </a:cubicBezTo>
                      <a:cubicBezTo>
                        <a:pt x="5679" y="13300"/>
                        <a:pt x="6252" y="13684"/>
                        <a:pt x="6908" y="13969"/>
                      </a:cubicBezTo>
                      <a:cubicBezTo>
                        <a:pt x="7566" y="14252"/>
                        <a:pt x="8264" y="14393"/>
                        <a:pt x="9004" y="14393"/>
                      </a:cubicBezTo>
                      <a:cubicBezTo>
                        <a:pt x="9744" y="14393"/>
                        <a:pt x="10439" y="14252"/>
                        <a:pt x="11092" y="13969"/>
                      </a:cubicBezTo>
                      <a:cubicBezTo>
                        <a:pt x="11745" y="13684"/>
                        <a:pt x="12318" y="13300"/>
                        <a:pt x="12801" y="12820"/>
                      </a:cubicBezTo>
                      <a:cubicBezTo>
                        <a:pt x="13290" y="12337"/>
                        <a:pt x="13677" y="11770"/>
                        <a:pt x="13965" y="11117"/>
                      </a:cubicBezTo>
                      <a:cubicBezTo>
                        <a:pt x="14254" y="10465"/>
                        <a:pt x="14398" y="9759"/>
                        <a:pt x="14398" y="8999"/>
                      </a:cubicBezTo>
                      <a:cubicBezTo>
                        <a:pt x="14398" y="8259"/>
                        <a:pt x="14254" y="7565"/>
                        <a:pt x="13965" y="6912"/>
                      </a:cubicBezTo>
                      <a:cubicBezTo>
                        <a:pt x="13674" y="6257"/>
                        <a:pt x="13290" y="5684"/>
                        <a:pt x="12801" y="5192"/>
                      </a:cubicBezTo>
                      <a:cubicBezTo>
                        <a:pt x="12315" y="4704"/>
                        <a:pt x="11745" y="4317"/>
                        <a:pt x="11092" y="4032"/>
                      </a:cubicBezTo>
                      <a:cubicBezTo>
                        <a:pt x="10439" y="3749"/>
                        <a:pt x="9741" y="3605"/>
                        <a:pt x="9004" y="3605"/>
                      </a:cubicBezTo>
                      <a:cubicBezTo>
                        <a:pt x="8267" y="3605"/>
                        <a:pt x="7566" y="3749"/>
                        <a:pt x="6908" y="4032"/>
                      </a:cubicBezTo>
                      <a:cubicBezTo>
                        <a:pt x="6252" y="4317"/>
                        <a:pt x="5676" y="4704"/>
                        <a:pt x="5193" y="5192"/>
                      </a:cubicBezTo>
                      <a:cubicBezTo>
                        <a:pt x="4707" y="5684"/>
                        <a:pt x="4317" y="6257"/>
                        <a:pt x="4028" y="6912"/>
                      </a:cubicBezTo>
                      <a:cubicBezTo>
                        <a:pt x="3740" y="7565"/>
                        <a:pt x="3596" y="8256"/>
                        <a:pt x="3596" y="8999"/>
                      </a:cubicBezTo>
                      <a:moveTo>
                        <a:pt x="9007" y="5591"/>
                      </a:moveTo>
                      <a:cubicBezTo>
                        <a:pt x="9185" y="5591"/>
                        <a:pt x="9343" y="5656"/>
                        <a:pt x="9473" y="5785"/>
                      </a:cubicBezTo>
                      <a:cubicBezTo>
                        <a:pt x="9603" y="5918"/>
                        <a:pt x="9668" y="6082"/>
                        <a:pt x="9668" y="6279"/>
                      </a:cubicBezTo>
                      <a:cubicBezTo>
                        <a:pt x="9668" y="6460"/>
                        <a:pt x="9603" y="6616"/>
                        <a:pt x="9473" y="6745"/>
                      </a:cubicBezTo>
                      <a:cubicBezTo>
                        <a:pt x="9343" y="6878"/>
                        <a:pt x="9185" y="6943"/>
                        <a:pt x="9007" y="6943"/>
                      </a:cubicBezTo>
                      <a:cubicBezTo>
                        <a:pt x="8439" y="6943"/>
                        <a:pt x="7953" y="7144"/>
                        <a:pt x="7552" y="7536"/>
                      </a:cubicBezTo>
                      <a:cubicBezTo>
                        <a:pt x="7151" y="7934"/>
                        <a:pt x="6950" y="8423"/>
                        <a:pt x="6950" y="8996"/>
                      </a:cubicBezTo>
                      <a:cubicBezTo>
                        <a:pt x="6950" y="9180"/>
                        <a:pt x="6885" y="9332"/>
                        <a:pt x="6755" y="9465"/>
                      </a:cubicBezTo>
                      <a:cubicBezTo>
                        <a:pt x="6622" y="9595"/>
                        <a:pt x="6467" y="9657"/>
                        <a:pt x="6289" y="9657"/>
                      </a:cubicBezTo>
                      <a:cubicBezTo>
                        <a:pt x="6080" y="9657"/>
                        <a:pt x="5913" y="9595"/>
                        <a:pt x="5786" y="9465"/>
                      </a:cubicBezTo>
                      <a:cubicBezTo>
                        <a:pt x="5659" y="9332"/>
                        <a:pt x="5599" y="9180"/>
                        <a:pt x="5599" y="8996"/>
                      </a:cubicBezTo>
                      <a:cubicBezTo>
                        <a:pt x="5599" y="8539"/>
                        <a:pt x="5684" y="8104"/>
                        <a:pt x="5862" y="7686"/>
                      </a:cubicBezTo>
                      <a:cubicBezTo>
                        <a:pt x="6037" y="7271"/>
                        <a:pt x="6280" y="6907"/>
                        <a:pt x="6597" y="6590"/>
                      </a:cubicBezTo>
                      <a:cubicBezTo>
                        <a:pt x="6905" y="6277"/>
                        <a:pt x="7264" y="6028"/>
                        <a:pt x="7676" y="5856"/>
                      </a:cubicBezTo>
                      <a:cubicBezTo>
                        <a:pt x="8086" y="5681"/>
                        <a:pt x="8529" y="5591"/>
                        <a:pt x="9007" y="559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342891"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sz="2199">
                    <a:solidFill>
                      <a:srgbClr val="44CEB9">
                        <a:alpha val="100000"/>
                      </a:srgbClr>
                    </a:solidFill>
                    <a:effectLst>
                      <a:outerShdw blurRad="38100" dist="38100" dir="2700000" sx="100000" sy="100000" algn="tl">
                        <a:srgbClr val="000000">
                          <a:alpha val="100000"/>
                        </a:srgbClr>
                      </a:outerShdw>
                    </a:effectLst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grpSp>
            <p:nvGrpSpPr>
              <p:cNvPr id="177" name=""/>
              <p:cNvGrpSpPr/>
              <p:nvPr/>
            </p:nvGrpSpPr>
            <p:grpSpPr>
              <a:xfrm rot="0" flipH="false" flipV="false">
                <a:off x="5065840" y="1658101"/>
                <a:ext cx="2807246" cy="2169477"/>
                <a:chOff x="5113466" y="1785101"/>
                <a:chExt cx="2807246" cy="2169477"/>
              </a:xfrm>
            </p:grpSpPr>
            <p:sp>
              <p:nvSpPr>
                <p:cNvPr id="178" name="文本框 30" descr="{&quot;isTemplate&quot;:true,&quot;type&quot;:&quot;title&quot;,&quot;canOmit&quot;:false,&quot;range&quot;:0}"/>
                <p:cNvSpPr txBox="true"/>
                <p:nvPr/>
              </p:nvSpPr>
              <p:spPr>
                <a:xfrm rot="0" flipH="false" flipV="false">
                  <a:off x="5113466" y="1785101"/>
                  <a:ext cx="2667263" cy="3683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>
                    <a:lnSpc>
                      <a:spcPct val="10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sz="1800" b="tru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数</a:t>
                  </a:r>
                  <a:r>
                    <a:rPr sz="1800" b="tru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据库结</a:t>
                  </a:r>
                  <a:r>
                    <a:rPr sz="1800" b="tru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构设计</a:t>
                  </a:r>
                  <a:endParaRPr/>
                </a:p>
              </p:txBody>
            </p:sp>
            <p:sp>
              <p:nvSpPr>
                <p:cNvPr id="179" name="文本框 30" descr="{&quot;isTemplate&quot;:true,&quot;type&quot;:&quot;content&quot;,&quot;canOmit&quot;:false,&quot;range&quot;:0}"/>
                <p:cNvSpPr txBox="true"/>
                <p:nvPr/>
              </p:nvSpPr>
              <p:spPr>
                <a:xfrm rot="0" flipH="false" flipV="false">
                  <a:off x="5113482" y="2228813"/>
                  <a:ext cx="2807230" cy="1725765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marL="0" lvl="0" indent="0" algn="l" defTabSz="914400">
                    <a:lnSpc>
                      <a:spcPct val="13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Arial"/>
                      <a:ea typeface="黑体"/>
                      <a:cs typeface="+mn-cs"/>
                    </a:defRPr>
                  </a:pP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等线"/>
                      <a:sym typeface="思源宋体 CN"/>
                    </a:rPr>
                    <a:t>使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用 MySQL 存储系统核心数据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表结构包括：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traffic_history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（历史数据）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prediction_result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（预测结果）、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user_info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（用户信息）等</a:t>
                  </a:r>
                  <a:endPara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endParaRPr>
                </a:p>
              </p:txBody>
            </p:sp>
          </p:grpSp>
        </p:grpSp>
        <p:grpSp>
          <p:nvGrpSpPr>
            <p:cNvPr id="180" name=""/>
            <p:cNvGrpSpPr/>
            <p:nvPr/>
          </p:nvGrpSpPr>
          <p:grpSpPr>
            <a:xfrm>
              <a:off x="4313467" y="3841066"/>
              <a:ext cx="3425991" cy="2182962"/>
              <a:chOff x="4313466" y="3841066"/>
              <a:chExt cx="3425988" cy="2182963"/>
            </a:xfrm>
          </p:grpSpPr>
          <p:grpSp>
            <p:nvGrpSpPr>
              <p:cNvPr id="181" name="Group 21"/>
              <p:cNvGrpSpPr/>
              <p:nvPr/>
            </p:nvGrpSpPr>
            <p:grpSpPr>
              <a:xfrm rot="0" flipH="false" flipV="false">
                <a:off x="4313466" y="3968066"/>
                <a:ext cx="648000" cy="648000"/>
                <a:chOff x="1549626" y="6417533"/>
                <a:chExt cx="1545952" cy="1545347"/>
              </a:xfrm>
            </p:grpSpPr>
            <p:sp>
              <p:nvSpPr>
                <p:cNvPr id="182" name="Oval 22"/>
                <p:cNvSpPr/>
                <p:nvPr/>
              </p:nvSpPr>
              <p:spPr>
                <a:xfrm>
                  <a:off x="1549626" y="6417533"/>
                  <a:ext cx="1545952" cy="154534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algn="ctr"/>
                  <a:endParaRPr lang="en-US" sz="3199"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83" name="AutoShape 60"/>
                <p:cNvSpPr>
                  <a:spLocks noChangeAspect="true"/>
                </p:cNvSpPr>
                <p:nvPr/>
              </p:nvSpPr>
              <p:spPr bwMode="auto">
                <a:xfrm>
                  <a:off x="1940525" y="6858000"/>
                  <a:ext cx="889082" cy="788146"/>
                </a:xfrm>
                <a:custGeom>
                  <a:avLst/>
                  <a:gdLst>
                    <a:gd name="T0" fmla="*/ 10800 w 21600"/>
                    <a:gd name="T1" fmla="*/ 10796 h 21592"/>
                    <a:gd name="T2" fmla="*/ 10800 w 21600"/>
                    <a:gd name="T3" fmla="*/ 10796 h 21592"/>
                    <a:gd name="T4" fmla="*/ 10800 w 21600"/>
                    <a:gd name="T5" fmla="*/ 10796 h 21592"/>
                    <a:gd name="T6" fmla="*/ 10800 w 21600"/>
                    <a:gd name="T7" fmla="*/ 10796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592">
                      <a:moveTo>
                        <a:pt x="16719" y="11484"/>
                      </a:moveTo>
                      <a:cubicBezTo>
                        <a:pt x="16972" y="11823"/>
                        <a:pt x="17102" y="12217"/>
                        <a:pt x="17111" y="12666"/>
                      </a:cubicBezTo>
                      <a:cubicBezTo>
                        <a:pt x="17118" y="13118"/>
                        <a:pt x="16986" y="13503"/>
                        <a:pt x="16719" y="13825"/>
                      </a:cubicBezTo>
                      <a:lnTo>
                        <a:pt x="10660" y="21039"/>
                      </a:lnTo>
                      <a:cubicBezTo>
                        <a:pt x="10393" y="21361"/>
                        <a:pt x="10061" y="21530"/>
                        <a:pt x="9664" y="21548"/>
                      </a:cubicBezTo>
                      <a:cubicBezTo>
                        <a:pt x="9270" y="21568"/>
                        <a:pt x="8950" y="21398"/>
                        <a:pt x="8704" y="21039"/>
                      </a:cubicBezTo>
                      <a:lnTo>
                        <a:pt x="991" y="10768"/>
                      </a:lnTo>
                      <a:cubicBezTo>
                        <a:pt x="721" y="10408"/>
                        <a:pt x="488" y="9960"/>
                        <a:pt x="293" y="9416"/>
                      </a:cubicBezTo>
                      <a:cubicBezTo>
                        <a:pt x="98" y="8878"/>
                        <a:pt x="0" y="8375"/>
                        <a:pt x="0" y="7918"/>
                      </a:cubicBezTo>
                      <a:lnTo>
                        <a:pt x="0" y="1668"/>
                      </a:lnTo>
                      <a:cubicBezTo>
                        <a:pt x="0" y="1216"/>
                        <a:pt x="134" y="825"/>
                        <a:pt x="401" y="497"/>
                      </a:cubicBezTo>
                      <a:cubicBezTo>
                        <a:pt x="671" y="166"/>
                        <a:pt x="1003" y="0"/>
                        <a:pt x="1392" y="0"/>
                      </a:cubicBezTo>
                      <a:lnTo>
                        <a:pt x="6619" y="0"/>
                      </a:lnTo>
                      <a:cubicBezTo>
                        <a:pt x="6811" y="0"/>
                        <a:pt x="7016" y="28"/>
                        <a:pt x="7237" y="83"/>
                      </a:cubicBezTo>
                      <a:cubicBezTo>
                        <a:pt x="7456" y="138"/>
                        <a:pt x="7677" y="224"/>
                        <a:pt x="7899" y="336"/>
                      </a:cubicBezTo>
                      <a:cubicBezTo>
                        <a:pt x="8120" y="451"/>
                        <a:pt x="8332" y="580"/>
                        <a:pt x="8524" y="724"/>
                      </a:cubicBezTo>
                      <a:cubicBezTo>
                        <a:pt x="8719" y="865"/>
                        <a:pt x="8880" y="1021"/>
                        <a:pt x="9005" y="1185"/>
                      </a:cubicBezTo>
                      <a:lnTo>
                        <a:pt x="16719" y="11484"/>
                      </a:lnTo>
                      <a:close/>
                      <a:moveTo>
                        <a:pt x="3603" y="5922"/>
                      </a:moveTo>
                      <a:cubicBezTo>
                        <a:pt x="3964" y="5922"/>
                        <a:pt x="4279" y="5761"/>
                        <a:pt x="4548" y="5441"/>
                      </a:cubicBezTo>
                      <a:cubicBezTo>
                        <a:pt x="4815" y="5116"/>
                        <a:pt x="4952" y="4740"/>
                        <a:pt x="4952" y="4311"/>
                      </a:cubicBezTo>
                      <a:cubicBezTo>
                        <a:pt x="4952" y="3862"/>
                        <a:pt x="4815" y="3477"/>
                        <a:pt x="4548" y="3160"/>
                      </a:cubicBezTo>
                      <a:cubicBezTo>
                        <a:pt x="4281" y="2844"/>
                        <a:pt x="3966" y="2686"/>
                        <a:pt x="3603" y="2686"/>
                      </a:cubicBezTo>
                      <a:cubicBezTo>
                        <a:pt x="3227" y="2686"/>
                        <a:pt x="2908" y="2844"/>
                        <a:pt x="2643" y="3160"/>
                      </a:cubicBezTo>
                      <a:cubicBezTo>
                        <a:pt x="2378" y="3477"/>
                        <a:pt x="2246" y="3862"/>
                        <a:pt x="2246" y="4311"/>
                      </a:cubicBezTo>
                      <a:cubicBezTo>
                        <a:pt x="2246" y="4739"/>
                        <a:pt x="2378" y="5116"/>
                        <a:pt x="2643" y="5441"/>
                      </a:cubicBezTo>
                      <a:cubicBezTo>
                        <a:pt x="2905" y="5761"/>
                        <a:pt x="3225" y="5922"/>
                        <a:pt x="3603" y="5922"/>
                      </a:cubicBezTo>
                      <a:moveTo>
                        <a:pt x="21198" y="11510"/>
                      </a:moveTo>
                      <a:cubicBezTo>
                        <a:pt x="21465" y="11852"/>
                        <a:pt x="21599" y="12252"/>
                        <a:pt x="21599" y="12709"/>
                      </a:cubicBezTo>
                      <a:cubicBezTo>
                        <a:pt x="21599" y="13167"/>
                        <a:pt x="21465" y="13558"/>
                        <a:pt x="21198" y="13880"/>
                      </a:cubicBezTo>
                      <a:lnTo>
                        <a:pt x="15163" y="21093"/>
                      </a:lnTo>
                      <a:cubicBezTo>
                        <a:pt x="14896" y="21415"/>
                        <a:pt x="14564" y="21582"/>
                        <a:pt x="14174" y="21591"/>
                      </a:cubicBezTo>
                      <a:cubicBezTo>
                        <a:pt x="13782" y="21600"/>
                        <a:pt x="13450" y="21433"/>
                        <a:pt x="13183" y="21093"/>
                      </a:cubicBezTo>
                      <a:lnTo>
                        <a:pt x="13044" y="20903"/>
                      </a:lnTo>
                      <a:lnTo>
                        <a:pt x="18963" y="13825"/>
                      </a:lnTo>
                      <a:cubicBezTo>
                        <a:pt x="19230" y="13503"/>
                        <a:pt x="19365" y="13118"/>
                        <a:pt x="19360" y="12660"/>
                      </a:cubicBezTo>
                      <a:cubicBezTo>
                        <a:pt x="19355" y="12206"/>
                        <a:pt x="19223" y="11812"/>
                        <a:pt x="18963" y="11484"/>
                      </a:cubicBezTo>
                      <a:lnTo>
                        <a:pt x="11247" y="1185"/>
                      </a:lnTo>
                      <a:cubicBezTo>
                        <a:pt x="11009" y="865"/>
                        <a:pt x="10689" y="604"/>
                        <a:pt x="10282" y="408"/>
                      </a:cubicBezTo>
                      <a:cubicBezTo>
                        <a:pt x="9873" y="210"/>
                        <a:pt x="9484" y="83"/>
                        <a:pt x="9109" y="28"/>
                      </a:cubicBezTo>
                      <a:lnTo>
                        <a:pt x="11112" y="28"/>
                      </a:lnTo>
                      <a:cubicBezTo>
                        <a:pt x="11502" y="28"/>
                        <a:pt x="11935" y="141"/>
                        <a:pt x="12406" y="365"/>
                      </a:cubicBezTo>
                      <a:cubicBezTo>
                        <a:pt x="12878" y="589"/>
                        <a:pt x="13236" y="874"/>
                        <a:pt x="13481" y="1213"/>
                      </a:cubicBezTo>
                      <a:lnTo>
                        <a:pt x="21198" y="11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342891"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sz="2199">
                    <a:solidFill>
                      <a:srgbClr val="44CEB9">
                        <a:alpha val="100000"/>
                      </a:srgbClr>
                    </a:solidFill>
                    <a:effectLst>
                      <a:outerShdw blurRad="38100" dist="38100" dir="2700000" sx="100000" sy="100000" algn="tl">
                        <a:srgbClr val="000000">
                          <a:alpha val="100000"/>
                        </a:srgbClr>
                      </a:outerShdw>
                    </a:effectLst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grpSp>
            <p:nvGrpSpPr>
              <p:cNvPr id="184" name=""/>
              <p:cNvGrpSpPr/>
              <p:nvPr/>
            </p:nvGrpSpPr>
            <p:grpSpPr>
              <a:xfrm rot="0" flipH="false" flipV="false">
                <a:off x="5065841" y="3841066"/>
                <a:ext cx="2673614" cy="2182961"/>
                <a:chOff x="5113466" y="1785100"/>
                <a:chExt cx="2673614" cy="2182963"/>
              </a:xfrm>
            </p:grpSpPr>
            <p:sp>
              <p:nvSpPr>
                <p:cNvPr id="185" name="文本框 30" descr="{&quot;isTemplate&quot;:true,&quot;type&quot;:&quot;title&quot;,&quot;canOmit&quot;:false,&quot;range&quot;:0}"/>
                <p:cNvSpPr txBox="true"/>
                <p:nvPr/>
              </p:nvSpPr>
              <p:spPr>
                <a:xfrm rot="0" flipH="false" flipV="false">
                  <a:off x="5113466" y="1785101"/>
                  <a:ext cx="2673614" cy="3683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>
                    <a:lnSpc>
                      <a:spcPct val="10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zh-CN" sz="1800" b="true" i="false" u="none" strike="noStrik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缓存优化预</a:t>
                  </a:r>
                  <a:r>
                    <a:rPr lang="zh-CN" sz="1800" b="true" i="false" u="none" strike="noStrik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留</a:t>
                  </a:r>
                  <a:endPara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endParaRPr>
                </a:p>
              </p:txBody>
            </p:sp>
            <p:sp>
              <p:nvSpPr>
                <p:cNvPr id="186" name="文本框 30" descr="{&quot;isTemplate&quot;:true,&quot;type&quot;:&quot;content&quot;,&quot;canOmit&quot;:false,&quot;range&quot;:0}"/>
                <p:cNvSpPr txBox="true"/>
                <p:nvPr/>
              </p:nvSpPr>
              <p:spPr>
                <a:xfrm rot="0" flipH="false" flipV="false">
                  <a:off x="5113466" y="2242301"/>
                  <a:ext cx="2660650" cy="1725765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marL="0" lvl="0" indent="0" algn="l" defTabSz="914400">
                    <a:lnSpc>
                      <a:spcPct val="13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等线"/>
                      <a:sym typeface="思源宋体 CN"/>
                    </a:rPr>
                    <a:t>预留 Redis 缓存接口，用于高频热点数据加速读取</a:t>
                  </a:r>
                  <a:endPara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endParaRPr>
                </a:p>
              </p:txBody>
            </p:sp>
          </p:grpSp>
        </p:grpSp>
        <p:grpSp>
          <p:nvGrpSpPr>
            <p:cNvPr id="187" name=""/>
            <p:cNvGrpSpPr/>
            <p:nvPr/>
          </p:nvGrpSpPr>
          <p:grpSpPr>
            <a:xfrm>
              <a:off x="8097905" y="1658101"/>
              <a:ext cx="3617330" cy="2182962"/>
              <a:chOff x="8097903" y="1658100"/>
              <a:chExt cx="3617329" cy="2182963"/>
            </a:xfrm>
          </p:grpSpPr>
          <p:grpSp>
            <p:nvGrpSpPr>
              <p:cNvPr id="188" name="Group 27"/>
              <p:cNvGrpSpPr/>
              <p:nvPr/>
            </p:nvGrpSpPr>
            <p:grpSpPr>
              <a:xfrm rot="0" flipH="false" flipV="false">
                <a:off x="8097903" y="1785102"/>
                <a:ext cx="648000" cy="648000"/>
                <a:chOff x="17369803" y="4186092"/>
                <a:chExt cx="1545952" cy="1545345"/>
              </a:xfrm>
            </p:grpSpPr>
            <p:sp>
              <p:nvSpPr>
                <p:cNvPr id="189" name="Oval 28"/>
                <p:cNvSpPr/>
                <p:nvPr/>
              </p:nvSpPr>
              <p:spPr>
                <a:xfrm>
                  <a:off x="17369803" y="4186092"/>
                  <a:ext cx="1545952" cy="15453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algn="ctr"/>
                  <a:endParaRPr lang="en-US" sz="3199"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90" name="AutoShape 119"/>
                <p:cNvSpPr>
                  <a:spLocks noChangeAspect="true"/>
                </p:cNvSpPr>
                <p:nvPr/>
              </p:nvSpPr>
              <p:spPr bwMode="auto">
                <a:xfrm>
                  <a:off x="17756187" y="4572000"/>
                  <a:ext cx="760654" cy="73876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328" y="11543"/>
                      </a:moveTo>
                      <a:cubicBezTo>
                        <a:pt x="21492" y="11930"/>
                        <a:pt x="21571" y="12337"/>
                        <a:pt x="21571" y="12758"/>
                      </a:cubicBezTo>
                      <a:cubicBezTo>
                        <a:pt x="21571" y="13464"/>
                        <a:pt x="21388" y="14105"/>
                        <a:pt x="21017" y="14678"/>
                      </a:cubicBezTo>
                      <a:cubicBezTo>
                        <a:pt x="21111" y="15215"/>
                        <a:pt x="21077" y="15745"/>
                        <a:pt x="20924" y="16285"/>
                      </a:cubicBezTo>
                      <a:cubicBezTo>
                        <a:pt x="20769" y="16819"/>
                        <a:pt x="20512" y="17287"/>
                        <a:pt x="20141" y="17697"/>
                      </a:cubicBezTo>
                      <a:cubicBezTo>
                        <a:pt x="20105" y="18451"/>
                        <a:pt x="19901" y="19081"/>
                        <a:pt x="19531" y="19580"/>
                      </a:cubicBezTo>
                      <a:cubicBezTo>
                        <a:pt x="19161" y="20080"/>
                        <a:pt x="18700" y="20481"/>
                        <a:pt x="18146" y="20783"/>
                      </a:cubicBezTo>
                      <a:cubicBezTo>
                        <a:pt x="17593" y="21088"/>
                        <a:pt x="16982" y="21297"/>
                        <a:pt x="16321" y="21419"/>
                      </a:cubicBezTo>
                      <a:cubicBezTo>
                        <a:pt x="15660" y="21540"/>
                        <a:pt x="15010" y="21599"/>
                        <a:pt x="14380" y="21599"/>
                      </a:cubicBezTo>
                      <a:cubicBezTo>
                        <a:pt x="13730" y="21599"/>
                        <a:pt x="13077" y="21554"/>
                        <a:pt x="12424" y="21461"/>
                      </a:cubicBezTo>
                      <a:cubicBezTo>
                        <a:pt x="11772" y="21362"/>
                        <a:pt x="11127" y="21235"/>
                        <a:pt x="10497" y="21074"/>
                      </a:cubicBezTo>
                      <a:cubicBezTo>
                        <a:pt x="9864" y="20894"/>
                        <a:pt x="9237" y="20702"/>
                        <a:pt x="8610" y="20493"/>
                      </a:cubicBezTo>
                      <a:cubicBezTo>
                        <a:pt x="7982" y="20286"/>
                        <a:pt x="7341" y="20182"/>
                        <a:pt x="6680" y="20182"/>
                      </a:cubicBezTo>
                      <a:lnTo>
                        <a:pt x="1607" y="20182"/>
                      </a:lnTo>
                      <a:cubicBezTo>
                        <a:pt x="1167" y="20182"/>
                        <a:pt x="785" y="20029"/>
                        <a:pt x="471" y="19713"/>
                      </a:cubicBezTo>
                      <a:cubicBezTo>
                        <a:pt x="158" y="19405"/>
                        <a:pt x="0" y="19024"/>
                        <a:pt x="0" y="18572"/>
                      </a:cubicBezTo>
                      <a:lnTo>
                        <a:pt x="0" y="9880"/>
                      </a:lnTo>
                      <a:cubicBezTo>
                        <a:pt x="0" y="9440"/>
                        <a:pt x="158" y="9064"/>
                        <a:pt x="471" y="8754"/>
                      </a:cubicBezTo>
                      <a:cubicBezTo>
                        <a:pt x="785" y="8440"/>
                        <a:pt x="1167" y="8285"/>
                        <a:pt x="1607" y="8285"/>
                      </a:cubicBezTo>
                      <a:lnTo>
                        <a:pt x="6315" y="8285"/>
                      </a:lnTo>
                      <a:cubicBezTo>
                        <a:pt x="6558" y="8160"/>
                        <a:pt x="6750" y="8022"/>
                        <a:pt x="6897" y="7872"/>
                      </a:cubicBezTo>
                      <a:cubicBezTo>
                        <a:pt x="7041" y="7723"/>
                        <a:pt x="7197" y="7548"/>
                        <a:pt x="7369" y="7342"/>
                      </a:cubicBezTo>
                      <a:cubicBezTo>
                        <a:pt x="7513" y="7161"/>
                        <a:pt x="7663" y="6986"/>
                        <a:pt x="7810" y="6819"/>
                      </a:cubicBezTo>
                      <a:cubicBezTo>
                        <a:pt x="7957" y="6653"/>
                        <a:pt x="8112" y="6483"/>
                        <a:pt x="8276" y="6311"/>
                      </a:cubicBezTo>
                      <a:cubicBezTo>
                        <a:pt x="8570" y="5997"/>
                        <a:pt x="8918" y="5690"/>
                        <a:pt x="9302" y="5385"/>
                      </a:cubicBezTo>
                      <a:cubicBezTo>
                        <a:pt x="9692" y="5085"/>
                        <a:pt x="9989" y="4749"/>
                        <a:pt x="10195" y="4379"/>
                      </a:cubicBezTo>
                      <a:cubicBezTo>
                        <a:pt x="10339" y="4117"/>
                        <a:pt x="10443" y="3826"/>
                        <a:pt x="10506" y="3507"/>
                      </a:cubicBezTo>
                      <a:cubicBezTo>
                        <a:pt x="10565" y="3188"/>
                        <a:pt x="10627" y="2866"/>
                        <a:pt x="10675" y="2538"/>
                      </a:cubicBezTo>
                      <a:cubicBezTo>
                        <a:pt x="10726" y="2216"/>
                        <a:pt x="10780" y="1900"/>
                        <a:pt x="10845" y="1592"/>
                      </a:cubicBezTo>
                      <a:cubicBezTo>
                        <a:pt x="10907" y="1287"/>
                        <a:pt x="11014" y="1016"/>
                        <a:pt x="11161" y="776"/>
                      </a:cubicBezTo>
                      <a:cubicBezTo>
                        <a:pt x="11311" y="536"/>
                        <a:pt x="11523" y="350"/>
                        <a:pt x="11800" y="208"/>
                      </a:cubicBezTo>
                      <a:cubicBezTo>
                        <a:pt x="12074" y="67"/>
                        <a:pt x="12441" y="0"/>
                        <a:pt x="12902" y="0"/>
                      </a:cubicBezTo>
                      <a:cubicBezTo>
                        <a:pt x="13450" y="0"/>
                        <a:pt x="13956" y="112"/>
                        <a:pt x="14411" y="344"/>
                      </a:cubicBezTo>
                      <a:cubicBezTo>
                        <a:pt x="14869" y="573"/>
                        <a:pt x="15250" y="881"/>
                        <a:pt x="15567" y="1270"/>
                      </a:cubicBezTo>
                      <a:cubicBezTo>
                        <a:pt x="15880" y="1657"/>
                        <a:pt x="16126" y="2101"/>
                        <a:pt x="16304" y="2600"/>
                      </a:cubicBezTo>
                      <a:cubicBezTo>
                        <a:pt x="16479" y="3103"/>
                        <a:pt x="16570" y="3609"/>
                        <a:pt x="16570" y="4123"/>
                      </a:cubicBezTo>
                      <a:cubicBezTo>
                        <a:pt x="16570" y="4653"/>
                        <a:pt x="16491" y="5162"/>
                        <a:pt x="16332" y="5645"/>
                      </a:cubicBezTo>
                      <a:cubicBezTo>
                        <a:pt x="16174" y="6125"/>
                        <a:pt x="15982" y="6610"/>
                        <a:pt x="15759" y="7096"/>
                      </a:cubicBezTo>
                      <a:cubicBezTo>
                        <a:pt x="16072" y="7079"/>
                        <a:pt x="16389" y="7057"/>
                        <a:pt x="16705" y="7034"/>
                      </a:cubicBezTo>
                      <a:cubicBezTo>
                        <a:pt x="17019" y="7011"/>
                        <a:pt x="17335" y="7000"/>
                        <a:pt x="17652" y="7000"/>
                      </a:cubicBezTo>
                      <a:cubicBezTo>
                        <a:pt x="18149" y="7000"/>
                        <a:pt x="18630" y="7048"/>
                        <a:pt x="19099" y="7144"/>
                      </a:cubicBezTo>
                      <a:cubicBezTo>
                        <a:pt x="19568" y="7237"/>
                        <a:pt x="19986" y="7395"/>
                        <a:pt x="20356" y="7616"/>
                      </a:cubicBezTo>
                      <a:cubicBezTo>
                        <a:pt x="20726" y="7839"/>
                        <a:pt x="21026" y="8144"/>
                        <a:pt x="21255" y="8528"/>
                      </a:cubicBezTo>
                      <a:cubicBezTo>
                        <a:pt x="21486" y="8918"/>
                        <a:pt x="21599" y="9409"/>
                        <a:pt x="21599" y="10002"/>
                      </a:cubicBezTo>
                      <a:cubicBezTo>
                        <a:pt x="21599" y="10265"/>
                        <a:pt x="21580" y="10519"/>
                        <a:pt x="21535" y="10773"/>
                      </a:cubicBezTo>
                      <a:cubicBezTo>
                        <a:pt x="21484" y="11030"/>
                        <a:pt x="21419" y="11284"/>
                        <a:pt x="21328" y="11543"/>
                      </a:cubicBezTo>
                      <a:moveTo>
                        <a:pt x="4258" y="18519"/>
                      </a:moveTo>
                      <a:cubicBezTo>
                        <a:pt x="4555" y="18519"/>
                        <a:pt x="4809" y="18417"/>
                        <a:pt x="5024" y="18214"/>
                      </a:cubicBezTo>
                      <a:cubicBezTo>
                        <a:pt x="5233" y="18013"/>
                        <a:pt x="5340" y="17759"/>
                        <a:pt x="5340" y="17454"/>
                      </a:cubicBezTo>
                      <a:cubicBezTo>
                        <a:pt x="5340" y="17155"/>
                        <a:pt x="5233" y="16900"/>
                        <a:pt x="5024" y="16686"/>
                      </a:cubicBezTo>
                      <a:cubicBezTo>
                        <a:pt x="4812" y="16477"/>
                        <a:pt x="4557" y="16372"/>
                        <a:pt x="4258" y="16372"/>
                      </a:cubicBezTo>
                      <a:cubicBezTo>
                        <a:pt x="3941" y="16372"/>
                        <a:pt x="3684" y="16477"/>
                        <a:pt x="3486" y="16686"/>
                      </a:cubicBezTo>
                      <a:cubicBezTo>
                        <a:pt x="3289" y="16900"/>
                        <a:pt x="3190" y="17155"/>
                        <a:pt x="3190" y="17454"/>
                      </a:cubicBezTo>
                      <a:cubicBezTo>
                        <a:pt x="3190" y="17767"/>
                        <a:pt x="3289" y="18024"/>
                        <a:pt x="3486" y="18222"/>
                      </a:cubicBezTo>
                      <a:cubicBezTo>
                        <a:pt x="3681" y="18420"/>
                        <a:pt x="3939" y="18519"/>
                        <a:pt x="4258" y="18519"/>
                      </a:cubicBezTo>
                      <a:moveTo>
                        <a:pt x="19164" y="14342"/>
                      </a:moveTo>
                      <a:cubicBezTo>
                        <a:pt x="19703" y="13901"/>
                        <a:pt x="19975" y="13345"/>
                        <a:pt x="19975" y="12679"/>
                      </a:cubicBezTo>
                      <a:cubicBezTo>
                        <a:pt x="19975" y="12473"/>
                        <a:pt x="19918" y="12281"/>
                        <a:pt x="19805" y="12097"/>
                      </a:cubicBezTo>
                      <a:cubicBezTo>
                        <a:pt x="19695" y="11919"/>
                        <a:pt x="19576" y="11761"/>
                        <a:pt x="19446" y="11623"/>
                      </a:cubicBezTo>
                      <a:cubicBezTo>
                        <a:pt x="19590" y="11363"/>
                        <a:pt x="19720" y="11106"/>
                        <a:pt x="19833" y="10849"/>
                      </a:cubicBezTo>
                      <a:cubicBezTo>
                        <a:pt x="19944" y="10592"/>
                        <a:pt x="20003" y="10312"/>
                        <a:pt x="20003" y="10002"/>
                      </a:cubicBezTo>
                      <a:cubicBezTo>
                        <a:pt x="20003" y="9688"/>
                        <a:pt x="19924" y="9440"/>
                        <a:pt x="19766" y="9251"/>
                      </a:cubicBezTo>
                      <a:cubicBezTo>
                        <a:pt x="19607" y="9070"/>
                        <a:pt x="19415" y="8929"/>
                        <a:pt x="19184" y="8833"/>
                      </a:cubicBezTo>
                      <a:cubicBezTo>
                        <a:pt x="18955" y="8739"/>
                        <a:pt x="18698" y="8683"/>
                        <a:pt x="18418" y="8663"/>
                      </a:cubicBezTo>
                      <a:cubicBezTo>
                        <a:pt x="18138" y="8643"/>
                        <a:pt x="17884" y="8635"/>
                        <a:pt x="17649" y="8635"/>
                      </a:cubicBezTo>
                      <a:cubicBezTo>
                        <a:pt x="17242" y="8635"/>
                        <a:pt x="16835" y="8649"/>
                        <a:pt x="16423" y="8677"/>
                      </a:cubicBezTo>
                      <a:cubicBezTo>
                        <a:pt x="16010" y="8706"/>
                        <a:pt x="15606" y="8720"/>
                        <a:pt x="15199" y="8720"/>
                      </a:cubicBezTo>
                      <a:cubicBezTo>
                        <a:pt x="14917" y="8720"/>
                        <a:pt x="14643" y="8706"/>
                        <a:pt x="14366" y="8677"/>
                      </a:cubicBezTo>
                      <a:cubicBezTo>
                        <a:pt x="14089" y="8649"/>
                        <a:pt x="13829" y="8584"/>
                        <a:pt x="13574" y="8474"/>
                      </a:cubicBezTo>
                      <a:cubicBezTo>
                        <a:pt x="13574" y="8104"/>
                        <a:pt x="13645" y="7754"/>
                        <a:pt x="13792" y="7421"/>
                      </a:cubicBezTo>
                      <a:cubicBezTo>
                        <a:pt x="13936" y="7087"/>
                        <a:pt x="14094" y="6751"/>
                        <a:pt x="14275" y="6413"/>
                      </a:cubicBezTo>
                      <a:cubicBezTo>
                        <a:pt x="14448" y="6074"/>
                        <a:pt x="14606" y="5721"/>
                        <a:pt x="14747" y="5351"/>
                      </a:cubicBezTo>
                      <a:cubicBezTo>
                        <a:pt x="14886" y="4984"/>
                        <a:pt x="14953" y="4574"/>
                        <a:pt x="14953" y="4122"/>
                      </a:cubicBezTo>
                      <a:cubicBezTo>
                        <a:pt x="14953" y="3823"/>
                        <a:pt x="14905" y="3529"/>
                        <a:pt x="14812" y="3236"/>
                      </a:cubicBezTo>
                      <a:cubicBezTo>
                        <a:pt x="14716" y="2945"/>
                        <a:pt x="14583" y="2677"/>
                        <a:pt x="14411" y="2439"/>
                      </a:cubicBezTo>
                      <a:cubicBezTo>
                        <a:pt x="14238" y="2199"/>
                        <a:pt x="14027" y="2002"/>
                        <a:pt x="13775" y="1843"/>
                      </a:cubicBezTo>
                      <a:cubicBezTo>
                        <a:pt x="13521" y="1688"/>
                        <a:pt x="13230" y="1606"/>
                        <a:pt x="12893" y="1606"/>
                      </a:cubicBezTo>
                      <a:lnTo>
                        <a:pt x="12744" y="1606"/>
                      </a:lnTo>
                      <a:cubicBezTo>
                        <a:pt x="12681" y="1606"/>
                        <a:pt x="12631" y="1617"/>
                        <a:pt x="12594" y="1634"/>
                      </a:cubicBezTo>
                      <a:cubicBezTo>
                        <a:pt x="12523" y="1671"/>
                        <a:pt x="12481" y="1705"/>
                        <a:pt x="12472" y="1742"/>
                      </a:cubicBezTo>
                      <a:cubicBezTo>
                        <a:pt x="12464" y="1778"/>
                        <a:pt x="12450" y="1838"/>
                        <a:pt x="12430" y="1920"/>
                      </a:cubicBezTo>
                      <a:cubicBezTo>
                        <a:pt x="12323" y="2450"/>
                        <a:pt x="12221" y="3007"/>
                        <a:pt x="12128" y="3586"/>
                      </a:cubicBezTo>
                      <a:cubicBezTo>
                        <a:pt x="12034" y="4167"/>
                        <a:pt x="11854" y="4698"/>
                        <a:pt x="11596" y="5176"/>
                      </a:cubicBezTo>
                      <a:cubicBezTo>
                        <a:pt x="11334" y="5636"/>
                        <a:pt x="11000" y="6034"/>
                        <a:pt x="10596" y="6367"/>
                      </a:cubicBezTo>
                      <a:cubicBezTo>
                        <a:pt x="10189" y="6701"/>
                        <a:pt x="9802" y="7051"/>
                        <a:pt x="9432" y="7421"/>
                      </a:cubicBezTo>
                      <a:cubicBezTo>
                        <a:pt x="9169" y="7700"/>
                        <a:pt x="8949" y="7954"/>
                        <a:pt x="8771" y="8183"/>
                      </a:cubicBezTo>
                      <a:cubicBezTo>
                        <a:pt x="8593" y="8412"/>
                        <a:pt x="8403" y="8632"/>
                        <a:pt x="8211" y="8833"/>
                      </a:cubicBezTo>
                      <a:cubicBezTo>
                        <a:pt x="8016" y="9036"/>
                        <a:pt x="7799" y="9222"/>
                        <a:pt x="7556" y="9400"/>
                      </a:cubicBezTo>
                      <a:cubicBezTo>
                        <a:pt x="7313" y="9575"/>
                        <a:pt x="7019" y="9736"/>
                        <a:pt x="6674" y="9880"/>
                      </a:cubicBezTo>
                      <a:lnTo>
                        <a:pt x="6646" y="9880"/>
                      </a:lnTo>
                      <a:lnTo>
                        <a:pt x="6646" y="18572"/>
                      </a:lnTo>
                      <a:cubicBezTo>
                        <a:pt x="7279" y="18572"/>
                        <a:pt x="7889" y="18649"/>
                        <a:pt x="8485" y="18795"/>
                      </a:cubicBezTo>
                      <a:cubicBezTo>
                        <a:pt x="9081" y="18945"/>
                        <a:pt x="9683" y="19103"/>
                        <a:pt x="10294" y="19270"/>
                      </a:cubicBezTo>
                      <a:cubicBezTo>
                        <a:pt x="10901" y="19439"/>
                        <a:pt x="11537" y="19592"/>
                        <a:pt x="12207" y="19741"/>
                      </a:cubicBezTo>
                      <a:cubicBezTo>
                        <a:pt x="12874" y="19891"/>
                        <a:pt x="13594" y="19965"/>
                        <a:pt x="14374" y="19965"/>
                      </a:cubicBezTo>
                      <a:cubicBezTo>
                        <a:pt x="14781" y="19965"/>
                        <a:pt x="15222" y="19939"/>
                        <a:pt x="15699" y="19885"/>
                      </a:cubicBezTo>
                      <a:cubicBezTo>
                        <a:pt x="16177" y="19829"/>
                        <a:pt x="16626" y="19710"/>
                        <a:pt x="17047" y="19527"/>
                      </a:cubicBezTo>
                      <a:cubicBezTo>
                        <a:pt x="17468" y="19343"/>
                        <a:pt x="17816" y="19086"/>
                        <a:pt x="18101" y="18762"/>
                      </a:cubicBezTo>
                      <a:cubicBezTo>
                        <a:pt x="18387" y="18440"/>
                        <a:pt x="18525" y="18010"/>
                        <a:pt x="18525" y="17477"/>
                      </a:cubicBezTo>
                      <a:cubicBezTo>
                        <a:pt x="18525" y="17386"/>
                        <a:pt x="18522" y="17304"/>
                        <a:pt x="18517" y="17225"/>
                      </a:cubicBezTo>
                      <a:cubicBezTo>
                        <a:pt x="18503" y="17152"/>
                        <a:pt x="18488" y="17070"/>
                        <a:pt x="18471" y="16980"/>
                      </a:cubicBezTo>
                      <a:cubicBezTo>
                        <a:pt x="18785" y="16836"/>
                        <a:pt x="19028" y="16596"/>
                        <a:pt x="19195" y="16262"/>
                      </a:cubicBezTo>
                      <a:cubicBezTo>
                        <a:pt x="19364" y="15929"/>
                        <a:pt x="19446" y="15593"/>
                        <a:pt x="19446" y="15263"/>
                      </a:cubicBezTo>
                      <a:cubicBezTo>
                        <a:pt x="19449" y="14912"/>
                        <a:pt x="19350" y="14605"/>
                        <a:pt x="19164" y="143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342891"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sz="2199">
                    <a:solidFill>
                      <a:srgbClr val="44CEB9">
                        <a:alpha val="100000"/>
                      </a:srgbClr>
                    </a:solidFill>
                    <a:effectLst>
                      <a:outerShdw blurRad="38100" dist="38100" dir="2700000" sx="100000" sy="100000" algn="tl">
                        <a:srgbClr val="000000">
                          <a:alpha val="100000"/>
                        </a:srgbClr>
                      </a:outerShdw>
                    </a:effectLst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grpSp>
            <p:nvGrpSpPr>
              <p:cNvPr id="191" name=""/>
              <p:cNvGrpSpPr/>
              <p:nvPr/>
            </p:nvGrpSpPr>
            <p:grpSpPr>
              <a:xfrm rot="0" flipH="false" flipV="false">
                <a:off x="9041618" y="1658098"/>
                <a:ext cx="2673614" cy="2182963"/>
                <a:chOff x="5113466" y="1785101"/>
                <a:chExt cx="2673614" cy="2182965"/>
              </a:xfrm>
            </p:grpSpPr>
            <p:sp>
              <p:nvSpPr>
                <p:cNvPr id="192" name="文本框 30" descr="{&quot;isTemplate&quot;:true,&quot;type&quot;:&quot;title&quot;,&quot;canOmit&quot;:false,&quot;range&quot;:0}"/>
                <p:cNvSpPr txBox="true"/>
                <p:nvPr/>
              </p:nvSpPr>
              <p:spPr>
                <a:xfrm rot="0" flipH="false" flipV="false">
                  <a:off x="5113466" y="1785101"/>
                  <a:ext cx="2673614" cy="368336"/>
                </a:xfrm>
                <a:prstGeom prst="rect"/>
                <a:noFill/>
                <a:ln/>
              </p:spPr>
              <p:txBody>
                <a:bodyPr wrap="square">
                  <a:spAutoFit/>
                </a:bodyPr>
                <a:p>
                  <a:pPr marL="0" lvl="0" indent="0" algn="l" defTabSz="914400">
                    <a:lnSpc>
                      <a:spcPct val="10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zh-CN" sz="1800" b="true" i="false" u="none" strike="noStrik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数据访问方式</a:t>
                  </a:r>
                  <a:endPara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endParaRPr>
                </a:p>
              </p:txBody>
            </p:sp>
            <p:sp>
              <p:nvSpPr>
                <p:cNvPr id="193" name="文本框 30" descr="{&quot;isTemplate&quot;:true,&quot;type&quot;:&quot;content&quot;,&quot;canOmit&quot;:false,&quot;range&quot;:0}"/>
                <p:cNvSpPr txBox="true"/>
                <p:nvPr/>
              </p:nvSpPr>
              <p:spPr>
                <a:xfrm rot="0" flipH="false" flipV="false">
                  <a:off x="5113466" y="2242301"/>
                  <a:ext cx="2660650" cy="1725765"/>
                </a:xfrm>
                <a:prstGeom prst="rect"/>
                <a:noFill/>
                <a:ln/>
              </p:spPr>
              <p:txBody>
                <a:bodyPr wrap="square">
                  <a:noAutofit/>
                </a:bodyPr>
                <a:p>
                  <a:pPr marL="0" lvl="0" indent="0" algn="l" defTabSz="914400">
                    <a:lnSpc>
                      <a:spcPct val="13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Arial"/>
                      <a:ea typeface="黑体"/>
                      <a:cs typeface="+mn-cs"/>
                    </a:defRPr>
                  </a:pP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等线"/>
                      <a:sym typeface="思源宋体 CN"/>
                    </a:rPr>
                    <a:t>使用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 Spring Data JPA 进行对象关系映射，减少手写 SQL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+mn-cs"/>
                      <a:sym typeface="Montserrat Semi Bold"/>
                    </a:rPr>
                    <a:t>实现分页查询与动态条件过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等线"/>
                      <a:sym typeface="思源宋体 CN"/>
                    </a:rPr>
                    <a:t>滤</a:t>
                  </a:r>
                  <a:endPara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endParaRPr>
                </a:p>
              </p:txBody>
            </p:sp>
          </p:grpSp>
        </p:grpSp>
        <p:grpSp>
          <p:nvGrpSpPr>
            <p:cNvPr id="194" name=""/>
            <p:cNvGrpSpPr/>
            <p:nvPr/>
          </p:nvGrpSpPr>
          <p:grpSpPr>
            <a:xfrm>
              <a:off x="8097904" y="3841066"/>
              <a:ext cx="3610978" cy="2202705"/>
              <a:chOff x="8097903" y="3841066"/>
              <a:chExt cx="3610978" cy="2202705"/>
            </a:xfrm>
          </p:grpSpPr>
          <p:grpSp>
            <p:nvGrpSpPr>
              <p:cNvPr id="195" name="Group 30"/>
              <p:cNvGrpSpPr/>
              <p:nvPr/>
            </p:nvGrpSpPr>
            <p:grpSpPr>
              <a:xfrm rot="0" flipH="false" flipV="false">
                <a:off x="8097903" y="3968068"/>
                <a:ext cx="648000" cy="648000"/>
                <a:chOff x="17395710" y="6529953"/>
                <a:chExt cx="1545952" cy="1545345"/>
              </a:xfrm>
            </p:grpSpPr>
            <p:sp>
              <p:nvSpPr>
                <p:cNvPr id="196" name="Oval 31"/>
                <p:cNvSpPr/>
                <p:nvPr/>
              </p:nvSpPr>
              <p:spPr>
                <a:xfrm>
                  <a:off x="17395710" y="6529953"/>
                  <a:ext cx="1545952" cy="15453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algn="ctr"/>
                  <a:endParaRPr lang="en-US" sz="3199"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  <p:sp>
              <p:nvSpPr>
                <p:cNvPr id="197" name="AutoShape 94"/>
                <p:cNvSpPr>
                  <a:spLocks noChangeAspect="true"/>
                </p:cNvSpPr>
                <p:nvPr/>
              </p:nvSpPr>
              <p:spPr bwMode="auto">
                <a:xfrm>
                  <a:off x="17859994" y="6901722"/>
                  <a:ext cx="625458" cy="73797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71" y="9829"/>
                      </a:moveTo>
                      <a:cubicBezTo>
                        <a:pt x="20671" y="9939"/>
                        <a:pt x="20995" y="10131"/>
                        <a:pt x="21232" y="10408"/>
                      </a:cubicBezTo>
                      <a:cubicBezTo>
                        <a:pt x="21481" y="10681"/>
                        <a:pt x="21599" y="11001"/>
                        <a:pt x="21599" y="11358"/>
                      </a:cubicBezTo>
                      <a:lnTo>
                        <a:pt x="21599" y="19987"/>
                      </a:lnTo>
                      <a:cubicBezTo>
                        <a:pt x="21599" y="20419"/>
                        <a:pt x="21398" y="20796"/>
                        <a:pt x="21002" y="21116"/>
                      </a:cubicBezTo>
                      <a:cubicBezTo>
                        <a:pt x="20606" y="21438"/>
                        <a:pt x="20138" y="21599"/>
                        <a:pt x="19598" y="21599"/>
                      </a:cubicBezTo>
                      <a:lnTo>
                        <a:pt x="2017" y="21599"/>
                      </a:lnTo>
                      <a:cubicBezTo>
                        <a:pt x="1476" y="21599"/>
                        <a:pt x="1004" y="21438"/>
                        <a:pt x="604" y="21116"/>
                      </a:cubicBezTo>
                      <a:cubicBezTo>
                        <a:pt x="198" y="20796"/>
                        <a:pt x="0" y="20419"/>
                        <a:pt x="0" y="19987"/>
                      </a:cubicBezTo>
                      <a:lnTo>
                        <a:pt x="0" y="11358"/>
                      </a:lnTo>
                      <a:cubicBezTo>
                        <a:pt x="0" y="11001"/>
                        <a:pt x="122" y="10681"/>
                        <a:pt x="367" y="10408"/>
                      </a:cubicBezTo>
                      <a:cubicBezTo>
                        <a:pt x="619" y="10131"/>
                        <a:pt x="939" y="9938"/>
                        <a:pt x="1346" y="9829"/>
                      </a:cubicBezTo>
                      <a:lnTo>
                        <a:pt x="1346" y="7566"/>
                      </a:lnTo>
                      <a:cubicBezTo>
                        <a:pt x="1346" y="6530"/>
                        <a:pt x="1591" y="5551"/>
                        <a:pt x="2084" y="4632"/>
                      </a:cubicBezTo>
                      <a:cubicBezTo>
                        <a:pt x="2581" y="3711"/>
                        <a:pt x="3254" y="2908"/>
                        <a:pt x="4108" y="2219"/>
                      </a:cubicBezTo>
                      <a:cubicBezTo>
                        <a:pt x="4968" y="1531"/>
                        <a:pt x="5973" y="990"/>
                        <a:pt x="7125" y="593"/>
                      </a:cubicBezTo>
                      <a:cubicBezTo>
                        <a:pt x="8281" y="198"/>
                        <a:pt x="9509" y="0"/>
                        <a:pt x="10809" y="0"/>
                      </a:cubicBezTo>
                      <a:cubicBezTo>
                        <a:pt x="12105" y="0"/>
                        <a:pt x="13329" y="198"/>
                        <a:pt x="14478" y="593"/>
                      </a:cubicBezTo>
                      <a:cubicBezTo>
                        <a:pt x="15630" y="990"/>
                        <a:pt x="16634" y="1531"/>
                        <a:pt x="17495" y="2219"/>
                      </a:cubicBezTo>
                      <a:cubicBezTo>
                        <a:pt x="18355" y="2908"/>
                        <a:pt x="19036" y="3714"/>
                        <a:pt x="19533" y="4641"/>
                      </a:cubicBezTo>
                      <a:cubicBezTo>
                        <a:pt x="20022" y="5562"/>
                        <a:pt x="20271" y="6538"/>
                        <a:pt x="20271" y="7566"/>
                      </a:cubicBezTo>
                      <a:lnTo>
                        <a:pt x="20271" y="9829"/>
                      </a:lnTo>
                      <a:close/>
                      <a:moveTo>
                        <a:pt x="16202" y="7566"/>
                      </a:moveTo>
                      <a:cubicBezTo>
                        <a:pt x="16202" y="6961"/>
                        <a:pt x="16062" y="6394"/>
                        <a:pt x="15781" y="5870"/>
                      </a:cubicBezTo>
                      <a:cubicBezTo>
                        <a:pt x="15496" y="5349"/>
                        <a:pt x="15108" y="4894"/>
                        <a:pt x="14614" y="4508"/>
                      </a:cubicBezTo>
                      <a:cubicBezTo>
                        <a:pt x="14125" y="4123"/>
                        <a:pt x="13545" y="3817"/>
                        <a:pt x="12886" y="3593"/>
                      </a:cubicBezTo>
                      <a:cubicBezTo>
                        <a:pt x="12224" y="3365"/>
                        <a:pt x="11532" y="3253"/>
                        <a:pt x="10809" y="3253"/>
                      </a:cubicBezTo>
                      <a:cubicBezTo>
                        <a:pt x="10049" y="3253"/>
                        <a:pt x="9347" y="3365"/>
                        <a:pt x="8706" y="3593"/>
                      </a:cubicBezTo>
                      <a:cubicBezTo>
                        <a:pt x="8061" y="3817"/>
                        <a:pt x="7489" y="4123"/>
                        <a:pt x="6988" y="4508"/>
                      </a:cubicBezTo>
                      <a:cubicBezTo>
                        <a:pt x="6488" y="4894"/>
                        <a:pt x="6099" y="5352"/>
                        <a:pt x="5818" y="5879"/>
                      </a:cubicBezTo>
                      <a:cubicBezTo>
                        <a:pt x="5537" y="6406"/>
                        <a:pt x="5397" y="6970"/>
                        <a:pt x="5397" y="7566"/>
                      </a:cubicBezTo>
                      <a:lnTo>
                        <a:pt x="5397" y="9717"/>
                      </a:lnTo>
                      <a:lnTo>
                        <a:pt x="16202" y="9717"/>
                      </a:lnTo>
                      <a:lnTo>
                        <a:pt x="16202" y="7566"/>
                      </a:lnTo>
                      <a:close/>
                      <a:moveTo>
                        <a:pt x="11964" y="15409"/>
                      </a:moveTo>
                      <a:cubicBezTo>
                        <a:pt x="12296" y="15245"/>
                        <a:pt x="12569" y="15020"/>
                        <a:pt x="12782" y="14744"/>
                      </a:cubicBezTo>
                      <a:cubicBezTo>
                        <a:pt x="12990" y="14462"/>
                        <a:pt x="13098" y="14159"/>
                        <a:pt x="13098" y="13840"/>
                      </a:cubicBezTo>
                      <a:cubicBezTo>
                        <a:pt x="13098" y="13333"/>
                        <a:pt x="12875" y="12898"/>
                        <a:pt x="12429" y="12530"/>
                      </a:cubicBezTo>
                      <a:cubicBezTo>
                        <a:pt x="11979" y="12161"/>
                        <a:pt x="11439" y="11980"/>
                        <a:pt x="10809" y="11980"/>
                      </a:cubicBezTo>
                      <a:cubicBezTo>
                        <a:pt x="10175" y="11980"/>
                        <a:pt x="9638" y="12161"/>
                        <a:pt x="9188" y="12530"/>
                      </a:cubicBezTo>
                      <a:cubicBezTo>
                        <a:pt x="8738" y="12898"/>
                        <a:pt x="8515" y="13333"/>
                        <a:pt x="8515" y="13840"/>
                      </a:cubicBezTo>
                      <a:cubicBezTo>
                        <a:pt x="8515" y="14159"/>
                        <a:pt x="8616" y="14462"/>
                        <a:pt x="8825" y="14744"/>
                      </a:cubicBezTo>
                      <a:cubicBezTo>
                        <a:pt x="9033" y="15020"/>
                        <a:pt x="9300" y="15233"/>
                        <a:pt x="9638" y="15383"/>
                      </a:cubicBezTo>
                      <a:lnTo>
                        <a:pt x="8515" y="19339"/>
                      </a:lnTo>
                      <a:lnTo>
                        <a:pt x="13098" y="19339"/>
                      </a:lnTo>
                      <a:lnTo>
                        <a:pt x="11964" y="154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342891"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sz="2199">
                    <a:solidFill>
                      <a:srgbClr val="44CEB9">
                        <a:alpha val="100000"/>
                      </a:srgbClr>
                    </a:solidFill>
                    <a:effectLst>
                      <a:outerShdw blurRad="38100" dist="38100" dir="2700000" sx="100000" sy="100000" algn="tl">
                        <a:srgbClr val="000000">
                          <a:alpha val="100000"/>
                        </a:srgbClr>
                      </a:outerShdw>
                    </a:effectLst>
                    <a:latin typeface="默认字体"/>
                    <a:ea typeface="默认字体"/>
                    <a:cs typeface="思源黑体 CN Regular"/>
                    <a:sym typeface="思源宋体 CN"/>
                  </a:endParaRPr>
                </a:p>
              </p:txBody>
            </p:sp>
          </p:grpSp>
          <p:grpSp>
            <p:nvGrpSpPr>
              <p:cNvPr id="198" name=""/>
              <p:cNvGrpSpPr/>
              <p:nvPr/>
            </p:nvGrpSpPr>
            <p:grpSpPr>
              <a:xfrm rot="0" flipH="false" flipV="false">
                <a:off x="8745873" y="3841066"/>
                <a:ext cx="2963007" cy="2202703"/>
                <a:chOff x="4817722" y="1785101"/>
                <a:chExt cx="2963014" cy="2202704"/>
              </a:xfrm>
            </p:grpSpPr>
            <p:sp>
              <p:nvSpPr>
                <p:cNvPr id="199" name="文本框 30" descr="{&quot;isTemplate&quot;:true,&quot;type&quot;:&quot;title&quot;,&quot;canOmit&quot;:false,&quot;range&quot;:0}"/>
                <p:cNvSpPr txBox="true"/>
                <p:nvPr/>
              </p:nvSpPr>
              <p:spPr>
                <a:xfrm rot="0" flipH="false" flipV="false">
                  <a:off x="5113466" y="1785101"/>
                  <a:ext cx="2667271" cy="368336"/>
                </a:xfrm>
                <a:prstGeom prst="rect"/>
                <a:noFill/>
                <a:ln/>
              </p:spPr>
              <p:txBody>
                <a:bodyPr wrap="square">
                  <a:spAutoFit/>
                </a:bodyPr>
                <a:p>
                  <a:pPr marL="0" lvl="0" indent="0" algn="l" defTabSz="914400">
                    <a:lnSpc>
                      <a:spcPct val="10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zh-CN" sz="1800" b="true" i="false" u="none" strike="noStrik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系统安全控</a:t>
                  </a:r>
                  <a:r>
                    <a:rPr lang="zh-CN" sz="1800" b="true" i="false" u="none" strike="noStrike">
                      <a:solidFill>
                        <a:schemeClr val="tx1">
                          <a:lumMod val="75000"/>
                          <a:lumOff val="25000"/>
                          <a:alpha val="100000"/>
                        </a:schemeClr>
                      </a:solidFill>
                      <a:highlight>
                        <a:srgbClr val="FFFFFF">
                          <a:alpha val="100000"/>
                        </a:srgbClr>
                      </a:highlight>
                      <a:latin typeface="默认字体"/>
                      <a:ea typeface="默认字体"/>
                      <a:cs typeface="+mn-cs"/>
                    </a:rPr>
                    <a:t>制</a:t>
                  </a:r>
                  <a:endPara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endParaRPr>
                </a:p>
              </p:txBody>
            </p:sp>
            <p:sp>
              <p:nvSpPr>
                <p:cNvPr id="200" name="文本框 30" descr="{&quot;isTemplate&quot;:true,&quot;type&quot;:&quot;content&quot;,&quot;canOmit&quot;:false,&quot;range&quot;:0}"/>
                <p:cNvSpPr txBox="true"/>
                <p:nvPr/>
              </p:nvSpPr>
              <p:spPr>
                <a:xfrm rot="0" flipH="false" flipV="false">
                  <a:off x="4817722" y="2262043"/>
                  <a:ext cx="2660649" cy="1725764"/>
                </a:xfrm>
                <a:prstGeom prst="rect"/>
                <a:noFill/>
                <a:ln/>
              </p:spPr>
              <p:txBody>
                <a:bodyPr wrap="square">
                  <a:noAutofit/>
                </a:bodyPr>
                <a:p>
                  <a:pPr marL="349758" lvl="0" indent="0" algn="l" defTabSz="914400">
                    <a:lnSpc>
                      <a:spcPct val="120000"/>
                    </a:lnSpc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Arial"/>
                      <a:ea typeface="黑体"/>
                      <a:cs typeface="+mn-cs"/>
                    </a:defRPr>
                  </a:pP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等线"/>
                      <a:sym typeface="思源宋体 CN"/>
                    </a:rPr>
                    <a:t>使用 JWT 进行用户身份认证，所有接口需携带合法 Token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等线"/>
                      <a:sym typeface="思源宋体 CN"/>
                    </a:rPr>
                    <a:t>结合 Spring Security 实现 RBAC 权限模</a:t>
                  </a:r>
                  <a:r>
                    <a:rPr lang="zh-CN" sz="1399" b="false" i="false" u="none" strike="noStrike">
                      <a:solidFill>
                        <a:schemeClr val="tx1">
                          <a:alpha val="100000"/>
                        </a:schemeClr>
                      </a:solidFill>
                      <a:latin typeface="默认字体"/>
                      <a:ea typeface="默认字体"/>
                      <a:cs typeface="等线"/>
                      <a:sym typeface="思源宋体 CN"/>
                    </a:rPr>
                    <a:t>记录操作日志，支持审计与追踪异常行为</a:t>
                  </a:r>
                  <a:endPara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endParaRPr>
                </a:p>
              </p:txBody>
            </p:sp>
          </p:grpSp>
        </p:grpSp>
      </p:grpSp>
      <p:sp>
        <p:nvSpPr>
          <p:cNvPr id="201" name="" descr="{&quot;isTemplate&quot;:true,&quot;type&quot;:&quot;title&quot;,&quot;canOmit&quot;:false,&quot;range&quot;:0}"/>
          <p:cNvSpPr txBox="true"/>
          <p:nvPr/>
        </p:nvSpPr>
        <p:spPr>
          <a:xfrm rot="0" flipH="false" flipV="false">
            <a:off x="660331" y="418283"/>
            <a:ext cx="10668000" cy="520700"/>
          </a:xfrm>
          <a:prstGeom prst="rect">
            <a:avLst/>
          </a:prstGeom>
          <a:noFill/>
        </p:spPr>
        <p:txBody>
          <a:bodyPr wrap="square" lIns="89991" tIns="46795" rIns="89991" bIns="46795" rtlCol="false" anchor="b" anchorCtr="fals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sz="2800" b="true">
                <a:latin typeface="默认字体"/>
                <a:ea typeface="默认字体"/>
                <a:cs typeface="+mn-cs"/>
              </a:rPr>
              <a:t>数据存储管理与安全控制机制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8稻壳儿花儿小姐"/>
          <p:cNvSpPr/>
          <p:nvPr/>
        </p:nvSpPr>
        <p:spPr>
          <a:xfrm>
            <a:off x="27974" y="6018663"/>
            <a:ext cx="1111211" cy="182112"/>
          </a:xfrm>
          <a:prstGeom prst="rect">
            <a:avLst/>
          </a:prstGeom>
          <a:solidFill>
            <a:schemeClr val="accent5">
              <a:lumMod val="60000"/>
              <a:lumOff val="40000"/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>
              <a:latin typeface="汉仪君黑-45简"/>
              <a:ea typeface="汉仪君黑-45简"/>
              <a:cs typeface="+mn-cs"/>
            </a:endParaRPr>
          </a:p>
        </p:txBody>
      </p:sp>
      <p:sp>
        <p:nvSpPr>
          <p:cNvPr id="204" name="文本框 1稻壳儿花儿小姐"/>
          <p:cNvSpPr txBox="true"/>
          <p:nvPr/>
        </p:nvSpPr>
        <p:spPr>
          <a:xfrm>
            <a:off x="1334696" y="3103189"/>
            <a:ext cx="1822450" cy="876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lnSpc>
                <a:spcPct val="107000"/>
              </a:lnSpc>
              <a:spcBef>
                <a:spcPts val="1200"/>
              </a:spcBef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  <a:cs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/>
            <a:r>
              <a:rPr lang="zh-CN" sz="4800">
                <a:latin typeface="汉仪雅酷黑 55W"/>
                <a:ea typeface="汉仪雅酷黑 55W"/>
                <a:cs typeface="楷体"/>
              </a:rPr>
              <a:t>目 录</a:t>
            </a:r>
            <a:endParaRPr lang="zh-CN" sz="4800">
              <a:latin typeface="汉仪雅酷黑 55W"/>
              <a:ea typeface="汉仪雅酷黑 55W"/>
              <a:cs typeface="楷体"/>
            </a:endParaRPr>
          </a:p>
        </p:txBody>
      </p:sp>
      <p:sp>
        <p:nvSpPr>
          <p:cNvPr id="205" name="矩形 2稻壳儿花儿小姐"/>
          <p:cNvSpPr/>
          <p:nvPr/>
        </p:nvSpPr>
        <p:spPr>
          <a:xfrm>
            <a:off x="1071106" y="3836328"/>
            <a:ext cx="239395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200">
                <a:solidFill>
                  <a:schemeClr val="bg1">
                    <a:lumMod val="65000"/>
                    <a:alpha val="100000"/>
                  </a:schemeClr>
                </a:solidFill>
                <a:latin typeface="汉仪雅酷黑 55W"/>
                <a:ea typeface="汉仪雅酷黑 55W"/>
                <a:cs typeface="+mn-cs"/>
              </a:rPr>
              <a:t>CONTENTS</a:t>
            </a:r>
            <a:endParaRPr lang="zh-CN" sz="3200">
              <a:solidFill>
                <a:schemeClr val="bg1">
                  <a:lumMod val="65000"/>
                  <a:alpha val="100000"/>
                </a:schemeClr>
              </a:solidFill>
              <a:latin typeface="汉仪雅酷黑 55W"/>
              <a:ea typeface="汉仪雅酷黑 55W"/>
              <a:cs typeface="+mn-cs"/>
            </a:endParaRPr>
          </a:p>
        </p:txBody>
      </p:sp>
      <p:sp>
        <p:nvSpPr>
          <p:cNvPr id="206" name="文本框 3稻壳儿花儿小姐"/>
          <p:cNvSpPr txBox="true"/>
          <p:nvPr/>
        </p:nvSpPr>
        <p:spPr>
          <a:xfrm rot="0" flipH="false" flipV="false">
            <a:off x="5655878" y="1539293"/>
            <a:ext cx="3149600" cy="57785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>
              <a:buClr>
                <a:srgbClr val="056699">
                  <a:alpha val="100000"/>
                </a:srgbClr>
              </a:buClr>
            </a:pPr>
            <a:r>
              <a:rPr lang="zh-CN" sz="3200" spc="2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rPr>
              <a:t>项目背景与介绍</a:t>
            </a:r>
            <a:endParaRPr/>
          </a:p>
        </p:txBody>
      </p:sp>
      <p:sp>
        <p:nvSpPr>
          <p:cNvPr id="207" name="圆角矩形 4稻壳儿花儿小姐"/>
          <p:cNvSpPr/>
          <p:nvPr/>
        </p:nvSpPr>
        <p:spPr>
          <a:xfrm rot="0" flipH="false" flipV="false">
            <a:off x="5043911" y="1621146"/>
            <a:ext cx="414145" cy="4141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r>
              <a:rPr lang="en-US" sz="2800" b="true">
                <a:latin typeface="汉仪君黑-45简"/>
                <a:ea typeface="汉仪君黑-45简"/>
                <a:cs typeface="+mn-cs"/>
              </a:rPr>
              <a:t>1</a:t>
            </a:r>
            <a:endParaRPr lang="zh-CN" sz="2800" b="true">
              <a:latin typeface="汉仪君黑-45简"/>
              <a:ea typeface="汉仪君黑-45简"/>
              <a:cs typeface="+mn-cs"/>
            </a:endParaRPr>
          </a:p>
        </p:txBody>
      </p:sp>
      <p:sp>
        <p:nvSpPr>
          <p:cNvPr id="208" name="文本框 5稻壳儿花儿小姐"/>
          <p:cNvSpPr txBox="true"/>
          <p:nvPr/>
        </p:nvSpPr>
        <p:spPr>
          <a:xfrm rot="0" flipH="false" flipV="false">
            <a:off x="5655878" y="3511385"/>
            <a:ext cx="3619500" cy="57785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>
              <a:buClr>
                <a:srgbClr val="056699">
                  <a:alpha val="100000"/>
                </a:srgbClr>
              </a:buClr>
            </a:pPr>
            <a:r>
              <a:rPr lang="zh-CN" sz="3200" spc="2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rPr>
              <a:t>技术架构</a:t>
            </a:r>
            <a:endParaRPr/>
          </a:p>
        </p:txBody>
      </p:sp>
      <p:sp>
        <p:nvSpPr>
          <p:cNvPr id="209" name="圆角矩形 6稻壳儿花儿小姐"/>
          <p:cNvSpPr/>
          <p:nvPr/>
        </p:nvSpPr>
        <p:spPr>
          <a:xfrm rot="0" flipH="false" flipV="false">
            <a:off x="5043911" y="2644078"/>
            <a:ext cx="414145" cy="4141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r>
              <a:rPr lang="en-US" sz="2800" b="true">
                <a:latin typeface="汉仪君黑-45简"/>
                <a:ea typeface="汉仪君黑-45简"/>
                <a:cs typeface="+mn-cs"/>
              </a:rPr>
              <a:t>2</a:t>
            </a:r>
            <a:endParaRPr lang="zh-CN" sz="2800" b="true">
              <a:latin typeface="汉仪君黑-45简"/>
              <a:ea typeface="汉仪君黑-45简"/>
              <a:cs typeface="+mn-cs"/>
            </a:endParaRPr>
          </a:p>
        </p:txBody>
      </p:sp>
      <p:sp>
        <p:nvSpPr>
          <p:cNvPr id="210" name="文本框 7稻壳儿花儿小姐"/>
          <p:cNvSpPr txBox="true"/>
          <p:nvPr/>
        </p:nvSpPr>
        <p:spPr>
          <a:xfrm rot="0" flipH="false" flipV="false">
            <a:off x="5655878" y="2525339"/>
            <a:ext cx="3003550" cy="57785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>
              <a:buClr>
                <a:srgbClr val="056699">
                  <a:alpha val="100000"/>
                </a:srgbClr>
              </a:buClr>
            </a:pPr>
            <a:r>
              <a:rPr lang="zh-CN" sz="3200" spc="2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rPr>
              <a:t>项目特色</a:t>
            </a:r>
            <a:endParaRPr/>
          </a:p>
        </p:txBody>
      </p:sp>
      <p:sp>
        <p:nvSpPr>
          <p:cNvPr id="211" name="圆角矩形 8稻壳儿花儿小姐"/>
          <p:cNvSpPr/>
          <p:nvPr/>
        </p:nvSpPr>
        <p:spPr>
          <a:xfrm rot="0" flipH="false" flipV="false">
            <a:off x="5043911" y="3592871"/>
            <a:ext cx="414145" cy="4141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r>
              <a:rPr lang="en-US" sz="2800" b="true">
                <a:latin typeface="汉仪君黑-45简"/>
                <a:ea typeface="汉仪君黑-45简"/>
                <a:cs typeface="+mn-cs"/>
              </a:rPr>
              <a:t>3</a:t>
            </a:r>
            <a:endParaRPr lang="zh-CN" sz="2800" b="true">
              <a:latin typeface="汉仪君黑-45简"/>
              <a:ea typeface="汉仪君黑-45简"/>
              <a:cs typeface="+mn-cs"/>
            </a:endParaRPr>
          </a:p>
        </p:txBody>
      </p:sp>
      <p:sp>
        <p:nvSpPr>
          <p:cNvPr id="212" name="文本框 9稻壳儿花儿小姐"/>
          <p:cNvSpPr txBox="true"/>
          <p:nvPr/>
        </p:nvSpPr>
        <p:spPr>
          <a:xfrm rot="0" flipH="false" flipV="false">
            <a:off x="5655878" y="4423657"/>
            <a:ext cx="3765550" cy="57785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>
              <a:buClr>
                <a:srgbClr val="056699">
                  <a:alpha val="100000"/>
                </a:srgbClr>
              </a:buClr>
            </a:pPr>
            <a:r>
              <a:rPr lang="zh-CN" sz="3200" spc="2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rPr>
              <a:t>系统的安装与效果</a:t>
            </a:r>
            <a:endParaRPr/>
          </a:p>
        </p:txBody>
      </p:sp>
      <p:sp>
        <p:nvSpPr>
          <p:cNvPr id="213" name="圆角矩形 10稻壳儿花儿小姐"/>
          <p:cNvSpPr/>
          <p:nvPr/>
        </p:nvSpPr>
        <p:spPr>
          <a:xfrm rot="0" flipH="false" flipV="false">
            <a:off x="5043911" y="4541664"/>
            <a:ext cx="414145" cy="4141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r>
              <a:rPr lang="en-US" sz="2800" b="true">
                <a:latin typeface="汉仪君黑-45简"/>
                <a:ea typeface="汉仪君黑-45简"/>
                <a:cs typeface="+mn-cs"/>
              </a:rPr>
              <a:t>4</a:t>
            </a:r>
            <a:endParaRPr lang="zh-CN" sz="2800" b="true">
              <a:latin typeface="汉仪君黑-45简"/>
              <a:ea typeface="汉仪君黑-45简"/>
              <a:cs typeface="+mn-cs"/>
            </a:endParaRPr>
          </a:p>
        </p:txBody>
      </p:sp>
      <p:sp>
        <p:nvSpPr>
          <p:cNvPr id="214" name="圆角矩形 10稻壳儿花儿小姐"/>
          <p:cNvSpPr/>
          <p:nvPr/>
        </p:nvSpPr>
        <p:spPr>
          <a:xfrm rot="0" flipH="false" flipV="false">
            <a:off x="5043911" y="5490457"/>
            <a:ext cx="414145" cy="4141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r>
              <a:rPr lang="en-US" sz="2800" b="true">
                <a:latin typeface="汉仪君黑-45简"/>
                <a:ea typeface="汉仪君黑-45简"/>
                <a:cs typeface="+mn-cs"/>
              </a:rPr>
              <a:t>5</a:t>
            </a:r>
            <a:endParaRPr/>
          </a:p>
        </p:txBody>
      </p:sp>
      <p:sp>
        <p:nvSpPr>
          <p:cNvPr id="215" name="文本框 9稻壳儿花儿小姐"/>
          <p:cNvSpPr txBox="true"/>
          <p:nvPr/>
        </p:nvSpPr>
        <p:spPr>
          <a:xfrm rot="0" flipH="false" flipV="false">
            <a:off x="5655878" y="5408605"/>
            <a:ext cx="3619500" cy="57785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>
              <a:buClr>
                <a:srgbClr val="056699">
                  <a:alpha val="100000"/>
                </a:srgbClr>
              </a:buClr>
            </a:pPr>
            <a:r>
              <a:rPr lang="zh-CN" sz="3200" spc="2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rPr>
              <a:t>系统测试与运维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0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5" descr="{&quot;isTemplate&quot;:true,&quot;type&quot;:&quot;image&quot;,&quot;canOmit&quot;:false,&quot;range&quot;:0}"/>
          <p:cNvPicPr>
            <a:picLocks noChangeAspect="true"/>
          </p:cNvPicPr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 flipH="false" flipV="false">
            <a:off x="6095400" y="1154206"/>
            <a:ext cx="4965371" cy="4937927"/>
          </a:xfrm>
          <a:prstGeom prst="ellipse">
            <a:avLst/>
          </a:prstGeom>
        </p:spPr>
      </p:pic>
      <p:grpSp>
        <p:nvGrpSpPr>
          <p:cNvPr id="218" name="Group 364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 rot="0" flipH="false" flipV="false">
            <a:off x="660331" y="873053"/>
            <a:ext cx="4624943" cy="3925128"/>
            <a:chOff x="763829" y="1571372"/>
            <a:chExt cx="4625399" cy="3925515"/>
          </a:xfrm>
        </p:grpSpPr>
        <p:grpSp>
          <p:nvGrpSpPr>
            <p:cNvPr id="219" name="Group 365"/>
            <p:cNvGrpSpPr/>
            <p:nvPr/>
          </p:nvGrpSpPr>
          <p:grpSpPr>
            <a:xfrm>
              <a:off x="763829" y="1571372"/>
              <a:ext cx="4625399" cy="1482640"/>
              <a:chOff x="763829" y="1571372"/>
              <a:chExt cx="4625399" cy="1482640"/>
            </a:xfrm>
          </p:grpSpPr>
          <p:sp>
            <p:nvSpPr>
              <p:cNvPr id="220" name="AutoShape 2"/>
              <p:cNvSpPr/>
              <p:nvPr/>
            </p:nvSpPr>
            <p:spPr>
              <a:xfrm rot="0" flipH="false" flipV="false">
                <a:off x="763829" y="1684714"/>
                <a:ext cx="230516" cy="230515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pPr/>
                <a:endParaRPr lang="zh-CN">
                  <a:latin typeface="默认字体"/>
                  <a:ea typeface="默认字体"/>
                  <a:cs typeface="+mn-cs"/>
                </a:endParaRPr>
              </a:p>
            </p:txBody>
          </p:sp>
          <p:sp>
            <p:nvSpPr>
              <p:cNvPr id="221" name="TextBox 3" descr="{&quot;isTemplate&quot;:true,&quot;type&quot;:&quot;content&quot;,&quot;canOmit&quot;:false,&quot;range&quot;:0}"/>
              <p:cNvSpPr txBox="true"/>
              <p:nvPr/>
            </p:nvSpPr>
            <p:spPr>
              <a:xfrm rot="0" flipH="false" flipV="false">
                <a:off x="994345" y="2028557"/>
                <a:ext cx="4394883" cy="1025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false" anchor="t" anchorCtr="false">
                <a:noAutofit/>
              </a:bodyPr>
              <a:lstStyle/>
              <a:p>
                <a:pPr marL="0" lvl="0" indent="0" algn="just" defTabSz="914400">
                  <a:lnSpc>
                    <a:spcPct val="130000"/>
                  </a:lnSpc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后端接收前端请求后，将 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路段编号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、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预测时间段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、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时间窗口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 等关键参数封装为 JSON 格式。</a:t>
                </a:r>
                <a:endParaRPr/>
              </a:p>
            </p:txBody>
          </p:sp>
          <p:sp>
            <p:nvSpPr>
              <p:cNvPr id="222" name="TextBox 4" descr="{&quot;isTemplate&quot;:true,&quot;type&quot;:&quot;title&quot;,&quot;canOmit&quot;:false,&quot;range&quot;:0}"/>
              <p:cNvSpPr txBox="true"/>
              <p:nvPr/>
            </p:nvSpPr>
            <p:spPr>
              <a:xfrm rot="0">
                <a:off x="994345" y="1571372"/>
                <a:ext cx="4152900" cy="45720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false" anchor="t" anchorCtr="false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sz="1800" b="tru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</a:rPr>
                  <a:t>参数封装</a:t>
                </a:r>
                <a:endParaRPr/>
              </a:p>
            </p:txBody>
          </p:sp>
        </p:grpSp>
        <p:grpSp>
          <p:nvGrpSpPr>
            <p:cNvPr id="223" name="Group 369"/>
            <p:cNvGrpSpPr/>
            <p:nvPr/>
          </p:nvGrpSpPr>
          <p:grpSpPr>
            <a:xfrm>
              <a:off x="763829" y="2729566"/>
              <a:ext cx="4625399" cy="1484571"/>
              <a:chOff x="763829" y="2729566"/>
              <a:chExt cx="4625399" cy="1484571"/>
            </a:xfrm>
          </p:grpSpPr>
          <p:sp>
            <p:nvSpPr>
              <p:cNvPr id="224" name="TextBox 6" descr="{&quot;isTemplate&quot;:true,&quot;type&quot;:&quot;content&quot;,&quot;canOmit&quot;:false,&quot;range&quot;:0}"/>
              <p:cNvSpPr txBox="true"/>
              <p:nvPr/>
            </p:nvSpPr>
            <p:spPr>
              <a:xfrm rot="0" flipH="false" flipV="false">
                <a:off x="994345" y="3188682"/>
                <a:ext cx="4394883" cy="1025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false" anchor="t" anchorCtr="false">
                <a:noAutofit/>
              </a:bodyPr>
              <a:lstStyle/>
              <a:p>
                <a:pPr marL="0" lvl="0" indent="0" algn="just" defTabSz="914400">
                  <a:lnSpc>
                    <a:spcPct val="130000"/>
                  </a:lnSpc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使用 RestTemplate / WebClient 发起 POST 请求，访问模型接口（如 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/predict/random_forest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）。</a:t>
                </a:r>
                <a:endParaRPr/>
              </a:p>
            </p:txBody>
          </p:sp>
          <p:sp>
            <p:nvSpPr>
              <p:cNvPr id="225" name="TextBox 7" descr="{&quot;isTemplate&quot;:true,&quot;type&quot;:&quot;title&quot;,&quot;canOmit&quot;:false,&quot;range&quot;:0}"/>
              <p:cNvSpPr txBox="true"/>
              <p:nvPr/>
            </p:nvSpPr>
            <p:spPr>
              <a:xfrm rot="0" flipH="false" flipV="false">
                <a:off x="994345" y="2729566"/>
                <a:ext cx="4152900" cy="45720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false" anchor="t" anchorCtr="false">
                <a:noAutofit/>
              </a:bodyPr>
              <a:lstStyle/>
              <a:p>
                <a:pPr marL="0" lvl="0" indent="0" algn="l" defTabSz="914400">
                  <a:lnSpc>
                    <a:spcPct val="100000"/>
                  </a:lnSpc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</a:rPr>
                  <a:t>HTTP 调用模型服务</a:t>
                </a:r>
                <a:endParaRPr sz="1800">
                  <a:solidFill>
                    <a:schemeClr val="tx1">
                      <a:alpha val="100000"/>
                    </a:schemeClr>
                  </a:solidFill>
                  <a:latin typeface="Arial"/>
                  <a:ea typeface="黑体"/>
                  <a:cs typeface="+mn-cs"/>
                </a:endParaRPr>
              </a:p>
            </p:txBody>
          </p:sp>
          <p:sp>
            <p:nvSpPr>
              <p:cNvPr id="226" name="AutoShape 10"/>
              <p:cNvSpPr/>
              <p:nvPr/>
            </p:nvSpPr>
            <p:spPr>
              <a:xfrm rot="0" flipH="false" flipV="false">
                <a:off x="763829" y="2842908"/>
                <a:ext cx="230516" cy="230515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pPr/>
                <a:endParaRPr lang="zh-CN">
                  <a:latin typeface="默认字体"/>
                  <a:ea typeface="默认字体"/>
                  <a:cs typeface="+mn-cs"/>
                </a:endParaRPr>
              </a:p>
            </p:txBody>
          </p:sp>
        </p:grpSp>
        <p:grpSp>
          <p:nvGrpSpPr>
            <p:cNvPr id="227" name="Group 373"/>
            <p:cNvGrpSpPr/>
            <p:nvPr/>
          </p:nvGrpSpPr>
          <p:grpSpPr>
            <a:xfrm>
              <a:off x="763829" y="3898991"/>
              <a:ext cx="4625399" cy="1597896"/>
              <a:chOff x="763829" y="3898991"/>
              <a:chExt cx="4625399" cy="1597896"/>
            </a:xfrm>
          </p:grpSpPr>
          <p:sp>
            <p:nvSpPr>
              <p:cNvPr id="228" name="TextBox 8" descr="{&quot;isTemplate&quot;:true,&quot;type&quot;:&quot;content&quot;,&quot;canOmit&quot;:false,&quot;range&quot;:0}"/>
              <p:cNvSpPr txBox="true"/>
              <p:nvPr/>
            </p:nvSpPr>
            <p:spPr>
              <a:xfrm rot="0" flipH="false" flipV="false">
                <a:off x="994345" y="4471432"/>
                <a:ext cx="4394883" cy="1025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false" anchor="t" anchorCtr="false">
                <a:noAutofit/>
              </a:bodyPr>
              <a:lstStyle/>
              <a:p>
                <a:pPr marL="0" lvl="0" indent="0" algn="just" defTabSz="914400">
                  <a:lnSpc>
                    <a:spcPct val="130000"/>
                  </a:lnSpc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解析返回的 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预测值数组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 与 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对应时间戳</a:t>
                </a:r>
                <a:r>
                  <a:rPr lang="zh-CN" sz="1399" b="false" i="false" u="none" strike="noStrike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+mn-cs"/>
                    <a:sym typeface="Montserrat Semi Bold"/>
                  </a:rPr>
                  <a:t>；执行数据格式校验、单位换算、结果排序等处理。</a:t>
                </a:r>
                <a:endParaRPr/>
              </a:p>
            </p:txBody>
          </p:sp>
          <p:sp>
            <p:nvSpPr>
              <p:cNvPr id="229" name="TextBox 9" descr="{&quot;isTemplate&quot;:true,&quot;type&quot;:&quot;title&quot;,&quot;canOmit&quot;:false,&quot;range&quot;:0}"/>
              <p:cNvSpPr txBox="true"/>
              <p:nvPr/>
            </p:nvSpPr>
            <p:spPr>
              <a:xfrm rot="0" flipH="false" flipV="false">
                <a:off x="994345" y="3898991"/>
                <a:ext cx="4152900" cy="45720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false" anchor="t" anchorCtr="false">
                <a:noAutofit/>
              </a:bodyPr>
              <a:lstStyle/>
              <a:p>
                <a:pPr marL="0" lvl="0" indent="0" algn="l" defTabSz="914400">
                  <a:lnSpc>
                    <a:spcPct val="100000"/>
                  </a:lnSpc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Arial"/>
                    <a:ea typeface="黑体"/>
                    <a:cs typeface="+mn-cs"/>
                  </a:defRPr>
                </a:pPr>
                <a:r>
                  <a:rPr sz="1800" b="tru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Open Sans"/>
                    <a:ea typeface="Open Sans"/>
                    <a:cs typeface="+mn-cs"/>
                  </a:rPr>
                  <a:t>结</a:t>
                </a:r>
                <a:r>
                  <a:rPr lang="zh-CN" sz="1800" b="true" i="false" u="none" strike="noStrike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highlight>
                      <a:srgbClr val="FFFFFF">
                        <a:alpha val="100000"/>
                      </a:srgbClr>
                    </a:highlight>
                    <a:latin typeface="默认字体"/>
                    <a:ea typeface="默认字体"/>
                    <a:cs typeface="+mn-cs"/>
                  </a:rPr>
                  <a:t>果接收与处理</a:t>
                </a:r>
                <a:endParaRPr sz="1800">
                  <a:solidFill>
                    <a:schemeClr val="tx1">
                      <a:alpha val="100000"/>
                    </a:schemeClr>
                  </a:solidFill>
                  <a:latin typeface="Arial"/>
                  <a:ea typeface="黑体"/>
                  <a:cs typeface="+mn-cs"/>
                </a:endParaRPr>
              </a:p>
            </p:txBody>
          </p:sp>
          <p:sp>
            <p:nvSpPr>
              <p:cNvPr id="230" name="AutoShape 11"/>
              <p:cNvSpPr/>
              <p:nvPr/>
            </p:nvSpPr>
            <p:spPr>
              <a:xfrm rot="0" flipH="false" flipV="false">
                <a:off x="763829" y="3972291"/>
                <a:ext cx="230516" cy="230515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pPr/>
                <a:endParaRPr lang="zh-CN">
                  <a:latin typeface="默认字体"/>
                  <a:ea typeface="默认字体"/>
                  <a:cs typeface="+mn-cs"/>
                </a:endParaRPr>
              </a:p>
            </p:txBody>
          </p:sp>
        </p:grpSp>
      </p:grpSp>
      <p:sp>
        <p:nvSpPr>
          <p:cNvPr id="231" name="Tencent" descr="{&quot;isTemplate&quot;:true,&quot;type&quot;:&quot;title&quot;,&quot;canOmit&quot;:false,&quot;range&quot;:0}"/>
          <p:cNvSpPr txBox="true"/>
          <p:nvPr/>
        </p:nvSpPr>
        <p:spPr>
          <a:xfrm rot="0" flipH="false" flipV="false">
            <a:off x="660331" y="56333"/>
            <a:ext cx="11010900" cy="882650"/>
          </a:xfrm>
          <a:prstGeom prst="rect">
            <a:avLst/>
          </a:prstGeom>
          <a:noFill/>
        </p:spPr>
        <p:txBody>
          <a:bodyPr wrap="square" lIns="89991" tIns="46795" rIns="89991" bIns="46795" rtlCol="false" anchor="b" anchorCtr="false">
            <a:spAutoFit/>
          </a:bodyPr>
          <a:lstStyle/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2800" b="true" i="false" u="none" strike="noStrike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+mn-cs"/>
              </a:rPr>
              <a:t>后端与机器学习模型服务对接</a:t>
            </a:r>
            <a:r>
              <a:rPr lang="zh-CN" sz="2800" b="true" i="false" u="none" strike="noStrike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+mn-cs"/>
              </a:rPr>
              <a:t>流程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endParaRPr lang="en-US" sz="2400" b="true">
              <a:solidFill>
                <a:srgbClr val="333333">
                  <a:alpha val="100000"/>
                </a:srgbClr>
              </a:solidFill>
              <a:latin typeface="Open Sans"/>
              <a:ea typeface="Open Sans"/>
              <a:cs typeface="+mn-cs"/>
            </a:endParaRPr>
          </a:p>
        </p:txBody>
      </p:sp>
      <p:sp>
        <p:nvSpPr>
          <p:cNvPr id="232" name="AutoShape 11"/>
          <p:cNvSpPr/>
          <p:nvPr/>
        </p:nvSpPr>
        <p:spPr>
          <a:xfrm rot="0" flipH="false" flipV="false">
            <a:off x="660331" y="4596381"/>
            <a:ext cx="230493" cy="23049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txBody>
          <a:bodyPr/>
          <a:lstStyle/>
          <a:p>
            <a:pPr/>
            <a:endParaRPr lang="zh-CN">
              <a:latin typeface="默认字体"/>
              <a:ea typeface="默认字体"/>
              <a:cs typeface="+mn-cs"/>
            </a:endParaRPr>
          </a:p>
        </p:txBody>
      </p:sp>
      <p:sp>
        <p:nvSpPr>
          <p:cNvPr id="233" name="TextBox 9" descr="{&quot;isTemplate&quot;:true,&quot;type&quot;:&quot;title&quot;,&quot;canOmit&quot;:false,&quot;range&quot;:0}"/>
          <p:cNvSpPr txBox="true"/>
          <p:nvPr/>
        </p:nvSpPr>
        <p:spPr>
          <a:xfrm rot="0" flipH="false" flipV="false">
            <a:off x="890824" y="4502493"/>
            <a:ext cx="4152490" cy="457154"/>
          </a:xfrm>
          <a:prstGeom prst="rect">
            <a:avLst/>
          </a:prstGeom>
        </p:spPr>
        <p:txBody>
          <a:bodyPr vert="horz" wrap="square" lIns="114300" tIns="57150" rIns="114300" bIns="57150" rtlCol="false" anchor="t" anchorCtr="false">
            <a:noAutofit/>
          </a:bodyPr>
          <a:lstStyle/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1800" b="true" i="false" u="none" strike="noStrike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  <a:cs typeface="+mn-cs"/>
              </a:rPr>
              <a:t>结果接收与处理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234" name="TextBox 8" descr="{&quot;isTemplate&quot;:true,&quot;type&quot;:&quot;content&quot;,&quot;canOmit&quot;:false,&quot;range&quot;:0}"/>
          <p:cNvSpPr txBox="true"/>
          <p:nvPr/>
        </p:nvSpPr>
        <p:spPr>
          <a:xfrm rot="0" flipH="false" flipV="false">
            <a:off x="890824" y="5066780"/>
            <a:ext cx="4394449" cy="1025353"/>
          </a:xfrm>
          <a:prstGeom prst="rect">
            <a:avLst/>
          </a:prstGeom>
        </p:spPr>
        <p:txBody>
          <a:bodyPr vert="horz" wrap="square" lIns="114300" tIns="57150" rIns="114300" bIns="57150" rtlCol="false" anchor="t" anchorCtr="false">
            <a:noAutofit/>
          </a:bodyPr>
          <a:lstStyle/>
          <a:p>
            <a:pPr marL="0" lvl="0" indent="0" algn="just" defTabSz="914400">
              <a:lnSpc>
                <a:spcPct val="13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1399" b="false" i="false" u="none" strike="noStrike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+mn-cs"/>
                <a:sym typeface="Montserrat Semi Bold"/>
              </a:rPr>
              <a:t>实时返回前端进行图表可视化；同步写入 MySQL 数据库，支持历史预测查询与模型评估。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37" name="标题 1"/>
          <p:cNvSpPr txBox="true"/>
          <p:nvPr/>
        </p:nvSpPr>
        <p:spPr>
          <a:xfrm rot="18900000" flipH="false" flipV="false">
            <a:off x="4328220" y="4062672"/>
            <a:ext cx="1968532" cy="1968532"/>
          </a:xfrm>
          <a:prstGeom prst="blockArc">
            <a:avLst>
              <a:gd name="adj1" fmla="val 3780999"/>
              <a:gd name="adj2" fmla="val 20321677"/>
              <a:gd name="adj3" fmla="val 18694"/>
            </a:avLst>
          </a:prstGeom>
          <a:gradFill>
            <a:gsLst>
              <a:gs pos="1300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false"/>
          </a:gra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38" name="标题 1"/>
          <p:cNvSpPr txBox="true"/>
          <p:nvPr/>
        </p:nvSpPr>
        <p:spPr>
          <a:xfrm rot="2700000" flipH="false" flipV="false">
            <a:off x="5111479" y="2684309"/>
            <a:ext cx="1968532" cy="1968532"/>
          </a:xfrm>
          <a:prstGeom prst="blockArc">
            <a:avLst>
              <a:gd name="adj1" fmla="val 4333997"/>
              <a:gd name="adj2" fmla="val 21509375"/>
              <a:gd name="adj3" fmla="val 18596"/>
            </a:avLst>
          </a:prstGeom>
          <a:gradFill>
            <a:gsLst>
              <a:gs pos="19000">
                <a:schemeClr val="accent1">
                  <a:alpha val="100000"/>
                </a:schemeClr>
              </a:gs>
              <a:gs pos="87000">
                <a:schemeClr val="accent2">
                  <a:alpha val="100000"/>
                </a:schemeClr>
              </a:gs>
            </a:gsLst>
            <a:lin ang="0" scaled="false"/>
          </a:gra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39" name="标题 1"/>
          <p:cNvSpPr txBox="true"/>
          <p:nvPr/>
        </p:nvSpPr>
        <p:spPr>
          <a:xfrm rot="1299967" flipH="true" flipV="false">
            <a:off x="5882548" y="4035562"/>
            <a:ext cx="1968532" cy="1968532"/>
          </a:xfrm>
          <a:prstGeom prst="blockArc">
            <a:avLst>
              <a:gd name="adj1" fmla="val 1120196"/>
              <a:gd name="adj2" fmla="val 19441444"/>
              <a:gd name="adj3" fmla="val 16441"/>
            </a:avLst>
          </a:prstGeom>
          <a:gradFill>
            <a:gsLst>
              <a:gs pos="1300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false"/>
          </a:gra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40" name="标题 1"/>
          <p:cNvSpPr txBox="true"/>
          <p:nvPr/>
        </p:nvSpPr>
        <p:spPr>
          <a:xfrm rot="0" flipH="false" flipV="false">
            <a:off x="6182551" y="4335566"/>
            <a:ext cx="1368524" cy="1368524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127000" dist="0" dir="0" sx="102000" sy="102000" kx="0" ky="0" algn="ctr" rotWithShape="false">
              <a:schemeClr val="accent1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41" name="标题 1"/>
          <p:cNvSpPr txBox="true"/>
          <p:nvPr/>
        </p:nvSpPr>
        <p:spPr>
          <a:xfrm rot="0" flipH="false" flipV="false">
            <a:off x="4634168" y="4335566"/>
            <a:ext cx="1368524" cy="1368524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127000" dist="0" dir="0" sx="102000" sy="102000" kx="0" ky="0" algn="ctr" rotWithShape="false">
              <a:schemeClr val="accent1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42" name="标题 1"/>
          <p:cNvSpPr txBox="true"/>
          <p:nvPr/>
        </p:nvSpPr>
        <p:spPr>
          <a:xfrm rot="0" flipH="false" flipV="false">
            <a:off x="5408359" y="2939582"/>
            <a:ext cx="1368524" cy="1368524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127000" dist="0" dir="0" sx="102000" sy="102000" kx="0" ky="0" algn="ctr" rotWithShape="false">
              <a:schemeClr val="accent1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43" name="标题 1"/>
          <p:cNvSpPr txBox="true"/>
          <p:nvPr/>
        </p:nvSpPr>
        <p:spPr>
          <a:xfrm rot="0" flipH="false" flipV="false">
            <a:off x="5053592" y="4717374"/>
            <a:ext cx="529676" cy="604908"/>
          </a:xfrm>
          <a:custGeom>
            <a:avLst/>
            <a:gdLst>
              <a:gd name="connsiteX0" fmla="*/ 361901 w 630455"/>
              <a:gd name="connsiteY0" fmla="*/ 82589 h 720001"/>
              <a:gd name="connsiteX1" fmla="*/ 361901 w 630455"/>
              <a:gd name="connsiteY1" fmla="*/ 203034 h 720001"/>
              <a:gd name="connsiteX2" fmla="*/ 427179 w 630455"/>
              <a:gd name="connsiteY2" fmla="*/ 268312 h 720001"/>
              <a:gd name="connsiteX3" fmla="*/ 547624 w 630455"/>
              <a:gd name="connsiteY3" fmla="*/ 268312 h 720001"/>
              <a:gd name="connsiteX4" fmla="*/ 113812 w 630455"/>
              <a:gd name="connsiteY4" fmla="*/ 0 h 720001"/>
              <a:gd name="connsiteX5" fmla="*/ 338847 w 630455"/>
              <a:gd name="connsiteY5" fmla="*/ 0 h 720001"/>
              <a:gd name="connsiteX6" fmla="*/ 340465 w 630455"/>
              <a:gd name="connsiteY6" fmla="*/ 162 h 720001"/>
              <a:gd name="connsiteX7" fmla="*/ 340789 w 630455"/>
              <a:gd name="connsiteY7" fmla="*/ 162 h 720001"/>
              <a:gd name="connsiteX8" fmla="*/ 344106 w 630455"/>
              <a:gd name="connsiteY8" fmla="*/ 809 h 720001"/>
              <a:gd name="connsiteX9" fmla="*/ 344186 w 630455"/>
              <a:gd name="connsiteY9" fmla="*/ 809 h 720001"/>
              <a:gd name="connsiteX10" fmla="*/ 347422 w 630455"/>
              <a:gd name="connsiteY10" fmla="*/ 1942 h 720001"/>
              <a:gd name="connsiteX11" fmla="*/ 347503 w 630455"/>
              <a:gd name="connsiteY11" fmla="*/ 1942 h 720001"/>
              <a:gd name="connsiteX12" fmla="*/ 349040 w 630455"/>
              <a:gd name="connsiteY12" fmla="*/ 2670 h 720001"/>
              <a:gd name="connsiteX13" fmla="*/ 349121 w 630455"/>
              <a:gd name="connsiteY13" fmla="*/ 2670 h 720001"/>
              <a:gd name="connsiteX14" fmla="*/ 350576 w 630455"/>
              <a:gd name="connsiteY14" fmla="*/ 3479 h 720001"/>
              <a:gd name="connsiteX15" fmla="*/ 350819 w 630455"/>
              <a:gd name="connsiteY15" fmla="*/ 3640 h 720001"/>
              <a:gd name="connsiteX16" fmla="*/ 352033 w 630455"/>
              <a:gd name="connsiteY16" fmla="*/ 4449 h 720001"/>
              <a:gd name="connsiteX17" fmla="*/ 352194 w 630455"/>
              <a:gd name="connsiteY17" fmla="*/ 4530 h 720001"/>
              <a:gd name="connsiteX18" fmla="*/ 353408 w 630455"/>
              <a:gd name="connsiteY18" fmla="*/ 5501 h 720001"/>
              <a:gd name="connsiteX19" fmla="*/ 353651 w 630455"/>
              <a:gd name="connsiteY19" fmla="*/ 5743 h 720001"/>
              <a:gd name="connsiteX20" fmla="*/ 354864 w 630455"/>
              <a:gd name="connsiteY20" fmla="*/ 6876 h 720001"/>
              <a:gd name="connsiteX21" fmla="*/ 623418 w 630455"/>
              <a:gd name="connsiteY21" fmla="*/ 275430 h 720001"/>
              <a:gd name="connsiteX22" fmla="*/ 624551 w 630455"/>
              <a:gd name="connsiteY22" fmla="*/ 276643 h 720001"/>
              <a:gd name="connsiteX23" fmla="*/ 624793 w 630455"/>
              <a:gd name="connsiteY23" fmla="*/ 276886 h 720001"/>
              <a:gd name="connsiteX24" fmla="*/ 625764 w 630455"/>
              <a:gd name="connsiteY24" fmla="*/ 278180 h 720001"/>
              <a:gd name="connsiteX25" fmla="*/ 625845 w 630455"/>
              <a:gd name="connsiteY25" fmla="*/ 278342 h 720001"/>
              <a:gd name="connsiteX26" fmla="*/ 626734 w 630455"/>
              <a:gd name="connsiteY26" fmla="*/ 279637 h 720001"/>
              <a:gd name="connsiteX27" fmla="*/ 626896 w 630455"/>
              <a:gd name="connsiteY27" fmla="*/ 279798 h 720001"/>
              <a:gd name="connsiteX28" fmla="*/ 627705 w 630455"/>
              <a:gd name="connsiteY28" fmla="*/ 281254 h 720001"/>
              <a:gd name="connsiteX29" fmla="*/ 628433 w 630455"/>
              <a:gd name="connsiteY29" fmla="*/ 282791 h 720001"/>
              <a:gd name="connsiteX30" fmla="*/ 629646 w 630455"/>
              <a:gd name="connsiteY30" fmla="*/ 286107 h 720001"/>
              <a:gd name="connsiteX31" fmla="*/ 630293 w 630455"/>
              <a:gd name="connsiteY31" fmla="*/ 289424 h 720001"/>
              <a:gd name="connsiteX32" fmla="*/ 630293 w 630455"/>
              <a:gd name="connsiteY32" fmla="*/ 289667 h 720001"/>
              <a:gd name="connsiteX33" fmla="*/ 630455 w 630455"/>
              <a:gd name="connsiteY33" fmla="*/ 291285 h 720001"/>
              <a:gd name="connsiteX34" fmla="*/ 630455 w 630455"/>
              <a:gd name="connsiteY34" fmla="*/ 292579 h 720001"/>
              <a:gd name="connsiteX35" fmla="*/ 630455 w 630455"/>
              <a:gd name="connsiteY35" fmla="*/ 606189 h 720001"/>
              <a:gd name="connsiteX36" fmla="*/ 516644 w 630455"/>
              <a:gd name="connsiteY36" fmla="*/ 720001 h 720001"/>
              <a:gd name="connsiteX37" fmla="*/ 113812 w 630455"/>
              <a:gd name="connsiteY37" fmla="*/ 720001 h 720001"/>
              <a:gd name="connsiteX38" fmla="*/ 0 w 630455"/>
              <a:gd name="connsiteY38" fmla="*/ 606189 h 720001"/>
              <a:gd name="connsiteX39" fmla="*/ 0 w 630455"/>
              <a:gd name="connsiteY39" fmla="*/ 113812 h 720001"/>
              <a:gd name="connsiteX40" fmla="*/ 113812 w 630455"/>
              <a:gd name="connsiteY40" fmla="*/ 0 h 720001"/>
            </a:gdLst>
            <a:rect l="l" t="t" r="r" b="b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accent1"/>
          </a:solidFill>
          <a:ln w="763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244" name="标题 1"/>
          <p:cNvSpPr txBox="true"/>
          <p:nvPr/>
        </p:nvSpPr>
        <p:spPr>
          <a:xfrm rot="0" flipH="false" flipV="false">
            <a:off x="6596630" y="4749646"/>
            <a:ext cx="540368" cy="540364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763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45" name="标题 1"/>
          <p:cNvSpPr txBox="true"/>
          <p:nvPr/>
        </p:nvSpPr>
        <p:spPr>
          <a:xfrm rot="0" flipH="false" flipV="false">
            <a:off x="5822437" y="3387301"/>
            <a:ext cx="540368" cy="473086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accent1"/>
          </a:solidFill>
          <a:ln w="763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46" name="标题 1"/>
          <p:cNvSpPr txBox="true"/>
          <p:nvPr/>
        </p:nvSpPr>
        <p:spPr>
          <a:xfrm rot="0" flipH="false" flipV="false">
            <a:off x="3796754" y="1501204"/>
            <a:ext cx="4585793" cy="4919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5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数据预处理与特征工程</a:t>
            </a:r>
            <a:endParaRPr lang="zh-CN"/>
          </a:p>
        </p:txBody>
      </p:sp>
      <p:sp>
        <p:nvSpPr>
          <p:cNvPr id="247" name="标题 1"/>
          <p:cNvSpPr txBox="true"/>
          <p:nvPr/>
        </p:nvSpPr>
        <p:spPr>
          <a:xfrm rot="0" flipH="false" flipV="false">
            <a:off x="3796754" y="1980202"/>
            <a:ext cx="4585793" cy="6559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986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对交通数据进行清洗、去噪、归一化等预处理操作，提高数据质量。
提取交通流量、车速、天气、时间等特征，构建特征向量，为模型训练提供数据支持。</a:t>
            </a:r>
            <a:endParaRPr lang="zh-CN"/>
          </a:p>
        </p:txBody>
      </p:sp>
      <p:sp>
        <p:nvSpPr>
          <p:cNvPr id="248" name="标题 1"/>
          <p:cNvSpPr txBox="true"/>
          <p:nvPr/>
        </p:nvSpPr>
        <p:spPr>
          <a:xfrm rot="0" flipH="false" flipV="false">
            <a:off x="8229600" y="4271669"/>
            <a:ext cx="3289300" cy="4919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5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模型评估与优化</a:t>
            </a:r>
            <a:endParaRPr lang="zh-CN"/>
          </a:p>
        </p:txBody>
      </p:sp>
      <p:sp>
        <p:nvSpPr>
          <p:cNvPr id="249" name="标题 1"/>
          <p:cNvSpPr txBox="true"/>
          <p:nvPr/>
        </p:nvSpPr>
        <p:spPr>
          <a:xfrm rot="0" flipH="false" flipV="false">
            <a:off x="8229600" y="4750666"/>
            <a:ext cx="3289300" cy="9592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50000"/>
              </a:lnSpc>
            </a:pPr>
            <a:r>
              <a:rPr lang="en-US" sz="1086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采用准确率、召回率、F1值等指标对模型进行评估，确保模型性能满足业务需求。
根据模型评估结果，对模型进行优化调整，如调整模型结构、优化超参数等，进一步提高模型性能。</a:t>
            </a:r>
            <a:endParaRPr lang="zh-CN"/>
          </a:p>
        </p:txBody>
      </p:sp>
      <p:sp>
        <p:nvSpPr>
          <p:cNvPr id="250" name="标题 1"/>
          <p:cNvSpPr txBox="true"/>
          <p:nvPr/>
        </p:nvSpPr>
        <p:spPr>
          <a:xfrm rot="0" flipH="false" flipV="false">
            <a:off x="699597" y="4271669"/>
            <a:ext cx="3251201" cy="4919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r">
              <a:lnSpc>
                <a:spcPct val="15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模型选择与训练</a:t>
            </a:r>
            <a:endParaRPr lang="zh-CN"/>
          </a:p>
        </p:txBody>
      </p:sp>
      <p:sp>
        <p:nvSpPr>
          <p:cNvPr id="251" name="标题 1"/>
          <p:cNvSpPr txBox="true"/>
          <p:nvPr/>
        </p:nvSpPr>
        <p:spPr>
          <a:xfrm rot="0" flipH="false" flipV="false">
            <a:off x="660398" y="4750666"/>
            <a:ext cx="3290400" cy="9592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r">
              <a:lnSpc>
                <a:spcPct val="150000"/>
              </a:lnSpc>
            </a:pPr>
            <a:r>
              <a:rPr lang="en-US" sz="1086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比较XGBoost、随机森林、神经网络等算法的优缺点，根据数据特点选择合适的算法进行模型训练。
使用交叉验证等方法对模型进行评估，选择最优模型参数，提高模型的准确率和泛化能力。</a:t>
            </a:r>
            <a:endParaRPr lang="zh-CN"/>
          </a:p>
        </p:txBody>
      </p:sp>
      <p:sp>
        <p:nvSpPr>
          <p:cNvPr id="252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53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254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算法模型设计</a:t>
            </a:r>
            <a:endParaRPr lang="zh-CN"/>
          </a:p>
        </p:txBody>
      </p:sp>
    </p:spTree>
  </p:cSld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组合 10"/>
          <p:cNvGrpSpPr/>
          <p:nvPr/>
        </p:nvGrpSpPr>
        <p:grpSpPr>
          <a:xfrm>
            <a:off x="710916" y="2493595"/>
            <a:ext cx="2759321" cy="1301846"/>
            <a:chOff x="423888" y="2737458"/>
            <a:chExt cx="2759321" cy="1301848"/>
          </a:xfrm>
        </p:grpSpPr>
        <p:sp>
          <p:nvSpPr>
            <p:cNvPr id="257" name="任意多边形: 形状 70"/>
            <p:cNvSpPr/>
            <p:nvPr/>
          </p:nvSpPr>
          <p:spPr>
            <a:xfrm flipH="true" flipV="true">
              <a:off x="519625" y="3106790"/>
              <a:ext cx="2634555" cy="59072"/>
            </a:xfrm>
            <a:custGeom>
              <a:avLst/>
              <a:gdLst>
                <a:gd name="connsiteX0" fmla="*/ 0 w 4498109"/>
                <a:gd name="connsiteY0" fmla="*/ 0 h 0"/>
                <a:gd name="connsiteX1" fmla="*/ 4498109 w 449810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8109">
                  <a:moveTo>
                    <a:pt x="0" y="0"/>
                  </a:moveTo>
                  <a:lnTo>
                    <a:pt x="4498109" y="0"/>
                  </a:lnTo>
                </a:path>
              </a:pathLst>
            </a:custGeom>
            <a:noFill/>
            <a:ln w="22225" cap="rnd">
              <a:solidFill>
                <a:schemeClr val="accent1">
                  <a:lumMod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8" name="文本框 71"/>
            <p:cNvSpPr txBox="true"/>
            <p:nvPr/>
          </p:nvSpPr>
          <p:spPr>
            <a:xfrm flipH="true">
              <a:off x="423888" y="3264606"/>
              <a:ext cx="2730500" cy="774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alpha val="100000"/>
                    </a:schemeClr>
                  </a:solidFill>
                  <a:latin typeface="宋体"/>
                  <a:ea typeface="宋体"/>
                  <a:cs typeface="+mn-cs"/>
                </a:rPr>
                <a:t>候选常见</a:t>
              </a:r>
              <a:r>
                <a:rPr sz="1200">
                  <a:solidFill>
                    <a:schemeClr val="tx1">
                      <a:alpha val="100000"/>
                    </a:schemeClr>
                  </a:solidFill>
                  <a:latin typeface="宋体"/>
                  <a:ea typeface="宋体"/>
                  <a:cs typeface="+mn-cs"/>
                </a:rPr>
                <a:t>XGBoost</a:t>
              </a:r>
              <a:r>
                <a:rPr sz="1200">
                  <a:solidFill>
                    <a:schemeClr val="tx1">
                      <a:alpha val="100000"/>
                    </a:schemeClr>
                  </a:solidFill>
                  <a:latin typeface="宋体"/>
                  <a:ea typeface="宋体"/>
                  <a:cs typeface="+mn-cs"/>
                </a:rPr>
                <a:t>，梯度提升，随机森林，神经网络，</a:t>
              </a:r>
              <a:r>
                <a:rPr sz="1200">
                  <a:solidFill>
                    <a:schemeClr val="tx1">
                      <a:alpha val="100000"/>
                    </a:schemeClr>
                  </a:solidFill>
                  <a:latin typeface="宋体"/>
                  <a:ea typeface="宋体"/>
                  <a:cs typeface="+mn-cs"/>
                </a:rPr>
                <a:t>SVM</a:t>
              </a:r>
              <a:r>
                <a:rPr sz="1200">
                  <a:solidFill>
                    <a:schemeClr val="tx1">
                      <a:alpha val="100000"/>
                    </a:schemeClr>
                  </a:solidFill>
                  <a:latin typeface="宋体"/>
                  <a:ea typeface="宋体"/>
                  <a:cs typeface="+mn-cs"/>
                </a:rPr>
                <a:t>，决策树，逻辑回归七种模型</a:t>
              </a:r>
              <a:endParaRPr/>
            </a:p>
          </p:txBody>
        </p:sp>
        <p:sp>
          <p:nvSpPr>
            <p:cNvPr id="259" name="文本框 69"/>
            <p:cNvSpPr txBox="true"/>
            <p:nvPr/>
          </p:nvSpPr>
          <p:spPr>
            <a:xfrm rot="0" flipH="true" flipV="false">
              <a:off x="1760809" y="2737458"/>
              <a:ext cx="1422400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1800" b="true" i="false" u="none" strike="noStrike">
                  <a:ln>
                    <a:noFill/>
                  </a:ln>
                  <a:effectLst/>
                  <a:latin typeface="微软雅黑"/>
                  <a:ea typeface="微软雅黑"/>
                  <a:cs typeface="+mn-cs"/>
                </a:rPr>
                <a:t>候选模型选择</a:t>
              </a:r>
              <a:endParaRPr/>
            </a:p>
          </p:txBody>
        </p:sp>
      </p:grpSp>
      <p:grpSp>
        <p:nvGrpSpPr>
          <p:cNvPr id="260" name="组合 11"/>
          <p:cNvGrpSpPr/>
          <p:nvPr/>
        </p:nvGrpSpPr>
        <p:grpSpPr>
          <a:xfrm>
            <a:off x="2357695" y="4231748"/>
            <a:ext cx="2735191" cy="1949548"/>
            <a:chOff x="2491929" y="4527303"/>
            <a:chExt cx="2735192" cy="1949548"/>
          </a:xfrm>
        </p:grpSpPr>
        <p:sp>
          <p:nvSpPr>
            <p:cNvPr id="261" name="任意多边形: 形状 75"/>
            <p:cNvSpPr/>
            <p:nvPr/>
          </p:nvSpPr>
          <p:spPr>
            <a:xfrm flipH="true" flipV="true">
              <a:off x="2587666" y="4896635"/>
              <a:ext cx="2634555" cy="59072"/>
            </a:xfrm>
            <a:custGeom>
              <a:avLst/>
              <a:gdLst>
                <a:gd name="connsiteX0" fmla="*/ 0 w 4498109"/>
                <a:gd name="connsiteY0" fmla="*/ 0 h 0"/>
                <a:gd name="connsiteX1" fmla="*/ 4498109 w 449810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8109">
                  <a:moveTo>
                    <a:pt x="0" y="0"/>
                  </a:moveTo>
                  <a:lnTo>
                    <a:pt x="4498109" y="0"/>
                  </a:lnTo>
                </a:path>
              </a:pathLst>
            </a:custGeom>
            <a:noFill/>
            <a:ln w="22225" cap="rnd">
              <a:solidFill>
                <a:schemeClr val="accent1">
                  <a:lumMod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2" name="文本框 76"/>
            <p:cNvSpPr txBox="true"/>
            <p:nvPr/>
          </p:nvSpPr>
          <p:spPr>
            <a:xfrm flipH="true">
              <a:off x="2491929" y="5054451"/>
              <a:ext cx="2730500" cy="1422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选择分类模型时，需结合任务需求，关注准确率、召回率和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F1</a:t>
              </a: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分数等性能指标，控制计算资源消耗，并平衡模型复杂度以避免过拟合和欠拟合</a:t>
              </a:r>
              <a:endParaRPr/>
            </a:p>
          </p:txBody>
        </p:sp>
        <p:sp>
          <p:nvSpPr>
            <p:cNvPr id="263" name="文本框 74"/>
            <p:cNvSpPr txBox="true"/>
            <p:nvPr/>
          </p:nvSpPr>
          <p:spPr>
            <a:xfrm rot="0" flipH="true" flipV="false">
              <a:off x="3391970" y="4527303"/>
              <a:ext cx="1835150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1800" b="true" i="false" u="none" strike="noStrike">
                  <a:ln>
                    <a:noFill/>
                  </a:ln>
                  <a:effectLst/>
                  <a:latin typeface="微软雅黑"/>
                  <a:ea typeface="微软雅黑"/>
                  <a:cs typeface="+mn-cs"/>
                </a:rPr>
                <a:t>模型选择依据</a:t>
              </a:r>
              <a:endParaRPr/>
            </a:p>
          </p:txBody>
        </p:sp>
      </p:grpSp>
      <p:grpSp>
        <p:nvGrpSpPr>
          <p:cNvPr id="264" name="组合 5"/>
          <p:cNvGrpSpPr/>
          <p:nvPr/>
        </p:nvGrpSpPr>
        <p:grpSpPr>
          <a:xfrm>
            <a:off x="7186312" y="2493595"/>
            <a:ext cx="4879975" cy="1682848"/>
            <a:chOff x="6394376" y="1497877"/>
            <a:chExt cx="4879980" cy="1682848"/>
          </a:xfrm>
        </p:grpSpPr>
        <p:sp>
          <p:nvSpPr>
            <p:cNvPr id="265" name="任意多边形: 形状 80"/>
            <p:cNvSpPr/>
            <p:nvPr/>
          </p:nvSpPr>
          <p:spPr>
            <a:xfrm flipV="true">
              <a:off x="6394377" y="1867209"/>
              <a:ext cx="3492000" cy="59072"/>
            </a:xfrm>
            <a:custGeom>
              <a:avLst/>
              <a:gdLst>
                <a:gd name="connsiteX0" fmla="*/ 0 w 4498109"/>
                <a:gd name="connsiteY0" fmla="*/ 0 h 0"/>
                <a:gd name="connsiteX1" fmla="*/ 4498109 w 449810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8109">
                  <a:moveTo>
                    <a:pt x="0" y="0"/>
                  </a:moveTo>
                  <a:lnTo>
                    <a:pt x="4498109" y="0"/>
                  </a:lnTo>
                </a:path>
              </a:pathLst>
            </a:custGeom>
            <a:noFill/>
            <a:ln w="22225" cap="rnd">
              <a:solidFill>
                <a:schemeClr val="accent1">
                  <a:lumMod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6" name="文本框 81"/>
            <p:cNvSpPr txBox="true"/>
            <p:nvPr/>
          </p:nvSpPr>
          <p:spPr>
            <a:xfrm rot="0" flipH="false" flipV="false">
              <a:off x="7242103" y="2025025"/>
              <a:ext cx="4032253" cy="11557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数据划分为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80%</a:t>
              </a: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训练集和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20%</a:t>
              </a: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测试集，进行预处理；训练时记录时间并使用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5</a:t>
              </a: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折交叉验证；通过验证集筛选模型，测试集评估稳定性；最后比较准确率、召回率、</a:t>
              </a:r>
              <a:r>
                <a:rPr lang="en-US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F1</a:t>
              </a: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分数等指标，确定最优模型。</a:t>
              </a:r>
              <a:endParaRPr/>
            </a:p>
          </p:txBody>
        </p:sp>
        <p:sp>
          <p:nvSpPr>
            <p:cNvPr id="267" name="文本框 79"/>
            <p:cNvSpPr txBox="true"/>
            <p:nvPr/>
          </p:nvSpPr>
          <p:spPr>
            <a:xfrm>
              <a:off x="7242103" y="1497877"/>
              <a:ext cx="1397001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1800" b="true" i="false" u="none" strike="noStrike">
                  <a:ln>
                    <a:noFill/>
                  </a:ln>
                  <a:effectLst/>
                  <a:latin typeface="微软雅黑"/>
                  <a:ea typeface="微软雅黑"/>
                  <a:cs typeface="+mn-cs"/>
                </a:rPr>
                <a:t>实验设计</a:t>
              </a:r>
              <a:endParaRPr/>
            </a:p>
          </p:txBody>
        </p:sp>
      </p:grpSp>
      <p:grpSp>
        <p:nvGrpSpPr>
          <p:cNvPr id="268" name="组合 9"/>
          <p:cNvGrpSpPr/>
          <p:nvPr/>
        </p:nvGrpSpPr>
        <p:grpSpPr>
          <a:xfrm>
            <a:off x="8645336" y="4231748"/>
            <a:ext cx="2730500" cy="1949548"/>
            <a:chOff x="7242103" y="4527303"/>
            <a:chExt cx="2730500" cy="1949548"/>
          </a:xfrm>
        </p:grpSpPr>
        <p:sp>
          <p:nvSpPr>
            <p:cNvPr id="269" name="任意多边形: 形状 85"/>
            <p:cNvSpPr/>
            <p:nvPr/>
          </p:nvSpPr>
          <p:spPr>
            <a:xfrm flipV="true">
              <a:off x="7242103" y="4896635"/>
              <a:ext cx="2634555" cy="59072"/>
            </a:xfrm>
            <a:custGeom>
              <a:avLst/>
              <a:gdLst>
                <a:gd name="connsiteX0" fmla="*/ 0 w 4498109"/>
                <a:gd name="connsiteY0" fmla="*/ 0 h 0"/>
                <a:gd name="connsiteX1" fmla="*/ 4498109 w 449810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8109">
                  <a:moveTo>
                    <a:pt x="0" y="0"/>
                  </a:moveTo>
                  <a:lnTo>
                    <a:pt x="4498109" y="0"/>
                  </a:lnTo>
                </a:path>
              </a:pathLst>
            </a:custGeom>
            <a:noFill/>
            <a:ln w="22225" cap="rnd">
              <a:solidFill>
                <a:schemeClr val="accent1">
                  <a:lumMod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0" name="文本框 86"/>
            <p:cNvSpPr txBox="true"/>
            <p:nvPr/>
          </p:nvSpPr>
          <p:spPr>
            <a:xfrm>
              <a:off x="7242103" y="5054451"/>
              <a:ext cx="2730500" cy="1422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sz="1400">
                  <a:solidFill>
                    <a:schemeClr val="tx1">
                      <a:lumMod val="85000"/>
                      <a:lumOff val="15000"/>
                      <a:alpha val="100000"/>
                    </a:schemeClr>
                  </a:solidFill>
                  <a:latin typeface="微软雅黑"/>
                  <a:ea typeface="微软雅黑"/>
                  <a:cs typeface="+mn-cs"/>
                </a:rPr>
                <a:t>确定最优模型后，进行超参数调优与模型融合（如投票法、堆叠法），部署到生产环境并持续监控性能，确保满足任务需求，最大化模型性能与效率</a:t>
              </a:r>
              <a:endParaRPr/>
            </a:p>
          </p:txBody>
        </p:sp>
        <p:sp>
          <p:nvSpPr>
            <p:cNvPr id="271" name="文本框 84"/>
            <p:cNvSpPr txBox="true"/>
            <p:nvPr/>
          </p:nvSpPr>
          <p:spPr>
            <a:xfrm>
              <a:off x="7242103" y="4527303"/>
              <a:ext cx="1397000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1800" b="true" i="false" u="none" strike="noStrike">
                  <a:ln>
                    <a:noFill/>
                  </a:ln>
                  <a:effectLst/>
                  <a:latin typeface="微软雅黑"/>
                  <a:ea typeface="微软雅黑"/>
                  <a:cs typeface="+mn-cs"/>
                </a:rPr>
                <a:t>后续工作</a:t>
              </a:r>
              <a:endParaRPr/>
            </a:p>
          </p:txBody>
        </p:sp>
      </p:grpSp>
      <p:sp>
        <p:nvSpPr>
          <p:cNvPr id="272" name="标题 1"/>
          <p:cNvSpPr>
            <a:spLocks noGrp="true"/>
          </p:cNvSpPr>
          <p:nvPr>
            <p:ph type="title" idx="4294967295"/>
          </p:nvPr>
        </p:nvSpPr>
        <p:spPr>
          <a:xfrm rot="0" flipH="false" flipV="false">
            <a:off x="305084" y="471936"/>
            <a:ext cx="3136124" cy="365125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zh-CN" sz="3200"/>
              <a:t>设计过程</a:t>
            </a:r>
            <a:endParaRPr lang="zh-CN"/>
          </a:p>
        </p:txBody>
      </p:sp>
      <p:sp>
        <p:nvSpPr>
          <p:cNvPr id="273" name="文本占位符 2"/>
          <p:cNvSpPr>
            <a:spLocks noGrp="true"/>
          </p:cNvSpPr>
          <p:nvPr>
            <p:ph type="body" idx="4294967295"/>
          </p:nvPr>
        </p:nvSpPr>
        <p:spPr>
          <a:xfrm rot="0" flipH="false" flipV="false">
            <a:off x="396032" y="973080"/>
            <a:ext cx="4114800" cy="210765"/>
          </a:xfrm>
        </p:spPr>
        <p:txBody>
          <a:bodyPr wrap="none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Design process</a:t>
            </a:r>
            <a:endParaRPr lang="zh-CN"/>
          </a:p>
        </p:txBody>
      </p:sp>
      <p:grpSp>
        <p:nvGrpSpPr>
          <p:cNvPr id="274" name="组合 4"/>
          <p:cNvGrpSpPr/>
          <p:nvPr/>
        </p:nvGrpSpPr>
        <p:grpSpPr>
          <a:xfrm>
            <a:off x="3468476" y="2554780"/>
            <a:ext cx="5255048" cy="2196363"/>
            <a:chOff x="2231328" y="1744700"/>
            <a:chExt cx="6375921" cy="2664835"/>
          </a:xfrm>
        </p:grpSpPr>
        <p:sp>
          <p:nvSpPr>
            <p:cNvPr id="275" name="任意多边形: 形状 66"/>
            <p:cNvSpPr/>
            <p:nvPr/>
          </p:nvSpPr>
          <p:spPr>
            <a:xfrm>
              <a:off x="2932308" y="2526684"/>
              <a:ext cx="1256059" cy="1256059"/>
            </a:xfrm>
            <a:custGeom>
              <a:avLst/>
              <a:gdLst>
                <a:gd name="connsiteX0" fmla="*/ 0 w 1164772"/>
                <a:gd name="connsiteY0" fmla="*/ 0 h 1164772"/>
                <a:gd name="connsiteX1" fmla="*/ 1164772 w 1164772"/>
                <a:gd name="connsiteY1" fmla="*/ 1164772 h 116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4772" h="1164772">
                  <a:moveTo>
                    <a:pt x="0" y="0"/>
                  </a:moveTo>
                  <a:lnTo>
                    <a:pt x="1164772" y="1164772"/>
                  </a:lnTo>
                </a:path>
              </a:pathLst>
            </a:custGeom>
            <a:noFill/>
            <a:ln w="38100">
              <a:solidFill>
                <a:schemeClr val="accent1">
                  <a:lumMod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任意多边形: 形状 51"/>
            <p:cNvSpPr/>
            <p:nvPr/>
          </p:nvSpPr>
          <p:spPr>
            <a:xfrm rot="16200000">
              <a:off x="4832012" y="2452496"/>
              <a:ext cx="1256059" cy="1256059"/>
            </a:xfrm>
            <a:custGeom>
              <a:avLst/>
              <a:gdLst>
                <a:gd name="connsiteX0" fmla="*/ 0 w 1164772"/>
                <a:gd name="connsiteY0" fmla="*/ 0 h 1164772"/>
                <a:gd name="connsiteX1" fmla="*/ 1164772 w 1164772"/>
                <a:gd name="connsiteY1" fmla="*/ 1164772 h 116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4772" h="1164772">
                  <a:moveTo>
                    <a:pt x="0" y="0"/>
                  </a:moveTo>
                  <a:lnTo>
                    <a:pt x="1164772" y="1164772"/>
                  </a:lnTo>
                </a:path>
              </a:pathLst>
            </a:custGeom>
            <a:noFill/>
            <a:ln w="38100">
              <a:solidFill>
                <a:schemeClr val="accent1">
                  <a:lumMod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任意多边形: 形状 49"/>
            <p:cNvSpPr/>
            <p:nvPr/>
          </p:nvSpPr>
          <p:spPr>
            <a:xfrm>
              <a:off x="6640987" y="2454903"/>
              <a:ext cx="1256059" cy="1256059"/>
            </a:xfrm>
            <a:custGeom>
              <a:avLst/>
              <a:gdLst>
                <a:gd name="connsiteX0" fmla="*/ 0 w 1164772"/>
                <a:gd name="connsiteY0" fmla="*/ 0 h 1164772"/>
                <a:gd name="connsiteX1" fmla="*/ 1164772 w 1164772"/>
                <a:gd name="connsiteY1" fmla="*/ 1164772 h 116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4772" h="1164772">
                  <a:moveTo>
                    <a:pt x="0" y="0"/>
                  </a:moveTo>
                  <a:lnTo>
                    <a:pt x="1164772" y="1164772"/>
                  </a:lnTo>
                </a:path>
              </a:pathLst>
            </a:custGeom>
            <a:noFill/>
            <a:ln w="38100">
              <a:solidFill>
                <a:schemeClr val="accent1">
                  <a:lumMod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65"/>
            <p:cNvSpPr/>
            <p:nvPr/>
          </p:nvSpPr>
          <p:spPr>
            <a:xfrm>
              <a:off x="2231328" y="1816481"/>
              <a:ext cx="809981" cy="809981"/>
            </a:xfrm>
            <a:prstGeom prst="ellipse">
              <a:avLst/>
            </a:prstGeom>
            <a:noFill/>
            <a:ln w="57150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9" name="组合 3"/>
            <p:cNvGrpSpPr/>
            <p:nvPr/>
          </p:nvGrpSpPr>
          <p:grpSpPr>
            <a:xfrm>
              <a:off x="2474602" y="1990448"/>
              <a:ext cx="323433" cy="462047"/>
              <a:chOff x="2474602" y="1990448"/>
              <a:chExt cx="323433" cy="462047"/>
            </a:xfrm>
            <a:solidFill>
              <a:srgbClr val="006666"/>
            </a:solidFill>
          </p:grpSpPr>
          <p:sp>
            <p:nvSpPr>
              <p:cNvPr id="280" name="任意多边形: 形状 63"/>
              <p:cNvSpPr/>
              <p:nvPr/>
            </p:nvSpPr>
            <p:spPr>
              <a:xfrm>
                <a:off x="2474602" y="1991603"/>
                <a:ext cx="34654" cy="460892"/>
              </a:xfrm>
              <a:custGeom>
                <a:avLst/>
                <a:gdLst>
                  <a:gd name="connsiteX0" fmla="*/ 0 w 57150"/>
                  <a:gd name="connsiteY0" fmla="*/ 0 h 760095"/>
                  <a:gd name="connsiteX1" fmla="*/ 57150 w 57150"/>
                  <a:gd name="connsiteY1" fmla="*/ 0 h 760095"/>
                  <a:gd name="connsiteX2" fmla="*/ 57150 w 57150"/>
                  <a:gd name="connsiteY2" fmla="*/ 760095 h 760095"/>
                  <a:gd name="connsiteX3" fmla="*/ 0 w 57150"/>
                  <a:gd name="connsiteY3" fmla="*/ 760095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760095">
                    <a:moveTo>
                      <a:pt x="0" y="0"/>
                    </a:moveTo>
                    <a:lnTo>
                      <a:pt x="57150" y="0"/>
                    </a:lnTo>
                    <a:lnTo>
                      <a:pt x="57150" y="760095"/>
                    </a:lnTo>
                    <a:lnTo>
                      <a:pt x="0" y="76009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81" name="任意多边形: 形状 64"/>
              <p:cNvSpPr/>
              <p:nvPr/>
            </p:nvSpPr>
            <p:spPr>
              <a:xfrm>
                <a:off x="2532358" y="1990448"/>
                <a:ext cx="265677" cy="462047"/>
              </a:xfrm>
              <a:custGeom>
                <a:avLst/>
                <a:gdLst>
                  <a:gd name="connsiteX0" fmla="*/ 352425 w 438150"/>
                  <a:gd name="connsiteY0" fmla="*/ 285750 h 762000"/>
                  <a:gd name="connsiteX1" fmla="*/ 85725 w 438150"/>
                  <a:gd name="connsiteY1" fmla="*/ 285750 h 762000"/>
                  <a:gd name="connsiteX2" fmla="*/ 85725 w 438150"/>
                  <a:gd name="connsiteY2" fmla="*/ 228600 h 762000"/>
                  <a:gd name="connsiteX3" fmla="*/ 352425 w 438150"/>
                  <a:gd name="connsiteY3" fmla="*/ 228600 h 762000"/>
                  <a:gd name="connsiteX4" fmla="*/ 352425 w 438150"/>
                  <a:gd name="connsiteY4" fmla="*/ 285750 h 762000"/>
                  <a:gd name="connsiteX5" fmla="*/ 295275 w 438150"/>
                  <a:gd name="connsiteY5" fmla="*/ 381000 h 762000"/>
                  <a:gd name="connsiteX6" fmla="*/ 147638 w 438150"/>
                  <a:gd name="connsiteY6" fmla="*/ 381000 h 762000"/>
                  <a:gd name="connsiteX7" fmla="*/ 147638 w 438150"/>
                  <a:gd name="connsiteY7" fmla="*/ 342900 h 762000"/>
                  <a:gd name="connsiteX8" fmla="*/ 295275 w 438150"/>
                  <a:gd name="connsiteY8" fmla="*/ 342900 h 762000"/>
                  <a:gd name="connsiteX9" fmla="*/ 295275 w 438150"/>
                  <a:gd name="connsiteY9" fmla="*/ 381000 h 762000"/>
                  <a:gd name="connsiteX10" fmla="*/ 400050 w 438150"/>
                  <a:gd name="connsiteY10" fmla="*/ 0 h 762000"/>
                  <a:gd name="connsiteX11" fmla="*/ 0 w 438150"/>
                  <a:gd name="connsiteY11" fmla="*/ 1905 h 762000"/>
                  <a:gd name="connsiteX12" fmla="*/ 0 w 438150"/>
                  <a:gd name="connsiteY12" fmla="*/ 762000 h 762000"/>
                  <a:gd name="connsiteX13" fmla="*/ 400050 w 438150"/>
                  <a:gd name="connsiteY13" fmla="*/ 762000 h 762000"/>
                  <a:gd name="connsiteX14" fmla="*/ 438150 w 438150"/>
                  <a:gd name="connsiteY14" fmla="*/ 723900 h 762000"/>
                  <a:gd name="connsiteX15" fmla="*/ 438150 w 438150"/>
                  <a:gd name="connsiteY15" fmla="*/ 38100 h 762000"/>
                  <a:gd name="connsiteX16" fmla="*/ 400050 w 4381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8150" h="762000">
                    <a:moveTo>
                      <a:pt x="352425" y="285750"/>
                    </a:moveTo>
                    <a:lnTo>
                      <a:pt x="85725" y="285750"/>
                    </a:lnTo>
                    <a:lnTo>
                      <a:pt x="85725" y="228600"/>
                    </a:lnTo>
                    <a:lnTo>
                      <a:pt x="352425" y="228600"/>
                    </a:lnTo>
                    <a:lnTo>
                      <a:pt x="352425" y="285750"/>
                    </a:lnTo>
                    <a:close/>
                    <a:moveTo>
                      <a:pt x="295275" y="381000"/>
                    </a:moveTo>
                    <a:lnTo>
                      <a:pt x="147638" y="381000"/>
                    </a:lnTo>
                    <a:lnTo>
                      <a:pt x="147638" y="342900"/>
                    </a:lnTo>
                    <a:lnTo>
                      <a:pt x="295275" y="342900"/>
                    </a:lnTo>
                    <a:lnTo>
                      <a:pt x="295275" y="381000"/>
                    </a:lnTo>
                    <a:close/>
                    <a:moveTo>
                      <a:pt x="400050" y="0"/>
                    </a:moveTo>
                    <a:lnTo>
                      <a:pt x="0" y="1905"/>
                    </a:lnTo>
                    <a:lnTo>
                      <a:pt x="0" y="762000"/>
                    </a:lnTo>
                    <a:lnTo>
                      <a:pt x="400050" y="762000"/>
                    </a:lnTo>
                    <a:cubicBezTo>
                      <a:pt x="421005" y="762000"/>
                      <a:pt x="438150" y="744855"/>
                      <a:pt x="438150" y="723900"/>
                    </a:cubicBezTo>
                    <a:lnTo>
                      <a:pt x="438150" y="38100"/>
                    </a:lnTo>
                    <a:cubicBezTo>
                      <a:pt x="438150" y="17145"/>
                      <a:pt x="421005" y="0"/>
                      <a:pt x="40005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</p:grpSp>
        <p:sp>
          <p:nvSpPr>
            <p:cNvPr id="282" name="图形 6" descr="放大镜"/>
            <p:cNvSpPr/>
            <p:nvPr/>
          </p:nvSpPr>
          <p:spPr>
            <a:xfrm>
              <a:off x="4249145" y="3735153"/>
              <a:ext cx="522089" cy="522501"/>
            </a:xfrm>
            <a:custGeom>
              <a:avLst/>
              <a:gdLst>
                <a:gd name="connsiteX0" fmla="*/ 732473 w 751881"/>
                <a:gd name="connsiteY0" fmla="*/ 638175 h 752474"/>
                <a:gd name="connsiteX1" fmla="*/ 613410 w 751881"/>
                <a:gd name="connsiteY1" fmla="*/ 519112 h 752474"/>
                <a:gd name="connsiteX2" fmla="*/ 554355 w 751881"/>
                <a:gd name="connsiteY2" fmla="*/ 501015 h 752474"/>
                <a:gd name="connsiteX3" fmla="*/ 512445 w 751881"/>
                <a:gd name="connsiteY3" fmla="*/ 459105 h 752474"/>
                <a:gd name="connsiteX4" fmla="*/ 571500 w 751881"/>
                <a:gd name="connsiteY4" fmla="*/ 285750 h 752474"/>
                <a:gd name="connsiteX5" fmla="*/ 285750 w 751881"/>
                <a:gd name="connsiteY5" fmla="*/ 0 h 752474"/>
                <a:gd name="connsiteX6" fmla="*/ 0 w 751881"/>
                <a:gd name="connsiteY6" fmla="*/ 285750 h 752474"/>
                <a:gd name="connsiteX7" fmla="*/ 285750 w 751881"/>
                <a:gd name="connsiteY7" fmla="*/ 571500 h 752474"/>
                <a:gd name="connsiteX8" fmla="*/ 459105 w 751881"/>
                <a:gd name="connsiteY8" fmla="*/ 512445 h 752474"/>
                <a:gd name="connsiteX9" fmla="*/ 501015 w 751881"/>
                <a:gd name="connsiteY9" fmla="*/ 554355 h 752474"/>
                <a:gd name="connsiteX10" fmla="*/ 519112 w 751881"/>
                <a:gd name="connsiteY10" fmla="*/ 613410 h 752474"/>
                <a:gd name="connsiteX11" fmla="*/ 638175 w 751881"/>
                <a:gd name="connsiteY11" fmla="*/ 732473 h 752474"/>
                <a:gd name="connsiteX12" fmla="*/ 685800 w 751881"/>
                <a:gd name="connsiteY12" fmla="*/ 752475 h 752474"/>
                <a:gd name="connsiteX13" fmla="*/ 733425 w 751881"/>
                <a:gd name="connsiteY13" fmla="*/ 732473 h 752474"/>
                <a:gd name="connsiteX14" fmla="*/ 732473 w 751881"/>
                <a:gd name="connsiteY14" fmla="*/ 638175 h 752474"/>
                <a:gd name="connsiteX15" fmla="*/ 284798 w 751881"/>
                <a:gd name="connsiteY15" fmla="*/ 513398 h 752474"/>
                <a:gd name="connsiteX16" fmla="*/ 56197 w 751881"/>
                <a:gd name="connsiteY16" fmla="*/ 284798 h 752474"/>
                <a:gd name="connsiteX17" fmla="*/ 284798 w 751881"/>
                <a:gd name="connsiteY17" fmla="*/ 56197 h 752474"/>
                <a:gd name="connsiteX18" fmla="*/ 513398 w 751881"/>
                <a:gd name="connsiteY18" fmla="*/ 284798 h 752474"/>
                <a:gd name="connsiteX19" fmla="*/ 284798 w 751881"/>
                <a:gd name="connsiteY19" fmla="*/ 513398 h 75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1881" h="752474">
                  <a:moveTo>
                    <a:pt x="732473" y="638175"/>
                  </a:moveTo>
                  <a:lnTo>
                    <a:pt x="613410" y="519112"/>
                  </a:lnTo>
                  <a:cubicBezTo>
                    <a:pt x="597218" y="502920"/>
                    <a:pt x="575310" y="497205"/>
                    <a:pt x="554355" y="501015"/>
                  </a:cubicBezTo>
                  <a:lnTo>
                    <a:pt x="512445" y="459105"/>
                  </a:lnTo>
                  <a:cubicBezTo>
                    <a:pt x="549593" y="411480"/>
                    <a:pt x="571500" y="350520"/>
                    <a:pt x="571500" y="285750"/>
                  </a:cubicBezTo>
                  <a:cubicBezTo>
                    <a:pt x="571500" y="128588"/>
                    <a:pt x="442912" y="0"/>
                    <a:pt x="285750" y="0"/>
                  </a:cubicBezTo>
                  <a:cubicBezTo>
                    <a:pt x="128588" y="0"/>
                    <a:pt x="0" y="128588"/>
                    <a:pt x="0" y="285750"/>
                  </a:cubicBezTo>
                  <a:cubicBezTo>
                    <a:pt x="0" y="442912"/>
                    <a:pt x="128588" y="571500"/>
                    <a:pt x="285750" y="571500"/>
                  </a:cubicBezTo>
                  <a:cubicBezTo>
                    <a:pt x="350520" y="571500"/>
                    <a:pt x="410528" y="549593"/>
                    <a:pt x="459105" y="512445"/>
                  </a:cubicBezTo>
                  <a:lnTo>
                    <a:pt x="501015" y="554355"/>
                  </a:lnTo>
                  <a:cubicBezTo>
                    <a:pt x="497205" y="575310"/>
                    <a:pt x="502920" y="597218"/>
                    <a:pt x="519112" y="613410"/>
                  </a:cubicBezTo>
                  <a:lnTo>
                    <a:pt x="638175" y="732473"/>
                  </a:lnTo>
                  <a:cubicBezTo>
                    <a:pt x="651510" y="745808"/>
                    <a:pt x="668655" y="752475"/>
                    <a:pt x="685800" y="752475"/>
                  </a:cubicBezTo>
                  <a:cubicBezTo>
                    <a:pt x="702945" y="752475"/>
                    <a:pt x="720090" y="745808"/>
                    <a:pt x="733425" y="732473"/>
                  </a:cubicBezTo>
                  <a:cubicBezTo>
                    <a:pt x="758190" y="705802"/>
                    <a:pt x="758190" y="663893"/>
                    <a:pt x="732473" y="638175"/>
                  </a:cubicBezTo>
                  <a:close/>
                  <a:moveTo>
                    <a:pt x="284798" y="513398"/>
                  </a:moveTo>
                  <a:cubicBezTo>
                    <a:pt x="159067" y="513398"/>
                    <a:pt x="56197" y="410528"/>
                    <a:pt x="56197" y="284798"/>
                  </a:cubicBezTo>
                  <a:cubicBezTo>
                    <a:pt x="56197" y="159067"/>
                    <a:pt x="159067" y="56197"/>
                    <a:pt x="284798" y="56197"/>
                  </a:cubicBezTo>
                  <a:cubicBezTo>
                    <a:pt x="410528" y="56197"/>
                    <a:pt x="513398" y="159067"/>
                    <a:pt x="513398" y="284798"/>
                  </a:cubicBezTo>
                  <a:cubicBezTo>
                    <a:pt x="513398" y="410528"/>
                    <a:pt x="410528" y="513398"/>
                    <a:pt x="284798" y="513398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10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false" anchor="ctr"/>
            <a:lstStyle/>
            <a:p>
              <a:pPr marL="0" lvl="0" indent="0" algn="l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chemeClr val="tx1">
                      <a:alpha val="100000"/>
                    </a:schemeClr>
                  </a:solidFill>
                  <a:latin typeface="等线"/>
                  <a:ea typeface="等线"/>
                  <a:cs typeface="+mn-cs"/>
                </a:defRPr>
              </a:pPr>
              <a:endParaRPr lang="zh-CN" sz="1800" b="false" i="false" u="none" strike="noStrike" spc="0" baseline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latin typeface="等线"/>
                <a:ea typeface="等线"/>
                <a:cs typeface="+mn-cs"/>
              </a:endParaRPr>
            </a:p>
          </p:txBody>
        </p:sp>
        <p:grpSp>
          <p:nvGrpSpPr>
            <p:cNvPr id="283" name="组合 1"/>
            <p:cNvGrpSpPr/>
            <p:nvPr/>
          </p:nvGrpSpPr>
          <p:grpSpPr>
            <a:xfrm>
              <a:off x="8003719" y="3740224"/>
              <a:ext cx="397078" cy="512358"/>
              <a:chOff x="8003719" y="3740224"/>
              <a:chExt cx="397078" cy="512358"/>
            </a:xfrm>
            <a:solidFill>
              <a:srgbClr val="006666"/>
            </a:solidFill>
          </p:grpSpPr>
          <p:sp>
            <p:nvSpPr>
              <p:cNvPr id="284" name="任意多边形: 形状 57"/>
              <p:cNvSpPr/>
              <p:nvPr/>
            </p:nvSpPr>
            <p:spPr>
              <a:xfrm>
                <a:off x="8003719" y="3740224"/>
                <a:ext cx="397078" cy="512358"/>
              </a:xfrm>
              <a:custGeom>
                <a:avLst/>
                <a:gdLst>
                  <a:gd name="connsiteX0" fmla="*/ 57150 w 590550"/>
                  <a:gd name="connsiteY0" fmla="*/ 704850 h 762000"/>
                  <a:gd name="connsiteX1" fmla="*/ 57150 w 590550"/>
                  <a:gd name="connsiteY1" fmla="*/ 57150 h 762000"/>
                  <a:gd name="connsiteX2" fmla="*/ 295275 w 590550"/>
                  <a:gd name="connsiteY2" fmla="*/ 57150 h 762000"/>
                  <a:gd name="connsiteX3" fmla="*/ 295275 w 590550"/>
                  <a:gd name="connsiteY3" fmla="*/ 257175 h 762000"/>
                  <a:gd name="connsiteX4" fmla="*/ 533400 w 590550"/>
                  <a:gd name="connsiteY4" fmla="*/ 257175 h 762000"/>
                  <a:gd name="connsiteX5" fmla="*/ 533400 w 590550"/>
                  <a:gd name="connsiteY5" fmla="*/ 704850 h 762000"/>
                  <a:gd name="connsiteX6" fmla="*/ 57150 w 590550"/>
                  <a:gd name="connsiteY6" fmla="*/ 704850 h 762000"/>
                  <a:gd name="connsiteX7" fmla="*/ 352425 w 590550"/>
                  <a:gd name="connsiteY7" fmla="*/ 80963 h 762000"/>
                  <a:gd name="connsiteX8" fmla="*/ 471488 w 590550"/>
                  <a:gd name="connsiteY8" fmla="*/ 200025 h 762000"/>
                  <a:gd name="connsiteX9" fmla="*/ 352425 w 590550"/>
                  <a:gd name="connsiteY9" fmla="*/ 200025 h 762000"/>
                  <a:gd name="connsiteX10" fmla="*/ 352425 w 590550"/>
                  <a:gd name="connsiteY10" fmla="*/ 80963 h 762000"/>
                  <a:gd name="connsiteX11" fmla="*/ 352425 w 590550"/>
                  <a:gd name="connsiteY11" fmla="*/ 0 h 762000"/>
                  <a:gd name="connsiteX12" fmla="*/ 0 w 590550"/>
                  <a:gd name="connsiteY12" fmla="*/ 0 h 762000"/>
                  <a:gd name="connsiteX13" fmla="*/ 0 w 590550"/>
                  <a:gd name="connsiteY13" fmla="*/ 762000 h 762000"/>
                  <a:gd name="connsiteX14" fmla="*/ 590550 w 590550"/>
                  <a:gd name="connsiteY14" fmla="*/ 762000 h 762000"/>
                  <a:gd name="connsiteX15" fmla="*/ 590550 w 590550"/>
                  <a:gd name="connsiteY15" fmla="*/ 209550 h 762000"/>
                  <a:gd name="connsiteX16" fmla="*/ 352425 w 5905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0550" h="762000">
                    <a:moveTo>
                      <a:pt x="57150" y="704850"/>
                    </a:moveTo>
                    <a:lnTo>
                      <a:pt x="57150" y="57150"/>
                    </a:lnTo>
                    <a:lnTo>
                      <a:pt x="295275" y="57150"/>
                    </a:lnTo>
                    <a:lnTo>
                      <a:pt x="295275" y="257175"/>
                    </a:lnTo>
                    <a:lnTo>
                      <a:pt x="533400" y="257175"/>
                    </a:lnTo>
                    <a:lnTo>
                      <a:pt x="533400" y="704850"/>
                    </a:lnTo>
                    <a:lnTo>
                      <a:pt x="57150" y="704850"/>
                    </a:lnTo>
                    <a:close/>
                    <a:moveTo>
                      <a:pt x="352425" y="80963"/>
                    </a:moveTo>
                    <a:lnTo>
                      <a:pt x="471488" y="200025"/>
                    </a:lnTo>
                    <a:lnTo>
                      <a:pt x="352425" y="200025"/>
                    </a:lnTo>
                    <a:lnTo>
                      <a:pt x="352425" y="80963"/>
                    </a:lnTo>
                    <a:close/>
                    <a:moveTo>
                      <a:pt x="352425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590550" y="762000"/>
                    </a:lnTo>
                    <a:lnTo>
                      <a:pt x="590550" y="209550"/>
                    </a:lnTo>
                    <a:lnTo>
                      <a:pt x="3524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85" name="任意多边形: 形状 58"/>
              <p:cNvSpPr/>
              <p:nvPr/>
            </p:nvSpPr>
            <p:spPr>
              <a:xfrm>
                <a:off x="8080573" y="3977190"/>
                <a:ext cx="243370" cy="25618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86" name="任意多边形: 形状 59"/>
              <p:cNvSpPr/>
              <p:nvPr/>
            </p:nvSpPr>
            <p:spPr>
              <a:xfrm>
                <a:off x="8080573" y="3925954"/>
                <a:ext cx="83258" cy="25618"/>
              </a:xfrm>
              <a:custGeom>
                <a:avLst/>
                <a:gdLst>
                  <a:gd name="connsiteX0" fmla="*/ 0 w 123825"/>
                  <a:gd name="connsiteY0" fmla="*/ 0 h 38100"/>
                  <a:gd name="connsiteX1" fmla="*/ 123825 w 123825"/>
                  <a:gd name="connsiteY1" fmla="*/ 0 h 38100"/>
                  <a:gd name="connsiteX2" fmla="*/ 123825 w 123825"/>
                  <a:gd name="connsiteY2" fmla="*/ 38100 h 38100"/>
                  <a:gd name="connsiteX3" fmla="*/ 0 w 1238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8100"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87" name="任意多边形: 形状 60"/>
              <p:cNvSpPr/>
              <p:nvPr/>
            </p:nvSpPr>
            <p:spPr>
              <a:xfrm>
                <a:off x="8080573" y="4028425"/>
                <a:ext cx="243370" cy="25618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88" name="任意多边形: 形状 61"/>
              <p:cNvSpPr/>
              <p:nvPr/>
            </p:nvSpPr>
            <p:spPr>
              <a:xfrm>
                <a:off x="8080573" y="4079661"/>
                <a:ext cx="243370" cy="25618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89" name="任意多边形: 形状 62"/>
              <p:cNvSpPr/>
              <p:nvPr/>
            </p:nvSpPr>
            <p:spPr>
              <a:xfrm>
                <a:off x="8080573" y="4130897"/>
                <a:ext cx="243370" cy="25618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</p:grpSp>
        <p:grpSp>
          <p:nvGrpSpPr>
            <p:cNvPr id="290" name="组合 2"/>
            <p:cNvGrpSpPr/>
            <p:nvPr/>
          </p:nvGrpSpPr>
          <p:grpSpPr>
            <a:xfrm>
              <a:off x="6165987" y="1842099"/>
              <a:ext cx="358265" cy="563594"/>
              <a:chOff x="6165987" y="1842099"/>
              <a:chExt cx="358265" cy="563594"/>
            </a:xfrm>
            <a:solidFill>
              <a:srgbClr val="006666"/>
            </a:solidFill>
          </p:grpSpPr>
          <p:sp>
            <p:nvSpPr>
              <p:cNvPr id="291" name="任意多边形: 形状 52"/>
              <p:cNvSpPr/>
              <p:nvPr/>
            </p:nvSpPr>
            <p:spPr>
              <a:xfrm>
                <a:off x="6255335" y="1918953"/>
                <a:ext cx="76854" cy="76854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88713"/>
                      <a:pt x="88713" y="114300"/>
                      <a:pt x="57150" y="114300"/>
                    </a:cubicBezTo>
                    <a:cubicBezTo>
                      <a:pt x="25587" y="114300"/>
                      <a:pt x="0" y="88713"/>
                      <a:pt x="0" y="57150"/>
                    </a:cubicBezTo>
                    <a:cubicBezTo>
                      <a:pt x="0" y="25587"/>
                      <a:pt x="25587" y="0"/>
                      <a:pt x="57150" y="0"/>
                    </a:cubicBezTo>
                    <a:cubicBezTo>
                      <a:pt x="88713" y="0"/>
                      <a:pt x="114300" y="25587"/>
                      <a:pt x="114300" y="5715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92" name="任意多边形: 形状 53"/>
              <p:cNvSpPr/>
              <p:nvPr/>
            </p:nvSpPr>
            <p:spPr>
              <a:xfrm>
                <a:off x="6255335" y="1842099"/>
                <a:ext cx="38427" cy="38427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93" name="任意多边形: 形状 54"/>
              <p:cNvSpPr/>
              <p:nvPr/>
            </p:nvSpPr>
            <p:spPr>
              <a:xfrm>
                <a:off x="6364211" y="1957380"/>
                <a:ext cx="38427" cy="38427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94" name="任意多边形: 形状 55"/>
              <p:cNvSpPr/>
              <p:nvPr/>
            </p:nvSpPr>
            <p:spPr>
              <a:xfrm>
                <a:off x="6370616" y="1867717"/>
                <a:ext cx="51236" cy="51236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95" name="任意多边形: 形状 56"/>
              <p:cNvSpPr/>
              <p:nvPr/>
            </p:nvSpPr>
            <p:spPr>
              <a:xfrm>
                <a:off x="6165987" y="2015020"/>
                <a:ext cx="358265" cy="390673"/>
              </a:xfrm>
              <a:custGeom>
                <a:avLst/>
                <a:gdLst>
                  <a:gd name="connsiteX0" fmla="*/ 531981 w 532826"/>
                  <a:gd name="connsiteY0" fmla="*/ 14288 h 581025"/>
                  <a:gd name="connsiteX1" fmla="*/ 513883 w 532826"/>
                  <a:gd name="connsiteY1" fmla="*/ 0 h 581025"/>
                  <a:gd name="connsiteX2" fmla="*/ 18583 w 532826"/>
                  <a:gd name="connsiteY2" fmla="*/ 0 h 581025"/>
                  <a:gd name="connsiteX3" fmla="*/ 485 w 532826"/>
                  <a:gd name="connsiteY3" fmla="*/ 14288 h 581025"/>
                  <a:gd name="connsiteX4" fmla="*/ 10010 w 532826"/>
                  <a:gd name="connsiteY4" fmla="*/ 35243 h 581025"/>
                  <a:gd name="connsiteX5" fmla="*/ 38585 w 532826"/>
                  <a:gd name="connsiteY5" fmla="*/ 85725 h 581025"/>
                  <a:gd name="connsiteX6" fmla="*/ 38585 w 532826"/>
                  <a:gd name="connsiteY6" fmla="*/ 523875 h 581025"/>
                  <a:gd name="connsiteX7" fmla="*/ 95735 w 532826"/>
                  <a:gd name="connsiteY7" fmla="*/ 581025 h 581025"/>
                  <a:gd name="connsiteX8" fmla="*/ 438635 w 532826"/>
                  <a:gd name="connsiteY8" fmla="*/ 581025 h 581025"/>
                  <a:gd name="connsiteX9" fmla="*/ 495785 w 532826"/>
                  <a:gd name="connsiteY9" fmla="*/ 523875 h 581025"/>
                  <a:gd name="connsiteX10" fmla="*/ 495785 w 532826"/>
                  <a:gd name="connsiteY10" fmla="*/ 85725 h 581025"/>
                  <a:gd name="connsiteX11" fmla="*/ 523408 w 532826"/>
                  <a:gd name="connsiteY11" fmla="*/ 36195 h 581025"/>
                  <a:gd name="connsiteX12" fmla="*/ 531981 w 532826"/>
                  <a:gd name="connsiteY12" fmla="*/ 14288 h 581025"/>
                  <a:gd name="connsiteX13" fmla="*/ 399583 w 532826"/>
                  <a:gd name="connsiteY13" fmla="*/ 504825 h 581025"/>
                  <a:gd name="connsiteX14" fmla="*/ 285283 w 532826"/>
                  <a:gd name="connsiteY14" fmla="*/ 504825 h 581025"/>
                  <a:gd name="connsiteX15" fmla="*/ 285283 w 532826"/>
                  <a:gd name="connsiteY15" fmla="*/ 466725 h 581025"/>
                  <a:gd name="connsiteX16" fmla="*/ 399583 w 532826"/>
                  <a:gd name="connsiteY16" fmla="*/ 466725 h 581025"/>
                  <a:gd name="connsiteX17" fmla="*/ 399583 w 532826"/>
                  <a:gd name="connsiteY17" fmla="*/ 504825 h 581025"/>
                  <a:gd name="connsiteX18" fmla="*/ 399583 w 532826"/>
                  <a:gd name="connsiteY18" fmla="*/ 428625 h 581025"/>
                  <a:gd name="connsiteX19" fmla="*/ 285283 w 532826"/>
                  <a:gd name="connsiteY19" fmla="*/ 428625 h 581025"/>
                  <a:gd name="connsiteX20" fmla="*/ 285283 w 532826"/>
                  <a:gd name="connsiteY20" fmla="*/ 390525 h 581025"/>
                  <a:gd name="connsiteX21" fmla="*/ 399583 w 532826"/>
                  <a:gd name="connsiteY21" fmla="*/ 390525 h 581025"/>
                  <a:gd name="connsiteX22" fmla="*/ 399583 w 532826"/>
                  <a:gd name="connsiteY22" fmla="*/ 428625 h 581025"/>
                  <a:gd name="connsiteX23" fmla="*/ 399583 w 532826"/>
                  <a:gd name="connsiteY23" fmla="*/ 352425 h 581025"/>
                  <a:gd name="connsiteX24" fmla="*/ 285283 w 532826"/>
                  <a:gd name="connsiteY24" fmla="*/ 352425 h 581025"/>
                  <a:gd name="connsiteX25" fmla="*/ 285283 w 532826"/>
                  <a:gd name="connsiteY25" fmla="*/ 314325 h 581025"/>
                  <a:gd name="connsiteX26" fmla="*/ 399583 w 532826"/>
                  <a:gd name="connsiteY26" fmla="*/ 314325 h 581025"/>
                  <a:gd name="connsiteX27" fmla="*/ 399583 w 532826"/>
                  <a:gd name="connsiteY27" fmla="*/ 352425 h 581025"/>
                  <a:gd name="connsiteX28" fmla="*/ 399583 w 532826"/>
                  <a:gd name="connsiteY28" fmla="*/ 276225 h 581025"/>
                  <a:gd name="connsiteX29" fmla="*/ 285283 w 532826"/>
                  <a:gd name="connsiteY29" fmla="*/ 276225 h 581025"/>
                  <a:gd name="connsiteX30" fmla="*/ 285283 w 532826"/>
                  <a:gd name="connsiteY30" fmla="*/ 238125 h 581025"/>
                  <a:gd name="connsiteX31" fmla="*/ 399583 w 532826"/>
                  <a:gd name="connsiteY31" fmla="*/ 238125 h 581025"/>
                  <a:gd name="connsiteX32" fmla="*/ 399583 w 532826"/>
                  <a:gd name="connsiteY32" fmla="*/ 276225 h 581025"/>
                  <a:gd name="connsiteX33" fmla="*/ 399583 w 532826"/>
                  <a:gd name="connsiteY33" fmla="*/ 200025 h 581025"/>
                  <a:gd name="connsiteX34" fmla="*/ 285283 w 532826"/>
                  <a:gd name="connsiteY34" fmla="*/ 200025 h 581025"/>
                  <a:gd name="connsiteX35" fmla="*/ 285283 w 532826"/>
                  <a:gd name="connsiteY35" fmla="*/ 161925 h 581025"/>
                  <a:gd name="connsiteX36" fmla="*/ 399583 w 532826"/>
                  <a:gd name="connsiteY36" fmla="*/ 161925 h 581025"/>
                  <a:gd name="connsiteX37" fmla="*/ 399583 w 532826"/>
                  <a:gd name="connsiteY37" fmla="*/ 200025 h 581025"/>
                  <a:gd name="connsiteX38" fmla="*/ 456733 w 532826"/>
                  <a:gd name="connsiteY38" fmla="*/ 85725 h 581025"/>
                  <a:gd name="connsiteX39" fmla="*/ 456733 w 532826"/>
                  <a:gd name="connsiteY39" fmla="*/ 103823 h 581025"/>
                  <a:gd name="connsiteX40" fmla="*/ 332908 w 532826"/>
                  <a:gd name="connsiteY40" fmla="*/ 76200 h 581025"/>
                  <a:gd name="connsiteX41" fmla="*/ 217655 w 532826"/>
                  <a:gd name="connsiteY41" fmla="*/ 93345 h 581025"/>
                  <a:gd name="connsiteX42" fmla="*/ 75733 w 532826"/>
                  <a:gd name="connsiteY42" fmla="*/ 114300 h 581025"/>
                  <a:gd name="connsiteX43" fmla="*/ 75733 w 532826"/>
                  <a:gd name="connsiteY43" fmla="*/ 85725 h 581025"/>
                  <a:gd name="connsiteX44" fmla="*/ 63350 w 532826"/>
                  <a:gd name="connsiteY44" fmla="*/ 38100 h 581025"/>
                  <a:gd name="connsiteX45" fmla="*/ 469116 w 532826"/>
                  <a:gd name="connsiteY45" fmla="*/ 38100 h 581025"/>
                  <a:gd name="connsiteX46" fmla="*/ 456733 w 532826"/>
                  <a:gd name="connsiteY46" fmla="*/ 85725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32826" h="581025">
                    <a:moveTo>
                      <a:pt x="531981" y="14288"/>
                    </a:moveTo>
                    <a:cubicBezTo>
                      <a:pt x="530075" y="5715"/>
                      <a:pt x="522455" y="0"/>
                      <a:pt x="513883" y="0"/>
                    </a:cubicBezTo>
                    <a:lnTo>
                      <a:pt x="18583" y="0"/>
                    </a:lnTo>
                    <a:cubicBezTo>
                      <a:pt x="10010" y="0"/>
                      <a:pt x="2390" y="5715"/>
                      <a:pt x="485" y="14288"/>
                    </a:cubicBezTo>
                    <a:cubicBezTo>
                      <a:pt x="-1420" y="22860"/>
                      <a:pt x="2390" y="31432"/>
                      <a:pt x="10010" y="35243"/>
                    </a:cubicBezTo>
                    <a:cubicBezTo>
                      <a:pt x="10010" y="35243"/>
                      <a:pt x="38585" y="51435"/>
                      <a:pt x="38585" y="85725"/>
                    </a:cubicBezTo>
                    <a:lnTo>
                      <a:pt x="38585" y="523875"/>
                    </a:lnTo>
                    <a:cubicBezTo>
                      <a:pt x="38585" y="555308"/>
                      <a:pt x="64303" y="581025"/>
                      <a:pt x="95735" y="581025"/>
                    </a:cubicBezTo>
                    <a:lnTo>
                      <a:pt x="438635" y="581025"/>
                    </a:lnTo>
                    <a:cubicBezTo>
                      <a:pt x="470068" y="581025"/>
                      <a:pt x="495785" y="555308"/>
                      <a:pt x="495785" y="523875"/>
                    </a:cubicBezTo>
                    <a:lnTo>
                      <a:pt x="495785" y="85725"/>
                    </a:lnTo>
                    <a:cubicBezTo>
                      <a:pt x="495785" y="51435"/>
                      <a:pt x="522455" y="36195"/>
                      <a:pt x="523408" y="36195"/>
                    </a:cubicBezTo>
                    <a:cubicBezTo>
                      <a:pt x="530075" y="31432"/>
                      <a:pt x="534838" y="22860"/>
                      <a:pt x="531981" y="14288"/>
                    </a:cubicBezTo>
                    <a:close/>
                    <a:moveTo>
                      <a:pt x="399583" y="504825"/>
                    </a:moveTo>
                    <a:lnTo>
                      <a:pt x="285283" y="504825"/>
                    </a:lnTo>
                    <a:lnTo>
                      <a:pt x="285283" y="466725"/>
                    </a:lnTo>
                    <a:lnTo>
                      <a:pt x="399583" y="466725"/>
                    </a:lnTo>
                    <a:lnTo>
                      <a:pt x="399583" y="504825"/>
                    </a:lnTo>
                    <a:close/>
                    <a:moveTo>
                      <a:pt x="399583" y="428625"/>
                    </a:moveTo>
                    <a:lnTo>
                      <a:pt x="285283" y="428625"/>
                    </a:lnTo>
                    <a:lnTo>
                      <a:pt x="285283" y="390525"/>
                    </a:lnTo>
                    <a:lnTo>
                      <a:pt x="399583" y="390525"/>
                    </a:lnTo>
                    <a:lnTo>
                      <a:pt x="399583" y="428625"/>
                    </a:lnTo>
                    <a:close/>
                    <a:moveTo>
                      <a:pt x="399583" y="352425"/>
                    </a:moveTo>
                    <a:lnTo>
                      <a:pt x="285283" y="352425"/>
                    </a:lnTo>
                    <a:lnTo>
                      <a:pt x="285283" y="314325"/>
                    </a:lnTo>
                    <a:lnTo>
                      <a:pt x="399583" y="314325"/>
                    </a:lnTo>
                    <a:lnTo>
                      <a:pt x="399583" y="352425"/>
                    </a:lnTo>
                    <a:close/>
                    <a:moveTo>
                      <a:pt x="399583" y="276225"/>
                    </a:moveTo>
                    <a:lnTo>
                      <a:pt x="285283" y="276225"/>
                    </a:lnTo>
                    <a:lnTo>
                      <a:pt x="285283" y="238125"/>
                    </a:lnTo>
                    <a:lnTo>
                      <a:pt x="399583" y="238125"/>
                    </a:lnTo>
                    <a:lnTo>
                      <a:pt x="399583" y="276225"/>
                    </a:lnTo>
                    <a:close/>
                    <a:moveTo>
                      <a:pt x="399583" y="200025"/>
                    </a:moveTo>
                    <a:lnTo>
                      <a:pt x="285283" y="200025"/>
                    </a:lnTo>
                    <a:lnTo>
                      <a:pt x="285283" y="161925"/>
                    </a:lnTo>
                    <a:lnTo>
                      <a:pt x="399583" y="161925"/>
                    </a:lnTo>
                    <a:lnTo>
                      <a:pt x="399583" y="200025"/>
                    </a:lnTo>
                    <a:close/>
                    <a:moveTo>
                      <a:pt x="456733" y="85725"/>
                    </a:moveTo>
                    <a:lnTo>
                      <a:pt x="456733" y="103823"/>
                    </a:lnTo>
                    <a:cubicBezTo>
                      <a:pt x="427205" y="92393"/>
                      <a:pt x="379580" y="76200"/>
                      <a:pt x="332908" y="76200"/>
                    </a:cubicBezTo>
                    <a:cubicBezTo>
                      <a:pt x="281473" y="76200"/>
                      <a:pt x="250040" y="84773"/>
                      <a:pt x="217655" y="93345"/>
                    </a:cubicBezTo>
                    <a:cubicBezTo>
                      <a:pt x="182413" y="102870"/>
                      <a:pt x="145265" y="112395"/>
                      <a:pt x="75733" y="114300"/>
                    </a:cubicBezTo>
                    <a:lnTo>
                      <a:pt x="75733" y="85725"/>
                    </a:lnTo>
                    <a:cubicBezTo>
                      <a:pt x="75733" y="66675"/>
                      <a:pt x="70018" y="50482"/>
                      <a:pt x="63350" y="38100"/>
                    </a:cubicBezTo>
                    <a:lnTo>
                      <a:pt x="469116" y="38100"/>
                    </a:lnTo>
                    <a:cubicBezTo>
                      <a:pt x="462448" y="50482"/>
                      <a:pt x="456733" y="66675"/>
                      <a:pt x="456733" y="857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10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false" anchor="ctr"/>
              <a:lstStyle/>
              <a:p>
                <a:pPr marL="0" lvl="0" indent="0" algn="l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false" i="false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等线"/>
                  <a:ea typeface="等线"/>
                  <a:cs typeface="+mn-cs"/>
                </a:endParaRPr>
              </a:p>
            </p:txBody>
          </p:sp>
        </p:grpSp>
        <p:sp>
          <p:nvSpPr>
            <p:cNvPr id="296" name="椭圆 50"/>
            <p:cNvSpPr/>
            <p:nvPr/>
          </p:nvSpPr>
          <p:spPr>
            <a:xfrm rot="16200000">
              <a:off x="4121810" y="3599554"/>
              <a:ext cx="809981" cy="809981"/>
            </a:xfrm>
            <a:prstGeom prst="ellipse">
              <a:avLst/>
            </a:prstGeom>
            <a:noFill/>
            <a:ln w="57150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48"/>
            <p:cNvSpPr/>
            <p:nvPr/>
          </p:nvSpPr>
          <p:spPr>
            <a:xfrm>
              <a:off x="5940007" y="1744700"/>
              <a:ext cx="809981" cy="809981"/>
            </a:xfrm>
            <a:prstGeom prst="ellipse">
              <a:avLst/>
            </a:prstGeom>
            <a:noFill/>
            <a:ln w="57150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47"/>
            <p:cNvSpPr/>
            <p:nvPr/>
          </p:nvSpPr>
          <p:spPr>
            <a:xfrm rot="16200000">
              <a:off x="7797268" y="3599554"/>
              <a:ext cx="809981" cy="809981"/>
            </a:xfrm>
            <a:prstGeom prst="ellipse">
              <a:avLst/>
            </a:prstGeom>
            <a:noFill/>
            <a:ln w="57150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a16="http://schemas.microsoft.com/office/drawing/2014/main" xmlns:mc="http://schemas.openxmlformats.org/markup-compatibility/2006" mc:Ignorable="a16">
  <p:cSld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矩形 3"/>
          <p:cNvSpPr/>
          <p:nvPr/>
        </p:nvSpPr>
        <p:spPr>
          <a:xfrm>
            <a:off x="1" y="0"/>
            <a:ext cx="1376312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>
              <a:latin typeface="汉仪雅酷黑 75W"/>
              <a:ea typeface="汉仪雅酷黑 75W"/>
              <a:cs typeface="汉仪雅酷黑 75W"/>
              <a:sym typeface="汉仪雅酷黑 75W"/>
            </a:endParaRPr>
          </a:p>
        </p:txBody>
      </p:sp>
      <p:graphicFrame>
        <p:nvGraphicFramePr>
          <p:cNvPr id="301" name="表格 7"/>
          <p:cNvGraphicFramePr/>
          <p:nvPr/>
        </p:nvGraphicFramePr>
        <p:xfrm rot="0" flipH="false" flipV="false">
          <a:off x="-1637" y="1060450"/>
          <a:ext cx="1377950" cy="4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311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105580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olidFill>
                            <a:srgbClr val="333333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+mn-cs"/>
                        </a:rPr>
                        <a:t>算法模型详细设计</a:t>
                      </a:r>
                      <a:endParaRPr/>
                    </a:p>
                  </a:txBody>
                  <a:tcPr anchor="ctr" anchorCtr="true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  <a:tr h="1055802"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chemeClr val="tx1">
                              <a:lumMod val="65000"/>
                              <a:lumOff val="35000"/>
                              <a:alpha val="100000"/>
                            </a:schemeClr>
                          </a:solidFill>
                          <a:latin typeface="汉仪雅酷黑 45W"/>
                          <a:ea typeface="汉仪雅酷黑 45W"/>
                          <a:cs typeface="+mn-cs"/>
                        </a:rPr>
                        <a:t>模型构建</a:t>
                      </a:r>
                      <a:endParaRPr/>
                    </a:p>
                  </a:txBody>
                  <a:tcPr anchor="ctr" anchorCtr="true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val="2"/>
                  </a:ext>
                </a:extLst>
              </a:tr>
              <a:tr h="1055802"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chemeClr val="tx1">
                              <a:lumMod val="65000"/>
                              <a:lumOff val="35000"/>
                              <a:alpha val="100000"/>
                            </a:schemeClr>
                          </a:solidFill>
                          <a:latin typeface="汉仪雅酷黑 45W"/>
                          <a:ea typeface="汉仪雅酷黑 45W"/>
                          <a:cs typeface="+mn-cs"/>
                        </a:rPr>
                        <a:t>模型评估</a:t>
                      </a:r>
                      <a:endParaRPr/>
                    </a:p>
                  </a:txBody>
                  <a:tcPr anchor="ctr" anchorCtr="true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val="3"/>
                  </a:ext>
                </a:extLst>
              </a:tr>
              <a:tr h="1055802"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chemeClr val="tx1">
                              <a:lumMod val="65000"/>
                              <a:lumOff val="35000"/>
                              <a:alpha val="100000"/>
                            </a:schemeClr>
                          </a:solidFill>
                          <a:latin typeface="汉仪雅酷黑 45W"/>
                          <a:ea typeface="汉仪雅酷黑 45W"/>
                          <a:cs typeface="+mn-cs"/>
                        </a:rPr>
                        <a:t>模型优化与迭代</a:t>
                      </a:r>
                      <a:endParaRPr/>
                    </a:p>
                  </a:txBody>
                  <a:tcPr anchor="ctr" anchorCtr="true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val="4"/>
                  </a:ext>
                </a:extLst>
              </a:tr>
            </a:tbl>
          </a:graphicData>
        </a:graphic>
      </p:graphicFrame>
      <p:grpSp>
        <p:nvGrpSpPr>
          <p:cNvPr id="302" name="组合 32"/>
          <p:cNvGrpSpPr/>
          <p:nvPr/>
        </p:nvGrpSpPr>
        <p:grpSpPr>
          <a:xfrm>
            <a:off x="1905000" y="1060451"/>
            <a:ext cx="9791699" cy="5293215"/>
            <a:chOff x="1943100" y="1559056"/>
            <a:chExt cx="9791699" cy="4927959"/>
          </a:xfrm>
        </p:grpSpPr>
        <p:grpSp>
          <p:nvGrpSpPr>
            <p:cNvPr id="303" name="组合 5"/>
            <p:cNvGrpSpPr/>
            <p:nvPr/>
          </p:nvGrpSpPr>
          <p:grpSpPr>
            <a:xfrm>
              <a:off x="1943100" y="1559056"/>
              <a:ext cx="9791699" cy="4858110"/>
              <a:chOff x="2491027" y="1428914"/>
              <a:chExt cx="9171878" cy="4858110"/>
            </a:xfrm>
          </p:grpSpPr>
          <p:sp>
            <p:nvSpPr>
              <p:cNvPr id="304" name="矩形: 圆角 8"/>
              <p:cNvSpPr/>
              <p:nvPr/>
            </p:nvSpPr>
            <p:spPr>
              <a:xfrm>
                <a:off x="2491027" y="1428914"/>
                <a:ext cx="2934506" cy="4858110"/>
              </a:xfrm>
              <a:prstGeom prst="roundRect">
                <a:avLst>
                  <a:gd name="adj" fmla="val 349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31800" dist="38100" dir="2700000" sx="101000" sy="101000" algn="tl" rotWithShape="false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  <a:noAutofit/>
              </a:bodyPr>
              <a:lstStyle/>
              <a:p>
                <a:pPr algn="ctr"/>
                <a:endParaRPr lang="zh-CN" sz="2000">
                  <a:solidFill>
                    <a:srgbClr val="CE6D39">
                      <a:alpha val="100000"/>
                    </a:srgbClr>
                  </a:solidFill>
                  <a:latin typeface="汉仪雅酷黑 75W"/>
                  <a:ea typeface="汉仪雅酷黑 75W"/>
                  <a:cs typeface="汉仪雅酷黑 75W"/>
                </a:endParaRPr>
              </a:p>
            </p:txBody>
          </p:sp>
          <p:sp>
            <p:nvSpPr>
              <p:cNvPr id="305" name="矩形: 圆角 10"/>
              <p:cNvSpPr/>
              <p:nvPr/>
            </p:nvSpPr>
            <p:spPr>
              <a:xfrm>
                <a:off x="5609713" y="1428914"/>
                <a:ext cx="2934506" cy="4858110"/>
              </a:xfrm>
              <a:prstGeom prst="roundRect">
                <a:avLst>
                  <a:gd name="adj" fmla="val 349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31800" dist="38100" dir="2700000" sx="101000" sy="101000" algn="tl" rotWithShape="false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  <a:noAutofit/>
              </a:bodyPr>
              <a:lstStyle/>
              <a:p>
                <a:pPr algn="ctr"/>
                <a:endParaRPr lang="zh-CN" sz="2000">
                  <a:solidFill>
                    <a:srgbClr val="CE6D39">
                      <a:alpha val="100000"/>
                    </a:srgbClr>
                  </a:solidFill>
                  <a:latin typeface="汉仪雅酷黑 75W"/>
                  <a:ea typeface="汉仪雅酷黑 75W"/>
                  <a:cs typeface="汉仪雅酷黑 75W"/>
                </a:endParaRPr>
              </a:p>
            </p:txBody>
          </p:sp>
          <p:sp>
            <p:nvSpPr>
              <p:cNvPr id="306" name="矩形: 圆角 11"/>
              <p:cNvSpPr/>
              <p:nvPr/>
            </p:nvSpPr>
            <p:spPr>
              <a:xfrm>
                <a:off x="8728399" y="1428914"/>
                <a:ext cx="2934506" cy="4858110"/>
              </a:xfrm>
              <a:prstGeom prst="roundRect">
                <a:avLst>
                  <a:gd name="adj" fmla="val 349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31800" dist="38100" dir="2700000" sx="101000" sy="101000" algn="tl" rotWithShape="false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  <a:noAutofit/>
              </a:bodyPr>
              <a:lstStyle/>
              <a:p>
                <a:pPr algn="ctr"/>
                <a:endParaRPr lang="zh-CN" sz="2000">
                  <a:solidFill>
                    <a:srgbClr val="CE6D39">
                      <a:alpha val="100000"/>
                    </a:srgbClr>
                  </a:solidFill>
                  <a:latin typeface="汉仪雅酷黑 75W"/>
                  <a:ea typeface="汉仪雅酷黑 75W"/>
                  <a:cs typeface="汉仪雅酷黑 75W"/>
                </a:endParaRPr>
              </a:p>
            </p:txBody>
          </p:sp>
        </p:grpSp>
        <p:sp>
          <p:nvSpPr>
            <p:cNvPr id="307" name="矩形: 圆角 6"/>
            <p:cNvSpPr/>
            <p:nvPr/>
          </p:nvSpPr>
          <p:spPr>
            <a:xfrm>
              <a:off x="2512557" y="6220316"/>
              <a:ext cx="1993900" cy="266700"/>
            </a:xfrm>
            <a:prstGeom prst="roundRect">
              <a:avLst/>
            </a:prstGeom>
            <a:solidFill>
              <a:schemeClr val="accent4">
                <a:alpha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08" name="矩形: 圆角 12"/>
            <p:cNvSpPr/>
            <p:nvPr/>
          </p:nvSpPr>
          <p:spPr>
            <a:xfrm>
              <a:off x="5841999" y="6220316"/>
              <a:ext cx="1993900" cy="266700"/>
            </a:xfrm>
            <a:prstGeom prst="roundRect">
              <a:avLst/>
            </a:prstGeom>
            <a:solidFill>
              <a:schemeClr val="accent4">
                <a:alpha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09" name="矩形: 圆角 13"/>
            <p:cNvSpPr/>
            <p:nvPr/>
          </p:nvSpPr>
          <p:spPr>
            <a:xfrm>
              <a:off x="9171441" y="6220316"/>
              <a:ext cx="1993900" cy="266700"/>
            </a:xfrm>
            <a:prstGeom prst="roundRect">
              <a:avLst/>
            </a:prstGeom>
            <a:solidFill>
              <a:schemeClr val="accent4">
                <a:alpha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10" name="文本框 14"/>
            <p:cNvSpPr txBox="true"/>
            <p:nvPr/>
          </p:nvSpPr>
          <p:spPr>
            <a:xfrm>
              <a:off x="2880857" y="1868848"/>
              <a:ext cx="1257300" cy="484769"/>
            </a:xfrm>
            <a:prstGeom prst="rect">
              <a:avLst/>
            </a:prstGeom>
            <a:noFill/>
          </p:spPr>
          <p:txBody>
            <a:bodyPr wrap="square" rtlCol="false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alpha val="100000"/>
                    </a:schemeClr>
                  </a:solidFill>
                </a:rPr>
                <a:t>01</a:t>
              </a:r>
              <a:endParaRPr lang="zh-CN" sz="2800">
                <a:solidFill>
                  <a:srgbClr val="CE6D39">
                    <a:alpha val="100000"/>
                  </a:srgbClr>
                </a:solidFill>
              </a:endParaRPr>
            </a:p>
          </p:txBody>
        </p:sp>
        <p:sp>
          <p:nvSpPr>
            <p:cNvPr id="311" name="文本框 15"/>
            <p:cNvSpPr txBox="true"/>
            <p:nvPr/>
          </p:nvSpPr>
          <p:spPr>
            <a:xfrm>
              <a:off x="6210299" y="1868848"/>
              <a:ext cx="1257300" cy="484769"/>
            </a:xfrm>
            <a:prstGeom prst="rect">
              <a:avLst/>
            </a:prstGeom>
            <a:noFill/>
          </p:spPr>
          <p:txBody>
            <a:bodyPr wrap="square" rtlCol="false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alpha val="100000"/>
                    </a:schemeClr>
                  </a:solidFill>
                </a:rPr>
                <a:t>02</a:t>
              </a:r>
              <a:endParaRPr lang="zh-CN" sz="2800">
                <a:solidFill>
                  <a:srgbClr val="CE6D39">
                    <a:alpha val="100000"/>
                  </a:srgbClr>
                </a:solidFill>
              </a:endParaRPr>
            </a:p>
          </p:txBody>
        </p:sp>
        <p:sp>
          <p:nvSpPr>
            <p:cNvPr id="312" name="文本框 16"/>
            <p:cNvSpPr txBox="true"/>
            <p:nvPr/>
          </p:nvSpPr>
          <p:spPr>
            <a:xfrm>
              <a:off x="9539741" y="1868848"/>
              <a:ext cx="1257300" cy="484769"/>
            </a:xfrm>
            <a:prstGeom prst="rect">
              <a:avLst/>
            </a:prstGeom>
            <a:noFill/>
          </p:spPr>
          <p:txBody>
            <a:bodyPr wrap="square" rtlCol="false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alpha val="100000"/>
                    </a:schemeClr>
                  </a:solidFill>
                </a:rPr>
                <a:t>03</a:t>
              </a:r>
              <a:endParaRPr lang="zh-CN" sz="2800">
                <a:solidFill>
                  <a:srgbClr val="CE6D39">
                    <a:alpha val="100000"/>
                  </a:srgbClr>
                </a:solidFill>
              </a:endParaRPr>
            </a:p>
          </p:txBody>
        </p:sp>
        <p:grpSp>
          <p:nvGrpSpPr>
            <p:cNvPr id="313" name="组合 17"/>
            <p:cNvGrpSpPr/>
            <p:nvPr/>
          </p:nvGrpSpPr>
          <p:grpSpPr>
            <a:xfrm>
              <a:off x="2259096" y="2534623"/>
              <a:ext cx="2501900" cy="3572274"/>
              <a:chOff x="1497402" y="1445704"/>
              <a:chExt cx="2501900" cy="3572278"/>
            </a:xfrm>
          </p:grpSpPr>
          <p:sp>
            <p:nvSpPr>
              <p:cNvPr id="314" name="矩形 18"/>
              <p:cNvSpPr/>
              <p:nvPr/>
            </p:nvSpPr>
            <p:spPr>
              <a:xfrm>
                <a:off x="1627692" y="1445704"/>
                <a:ext cx="2241550" cy="366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2000" b="true">
                    <a:solidFill>
                      <a:schemeClr val="accent4">
                        <a:alpha val="100000"/>
                      </a:schemeClr>
                    </a:solidFill>
                    <a:latin typeface="汉仪雅酷黑 75W"/>
                    <a:ea typeface="汉仪雅酷黑 75W"/>
                    <a:cs typeface="汉仪雅酷黑 75W"/>
                    <a:sym typeface="汉仪雅酷黑 75W"/>
                  </a:rPr>
                  <a:t>模型构建</a:t>
                </a:r>
                <a:endParaRPr/>
              </a:p>
            </p:txBody>
          </p:sp>
          <p:sp>
            <p:nvSpPr>
              <p:cNvPr id="315" name="文本框 19"/>
              <p:cNvSpPr txBox="true"/>
              <p:nvPr/>
            </p:nvSpPr>
            <p:spPr>
              <a:xfrm>
                <a:off x="1773710" y="1891478"/>
                <a:ext cx="1936750" cy="20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DAILY REPORT</a:t>
                </a:r>
                <a:r>
                  <a:rPr lang="en-US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 </a:t>
                </a:r>
                <a:r>
                  <a:rPr lang="zh-CN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INTRODUCTION</a:t>
                </a:r>
                <a:endParaRPr lang="zh-CN" sz="800">
                  <a:solidFill>
                    <a:schemeClr val="bg1">
                      <a:lumMod val="65000"/>
                      <a:alpha val="100000"/>
                    </a:schemeClr>
                  </a:solidFill>
                  <a:latin typeface="汉仪雅酷黑 45W"/>
                  <a:ea typeface="汉仪雅酷黑 45W"/>
                  <a:cs typeface="汉仪雅酷黑 75W"/>
                  <a:sym typeface="汉仪雅酷黑 75W"/>
                </a:endParaRPr>
              </a:p>
            </p:txBody>
          </p:sp>
          <p:sp>
            <p:nvSpPr>
              <p:cNvPr id="316" name="文本框 20"/>
              <p:cNvSpPr txBox="true"/>
              <p:nvPr/>
            </p:nvSpPr>
            <p:spPr>
              <a:xfrm>
                <a:off x="1497402" y="2121187"/>
                <a:ext cx="2501900" cy="289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数据预处理与特征工程阶段，对数据进行标准化处理和特征选择，筛选出关键特征。算法选择与训练阶段，选用逻辑回归、随机森林和</a:t>
                </a:r>
                <a:r>
                  <a:rPr lang="en-US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XGBoost</a:t>
                </a: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等算法训练模型</a:t>
                </a:r>
                <a:endParaRPr/>
              </a:p>
              <a:p>
                <a:pPr algn="ctr">
                  <a:lnSpc>
                    <a:spcPct val="150000"/>
                  </a:lnSpc>
                </a:pPr>
                <a:endParaRPr lang="en-US" sz="1200">
                  <a:solidFill>
                    <a:schemeClr val="tx1">
                      <a:lumMod val="75000"/>
                      <a:lumOff val="25000"/>
                      <a:alpha val="100000"/>
                    </a:schemeClr>
                  </a:solidFill>
                  <a:latin typeface="汉仪雅酷黑 45W"/>
                  <a:ea typeface="汉仪雅酷黑 45W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通过交叉验证和网格搜索优化参数。模型集成阶段，采用加权平均等策略融合随机森林与</a:t>
                </a:r>
                <a:r>
                  <a:rPr lang="en-US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XGBoost</a:t>
                </a: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的预测结果，提升模型的稳定性和准确性</a:t>
                </a:r>
                <a:endParaRPr/>
              </a:p>
            </p:txBody>
          </p:sp>
        </p:grpSp>
        <p:grpSp>
          <p:nvGrpSpPr>
            <p:cNvPr id="317" name="组合 22"/>
            <p:cNvGrpSpPr/>
            <p:nvPr/>
          </p:nvGrpSpPr>
          <p:grpSpPr>
            <a:xfrm>
              <a:off x="5605675" y="2534623"/>
              <a:ext cx="2501900" cy="2803736"/>
              <a:chOff x="1514539" y="1445704"/>
              <a:chExt cx="2501900" cy="2803740"/>
            </a:xfrm>
          </p:grpSpPr>
          <p:sp>
            <p:nvSpPr>
              <p:cNvPr id="318" name="矩形 23"/>
              <p:cNvSpPr/>
              <p:nvPr/>
            </p:nvSpPr>
            <p:spPr>
              <a:xfrm>
                <a:off x="1627692" y="1445704"/>
                <a:ext cx="2241550" cy="366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2000" b="true">
                    <a:solidFill>
                      <a:schemeClr val="accent4">
                        <a:alpha val="100000"/>
                      </a:schemeClr>
                    </a:solidFill>
                    <a:latin typeface="汉仪雅酷黑 75W"/>
                    <a:ea typeface="汉仪雅酷黑 75W"/>
                    <a:cs typeface="汉仪雅酷黑 75W"/>
                    <a:sym typeface="汉仪雅酷黑 75W"/>
                  </a:rPr>
                  <a:t>模型评估</a:t>
                </a:r>
                <a:endParaRPr/>
              </a:p>
            </p:txBody>
          </p:sp>
          <p:sp>
            <p:nvSpPr>
              <p:cNvPr id="319" name="文本框 24"/>
              <p:cNvSpPr txBox="true"/>
              <p:nvPr/>
            </p:nvSpPr>
            <p:spPr>
              <a:xfrm>
                <a:off x="1773710" y="1891478"/>
                <a:ext cx="1936750" cy="20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DAILY REPORT</a:t>
                </a:r>
                <a:r>
                  <a:rPr lang="en-US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 </a:t>
                </a:r>
                <a:r>
                  <a:rPr lang="zh-CN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INTRODUCTION</a:t>
                </a:r>
                <a:endParaRPr lang="zh-CN" sz="800">
                  <a:solidFill>
                    <a:schemeClr val="bg1">
                      <a:lumMod val="65000"/>
                      <a:alpha val="100000"/>
                    </a:schemeClr>
                  </a:solidFill>
                  <a:latin typeface="汉仪雅酷黑 45W"/>
                  <a:ea typeface="汉仪雅酷黑 45W"/>
                  <a:cs typeface="汉仪雅酷黑 75W"/>
                  <a:sym typeface="汉仪雅酷黑 75W"/>
                </a:endParaRPr>
              </a:p>
            </p:txBody>
          </p:sp>
          <p:sp>
            <p:nvSpPr>
              <p:cNvPr id="320" name="文本框 25"/>
              <p:cNvSpPr txBox="true"/>
              <p:nvPr/>
            </p:nvSpPr>
            <p:spPr>
              <a:xfrm rot="0">
                <a:off x="1514539" y="2121187"/>
                <a:ext cx="2501900" cy="212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构建多维度评估指标体系，包括准确率、精确率、召回率和</a:t>
                </a:r>
                <a:r>
                  <a:rPr lang="en-US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F1</a:t>
                </a: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分数，全面衡量模型性能</a:t>
                </a:r>
                <a:endParaRPr/>
              </a:p>
              <a:p>
                <a:pPr algn="ctr">
                  <a:lnSpc>
                    <a:spcPct val="150000"/>
                  </a:lnSpc>
                </a:pPr>
                <a:endParaRPr lang="zh-CN" sz="1200">
                  <a:solidFill>
                    <a:schemeClr val="tx1">
                      <a:lumMod val="75000"/>
                      <a:lumOff val="25000"/>
                      <a:alpha val="100000"/>
                    </a:schemeClr>
                  </a:solidFill>
                  <a:latin typeface="汉仪雅酷黑 45W"/>
                  <a:ea typeface="汉仪雅酷黑 45W"/>
                  <a:cs typeface="+mn-cs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混淆矩阵直观呈现模型在各交通状况类别上的预测表现，学习曲线分析过拟合或欠拟合现象，为模型优化提供方向</a:t>
                </a:r>
                <a:endParaRPr/>
              </a:p>
            </p:txBody>
          </p:sp>
        </p:grpSp>
        <p:grpSp>
          <p:nvGrpSpPr>
            <p:cNvPr id="321" name="组合 27"/>
            <p:cNvGrpSpPr/>
            <p:nvPr/>
          </p:nvGrpSpPr>
          <p:grpSpPr>
            <a:xfrm>
              <a:off x="8918083" y="2534623"/>
              <a:ext cx="2501900" cy="3543565"/>
              <a:chOff x="1497505" y="1445704"/>
              <a:chExt cx="2501900" cy="3543568"/>
            </a:xfrm>
          </p:grpSpPr>
          <p:sp>
            <p:nvSpPr>
              <p:cNvPr id="322" name="矩形 28"/>
              <p:cNvSpPr/>
              <p:nvPr/>
            </p:nvSpPr>
            <p:spPr>
              <a:xfrm>
                <a:off x="1627692" y="1445704"/>
                <a:ext cx="2241550" cy="366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2000" b="true">
                    <a:solidFill>
                      <a:schemeClr val="accent4">
                        <a:alpha val="100000"/>
                      </a:schemeClr>
                    </a:solidFill>
                    <a:latin typeface="汉仪雅酷黑 75W"/>
                    <a:ea typeface="汉仪雅酷黑 75W"/>
                    <a:cs typeface="汉仪雅酷黑 75W"/>
                    <a:sym typeface="汉仪雅酷黑 75W"/>
                  </a:rPr>
                  <a:t>模型优化与迭代</a:t>
                </a:r>
                <a:endParaRPr/>
              </a:p>
            </p:txBody>
          </p:sp>
          <p:sp>
            <p:nvSpPr>
              <p:cNvPr id="323" name="文本框 29"/>
              <p:cNvSpPr txBox="true"/>
              <p:nvPr/>
            </p:nvSpPr>
            <p:spPr>
              <a:xfrm>
                <a:off x="1773710" y="1891478"/>
                <a:ext cx="1936750" cy="20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DAILY REPORT</a:t>
                </a:r>
                <a:r>
                  <a:rPr lang="en-US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 </a:t>
                </a:r>
                <a:r>
                  <a:rPr lang="zh-CN" sz="800">
                    <a:solidFill>
                      <a:schemeClr val="bg1">
                        <a:lumMod val="6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汉仪雅酷黑 75W"/>
                    <a:sym typeface="汉仪雅酷黑 75W"/>
                  </a:rPr>
                  <a:t>INTRODUCTION</a:t>
                </a:r>
                <a:endParaRPr lang="zh-CN" sz="800">
                  <a:solidFill>
                    <a:schemeClr val="bg1">
                      <a:lumMod val="65000"/>
                      <a:alpha val="100000"/>
                    </a:schemeClr>
                  </a:solidFill>
                  <a:latin typeface="汉仪雅酷黑 45W"/>
                  <a:ea typeface="汉仪雅酷黑 45W"/>
                  <a:cs typeface="汉仪雅酷黑 75W"/>
                  <a:sym typeface="汉仪雅酷黑 75W"/>
                </a:endParaRPr>
              </a:p>
            </p:txBody>
          </p:sp>
          <p:sp>
            <p:nvSpPr>
              <p:cNvPr id="324" name="文本框 30"/>
              <p:cNvSpPr txBox="true"/>
              <p:nvPr/>
            </p:nvSpPr>
            <p:spPr>
              <a:xfrm rot="0">
                <a:off x="1497505" y="2092479"/>
                <a:ext cx="2501900" cy="2896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根据评估结果，我们对超参数（如学习率、树深度、正则化强度）进行调整，并优化特征工程（如增添时间窗口内车辆计数统计特征、删减冗余特征）</a:t>
                </a:r>
                <a:endParaRPr/>
              </a:p>
              <a:p>
                <a:pPr algn="ctr">
                  <a:lnSpc>
                    <a:spcPct val="150000"/>
                  </a:lnSpc>
                </a:pPr>
                <a:r>
                  <a:rPr lang="zh-CN" sz="1200">
                    <a:solidFill>
                      <a:schemeClr val="tx1">
                        <a:lumMod val="75000"/>
                        <a:lumOff val="25000"/>
                        <a:alpha val="100000"/>
                      </a:schemeClr>
                    </a:solidFill>
                    <a:latin typeface="汉仪雅酷黑 45W"/>
                    <a:ea typeface="汉仪雅酷黑 45W"/>
                    <a:cs typeface="+mn-cs"/>
                  </a:rPr>
                  <a:t>以降低模型复杂度并提升性能。同时，模型构建是一个持续迭代的过程，需定期重新训练模型，更新特征和参数，以适应新数据和业务需求的变化，确保模型始终契合新的交通模式和预测需求</a:t>
                </a:r>
                <a:endParaRPr/>
              </a:p>
            </p:txBody>
          </p:sp>
        </p:grpSp>
      </p:grpSp>
      <p:grpSp>
        <p:nvGrpSpPr>
          <p:cNvPr id="325" name="组合 36"/>
          <p:cNvGrpSpPr/>
          <p:nvPr/>
        </p:nvGrpSpPr>
        <p:grpSpPr>
          <a:xfrm>
            <a:off x="3105306" y="6132403"/>
            <a:ext cx="732201" cy="152532"/>
            <a:chOff x="2920946" y="6142155"/>
            <a:chExt cx="732201" cy="152532"/>
          </a:xfrm>
        </p:grpSpPr>
        <p:sp>
          <p:nvSpPr>
            <p:cNvPr id="326" name="星形: 五角 33"/>
            <p:cNvSpPr/>
            <p:nvPr/>
          </p:nvSpPr>
          <p:spPr>
            <a:xfrm>
              <a:off x="2920946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27" name="星形: 五角 34"/>
            <p:cNvSpPr/>
            <p:nvPr/>
          </p:nvSpPr>
          <p:spPr>
            <a:xfrm>
              <a:off x="3210781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28" name="星形: 五角 35"/>
            <p:cNvSpPr/>
            <p:nvPr/>
          </p:nvSpPr>
          <p:spPr>
            <a:xfrm>
              <a:off x="3500615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</p:grpSp>
      <p:grpSp>
        <p:nvGrpSpPr>
          <p:cNvPr id="329" name="组合 37"/>
          <p:cNvGrpSpPr/>
          <p:nvPr/>
        </p:nvGrpSpPr>
        <p:grpSpPr>
          <a:xfrm>
            <a:off x="6427826" y="6132403"/>
            <a:ext cx="732201" cy="152532"/>
            <a:chOff x="2920946" y="6142155"/>
            <a:chExt cx="732201" cy="152532"/>
          </a:xfrm>
        </p:grpSpPr>
        <p:sp>
          <p:nvSpPr>
            <p:cNvPr id="330" name="星形: 五角 38"/>
            <p:cNvSpPr/>
            <p:nvPr/>
          </p:nvSpPr>
          <p:spPr>
            <a:xfrm>
              <a:off x="2920946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31" name="星形: 五角 39"/>
            <p:cNvSpPr/>
            <p:nvPr/>
          </p:nvSpPr>
          <p:spPr>
            <a:xfrm>
              <a:off x="3210781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32" name="星形: 五角 40"/>
            <p:cNvSpPr/>
            <p:nvPr/>
          </p:nvSpPr>
          <p:spPr>
            <a:xfrm>
              <a:off x="3500615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</p:grpSp>
      <p:grpSp>
        <p:nvGrpSpPr>
          <p:cNvPr id="333" name="组合 41"/>
          <p:cNvGrpSpPr/>
          <p:nvPr/>
        </p:nvGrpSpPr>
        <p:grpSpPr>
          <a:xfrm>
            <a:off x="9757268" y="6132403"/>
            <a:ext cx="732201" cy="152532"/>
            <a:chOff x="2920946" y="6142155"/>
            <a:chExt cx="732201" cy="152532"/>
          </a:xfrm>
        </p:grpSpPr>
        <p:sp>
          <p:nvSpPr>
            <p:cNvPr id="334" name="星形: 五角 42"/>
            <p:cNvSpPr/>
            <p:nvPr/>
          </p:nvSpPr>
          <p:spPr>
            <a:xfrm>
              <a:off x="2920946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35" name="星形: 五角 43"/>
            <p:cNvSpPr/>
            <p:nvPr/>
          </p:nvSpPr>
          <p:spPr>
            <a:xfrm>
              <a:off x="3210781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  <p:sp>
          <p:nvSpPr>
            <p:cNvPr id="336" name="星形: 五角 44"/>
            <p:cNvSpPr/>
            <p:nvPr/>
          </p:nvSpPr>
          <p:spPr>
            <a:xfrm>
              <a:off x="3500615" y="6142155"/>
              <a:ext cx="152532" cy="1525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false" vertOverflow="overflow" horzOverflow="overflow" vert="horz" wrap="square" lIns="91440" tIns="45720" rIns="91440" bIns="45720" numCol="1" spcCol="0" rtlCol="false" fromWordArt="false" anchor="ctr" anchorCtr="false" forceAA="false" compatLnSpc="true">
              <a:noAutofit/>
            </a:bodyPr>
            <a:lstStyle/>
            <a:p>
              <a:pPr algn="ctr"/>
              <a:endParaRPr lang="zh-CN">
                <a:solidFill>
                  <a:schemeClr val="lt1">
                    <a:lumMod val="100000"/>
                    <a:alpha val="100000"/>
                  </a:schemeClr>
                </a:solidFill>
                <a:latin typeface="汉仪雅酷黑 75W"/>
                <a:ea typeface="汉仪雅酷黑 75W"/>
                <a:cs typeface="汉仪雅酷黑 75W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39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40" name="标题 1"/>
          <p:cNvSpPr txBox="true"/>
          <p:nvPr/>
        </p:nvSpPr>
        <p:spPr>
          <a:xfrm rot="10800000" flipH="true" flipV="false">
            <a:off x="-13442" y="3051826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41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42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43" name="标题 1"/>
          <p:cNvSpPr txBox="true"/>
          <p:nvPr/>
        </p:nvSpPr>
        <p:spPr>
          <a:xfrm rot="0" flipH="false" flipV="false">
            <a:off x="-1291" y="559738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44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45" name="标题 1"/>
          <p:cNvSpPr txBox="true"/>
          <p:nvPr/>
        </p:nvSpPr>
        <p:spPr>
          <a:xfrm rot="0" flipH="false" flipV="false">
            <a:off x="724174" y="2981979"/>
            <a:ext cx="5131594" cy="176129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30000"/>
              </a:lnSpc>
            </a:pPr>
            <a:r>
              <a:rPr lang="zh-CN" sz="4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系统的安装与效果</a:t>
            </a:r>
            <a:endParaRPr/>
          </a:p>
        </p:txBody>
      </p:sp>
      <p:sp>
        <p:nvSpPr>
          <p:cNvPr id="346" name="标题 1"/>
          <p:cNvSpPr txBox="true"/>
          <p:nvPr/>
        </p:nvSpPr>
        <p:spPr>
          <a:xfrm rot="0" flipH="false" flipV="false">
            <a:off x="1142396" y="1728457"/>
            <a:ext cx="3606068" cy="1282586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PART-</a:t>
            </a:r>
            <a:endParaRPr lang="zh-CN"/>
          </a:p>
        </p:txBody>
      </p:sp>
      <p:sp>
        <p:nvSpPr>
          <p:cNvPr id="347" name="标题 1"/>
          <p:cNvSpPr txBox="true"/>
          <p:nvPr/>
        </p:nvSpPr>
        <p:spPr>
          <a:xfrm rot="0" flipH="false" flipV="false">
            <a:off x="3702634" y="58069"/>
            <a:ext cx="2467683" cy="2952974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04</a:t>
            </a:r>
            <a:endParaRPr/>
          </a:p>
        </p:txBody>
      </p:sp>
      <p:pic>
        <p:nvPicPr>
          <p:cNvPr id="348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853680" y="727143"/>
            <a:ext cx="3212591" cy="5071872"/>
          </a:xfrm>
          <a:prstGeom prst="rect"/>
        </p:spPr>
      </p:pic>
    </p:spTree>
  </p:cSld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标题 1"/>
          <p:cNvSpPr txBox="true"/>
          <p:nvPr/>
        </p:nvSpPr>
        <p:spPr>
          <a:xfrm rot="0" flipH="false" flipV="false">
            <a:off x="-11460" y="-11765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51" name="标题 1"/>
          <p:cNvSpPr txBox="true"/>
          <p:nvPr/>
        </p:nvSpPr>
        <p:spPr>
          <a:xfrm rot="0" flipH="false" flipV="false">
            <a:off x="978489" y="1625243"/>
            <a:ext cx="2280534" cy="7993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登录流程与界面设计</a:t>
            </a:r>
            <a:endParaRPr lang="zh-CN"/>
          </a:p>
        </p:txBody>
      </p:sp>
      <p:sp>
        <p:nvSpPr>
          <p:cNvPr id="352" name="标题 1"/>
          <p:cNvSpPr txBox="true"/>
          <p:nvPr/>
        </p:nvSpPr>
        <p:spPr>
          <a:xfrm rot="0" flipH="false" flipV="false">
            <a:off x="5110112" y="1053257"/>
            <a:ext cx="5973980" cy="1943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用户登录模块是系统入口，界面简洁，包含用户名和密码输入框、“注册”和“登录”按钮。用户输入信息后，点击“登录”触发验证：前端校验输入完整性，后端加密校验用户名和密码。验证通过则根据权限跳转至对应界面并记录登录时间；失败则反馈错误提示，通过限制登录频次和账户锁定增强安全性。新用户可点击“注册”创建账号，注册信息不符合要求时系统提示具体错误，用户修改后可重新提交。</a:t>
            </a:r>
            <a:endParaRPr/>
          </a:p>
        </p:txBody>
      </p:sp>
      <p:sp>
        <p:nvSpPr>
          <p:cNvPr id="353" name="标题 1"/>
          <p:cNvSpPr txBox="true"/>
          <p:nvPr/>
        </p:nvSpPr>
        <p:spPr>
          <a:xfrm rot="0" flipH="false" flipV="false">
            <a:off x="3720400" y="1901806"/>
            <a:ext cx="247387" cy="246221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54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55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56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用户登录</a:t>
            </a:r>
            <a:endParaRPr/>
          </a:p>
        </p:txBody>
      </p:sp>
      <p:pic>
        <p:nvPicPr>
          <p:cNvPr id="357" name=""/>
          <p:cNvPicPr>
            <a:picLocks noChangeAspect="true"/>
          </p:cNvPicPr>
          <p:nvPr/>
        </p:nvPicPr>
        <p:blipFill>
          <a:blip r:embed="rId1"/>
          <a:srcRect l="33895" t="16270" r="35389" b="39046"/>
          <a:stretch>
            <a:fillRect/>
          </a:stretch>
        </p:blipFill>
        <p:spPr>
          <a:xfrm rot="0" flipH="false" flipV="false">
            <a:off x="817756" y="3423118"/>
            <a:ext cx="3401350" cy="2620994"/>
          </a:xfrm>
          <a:prstGeom prst="rect"/>
        </p:spPr>
      </p:pic>
      <p:sp>
        <p:nvSpPr>
          <p:cNvPr id="358" name="标题 1"/>
          <p:cNvSpPr txBox="true"/>
          <p:nvPr/>
        </p:nvSpPr>
        <p:spPr>
          <a:xfrm rot="0" flipH="false" flipV="false">
            <a:off x="5376060" y="4487394"/>
            <a:ext cx="247387" cy="246221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pic>
        <p:nvPicPr>
          <p:cNvPr id="359" name=""/>
          <p:cNvPicPr>
            <a:picLocks noChangeAspect="true"/>
          </p:cNvPicPr>
          <p:nvPr/>
        </p:nvPicPr>
        <p:blipFill>
          <a:blip r:embed="rId2"/>
          <a:srcRect l="0" t="0" r="463" b="0"/>
          <a:stretch>
            <a:fillRect/>
          </a:stretch>
        </p:blipFill>
        <p:spPr>
          <a:xfrm rot="0" flipH="false" flipV="false">
            <a:off x="6780400" y="3308296"/>
            <a:ext cx="4941779" cy="2735816"/>
          </a:xfrm>
          <a:prstGeom prst="rect"/>
        </p:spPr>
      </p:pic>
      <p:sp>
        <p:nvSpPr>
          <p:cNvPr id="360" name=""/>
          <p:cNvSpPr txBox="true"/>
          <p:nvPr/>
        </p:nvSpPr>
        <p:spPr>
          <a:xfrm rot="0" flipH="false" flipV="false">
            <a:off x="1927109" y="6090345"/>
            <a:ext cx="2482850" cy="3365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6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登</a:t>
            </a:r>
            <a:r>
              <a:rPr lang="en-US" sz="16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录</a:t>
            </a:r>
            <a:r>
              <a:rPr lang="en-US" sz="16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入</a:t>
            </a:r>
            <a:r>
              <a:rPr lang="en-US" sz="16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口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361" name=""/>
          <p:cNvSpPr txBox="true"/>
          <p:nvPr/>
        </p:nvSpPr>
        <p:spPr>
          <a:xfrm rot="0" flipH="false" flipV="false">
            <a:off x="8245380" y="6090345"/>
            <a:ext cx="2622550" cy="3365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6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登录成功进入主页页面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</p:spTree>
  </p:cSld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3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64" name="标题 1"/>
          <p:cNvSpPr txBox="true"/>
          <p:nvPr/>
        </p:nvSpPr>
        <p:spPr>
          <a:xfrm rot="0" flipH="false" flipV="false">
            <a:off x="1594114" y="1130300"/>
            <a:ext cx="8991071" cy="1512840"/>
          </a:xfrm>
          <a:prstGeom prst="round2Diag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65" name="标题 1"/>
          <p:cNvSpPr txBox="true"/>
          <p:nvPr/>
        </p:nvSpPr>
        <p:spPr>
          <a:xfrm rot="0" flipH="false" flipV="false">
            <a:off x="2081264" y="1691570"/>
            <a:ext cx="8292565" cy="8194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用户管理模块是系统管理的核心，支持关键词检索用户信息，提供新增、批量删除、导出及编辑功能，以表格形式展示用户数据，帮助管理员高效维护用户信息，精准控制权限，确保系统安全稳定运行。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366" name="标题 1"/>
          <p:cNvSpPr txBox="true"/>
          <p:nvPr/>
        </p:nvSpPr>
        <p:spPr>
          <a:xfrm rot="0" flipH="false" flipV="false">
            <a:off x="9296731" y="1167658"/>
            <a:ext cx="1157986" cy="73836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r">
              <a:lnSpc>
                <a:spcPct val="100000"/>
              </a:lnSpc>
            </a:pPr>
            <a:r>
              <a:rPr lang="en-US" sz="3600">
                <a:ln w="12700">
                  <a:solidFill>
                    <a:srgbClr val="7FC5FF">
                      <a:alpha val="100000"/>
                    </a:srgbClr>
                  </a:solidFill>
                </a:ln>
                <a:solidFill>
                  <a:schemeClr val="tx1"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01</a:t>
            </a:r>
            <a:endParaRPr lang="zh-CN"/>
          </a:p>
        </p:txBody>
      </p:sp>
      <p:sp>
        <p:nvSpPr>
          <p:cNvPr id="367" name="标题 1"/>
          <p:cNvSpPr txBox="true"/>
          <p:nvPr/>
        </p:nvSpPr>
        <p:spPr>
          <a:xfrm rot="0" flipH="false" flipV="false">
            <a:off x="1878238" y="1276058"/>
            <a:ext cx="45719" cy="4097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68" name="标题 1"/>
          <p:cNvSpPr txBox="true"/>
          <p:nvPr/>
        </p:nvSpPr>
        <p:spPr>
          <a:xfrm rot="0" flipH="false" flipV="false">
            <a:off x="2081264" y="1260270"/>
            <a:ext cx="7443736" cy="37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用户管理</a:t>
            </a:r>
            <a:endParaRPr lang="zh-CN"/>
          </a:p>
        </p:txBody>
      </p:sp>
      <p:sp>
        <p:nvSpPr>
          <p:cNvPr id="369" name="标题 1"/>
          <p:cNvSpPr txBox="true"/>
          <p:nvPr/>
        </p:nvSpPr>
        <p:spPr>
          <a:xfrm rot="0" flipH="false" flipV="false">
            <a:off x="1594114" y="2875780"/>
            <a:ext cx="8991071" cy="1512840"/>
          </a:xfrm>
          <a:prstGeom prst="round2Diag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70" name="标题 1"/>
          <p:cNvSpPr txBox="true"/>
          <p:nvPr/>
        </p:nvSpPr>
        <p:spPr>
          <a:xfrm rot="0" flipH="false" flipV="false">
            <a:off x="2081264" y="3487850"/>
            <a:ext cx="8292565" cy="8194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角色管理模块是系统管理的关键，支持关键词检索角色信息，提供新增、批量删除、分配权限及编辑功能，以表格形式展示角色数据，帮助管理员高效维护角色信息，精准分配权限，确保系统安全稳定运行。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371" name="标题 1"/>
          <p:cNvSpPr txBox="true"/>
          <p:nvPr/>
        </p:nvSpPr>
        <p:spPr>
          <a:xfrm rot="0" flipH="false" flipV="false">
            <a:off x="9296731" y="2913138"/>
            <a:ext cx="1157986" cy="73836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r">
              <a:lnSpc>
                <a:spcPct val="100000"/>
              </a:lnSpc>
            </a:pPr>
            <a:r>
              <a:rPr lang="en-US" sz="3600">
                <a:ln w="12700">
                  <a:solidFill>
                    <a:srgbClr val="7FC5FF">
                      <a:alpha val="100000"/>
                    </a:srgbClr>
                  </a:solidFill>
                </a:ln>
                <a:solidFill>
                  <a:schemeClr val="tx1"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02</a:t>
            </a:r>
            <a:endParaRPr lang="zh-CN"/>
          </a:p>
        </p:txBody>
      </p:sp>
      <p:sp>
        <p:nvSpPr>
          <p:cNvPr id="372" name="标题 1"/>
          <p:cNvSpPr txBox="true"/>
          <p:nvPr/>
        </p:nvSpPr>
        <p:spPr>
          <a:xfrm rot="0" flipH="false" flipV="false">
            <a:off x="1878238" y="3021538"/>
            <a:ext cx="45719" cy="4097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73" name="标题 1"/>
          <p:cNvSpPr txBox="true"/>
          <p:nvPr/>
        </p:nvSpPr>
        <p:spPr>
          <a:xfrm rot="0" flipH="false" flipV="false">
            <a:off x="2081264" y="3005750"/>
            <a:ext cx="7443736" cy="37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角色管理</a:t>
            </a:r>
            <a:endParaRPr lang="zh-CN"/>
          </a:p>
        </p:txBody>
      </p:sp>
      <p:sp>
        <p:nvSpPr>
          <p:cNvPr id="374" name="标题 1"/>
          <p:cNvSpPr txBox="true"/>
          <p:nvPr/>
        </p:nvSpPr>
        <p:spPr>
          <a:xfrm rot="0" flipH="false" flipV="false">
            <a:off x="1594114" y="4722860"/>
            <a:ext cx="8991071" cy="1512840"/>
          </a:xfrm>
          <a:prstGeom prst="round2Diag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75" name="标题 1"/>
          <p:cNvSpPr txBox="true"/>
          <p:nvPr/>
        </p:nvSpPr>
        <p:spPr>
          <a:xfrm rot="0" flipH="false" flipV="false">
            <a:off x="2081264" y="5284130"/>
            <a:ext cx="8292565" cy="8194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菜单管理模块支持关键词检索菜单信息，提供新增、批量删除、添加子菜单及编辑功能，以表格形式展示菜单数据，帮助管理员灵活调整菜单结构，确保系统菜单的清晰性和易用性。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376" name="标题 1"/>
          <p:cNvSpPr txBox="true"/>
          <p:nvPr/>
        </p:nvSpPr>
        <p:spPr>
          <a:xfrm rot="0" flipH="false" flipV="false">
            <a:off x="9296731" y="4760218"/>
            <a:ext cx="1157986" cy="73836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r">
              <a:lnSpc>
                <a:spcPct val="100000"/>
              </a:lnSpc>
            </a:pPr>
            <a:r>
              <a:rPr lang="en-US" sz="3600">
                <a:ln w="12700">
                  <a:solidFill>
                    <a:srgbClr val="7FC5FF">
                      <a:alpha val="100000"/>
                    </a:srgbClr>
                  </a:solidFill>
                </a:ln>
                <a:solidFill>
                  <a:schemeClr val="tx1"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03</a:t>
            </a:r>
            <a:endParaRPr lang="zh-CN"/>
          </a:p>
        </p:txBody>
      </p:sp>
      <p:sp>
        <p:nvSpPr>
          <p:cNvPr id="377" name="标题 1"/>
          <p:cNvSpPr txBox="true"/>
          <p:nvPr/>
        </p:nvSpPr>
        <p:spPr>
          <a:xfrm rot="0" flipH="false" flipV="false">
            <a:off x="1878238" y="4868618"/>
            <a:ext cx="45719" cy="4097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78" name="标题 1"/>
          <p:cNvSpPr txBox="true"/>
          <p:nvPr/>
        </p:nvSpPr>
        <p:spPr>
          <a:xfrm rot="0" flipH="false" flipV="false">
            <a:off x="2081264" y="4852830"/>
            <a:ext cx="7443736" cy="37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菜单管理</a:t>
            </a:r>
            <a:endParaRPr lang="zh-CN"/>
          </a:p>
        </p:txBody>
      </p:sp>
      <p:sp>
        <p:nvSpPr>
          <p:cNvPr id="379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80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81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系统管理功能</a:t>
            </a:r>
            <a:endParaRPr lang="zh-CN"/>
          </a:p>
        </p:txBody>
      </p:sp>
    </p:spTree>
  </p:cSld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3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84" name="标题 1"/>
          <p:cNvSpPr txBox="true"/>
          <p:nvPr/>
        </p:nvSpPr>
        <p:spPr>
          <a:xfrm rot="0" flipH="false" flipV="false">
            <a:off x="756158" y="1445161"/>
            <a:ext cx="4626092" cy="2193741"/>
          </a:xfrm>
          <a:prstGeom prst="roundRect">
            <a:avLst>
              <a:gd name="adj" fmla="val 4708"/>
            </a:avLst>
          </a:prstGeom>
          <a:solidFill>
            <a:schemeClr val="accent1">
              <a:lumMod val="20000"/>
              <a:lumOff val="80000"/>
              <a:alpha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cxnSp>
        <p:nvCxnSpPr>
          <p:cNvPr id="385" name="标题 1"/>
          <p:cNvCxnSpPr/>
          <p:nvPr/>
        </p:nvCxnSpPr>
        <p:spPr>
          <a:xfrm rot="0" flipH="false" flipV="false">
            <a:off x="6127359" y="1658524"/>
            <a:ext cx="1572769" cy="0"/>
          </a:xfrm>
          <a:prstGeom prst="line">
            <a:avLst/>
          </a:prstGeom>
          <a:noFill/>
          <a:ln w="19050" cap="sq">
            <a:solidFill>
              <a:schemeClr val="accent1"/>
            </a:solidFill>
            <a:prstDash val="solid"/>
            <a:miter/>
          </a:ln>
        </p:spPr>
      </p:cxnSp>
      <p:cxnSp>
        <p:nvCxnSpPr>
          <p:cNvPr id="386" name="标题 1"/>
          <p:cNvCxnSpPr/>
          <p:nvPr/>
        </p:nvCxnSpPr>
        <p:spPr>
          <a:xfrm rot="0" flipH="true" flipV="false">
            <a:off x="6089650" y="1498818"/>
            <a:ext cx="24274" cy="5359182"/>
          </a:xfrm>
          <a:prstGeom prst="line">
            <a:avLst/>
          </a:prstGeom>
          <a:noFill/>
          <a:ln w="19050" cap="sq">
            <a:solidFill>
              <a:schemeClr val="accent1"/>
            </a:solidFill>
            <a:prstDash val="dash"/>
            <a:miter/>
          </a:ln>
        </p:spPr>
      </p:cxnSp>
      <p:sp>
        <p:nvSpPr>
          <p:cNvPr id="387" name="标题 1"/>
          <p:cNvSpPr txBox="true"/>
          <p:nvPr/>
        </p:nvSpPr>
        <p:spPr>
          <a:xfrm rot="0" flipH="false" flipV="false">
            <a:off x="5954218" y="1498818"/>
            <a:ext cx="319411" cy="319411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35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88" name="标题 1"/>
          <p:cNvSpPr txBox="true"/>
          <p:nvPr/>
        </p:nvSpPr>
        <p:spPr>
          <a:xfrm rot="0" flipH="false" flipV="false">
            <a:off x="7309986" y="1268382"/>
            <a:ext cx="780285" cy="780285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35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89" name="标题 1"/>
          <p:cNvSpPr txBox="true"/>
          <p:nvPr/>
        </p:nvSpPr>
        <p:spPr>
          <a:xfrm rot="0" flipH="false" flipV="false">
            <a:off x="970804" y="2175234"/>
            <a:ext cx="4196802" cy="13408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ctr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文件管理与模型训练模块支持多种数据格式上传、在线训练多种算法模型，</a:t>
            </a:r>
            <a:r>
              <a:rPr lang="zh-CN" sz="1400" b="false" i="false" u="none" strike="noStrike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用户可下拉选择神经网络，决策树，随机森林等。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提供模型评估与下载功能，简化模型构建流程，提升系统实用性与专业性。</a:t>
            </a:r>
            <a:endParaRPr/>
          </a:p>
        </p:txBody>
      </p:sp>
      <p:sp>
        <p:nvSpPr>
          <p:cNvPr id="390" name="标题 1"/>
          <p:cNvSpPr txBox="true"/>
          <p:nvPr/>
        </p:nvSpPr>
        <p:spPr>
          <a:xfrm rot="0" flipH="false" flipV="false">
            <a:off x="7512189" y="1498818"/>
            <a:ext cx="375878" cy="340777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cxnSp>
        <p:nvCxnSpPr>
          <p:cNvPr id="391" name="标题 1"/>
          <p:cNvCxnSpPr/>
          <p:nvPr/>
        </p:nvCxnSpPr>
        <p:spPr>
          <a:xfrm rot="0" flipH="true" flipV="false">
            <a:off x="4489722" y="4419191"/>
            <a:ext cx="1572769" cy="0"/>
          </a:xfrm>
          <a:prstGeom prst="line">
            <a:avLst/>
          </a:prstGeom>
          <a:noFill/>
          <a:ln w="19050" cap="sq">
            <a:solidFill>
              <a:schemeClr val="accent2">
                <a:alpha val="100000"/>
              </a:schemeClr>
            </a:solidFill>
            <a:prstDash val="solid"/>
            <a:miter/>
          </a:ln>
        </p:spPr>
      </p:cxnSp>
      <p:sp>
        <p:nvSpPr>
          <p:cNvPr id="392" name="标题 1"/>
          <p:cNvSpPr txBox="true"/>
          <p:nvPr/>
        </p:nvSpPr>
        <p:spPr>
          <a:xfrm rot="0" flipH="true" flipV="false">
            <a:off x="5916221" y="4259485"/>
            <a:ext cx="319411" cy="319411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35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93" name="标题 1"/>
          <p:cNvSpPr txBox="true"/>
          <p:nvPr/>
        </p:nvSpPr>
        <p:spPr>
          <a:xfrm rot="0" flipH="true" flipV="false">
            <a:off x="4099579" y="4029049"/>
            <a:ext cx="780285" cy="780285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35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94" name="标题 1"/>
          <p:cNvSpPr txBox="true"/>
          <p:nvPr/>
        </p:nvSpPr>
        <p:spPr>
          <a:xfrm rot="0" flipH="false" flipV="false">
            <a:off x="6812995" y="3867189"/>
            <a:ext cx="4626092" cy="2193741"/>
          </a:xfrm>
          <a:prstGeom prst="roundRect">
            <a:avLst>
              <a:gd name="adj" fmla="val 4708"/>
            </a:avLst>
          </a:prstGeom>
          <a:solidFill>
            <a:schemeClr val="accent2">
              <a:lumMod val="20000"/>
              <a:lumOff val="80000"/>
              <a:alpha val="60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95" name="标题 1"/>
          <p:cNvSpPr txBox="true"/>
          <p:nvPr/>
        </p:nvSpPr>
        <p:spPr>
          <a:xfrm rot="0" flipH="false" flipV="false">
            <a:off x="7024395" y="4387644"/>
            <a:ext cx="4196802" cy="16207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ctr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提供在线预测功能，用户</a:t>
            </a:r>
            <a:r>
              <a:rPr lang="zh-CN" sz="1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上传测试集</a:t>
            </a:r>
            <a:r>
              <a:rPr lang="en-US" sz="1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后，系统实时返回预测结果。
实现预测结果可视化展示功能，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系统通过柱状图直观展示交通状态数量分布，饼图呈现占比，图表支持下载，便于后续使用。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396" name="标题 1"/>
          <p:cNvSpPr txBox="true"/>
          <p:nvPr/>
        </p:nvSpPr>
        <p:spPr>
          <a:xfrm rot="10800000" flipH="true" flipV="true">
            <a:off x="4318299" y="4253299"/>
            <a:ext cx="342845" cy="331784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397" name="标题 1"/>
          <p:cNvSpPr txBox="true"/>
          <p:nvPr/>
        </p:nvSpPr>
        <p:spPr>
          <a:xfrm rot="0" flipH="false" flipV="false">
            <a:off x="756158" y="1248800"/>
            <a:ext cx="4626092" cy="874930"/>
          </a:xfrm>
          <a:custGeom>
            <a:avLst/>
            <a:gdLst>
              <a:gd name="connsiteX0" fmla="*/ 52795 w 4626092"/>
              <a:gd name="connsiteY0" fmla="*/ 0 h 874930"/>
              <a:gd name="connsiteX1" fmla="*/ 4573297 w 4626092"/>
              <a:gd name="connsiteY1" fmla="*/ 0 h 874930"/>
              <a:gd name="connsiteX2" fmla="*/ 4626092 w 4626092"/>
              <a:gd name="connsiteY2" fmla="*/ 52795 h 874930"/>
              <a:gd name="connsiteX3" fmla="*/ 4626092 w 4626092"/>
              <a:gd name="connsiteY3" fmla="*/ 249156 h 874930"/>
              <a:gd name="connsiteX4" fmla="*/ 4626092 w 4626092"/>
              <a:gd name="connsiteY4" fmla="*/ 550710 h 874930"/>
              <a:gd name="connsiteX5" fmla="*/ 4626092 w 4626092"/>
              <a:gd name="connsiteY5" fmla="*/ 747071 h 874930"/>
              <a:gd name="connsiteX6" fmla="*/ 4573297 w 4626092"/>
              <a:gd name="connsiteY6" fmla="*/ 799866 h 874930"/>
              <a:gd name="connsiteX7" fmla="*/ 2442702 w 4626092"/>
              <a:gd name="connsiteY7" fmla="*/ 799866 h 874930"/>
              <a:gd name="connsiteX8" fmla="*/ 2313046 w 4626092"/>
              <a:gd name="connsiteY8" fmla="*/ 874930 h 874930"/>
              <a:gd name="connsiteX9" fmla="*/ 2183391 w 4626092"/>
              <a:gd name="connsiteY9" fmla="*/ 799866 h 874930"/>
              <a:gd name="connsiteX10" fmla="*/ 52795 w 4626092"/>
              <a:gd name="connsiteY10" fmla="*/ 799866 h 874930"/>
              <a:gd name="connsiteX11" fmla="*/ 0 w 4626092"/>
              <a:gd name="connsiteY11" fmla="*/ 747071 h 874930"/>
              <a:gd name="connsiteX12" fmla="*/ 0 w 4626092"/>
              <a:gd name="connsiteY12" fmla="*/ 550710 h 874930"/>
              <a:gd name="connsiteX13" fmla="*/ 0 w 4626092"/>
              <a:gd name="connsiteY13" fmla="*/ 249156 h 874930"/>
              <a:gd name="connsiteX14" fmla="*/ 0 w 4626092"/>
              <a:gd name="connsiteY14" fmla="*/ 52795 h 874930"/>
              <a:gd name="connsiteX15" fmla="*/ 52795 w 4626092"/>
              <a:gd name="connsiteY15" fmla="*/ 0 h 874930"/>
            </a:gdLst>
            <a:rect l="l" t="t" r="r" b="b"/>
            <a:pathLst>
              <a:path w="4626092" h="874930">
                <a:moveTo>
                  <a:pt x="52795" y="0"/>
                </a:moveTo>
                <a:lnTo>
                  <a:pt x="4573297" y="0"/>
                </a:lnTo>
                <a:cubicBezTo>
                  <a:pt x="4602455" y="0"/>
                  <a:pt x="4626092" y="23637"/>
                  <a:pt x="4626092" y="52795"/>
                </a:cubicBezTo>
                <a:lnTo>
                  <a:pt x="4626092" y="249156"/>
                </a:lnTo>
                <a:lnTo>
                  <a:pt x="4626092" y="550710"/>
                </a:lnTo>
                <a:lnTo>
                  <a:pt x="4626092" y="747071"/>
                </a:lnTo>
                <a:cubicBezTo>
                  <a:pt x="4626092" y="776229"/>
                  <a:pt x="4602455" y="799866"/>
                  <a:pt x="4573297" y="799866"/>
                </a:cubicBezTo>
                <a:lnTo>
                  <a:pt x="2442702" y="799866"/>
                </a:lnTo>
                <a:lnTo>
                  <a:pt x="2313046" y="874930"/>
                </a:lnTo>
                <a:lnTo>
                  <a:pt x="2183391" y="799866"/>
                </a:lnTo>
                <a:lnTo>
                  <a:pt x="52795" y="799866"/>
                </a:lnTo>
                <a:cubicBezTo>
                  <a:pt x="23637" y="799866"/>
                  <a:pt x="0" y="776229"/>
                  <a:pt x="0" y="747071"/>
                </a:cubicBezTo>
                <a:lnTo>
                  <a:pt x="0" y="550710"/>
                </a:lnTo>
                <a:lnTo>
                  <a:pt x="0" y="249156"/>
                </a:lnTo>
                <a:lnTo>
                  <a:pt x="0" y="52795"/>
                </a:lnTo>
                <a:cubicBezTo>
                  <a:pt x="0" y="23637"/>
                  <a:pt x="23637" y="0"/>
                  <a:pt x="5279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35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98" name="标题 1"/>
          <p:cNvSpPr txBox="true"/>
          <p:nvPr/>
        </p:nvSpPr>
        <p:spPr>
          <a:xfrm rot="0" flipH="false" flipV="false">
            <a:off x="6809750" y="3512715"/>
            <a:ext cx="4626092" cy="874929"/>
          </a:xfrm>
          <a:custGeom>
            <a:avLst/>
            <a:gdLst>
              <a:gd name="connsiteX0" fmla="*/ 52795 w 4626092"/>
              <a:gd name="connsiteY0" fmla="*/ 0 h 874930"/>
              <a:gd name="connsiteX1" fmla="*/ 4573297 w 4626092"/>
              <a:gd name="connsiteY1" fmla="*/ 0 h 874930"/>
              <a:gd name="connsiteX2" fmla="*/ 4626092 w 4626092"/>
              <a:gd name="connsiteY2" fmla="*/ 52795 h 874930"/>
              <a:gd name="connsiteX3" fmla="*/ 4626092 w 4626092"/>
              <a:gd name="connsiteY3" fmla="*/ 249156 h 874930"/>
              <a:gd name="connsiteX4" fmla="*/ 4626092 w 4626092"/>
              <a:gd name="connsiteY4" fmla="*/ 550710 h 874930"/>
              <a:gd name="connsiteX5" fmla="*/ 4626092 w 4626092"/>
              <a:gd name="connsiteY5" fmla="*/ 747071 h 874930"/>
              <a:gd name="connsiteX6" fmla="*/ 4573297 w 4626092"/>
              <a:gd name="connsiteY6" fmla="*/ 799866 h 874930"/>
              <a:gd name="connsiteX7" fmla="*/ 2442702 w 4626092"/>
              <a:gd name="connsiteY7" fmla="*/ 799866 h 874930"/>
              <a:gd name="connsiteX8" fmla="*/ 2313046 w 4626092"/>
              <a:gd name="connsiteY8" fmla="*/ 874930 h 874930"/>
              <a:gd name="connsiteX9" fmla="*/ 2183391 w 4626092"/>
              <a:gd name="connsiteY9" fmla="*/ 799866 h 874930"/>
              <a:gd name="connsiteX10" fmla="*/ 52795 w 4626092"/>
              <a:gd name="connsiteY10" fmla="*/ 799866 h 874930"/>
              <a:gd name="connsiteX11" fmla="*/ 0 w 4626092"/>
              <a:gd name="connsiteY11" fmla="*/ 747071 h 874930"/>
              <a:gd name="connsiteX12" fmla="*/ 0 w 4626092"/>
              <a:gd name="connsiteY12" fmla="*/ 550710 h 874930"/>
              <a:gd name="connsiteX13" fmla="*/ 0 w 4626092"/>
              <a:gd name="connsiteY13" fmla="*/ 249156 h 874930"/>
              <a:gd name="connsiteX14" fmla="*/ 0 w 4626092"/>
              <a:gd name="connsiteY14" fmla="*/ 52795 h 874930"/>
              <a:gd name="connsiteX15" fmla="*/ 52795 w 4626092"/>
              <a:gd name="connsiteY15" fmla="*/ 0 h 874930"/>
            </a:gdLst>
            <a:rect l="l" t="t" r="r" b="b"/>
            <a:pathLst>
              <a:path w="4626092" h="874930">
                <a:moveTo>
                  <a:pt x="52795" y="0"/>
                </a:moveTo>
                <a:lnTo>
                  <a:pt x="4573297" y="0"/>
                </a:lnTo>
                <a:cubicBezTo>
                  <a:pt x="4602455" y="0"/>
                  <a:pt x="4626092" y="23637"/>
                  <a:pt x="4626092" y="52795"/>
                </a:cubicBezTo>
                <a:lnTo>
                  <a:pt x="4626092" y="249156"/>
                </a:lnTo>
                <a:lnTo>
                  <a:pt x="4626092" y="550710"/>
                </a:lnTo>
                <a:lnTo>
                  <a:pt x="4626092" y="747071"/>
                </a:lnTo>
                <a:cubicBezTo>
                  <a:pt x="4626092" y="776229"/>
                  <a:pt x="4602455" y="799866"/>
                  <a:pt x="4573297" y="799866"/>
                </a:cubicBezTo>
                <a:lnTo>
                  <a:pt x="2442702" y="799866"/>
                </a:lnTo>
                <a:lnTo>
                  <a:pt x="2313046" y="874930"/>
                </a:lnTo>
                <a:lnTo>
                  <a:pt x="2183391" y="799866"/>
                </a:lnTo>
                <a:lnTo>
                  <a:pt x="52795" y="799866"/>
                </a:lnTo>
                <a:cubicBezTo>
                  <a:pt x="23637" y="799866"/>
                  <a:pt x="0" y="776229"/>
                  <a:pt x="0" y="747071"/>
                </a:cubicBezTo>
                <a:lnTo>
                  <a:pt x="0" y="550710"/>
                </a:lnTo>
                <a:lnTo>
                  <a:pt x="0" y="249156"/>
                </a:lnTo>
                <a:lnTo>
                  <a:pt x="0" y="52795"/>
                </a:lnTo>
                <a:cubicBezTo>
                  <a:pt x="0" y="23637"/>
                  <a:pt x="23637" y="0"/>
                  <a:pt x="5279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35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399" name="标题 1"/>
          <p:cNvSpPr txBox="true"/>
          <p:nvPr/>
        </p:nvSpPr>
        <p:spPr>
          <a:xfrm rot="0" flipH="false" flipV="false">
            <a:off x="970803" y="1339162"/>
            <a:ext cx="4196803" cy="6264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文件上传与模型训练</a:t>
            </a:r>
            <a:endParaRPr lang="zh-CN"/>
          </a:p>
        </p:txBody>
      </p:sp>
      <p:sp>
        <p:nvSpPr>
          <p:cNvPr id="400" name="标题 1"/>
          <p:cNvSpPr txBox="true"/>
          <p:nvPr/>
        </p:nvSpPr>
        <p:spPr>
          <a:xfrm rot="0" flipH="false" flipV="false">
            <a:off x="7027640" y="3761190"/>
            <a:ext cx="4196803" cy="6264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在线预测与结果可视化</a:t>
            </a:r>
            <a:endParaRPr lang="zh-CN"/>
          </a:p>
        </p:txBody>
      </p:sp>
      <p:sp>
        <p:nvSpPr>
          <p:cNvPr id="401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02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03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模型训练与预测</a:t>
            </a:r>
            <a:endParaRPr lang="zh-CN"/>
          </a:p>
        </p:txBody>
      </p:sp>
    </p:spTree>
  </p:cSld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4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标题 1"/>
          <p:cNvSpPr txBox="true"/>
          <p:nvPr/>
        </p:nvSpPr>
        <p:spPr>
          <a:xfrm rot="0" flipH="false" flipV="false">
            <a:off x="66598" y="-4304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06" name="标题 1"/>
          <p:cNvSpPr txBox="true"/>
          <p:nvPr/>
        </p:nvSpPr>
        <p:spPr>
          <a:xfrm rot="0" flipH="false" flipV="false">
            <a:off x="876400" y="1844703"/>
            <a:ext cx="4500000" cy="5671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00000"/>
              </a:lnSpc>
            </a:pPr>
            <a:r>
              <a:rPr lang="en-US" sz="3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01.</a:t>
            </a:r>
            <a:endParaRPr lang="zh-CN"/>
          </a:p>
        </p:txBody>
      </p:sp>
      <p:sp>
        <p:nvSpPr>
          <p:cNvPr id="407" name="标题 1"/>
          <p:cNvSpPr txBox="true"/>
          <p:nvPr/>
        </p:nvSpPr>
        <p:spPr>
          <a:xfrm rot="0" flipH="false" flipV="false">
            <a:off x="660400" y="2484553"/>
            <a:ext cx="4896000" cy="72000"/>
          </a:xfrm>
          <a:prstGeom prst="rect">
            <a:avLst/>
          </a:prstGeom>
          <a:solidFill>
            <a:schemeClr val="accent1"/>
          </a:solidFill>
          <a:ln cap="rnd">
            <a:noFill/>
            <a:prstDash val="solid"/>
            <a:round/>
            <a:headEnd/>
            <a:tailEnd/>
          </a:ln>
          <a:effectLst>
            <a:outerShdw blurRad="254000" dist="127000" dir="5400000" sx="100000" sy="100000" kx="0" ky="0" algn="c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08" name="标题 1"/>
          <p:cNvSpPr txBox="true"/>
          <p:nvPr/>
        </p:nvSpPr>
        <p:spPr>
          <a:xfrm rot="0" flipH="false" flipV="false">
            <a:off x="6820900" y="1844703"/>
            <a:ext cx="4500000" cy="5671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00000"/>
              </a:lnSpc>
            </a:pPr>
            <a:r>
              <a:rPr lang="en-US" sz="3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02.</a:t>
            </a:r>
            <a:endParaRPr lang="zh-CN"/>
          </a:p>
        </p:txBody>
      </p:sp>
      <p:sp>
        <p:nvSpPr>
          <p:cNvPr id="409" name="标题 1"/>
          <p:cNvSpPr txBox="true"/>
          <p:nvPr/>
        </p:nvSpPr>
        <p:spPr>
          <a:xfrm rot="0" flipH="false" flipV="false">
            <a:off x="6622900" y="2484553"/>
            <a:ext cx="4896000" cy="72000"/>
          </a:xfrm>
          <a:prstGeom prst="rect">
            <a:avLst/>
          </a:prstGeom>
          <a:solidFill>
            <a:schemeClr val="accent1"/>
          </a:solidFill>
          <a:ln cap="rnd">
            <a:noFill/>
            <a:prstDash val="solid"/>
            <a:round/>
            <a:headEnd/>
            <a:tailEnd/>
          </a:ln>
          <a:effectLst>
            <a:outerShdw blurRad="254000" dist="127000" dir="5400000" sx="100000" sy="100000" kx="0" ky="0" algn="c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10" name="标题 1"/>
          <p:cNvSpPr txBox="true"/>
          <p:nvPr/>
        </p:nvSpPr>
        <p:spPr>
          <a:xfrm rot="0" flipH="false" flipV="false">
            <a:off x="876400" y="2732601"/>
            <a:ext cx="4500000" cy="659239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数据报表</a:t>
            </a:r>
            <a:endParaRPr lang="zh-CN"/>
          </a:p>
        </p:txBody>
      </p:sp>
      <p:sp>
        <p:nvSpPr>
          <p:cNvPr id="411" name="标题 1"/>
          <p:cNvSpPr txBox="true"/>
          <p:nvPr/>
        </p:nvSpPr>
        <p:spPr>
          <a:xfrm rot="0" flipH="false" flipV="false">
            <a:off x="876400" y="3429000"/>
            <a:ext cx="4500000" cy="19286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提供交通数据分析报表，以柱状图、饼图等形式展示交通流量、拥堵情况等数据。
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柱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状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图以直观的柱体高度对比，展示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 “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正常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”“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轻度拥堵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”“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重度拥堵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” 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的数量分布，清晰反映不同交通状态的具体数值差异；饼图则以比例形式呈现各类交通情况的占比，使用户一目了然地掌握交通状况的结构比例。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12" name="标题 1"/>
          <p:cNvSpPr txBox="true"/>
          <p:nvPr/>
        </p:nvSpPr>
        <p:spPr>
          <a:xfrm rot="0" flipH="false" flipV="false">
            <a:off x="6820900" y="2732601"/>
            <a:ext cx="4500000" cy="659239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交通状况分布与趋势分析</a:t>
            </a:r>
            <a:endParaRPr lang="zh-CN"/>
          </a:p>
        </p:txBody>
      </p:sp>
      <p:sp>
        <p:nvSpPr>
          <p:cNvPr id="413" name="标题 1"/>
          <p:cNvSpPr txBox="true"/>
          <p:nvPr/>
        </p:nvSpPr>
        <p:spPr>
          <a:xfrm rot="0" flipH="false" flipV="false">
            <a:off x="6820900" y="3455341"/>
            <a:ext cx="4500000" cy="19286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分析交通状况的时空分布特征</a:t>
            </a:r>
            <a:r>
              <a:rPr 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，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用户能够从宏观与微观层面全面解读交通数据，不仅提升了数据利用效率，还为交通调度策略制定、模型优化方向指引等提供了直观、精准的依据，切实增强了系统在交通管理场景中的实用性与决策支持能力。</a:t>
            </a:r>
            <a:endParaRPr/>
          </a:p>
        </p:txBody>
      </p:sp>
      <p:sp>
        <p:nvSpPr>
          <p:cNvPr id="414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15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16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数据分析与可视化</a:t>
            </a:r>
            <a:endParaRPr lang="zh-CN"/>
          </a:p>
        </p:txBody>
      </p:sp>
    </p:spTree>
  </p:cSld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4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标题 1"/>
          <p:cNvSpPr txBox="true"/>
          <p:nvPr/>
        </p:nvSpPr>
        <p:spPr>
          <a:xfrm rot="0" flipH="false" flipV="false">
            <a:off x="66598" y="-4304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19" name="标题 1"/>
          <p:cNvSpPr txBox="true"/>
          <p:nvPr/>
        </p:nvSpPr>
        <p:spPr>
          <a:xfrm rot="0" flipH="false" flipV="false">
            <a:off x="678400" y="990647"/>
            <a:ext cx="4500000" cy="5671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3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01.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每星期几的车辆计数图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20" name="标题 1"/>
          <p:cNvSpPr txBox="true"/>
          <p:nvPr/>
        </p:nvSpPr>
        <p:spPr>
          <a:xfrm rot="0" flipH="false" flipV="false">
            <a:off x="678400" y="1557811"/>
            <a:ext cx="4896000" cy="72000"/>
          </a:xfrm>
          <a:prstGeom prst="rect">
            <a:avLst/>
          </a:prstGeom>
          <a:solidFill>
            <a:schemeClr val="accent1"/>
          </a:solidFill>
          <a:ln cap="rnd">
            <a:noFill/>
            <a:prstDash val="solid"/>
            <a:round/>
            <a:headEnd/>
            <a:tailEnd/>
          </a:ln>
          <a:effectLst>
            <a:outerShdw blurRad="254000" dist="127000" dir="5400000" sx="100000" sy="100000" kx="0" ky="0" algn="c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21" name="标题 1"/>
          <p:cNvSpPr txBox="true"/>
          <p:nvPr/>
        </p:nvSpPr>
        <p:spPr>
          <a:xfrm rot="0" flipH="false" flipV="false">
            <a:off x="6617600" y="990647"/>
            <a:ext cx="4500000" cy="5671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3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02.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按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交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通状况的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车辆总数图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22" name="标题 1"/>
          <p:cNvSpPr txBox="true"/>
          <p:nvPr/>
        </p:nvSpPr>
        <p:spPr>
          <a:xfrm rot="0" flipH="false" flipV="false">
            <a:off x="6617600" y="1557811"/>
            <a:ext cx="4896000" cy="72000"/>
          </a:xfrm>
          <a:prstGeom prst="rect">
            <a:avLst/>
          </a:prstGeom>
          <a:solidFill>
            <a:schemeClr val="accent1"/>
          </a:solidFill>
          <a:ln cap="rnd">
            <a:noFill/>
            <a:prstDash val="solid"/>
            <a:round/>
            <a:headEnd/>
            <a:tailEnd/>
          </a:ln>
          <a:effectLst>
            <a:outerShdw blurRad="254000" dist="127000" dir="5400000" sx="100000" sy="100000" kx="0" ky="0" algn="c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23" name="标题 1"/>
          <p:cNvSpPr txBox="true"/>
          <p:nvPr/>
        </p:nvSpPr>
        <p:spPr>
          <a:xfrm rot="0" flipH="false" flipV="false">
            <a:off x="6780400" y="5352871"/>
            <a:ext cx="4500000" cy="785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indent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可以看出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严重拥堵时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车辆总数中位数最高，箱体位置显著高于其他状况，且存在异常值，表明拥堵时车辆总数整体最多。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24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25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26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数据分析与可视化</a:t>
            </a:r>
            <a:endParaRPr lang="zh-CN"/>
          </a:p>
        </p:txBody>
      </p:sp>
      <p:pic>
        <p:nvPicPr>
          <p:cNvPr id="427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444400" y="1986205"/>
            <a:ext cx="5279136" cy="2938272"/>
          </a:xfrm>
          <a:prstGeom prst="rect"/>
        </p:spPr>
      </p:pic>
      <p:sp>
        <p:nvSpPr>
          <p:cNvPr id="428" name=""/>
          <p:cNvSpPr txBox="true"/>
          <p:nvPr/>
        </p:nvSpPr>
        <p:spPr>
          <a:xfrm rot="0">
            <a:off x="958508" y="5293002"/>
            <a:ext cx="3771900" cy="7302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周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五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汽车和自行车数量多，公交车和卡车数量少，卡车存在异常值。表明周五可能会有特殊的运输需求。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pic>
        <p:nvPicPr>
          <p:cNvPr id="429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468464" y="1986205"/>
            <a:ext cx="5279136" cy="2938272"/>
          </a:xfrm>
          <a:prstGeom prst="rect"/>
        </p:spPr>
      </p:pic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4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32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33" name="标题 1"/>
          <p:cNvSpPr txBox="true"/>
          <p:nvPr/>
        </p:nvSpPr>
        <p:spPr>
          <a:xfrm rot="10800000" flipH="true" flipV="false">
            <a:off x="-13442" y="3051826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34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35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36" name="标题 1"/>
          <p:cNvSpPr txBox="true"/>
          <p:nvPr/>
        </p:nvSpPr>
        <p:spPr>
          <a:xfrm rot="0" flipH="false" flipV="false">
            <a:off x="-1291" y="559738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37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38" name="标题 1"/>
          <p:cNvSpPr txBox="true"/>
          <p:nvPr/>
        </p:nvSpPr>
        <p:spPr>
          <a:xfrm rot="0" flipH="false" flipV="false">
            <a:off x="724174" y="2981979"/>
            <a:ext cx="5131594" cy="176129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30000"/>
              </a:lnSpc>
            </a:pPr>
            <a:r>
              <a:rPr lang="en-US" sz="4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项目背景与</a:t>
            </a:r>
            <a:r>
              <a:rPr lang="zh-CN" sz="4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介绍</a:t>
            </a:r>
            <a:endParaRPr/>
          </a:p>
        </p:txBody>
      </p:sp>
      <p:sp>
        <p:nvSpPr>
          <p:cNvPr id="439" name="标题 1"/>
          <p:cNvSpPr txBox="true"/>
          <p:nvPr/>
        </p:nvSpPr>
        <p:spPr>
          <a:xfrm rot="0" flipH="false" flipV="false">
            <a:off x="1142396" y="1728457"/>
            <a:ext cx="3606068" cy="1282586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PART-</a:t>
            </a:r>
            <a:endParaRPr lang="zh-CN"/>
          </a:p>
        </p:txBody>
      </p:sp>
      <p:sp>
        <p:nvSpPr>
          <p:cNvPr id="440" name="标题 1"/>
          <p:cNvSpPr txBox="true"/>
          <p:nvPr/>
        </p:nvSpPr>
        <p:spPr>
          <a:xfrm rot="0" flipH="false" flipV="false">
            <a:off x="3702634" y="58069"/>
            <a:ext cx="2467683" cy="2952974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01</a:t>
            </a:r>
            <a:endParaRPr lang="zh-CN"/>
          </a:p>
        </p:txBody>
      </p:sp>
      <p:pic>
        <p:nvPicPr>
          <p:cNvPr id="441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853680" y="727143"/>
            <a:ext cx="3212591" cy="5071872"/>
          </a:xfrm>
          <a:prstGeom prst="rect"/>
        </p:spPr>
      </p:pic>
    </p:spTree>
  </p:cSld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4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标题 1"/>
          <p:cNvSpPr txBox="true"/>
          <p:nvPr/>
        </p:nvSpPr>
        <p:spPr>
          <a:xfrm rot="0" flipH="false" flipV="false">
            <a:off x="66598" y="-4304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44" name="标题 1"/>
          <p:cNvSpPr txBox="true"/>
          <p:nvPr/>
        </p:nvSpPr>
        <p:spPr>
          <a:xfrm rot="0" flipH="false" flipV="false">
            <a:off x="678400" y="990647"/>
            <a:ext cx="4500000" cy="5671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3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01.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按星期几的交通状况分布图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45" name="标题 1"/>
          <p:cNvSpPr txBox="true"/>
          <p:nvPr/>
        </p:nvSpPr>
        <p:spPr>
          <a:xfrm rot="0" flipH="false" flipV="false">
            <a:off x="678400" y="1557811"/>
            <a:ext cx="4896000" cy="72000"/>
          </a:xfrm>
          <a:prstGeom prst="rect">
            <a:avLst/>
          </a:prstGeom>
          <a:solidFill>
            <a:schemeClr val="accent1"/>
          </a:solidFill>
          <a:ln cap="rnd">
            <a:noFill/>
            <a:prstDash val="solid"/>
            <a:round/>
            <a:headEnd/>
            <a:tailEnd/>
          </a:ln>
          <a:effectLst>
            <a:outerShdw blurRad="254000" dist="127000" dir="5400000" sx="100000" sy="100000" kx="0" ky="0" algn="c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46" name="标题 1"/>
          <p:cNvSpPr txBox="true"/>
          <p:nvPr/>
        </p:nvSpPr>
        <p:spPr>
          <a:xfrm rot="0" flipH="false" flipV="false">
            <a:off x="6617600" y="990647"/>
            <a:ext cx="4500000" cy="5671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3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B"/>
                <a:ea typeface="OPPOSans B"/>
                <a:cs typeface="OPPOSans B"/>
              </a:rPr>
              <a:t>02.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一天中的最繁忙小时的交通图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47" name="标题 1"/>
          <p:cNvSpPr txBox="true"/>
          <p:nvPr/>
        </p:nvSpPr>
        <p:spPr>
          <a:xfrm rot="0" flipH="false" flipV="false">
            <a:off x="6617600" y="1557811"/>
            <a:ext cx="4896000" cy="72000"/>
          </a:xfrm>
          <a:prstGeom prst="rect">
            <a:avLst/>
          </a:prstGeom>
          <a:solidFill>
            <a:schemeClr val="accent1"/>
          </a:solidFill>
          <a:ln cap="rnd">
            <a:noFill/>
            <a:prstDash val="solid"/>
            <a:round/>
            <a:headEnd/>
            <a:tailEnd/>
          </a:ln>
          <a:effectLst>
            <a:outerShdw blurRad="254000" dist="127000" dir="5400000" sx="100000" sy="100000" kx="0" ky="0" algn="c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48" name="标题 1"/>
          <p:cNvSpPr txBox="true"/>
          <p:nvPr/>
        </p:nvSpPr>
        <p:spPr>
          <a:xfrm rot="0" flipH="false" flipV="false">
            <a:off x="6780400" y="5352871"/>
            <a:ext cx="4500000" cy="785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indent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可以看出上午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10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点左右是一天中交通最繁忙的时段，车辆总数在该时段达到峰值。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49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50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51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数据分析与可视化</a:t>
            </a:r>
            <a:endParaRPr lang="zh-CN"/>
          </a:p>
        </p:txBody>
      </p:sp>
      <p:sp>
        <p:nvSpPr>
          <p:cNvPr id="452" name=""/>
          <p:cNvSpPr txBox="true"/>
          <p:nvPr/>
        </p:nvSpPr>
        <p:spPr>
          <a:xfrm rot="0">
            <a:off x="958508" y="5293002"/>
            <a:ext cx="3771900" cy="7302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可以看出周五交通状况分布明显不同，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normal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占比更高，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heavy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部分较少，表明周五拥堵情况相对其他天数更少。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pic>
        <p:nvPicPr>
          <p:cNvPr id="453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817756" y="1914144"/>
            <a:ext cx="4541520" cy="3029712"/>
          </a:xfrm>
          <a:prstGeom prst="rect"/>
        </p:spPr>
      </p:pic>
      <p:pic>
        <p:nvPicPr>
          <p:cNvPr id="45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617600" y="1914144"/>
            <a:ext cx="4895088" cy="3029711"/>
          </a:xfrm>
          <a:prstGeom prst="rect"/>
        </p:spPr>
      </p:pic>
    </p:spTree>
  </p:cSld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4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57" name="标题 1"/>
          <p:cNvSpPr txBox="true"/>
          <p:nvPr/>
        </p:nvSpPr>
        <p:spPr>
          <a:xfrm rot="0" flipH="false" flipV="false">
            <a:off x="5064987" y="2077352"/>
            <a:ext cx="900001" cy="900001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254000" dist="63500" dir="2700000" sx="100000" sy="100000" kx="0" ky="0" algn="ctr" rotWithShape="false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r>
              <a:rPr lang="en-US" sz="24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01</a:t>
            </a:r>
            <a:endParaRPr lang="zh-CN"/>
          </a:p>
        </p:txBody>
      </p:sp>
      <p:sp>
        <p:nvSpPr>
          <p:cNvPr id="458" name="标题 1"/>
          <p:cNvSpPr txBox="true"/>
          <p:nvPr/>
        </p:nvSpPr>
        <p:spPr>
          <a:xfrm rot="0" flipH="false" flipV="false">
            <a:off x="5064987" y="4384312"/>
            <a:ext cx="900001" cy="900001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blurRad="254000" dist="63500" dir="2700000" sx="100000" sy="100000" kx="0" ky="0" algn="ctr" rotWithShape="false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r>
              <a:rPr lang="en-US" sz="24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02</a:t>
            </a:r>
            <a:endParaRPr lang="zh-CN"/>
          </a:p>
        </p:txBody>
      </p:sp>
      <p:sp>
        <p:nvSpPr>
          <p:cNvPr id="459" name="标题 1"/>
          <p:cNvSpPr txBox="true"/>
          <p:nvPr/>
        </p:nvSpPr>
        <p:spPr>
          <a:xfrm rot="0" flipH="false" flipV="false">
            <a:off x="660400" y="2300514"/>
            <a:ext cx="3720011" cy="2663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交通管制详情与拥堵上报</a:t>
            </a:r>
            <a:endParaRPr lang="zh-CN"/>
          </a:p>
        </p:txBody>
      </p:sp>
      <p:sp>
        <p:nvSpPr>
          <p:cNvPr id="460" name="标题 1"/>
          <p:cNvSpPr txBox="true"/>
          <p:nvPr/>
        </p:nvSpPr>
        <p:spPr>
          <a:xfrm rot="0" flipH="false" flipV="false">
            <a:off x="6466527" y="1593284"/>
            <a:ext cx="4976032" cy="18357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交通管制详情功能支持用户通过输入发送者姓名查询，快速定位相关交通管制信息。系统以列表形式展示管制记录，包括 Id、标题、交通状况类型、内容、发送人、接收人等信息。操作栏提供“信息回复”按钮，方便用户反馈意见或补充信息，增强系统交互性，确保信息传递与处理高效、精准。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61" name="标题 1"/>
          <p:cNvSpPr txBox="true"/>
          <p:nvPr/>
        </p:nvSpPr>
        <p:spPr>
          <a:xfrm rot="0" flipH="false" flipV="false">
            <a:off x="6466527" y="3916452"/>
            <a:ext cx="4976032" cy="1835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作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为用</a:t>
            </a:r>
            <a:r>
              <a:rPr lang="en-US" sz="1400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户主动参与交通管理的重要渠道，拥堵上报功能允许用户及时提交实时发现的拥堵情况，为交通数据的动态更新与优化提供一线信息。用户通过该功能上报的信息，可进一步丰富系统的交通信息维度，辅助后续的交通预测、调度策略制定等，提升系统对交通状况的整体把控与应对能力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462" name="标题 1"/>
          <p:cNvSpPr txBox="true"/>
          <p:nvPr/>
        </p:nvSpPr>
        <p:spPr>
          <a:xfrm rot="0" flipH="false" flipV="false">
            <a:off x="4169427" y="2456043"/>
            <a:ext cx="394021" cy="2507843"/>
          </a:xfrm>
          <a:prstGeom prst="leftBrace">
            <a:avLst>
              <a:gd name="adj1" fmla="val 52583"/>
              <a:gd name="adj2" fmla="val 50000"/>
            </a:avLst>
          </a:prstGeom>
          <a:noFill/>
          <a:ln w="1905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63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64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65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用户中心</a:t>
            </a:r>
            <a:endParaRPr lang="zh-CN"/>
          </a:p>
        </p:txBody>
      </p:sp>
    </p:spTree>
  </p:cSld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4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68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69" name="标题 1"/>
          <p:cNvSpPr txBox="true"/>
          <p:nvPr/>
        </p:nvSpPr>
        <p:spPr>
          <a:xfrm rot="10800000" flipH="true" flipV="false">
            <a:off x="-13442" y="3051826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70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71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72" name="标题 1"/>
          <p:cNvSpPr txBox="true"/>
          <p:nvPr/>
        </p:nvSpPr>
        <p:spPr>
          <a:xfrm rot="0" flipH="false" flipV="false">
            <a:off x="-1291" y="559738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73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74" name="标题 1"/>
          <p:cNvSpPr txBox="true"/>
          <p:nvPr/>
        </p:nvSpPr>
        <p:spPr>
          <a:xfrm rot="0" flipH="false" flipV="false">
            <a:off x="724174" y="2981979"/>
            <a:ext cx="5131594" cy="176129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30000"/>
              </a:lnSpc>
            </a:pPr>
            <a:r>
              <a:rPr lang="zh-CN" sz="4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系统测试与运维</a:t>
            </a:r>
            <a:endParaRPr/>
          </a:p>
        </p:txBody>
      </p:sp>
      <p:sp>
        <p:nvSpPr>
          <p:cNvPr id="475" name="标题 1"/>
          <p:cNvSpPr txBox="true"/>
          <p:nvPr/>
        </p:nvSpPr>
        <p:spPr>
          <a:xfrm rot="0" flipH="false" flipV="false">
            <a:off x="1142396" y="1728457"/>
            <a:ext cx="3606068" cy="1282586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PART-</a:t>
            </a:r>
            <a:endParaRPr lang="zh-CN"/>
          </a:p>
        </p:txBody>
      </p:sp>
      <p:sp>
        <p:nvSpPr>
          <p:cNvPr id="476" name="标题 1"/>
          <p:cNvSpPr txBox="true"/>
          <p:nvPr/>
        </p:nvSpPr>
        <p:spPr>
          <a:xfrm rot="0" flipH="false" flipV="false">
            <a:off x="3702634" y="58069"/>
            <a:ext cx="2467683" cy="2952974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05</a:t>
            </a:r>
            <a:endParaRPr/>
          </a:p>
        </p:txBody>
      </p:sp>
      <p:pic>
        <p:nvPicPr>
          <p:cNvPr id="477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853680" y="727143"/>
            <a:ext cx="3212591" cy="5071872"/>
          </a:xfrm>
          <a:prstGeom prst="rect"/>
        </p:spPr>
      </p:pic>
    </p:spTree>
  </p:cSld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4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80" name="标题 1"/>
          <p:cNvSpPr txBox="true"/>
          <p:nvPr/>
        </p:nvSpPr>
        <p:spPr>
          <a:xfrm rot="0" flipH="false" flipV="false">
            <a:off x="648220" y="3535257"/>
            <a:ext cx="324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81" name="标题 1"/>
          <p:cNvSpPr txBox="true"/>
          <p:nvPr/>
        </p:nvSpPr>
        <p:spPr>
          <a:xfrm rot="0" flipH="false" flipV="false">
            <a:off x="8291080" y="3535257"/>
            <a:ext cx="324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82" name="标题 1"/>
          <p:cNvSpPr txBox="true"/>
          <p:nvPr/>
        </p:nvSpPr>
        <p:spPr>
          <a:xfrm rot="0" flipH="false" flipV="false">
            <a:off x="4473460" y="3535257"/>
            <a:ext cx="324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83" name="标题 1"/>
          <p:cNvSpPr txBox="true"/>
          <p:nvPr/>
        </p:nvSpPr>
        <p:spPr>
          <a:xfrm rot="0" flipH="false" flipV="false">
            <a:off x="832485" y="3567754"/>
            <a:ext cx="2871470" cy="3667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2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登录注册功能测试</a:t>
            </a:r>
            <a:endParaRPr lang="zh-CN"/>
          </a:p>
        </p:txBody>
      </p:sp>
      <p:sp>
        <p:nvSpPr>
          <p:cNvPr id="484" name="标题 1"/>
          <p:cNvSpPr txBox="true"/>
          <p:nvPr/>
        </p:nvSpPr>
        <p:spPr>
          <a:xfrm rot="0" flipH="false" flipV="false">
            <a:off x="833120" y="4082728"/>
            <a:ext cx="2870200" cy="1543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测试用户注册、登录功能，确保用户能够正常注册和登录系统。
测试不同登录方式的兼容性，如用户名密码登录、手机验证码登录等。</a:t>
            </a:r>
            <a:endParaRPr lang="zh-CN"/>
          </a:p>
        </p:txBody>
      </p:sp>
      <p:sp>
        <p:nvSpPr>
          <p:cNvPr id="485" name="标题 1"/>
          <p:cNvSpPr txBox="true"/>
          <p:nvPr/>
        </p:nvSpPr>
        <p:spPr>
          <a:xfrm rot="0" flipH="false" flipV="false">
            <a:off x="4652011" y="3567754"/>
            <a:ext cx="2882899" cy="3667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2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角色管理、菜单管理测试</a:t>
            </a:r>
            <a:endParaRPr lang="zh-CN"/>
          </a:p>
        </p:txBody>
      </p:sp>
      <p:sp>
        <p:nvSpPr>
          <p:cNvPr id="486" name="标题 1"/>
          <p:cNvSpPr txBox="true"/>
          <p:nvPr/>
        </p:nvSpPr>
        <p:spPr>
          <a:xfrm rot="0" flipH="false" flipV="false">
            <a:off x="4652010" y="4082728"/>
            <a:ext cx="2882900" cy="1543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测试角色管理功能，确保管理员能够正常添加、修改、删除角色。
测试菜单管理功能，确保管理员能够正常添加、修改、删除菜单。</a:t>
            </a:r>
            <a:endParaRPr lang="zh-CN"/>
          </a:p>
        </p:txBody>
      </p:sp>
      <p:sp>
        <p:nvSpPr>
          <p:cNvPr id="487" name="标题 1"/>
          <p:cNvSpPr txBox="true"/>
          <p:nvPr/>
        </p:nvSpPr>
        <p:spPr>
          <a:xfrm rot="0" flipH="false" flipV="false">
            <a:off x="8469630" y="4082728"/>
            <a:ext cx="2882900" cy="1543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测试模型训练功能，确保系统能够正常进行模型训练，并返回正确的训练结果。
测试模型预测功能，确保系统能够准确预测交通拥堵情况。</a:t>
            </a:r>
            <a:endParaRPr lang="zh-CN"/>
          </a:p>
        </p:txBody>
      </p:sp>
      <p:sp>
        <p:nvSpPr>
          <p:cNvPr id="488" name="标题 1"/>
          <p:cNvSpPr txBox="true"/>
          <p:nvPr/>
        </p:nvSpPr>
        <p:spPr>
          <a:xfrm rot="0" flipH="false" flipV="false">
            <a:off x="1954090" y="2828059"/>
            <a:ext cx="669530" cy="175358"/>
          </a:xfrm>
          <a:custGeom>
            <a:avLst/>
            <a:gdLst>
              <a:gd name="connsiteX0" fmla="*/ 778672 w 778671"/>
              <a:gd name="connsiteY0" fmla="*/ 187955 h 375910"/>
              <a:gd name="connsiteX1" fmla="*/ 389336 w 778671"/>
              <a:gd name="connsiteY1" fmla="*/ 375911 h 375910"/>
              <a:gd name="connsiteX2" fmla="*/ 0 w 778671"/>
              <a:gd name="connsiteY2" fmla="*/ 187955 h 375910"/>
              <a:gd name="connsiteX3" fmla="*/ 389336 w 778671"/>
              <a:gd name="connsiteY3" fmla="*/ 0 h 375910"/>
              <a:gd name="connsiteX4" fmla="*/ 778672 w 778671"/>
              <a:gd name="connsiteY4" fmla="*/ 187955 h 375910"/>
            </a:gdLst>
            <a:rect l="l" t="t" r="r" b="b"/>
            <a:pathLst>
              <a:path w="778671" h="375910">
                <a:moveTo>
                  <a:pt x="778672" y="187955"/>
                </a:moveTo>
                <a:cubicBezTo>
                  <a:pt x="778672" y="291760"/>
                  <a:pt x="604360" y="375911"/>
                  <a:pt x="389336" y="375911"/>
                </a:cubicBezTo>
                <a:cubicBezTo>
                  <a:pt x="174312" y="375911"/>
                  <a:pt x="0" y="291760"/>
                  <a:pt x="0" y="187955"/>
                </a:cubicBezTo>
                <a:cubicBezTo>
                  <a:pt x="0" y="84150"/>
                  <a:pt x="174312" y="0"/>
                  <a:pt x="389336" y="0"/>
                </a:cubicBezTo>
                <a:cubicBezTo>
                  <a:pt x="604360" y="0"/>
                  <a:pt x="778672" y="84150"/>
                  <a:pt x="778672" y="187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669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89" name="标题 1"/>
          <p:cNvSpPr txBox="true"/>
          <p:nvPr/>
        </p:nvSpPr>
        <p:spPr>
          <a:xfrm rot="0" flipH="false" flipV="false">
            <a:off x="1753231" y="1682269"/>
            <a:ext cx="1071249" cy="1253533"/>
          </a:xfrm>
          <a:custGeom>
            <a:avLst/>
            <a:gdLst>
              <a:gd name="connsiteX0" fmla="*/ 710840 w 1245875"/>
              <a:gd name="connsiteY0" fmla="*/ 1422970 h 1457874"/>
              <a:gd name="connsiteX1" fmla="*/ 1245707 w 1245875"/>
              <a:gd name="connsiteY1" fmla="*/ 610064 h 1457874"/>
              <a:gd name="connsiteX2" fmla="*/ 622770 w 1245875"/>
              <a:gd name="connsiteY2" fmla="*/ -120 h 1457874"/>
              <a:gd name="connsiteX3" fmla="*/ -168 w 1245875"/>
              <a:gd name="connsiteY3" fmla="*/ 610064 h 1457874"/>
              <a:gd name="connsiteX4" fmla="*/ 534699 w 1245875"/>
              <a:gd name="connsiteY4" fmla="*/ 1422970 h 1457874"/>
              <a:gd name="connsiteX5" fmla="*/ 534699 w 1245875"/>
              <a:gd name="connsiteY5" fmla="*/ 1422970 h 1457874"/>
              <a:gd name="connsiteX6" fmla="*/ 710840 w 1245875"/>
              <a:gd name="connsiteY6" fmla="*/ 1422970 h 1457874"/>
            </a:gdLst>
            <a:rect l="l" t="t" r="r" b="b"/>
            <a:pathLst>
              <a:path w="1245875" h="1457874">
                <a:moveTo>
                  <a:pt x="710840" y="1422970"/>
                </a:moveTo>
                <a:cubicBezTo>
                  <a:pt x="1067418" y="1089196"/>
                  <a:pt x="1245707" y="818229"/>
                  <a:pt x="1245707" y="610064"/>
                </a:cubicBezTo>
                <a:cubicBezTo>
                  <a:pt x="1245707" y="273060"/>
                  <a:pt x="966808" y="-120"/>
                  <a:pt x="622770" y="-120"/>
                </a:cubicBezTo>
                <a:cubicBezTo>
                  <a:pt x="278731" y="-120"/>
                  <a:pt x="-168" y="273060"/>
                  <a:pt x="-168" y="610064"/>
                </a:cubicBezTo>
                <a:cubicBezTo>
                  <a:pt x="-168" y="818229"/>
                  <a:pt x="178121" y="1089196"/>
                  <a:pt x="534699" y="1422970"/>
                </a:cubicBezTo>
                <a:lnTo>
                  <a:pt x="534699" y="1422970"/>
                </a:lnTo>
                <a:cubicBezTo>
                  <a:pt x="584255" y="1469350"/>
                  <a:pt x="661287" y="1469350"/>
                  <a:pt x="710840" y="142297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0" name="标题 1"/>
          <p:cNvSpPr txBox="true"/>
          <p:nvPr/>
        </p:nvSpPr>
        <p:spPr>
          <a:xfrm rot="0" flipH="false" flipV="false">
            <a:off x="2009770" y="1920339"/>
            <a:ext cx="558170" cy="558170"/>
          </a:xfrm>
          <a:custGeom>
            <a:avLst/>
            <a:gdLst>
              <a:gd name="connsiteX0" fmla="*/ 472573 w 472573"/>
              <a:gd name="connsiteY0" fmla="*/ 236287 h 472573"/>
              <a:gd name="connsiteX1" fmla="*/ 236287 w 472573"/>
              <a:gd name="connsiteY1" fmla="*/ 472573 h 472573"/>
              <a:gd name="connsiteX2" fmla="*/ 0 w 472573"/>
              <a:gd name="connsiteY2" fmla="*/ 236287 h 472573"/>
              <a:gd name="connsiteX3" fmla="*/ 236287 w 472573"/>
              <a:gd name="connsiteY3" fmla="*/ 0 h 472573"/>
              <a:gd name="connsiteX4" fmla="*/ 472573 w 472573"/>
              <a:gd name="connsiteY4" fmla="*/ 236287 h 472573"/>
            </a:gdLst>
            <a:rect l="l" t="t" r="r" b="b"/>
            <a:pathLst>
              <a:path w="472573" h="472573">
                <a:moveTo>
                  <a:pt x="472573" y="236287"/>
                </a:moveTo>
                <a:cubicBezTo>
                  <a:pt x="472573" y="366784"/>
                  <a:pt x="366784" y="472573"/>
                  <a:pt x="236287" y="472573"/>
                </a:cubicBezTo>
                <a:cubicBezTo>
                  <a:pt x="105789" y="472573"/>
                  <a:pt x="0" y="366784"/>
                  <a:pt x="0" y="236287"/>
                </a:cubicBezTo>
                <a:cubicBezTo>
                  <a:pt x="0" y="105789"/>
                  <a:pt x="105789" y="0"/>
                  <a:pt x="236287" y="0"/>
                </a:cubicBezTo>
                <a:cubicBezTo>
                  <a:pt x="366784" y="0"/>
                  <a:pt x="472573" y="105789"/>
                  <a:pt x="472573" y="23628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1" name="标题 1"/>
          <p:cNvSpPr txBox="true"/>
          <p:nvPr/>
        </p:nvSpPr>
        <p:spPr>
          <a:xfrm rot="0" flipH="false" flipV="false">
            <a:off x="2043748" y="2029508"/>
            <a:ext cx="481961" cy="279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01</a:t>
            </a:r>
            <a:endParaRPr lang="zh-CN"/>
          </a:p>
        </p:txBody>
      </p:sp>
      <p:sp>
        <p:nvSpPr>
          <p:cNvPr id="492" name="标题 1"/>
          <p:cNvSpPr txBox="true"/>
          <p:nvPr/>
        </p:nvSpPr>
        <p:spPr>
          <a:xfrm rot="0" flipH="false" flipV="false">
            <a:off x="9610611" y="2828059"/>
            <a:ext cx="669530" cy="175358"/>
          </a:xfrm>
          <a:custGeom>
            <a:avLst/>
            <a:gdLst>
              <a:gd name="connsiteX0" fmla="*/ 778672 w 778671"/>
              <a:gd name="connsiteY0" fmla="*/ 187955 h 375910"/>
              <a:gd name="connsiteX1" fmla="*/ 389336 w 778671"/>
              <a:gd name="connsiteY1" fmla="*/ 375911 h 375910"/>
              <a:gd name="connsiteX2" fmla="*/ 0 w 778671"/>
              <a:gd name="connsiteY2" fmla="*/ 187955 h 375910"/>
              <a:gd name="connsiteX3" fmla="*/ 389336 w 778671"/>
              <a:gd name="connsiteY3" fmla="*/ 0 h 375910"/>
              <a:gd name="connsiteX4" fmla="*/ 778672 w 778671"/>
              <a:gd name="connsiteY4" fmla="*/ 187955 h 375910"/>
            </a:gdLst>
            <a:rect l="l" t="t" r="r" b="b"/>
            <a:pathLst>
              <a:path w="778671" h="375910">
                <a:moveTo>
                  <a:pt x="778672" y="187955"/>
                </a:moveTo>
                <a:cubicBezTo>
                  <a:pt x="778672" y="291760"/>
                  <a:pt x="604360" y="375911"/>
                  <a:pt x="389336" y="375911"/>
                </a:cubicBezTo>
                <a:cubicBezTo>
                  <a:pt x="174312" y="375911"/>
                  <a:pt x="0" y="291760"/>
                  <a:pt x="0" y="187955"/>
                </a:cubicBezTo>
                <a:cubicBezTo>
                  <a:pt x="0" y="84150"/>
                  <a:pt x="174312" y="0"/>
                  <a:pt x="389336" y="0"/>
                </a:cubicBezTo>
                <a:cubicBezTo>
                  <a:pt x="604360" y="0"/>
                  <a:pt x="778672" y="84150"/>
                  <a:pt x="778672" y="187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669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3" name="标题 1"/>
          <p:cNvSpPr txBox="true"/>
          <p:nvPr/>
        </p:nvSpPr>
        <p:spPr>
          <a:xfrm rot="0" flipH="false" flipV="false">
            <a:off x="9409752" y="1682269"/>
            <a:ext cx="1071249" cy="1253533"/>
          </a:xfrm>
          <a:custGeom>
            <a:avLst/>
            <a:gdLst>
              <a:gd name="connsiteX0" fmla="*/ 710840 w 1245875"/>
              <a:gd name="connsiteY0" fmla="*/ 1422970 h 1457874"/>
              <a:gd name="connsiteX1" fmla="*/ 1245707 w 1245875"/>
              <a:gd name="connsiteY1" fmla="*/ 610064 h 1457874"/>
              <a:gd name="connsiteX2" fmla="*/ 622770 w 1245875"/>
              <a:gd name="connsiteY2" fmla="*/ -120 h 1457874"/>
              <a:gd name="connsiteX3" fmla="*/ -168 w 1245875"/>
              <a:gd name="connsiteY3" fmla="*/ 610064 h 1457874"/>
              <a:gd name="connsiteX4" fmla="*/ 534699 w 1245875"/>
              <a:gd name="connsiteY4" fmla="*/ 1422970 h 1457874"/>
              <a:gd name="connsiteX5" fmla="*/ 534699 w 1245875"/>
              <a:gd name="connsiteY5" fmla="*/ 1422970 h 1457874"/>
              <a:gd name="connsiteX6" fmla="*/ 710840 w 1245875"/>
              <a:gd name="connsiteY6" fmla="*/ 1422970 h 1457874"/>
            </a:gdLst>
            <a:rect l="l" t="t" r="r" b="b"/>
            <a:pathLst>
              <a:path w="1245875" h="1457874">
                <a:moveTo>
                  <a:pt x="710840" y="1422970"/>
                </a:moveTo>
                <a:cubicBezTo>
                  <a:pt x="1067418" y="1089196"/>
                  <a:pt x="1245707" y="818229"/>
                  <a:pt x="1245707" y="610064"/>
                </a:cubicBezTo>
                <a:cubicBezTo>
                  <a:pt x="1245707" y="273060"/>
                  <a:pt x="966808" y="-120"/>
                  <a:pt x="622770" y="-120"/>
                </a:cubicBezTo>
                <a:cubicBezTo>
                  <a:pt x="278731" y="-120"/>
                  <a:pt x="-168" y="273060"/>
                  <a:pt x="-168" y="610064"/>
                </a:cubicBezTo>
                <a:cubicBezTo>
                  <a:pt x="-168" y="818229"/>
                  <a:pt x="178121" y="1089196"/>
                  <a:pt x="534699" y="1422970"/>
                </a:cubicBezTo>
                <a:lnTo>
                  <a:pt x="534699" y="1422970"/>
                </a:lnTo>
                <a:cubicBezTo>
                  <a:pt x="584255" y="1469350"/>
                  <a:pt x="661287" y="1469350"/>
                  <a:pt x="710840" y="142297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4" name="标题 1"/>
          <p:cNvSpPr txBox="true"/>
          <p:nvPr/>
        </p:nvSpPr>
        <p:spPr>
          <a:xfrm rot="0" flipH="false" flipV="false">
            <a:off x="9666291" y="1920339"/>
            <a:ext cx="558170" cy="558170"/>
          </a:xfrm>
          <a:custGeom>
            <a:avLst/>
            <a:gdLst>
              <a:gd name="connsiteX0" fmla="*/ 472573 w 472573"/>
              <a:gd name="connsiteY0" fmla="*/ 236287 h 472573"/>
              <a:gd name="connsiteX1" fmla="*/ 236287 w 472573"/>
              <a:gd name="connsiteY1" fmla="*/ 472573 h 472573"/>
              <a:gd name="connsiteX2" fmla="*/ 0 w 472573"/>
              <a:gd name="connsiteY2" fmla="*/ 236287 h 472573"/>
              <a:gd name="connsiteX3" fmla="*/ 236287 w 472573"/>
              <a:gd name="connsiteY3" fmla="*/ 0 h 472573"/>
              <a:gd name="connsiteX4" fmla="*/ 472573 w 472573"/>
              <a:gd name="connsiteY4" fmla="*/ 236287 h 472573"/>
            </a:gdLst>
            <a:rect l="l" t="t" r="r" b="b"/>
            <a:pathLst>
              <a:path w="472573" h="472573">
                <a:moveTo>
                  <a:pt x="472573" y="236287"/>
                </a:moveTo>
                <a:cubicBezTo>
                  <a:pt x="472573" y="366784"/>
                  <a:pt x="366784" y="472573"/>
                  <a:pt x="236287" y="472573"/>
                </a:cubicBezTo>
                <a:cubicBezTo>
                  <a:pt x="105789" y="472573"/>
                  <a:pt x="0" y="366784"/>
                  <a:pt x="0" y="236287"/>
                </a:cubicBezTo>
                <a:cubicBezTo>
                  <a:pt x="0" y="105789"/>
                  <a:pt x="105789" y="0"/>
                  <a:pt x="236287" y="0"/>
                </a:cubicBezTo>
                <a:cubicBezTo>
                  <a:pt x="366784" y="0"/>
                  <a:pt x="472573" y="105789"/>
                  <a:pt x="472573" y="23628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5" name="标题 1"/>
          <p:cNvSpPr txBox="true"/>
          <p:nvPr/>
        </p:nvSpPr>
        <p:spPr>
          <a:xfrm rot="0" flipH="false" flipV="false">
            <a:off x="9700269" y="2029508"/>
            <a:ext cx="481961" cy="279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03</a:t>
            </a:r>
            <a:endParaRPr lang="zh-CN"/>
          </a:p>
        </p:txBody>
      </p:sp>
      <p:sp>
        <p:nvSpPr>
          <p:cNvPr id="496" name="标题 1"/>
          <p:cNvSpPr txBox="true"/>
          <p:nvPr/>
        </p:nvSpPr>
        <p:spPr>
          <a:xfrm rot="0" flipH="false" flipV="false">
            <a:off x="5782350" y="2828059"/>
            <a:ext cx="669530" cy="175358"/>
          </a:xfrm>
          <a:custGeom>
            <a:avLst/>
            <a:gdLst>
              <a:gd name="connsiteX0" fmla="*/ 778672 w 778671"/>
              <a:gd name="connsiteY0" fmla="*/ 187955 h 375910"/>
              <a:gd name="connsiteX1" fmla="*/ 389336 w 778671"/>
              <a:gd name="connsiteY1" fmla="*/ 375911 h 375910"/>
              <a:gd name="connsiteX2" fmla="*/ 0 w 778671"/>
              <a:gd name="connsiteY2" fmla="*/ 187955 h 375910"/>
              <a:gd name="connsiteX3" fmla="*/ 389336 w 778671"/>
              <a:gd name="connsiteY3" fmla="*/ 0 h 375910"/>
              <a:gd name="connsiteX4" fmla="*/ 778672 w 778671"/>
              <a:gd name="connsiteY4" fmla="*/ 187955 h 375910"/>
            </a:gdLst>
            <a:rect l="l" t="t" r="r" b="b"/>
            <a:pathLst>
              <a:path w="778671" h="375910">
                <a:moveTo>
                  <a:pt x="778672" y="187955"/>
                </a:moveTo>
                <a:cubicBezTo>
                  <a:pt x="778672" y="291760"/>
                  <a:pt x="604360" y="375911"/>
                  <a:pt x="389336" y="375911"/>
                </a:cubicBezTo>
                <a:cubicBezTo>
                  <a:pt x="174312" y="375911"/>
                  <a:pt x="0" y="291760"/>
                  <a:pt x="0" y="187955"/>
                </a:cubicBezTo>
                <a:cubicBezTo>
                  <a:pt x="0" y="84150"/>
                  <a:pt x="174312" y="0"/>
                  <a:pt x="389336" y="0"/>
                </a:cubicBezTo>
                <a:cubicBezTo>
                  <a:pt x="604360" y="0"/>
                  <a:pt x="778672" y="84150"/>
                  <a:pt x="778672" y="187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669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7" name="标题 1"/>
          <p:cNvSpPr txBox="true"/>
          <p:nvPr/>
        </p:nvSpPr>
        <p:spPr>
          <a:xfrm rot="0" flipH="false" flipV="false">
            <a:off x="5556091" y="1669569"/>
            <a:ext cx="1071249" cy="1253533"/>
          </a:xfrm>
          <a:custGeom>
            <a:avLst/>
            <a:gdLst>
              <a:gd name="connsiteX0" fmla="*/ 710840 w 1245875"/>
              <a:gd name="connsiteY0" fmla="*/ 1422970 h 1457874"/>
              <a:gd name="connsiteX1" fmla="*/ 1245707 w 1245875"/>
              <a:gd name="connsiteY1" fmla="*/ 610064 h 1457874"/>
              <a:gd name="connsiteX2" fmla="*/ 622770 w 1245875"/>
              <a:gd name="connsiteY2" fmla="*/ -120 h 1457874"/>
              <a:gd name="connsiteX3" fmla="*/ -168 w 1245875"/>
              <a:gd name="connsiteY3" fmla="*/ 610064 h 1457874"/>
              <a:gd name="connsiteX4" fmla="*/ 534699 w 1245875"/>
              <a:gd name="connsiteY4" fmla="*/ 1422970 h 1457874"/>
              <a:gd name="connsiteX5" fmla="*/ 534699 w 1245875"/>
              <a:gd name="connsiteY5" fmla="*/ 1422970 h 1457874"/>
              <a:gd name="connsiteX6" fmla="*/ 710840 w 1245875"/>
              <a:gd name="connsiteY6" fmla="*/ 1422970 h 1457874"/>
            </a:gdLst>
            <a:rect l="l" t="t" r="r" b="b"/>
            <a:pathLst>
              <a:path w="1245875" h="1457874">
                <a:moveTo>
                  <a:pt x="710840" y="1422970"/>
                </a:moveTo>
                <a:cubicBezTo>
                  <a:pt x="1067418" y="1089196"/>
                  <a:pt x="1245707" y="818229"/>
                  <a:pt x="1245707" y="610064"/>
                </a:cubicBezTo>
                <a:cubicBezTo>
                  <a:pt x="1245707" y="273060"/>
                  <a:pt x="966808" y="-120"/>
                  <a:pt x="622770" y="-120"/>
                </a:cubicBezTo>
                <a:cubicBezTo>
                  <a:pt x="278731" y="-120"/>
                  <a:pt x="-168" y="273060"/>
                  <a:pt x="-168" y="610064"/>
                </a:cubicBezTo>
                <a:cubicBezTo>
                  <a:pt x="-168" y="818229"/>
                  <a:pt x="178121" y="1089196"/>
                  <a:pt x="534699" y="1422970"/>
                </a:cubicBezTo>
                <a:lnTo>
                  <a:pt x="534699" y="1422970"/>
                </a:lnTo>
                <a:cubicBezTo>
                  <a:pt x="584255" y="1469350"/>
                  <a:pt x="661287" y="1469350"/>
                  <a:pt x="710840" y="142297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8" name="标题 1"/>
          <p:cNvSpPr txBox="true"/>
          <p:nvPr/>
        </p:nvSpPr>
        <p:spPr>
          <a:xfrm rot="0" flipH="false" flipV="false">
            <a:off x="5799930" y="1933039"/>
            <a:ext cx="558170" cy="558170"/>
          </a:xfrm>
          <a:custGeom>
            <a:avLst/>
            <a:gdLst>
              <a:gd name="connsiteX0" fmla="*/ 472573 w 472573"/>
              <a:gd name="connsiteY0" fmla="*/ 236287 h 472573"/>
              <a:gd name="connsiteX1" fmla="*/ 236287 w 472573"/>
              <a:gd name="connsiteY1" fmla="*/ 472573 h 472573"/>
              <a:gd name="connsiteX2" fmla="*/ 0 w 472573"/>
              <a:gd name="connsiteY2" fmla="*/ 236287 h 472573"/>
              <a:gd name="connsiteX3" fmla="*/ 236287 w 472573"/>
              <a:gd name="connsiteY3" fmla="*/ 0 h 472573"/>
              <a:gd name="connsiteX4" fmla="*/ 472573 w 472573"/>
              <a:gd name="connsiteY4" fmla="*/ 236287 h 472573"/>
            </a:gdLst>
            <a:rect l="l" t="t" r="r" b="b"/>
            <a:pathLst>
              <a:path w="472573" h="472573">
                <a:moveTo>
                  <a:pt x="472573" y="236287"/>
                </a:moveTo>
                <a:cubicBezTo>
                  <a:pt x="472573" y="366784"/>
                  <a:pt x="366784" y="472573"/>
                  <a:pt x="236287" y="472573"/>
                </a:cubicBezTo>
                <a:cubicBezTo>
                  <a:pt x="105789" y="472573"/>
                  <a:pt x="0" y="366784"/>
                  <a:pt x="0" y="236287"/>
                </a:cubicBezTo>
                <a:cubicBezTo>
                  <a:pt x="0" y="105789"/>
                  <a:pt x="105789" y="0"/>
                  <a:pt x="236287" y="0"/>
                </a:cubicBezTo>
                <a:cubicBezTo>
                  <a:pt x="366784" y="0"/>
                  <a:pt x="472573" y="105789"/>
                  <a:pt x="472573" y="23628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499" name="标题 1"/>
          <p:cNvSpPr txBox="true"/>
          <p:nvPr/>
        </p:nvSpPr>
        <p:spPr>
          <a:xfrm rot="0" flipH="false" flipV="false">
            <a:off x="5846608" y="2054908"/>
            <a:ext cx="481961" cy="279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02</a:t>
            </a:r>
            <a:endParaRPr lang="zh-CN"/>
          </a:p>
        </p:txBody>
      </p:sp>
      <p:cxnSp>
        <p:nvCxnSpPr>
          <p:cNvPr id="500" name="标题 1"/>
          <p:cNvCxnSpPr/>
          <p:nvPr/>
        </p:nvCxnSpPr>
        <p:spPr>
          <a:xfrm rot="0" flipH="false" flipV="false">
            <a:off x="673100" y="3255644"/>
            <a:ext cx="10845800" cy="0"/>
          </a:xfrm>
          <a:prstGeom prst="straightConnector1">
            <a:avLst/>
          </a:prstGeom>
          <a:noFill/>
          <a:ln w="6350" cap="sq">
            <a:solidFill>
              <a:schemeClr val="bg1">
                <a:lumMod val="85000"/>
              </a:schemeClr>
            </a:solidFill>
            <a:miter/>
            <a:tailEnd type="none"/>
          </a:ln>
        </p:spPr>
      </p:cxnSp>
      <p:sp>
        <p:nvSpPr>
          <p:cNvPr id="501" name="标题 1"/>
          <p:cNvSpPr txBox="true"/>
          <p:nvPr/>
        </p:nvSpPr>
        <p:spPr>
          <a:xfrm rot="0" flipH="false" flipV="true">
            <a:off x="2202180" y="3179444"/>
            <a:ext cx="152400" cy="1524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502" name="标题 1"/>
          <p:cNvSpPr txBox="true"/>
          <p:nvPr/>
        </p:nvSpPr>
        <p:spPr>
          <a:xfrm rot="0" flipH="false" flipV="true">
            <a:off x="6019800" y="3179444"/>
            <a:ext cx="152400" cy="152400"/>
          </a:xfrm>
          <a:prstGeom prst="ellipse">
            <a:avLst/>
          </a:pr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503" name="标题 1"/>
          <p:cNvSpPr txBox="true"/>
          <p:nvPr/>
        </p:nvSpPr>
        <p:spPr>
          <a:xfrm rot="0" flipH="false" flipV="true">
            <a:off x="9837420" y="3179444"/>
            <a:ext cx="152400" cy="1524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504" name="标题 1"/>
          <p:cNvSpPr txBox="true"/>
          <p:nvPr/>
        </p:nvSpPr>
        <p:spPr>
          <a:xfrm rot="0" flipH="false" flipV="false">
            <a:off x="3523093" y="2050911"/>
            <a:ext cx="1030084" cy="510360"/>
          </a:xfrm>
          <a:prstGeom prst="rightArrow">
            <a:avLst>
              <a:gd name="adj1" fmla="val 53836"/>
              <a:gd name="adj2" fmla="val 49472"/>
            </a:avLst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false"/>
          </a:gra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505" name="标题 1"/>
          <p:cNvSpPr txBox="true"/>
          <p:nvPr/>
        </p:nvSpPr>
        <p:spPr>
          <a:xfrm rot="0" flipH="false" flipV="false">
            <a:off x="7377187" y="2023142"/>
            <a:ext cx="1030084" cy="510360"/>
          </a:xfrm>
          <a:prstGeom prst="rightArrow">
            <a:avLst>
              <a:gd name="adj1" fmla="val 53836"/>
              <a:gd name="adj2" fmla="val 49472"/>
            </a:avLst>
          </a:pr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false"/>
          </a:gra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506" name="标题 1"/>
          <p:cNvSpPr txBox="true"/>
          <p:nvPr/>
        </p:nvSpPr>
        <p:spPr>
          <a:xfrm rot="0" flipH="false" flipV="false">
            <a:off x="8472171" y="3567754"/>
            <a:ext cx="2877819" cy="3667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2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模型训练与预测功能测试</a:t>
            </a:r>
            <a:endParaRPr lang="zh-CN"/>
          </a:p>
        </p:txBody>
      </p:sp>
      <p:sp>
        <p:nvSpPr>
          <p:cNvPr id="507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08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09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功能测试</a:t>
            </a:r>
            <a:endParaRPr lang="zh-CN"/>
          </a:p>
        </p:txBody>
      </p:sp>
    </p:spTree>
  </p:cSld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5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12" name="标题 1"/>
          <p:cNvSpPr txBox="true"/>
          <p:nvPr/>
        </p:nvSpPr>
        <p:spPr>
          <a:xfrm rot="0" flipH="false" flipV="false">
            <a:off x="4046519" y="1941203"/>
            <a:ext cx="4565650" cy="1276350"/>
          </a:xfrm>
          <a:prstGeom prst="roundRect">
            <a:avLst>
              <a:gd name="adj" fmla="val 7598"/>
            </a:avLst>
          </a:prstGeom>
          <a:solidFill>
            <a:schemeClr val="bg1"/>
          </a:solidFill>
          <a:ln w="6350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13" name="标题 1"/>
          <p:cNvSpPr txBox="true"/>
          <p:nvPr/>
        </p:nvSpPr>
        <p:spPr>
          <a:xfrm rot="0" flipH="false" flipV="false">
            <a:off x="3965498" y="1865728"/>
            <a:ext cx="4565650" cy="1276350"/>
          </a:xfrm>
          <a:prstGeom prst="roundRect">
            <a:avLst>
              <a:gd name="adj" fmla="val 7598"/>
            </a:avLst>
          </a:pr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27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14" name="标题 1"/>
          <p:cNvSpPr txBox="true"/>
          <p:nvPr/>
        </p:nvSpPr>
        <p:spPr>
          <a:xfrm rot="0" flipH="false" flipV="false">
            <a:off x="3567130" y="2043528"/>
            <a:ext cx="895350" cy="901700"/>
          </a:xfrm>
          <a:custGeom>
            <a:avLst/>
            <a:gdLst>
              <a:gd name="connsiteX0" fmla="*/ 768350 w 895350"/>
              <a:gd name="connsiteY0" fmla="*/ 0 h 901700"/>
              <a:gd name="connsiteX1" fmla="*/ 895350 w 895350"/>
              <a:gd name="connsiteY1" fmla="*/ 127000 h 901700"/>
              <a:gd name="connsiteX2" fmla="*/ 895350 w 895350"/>
              <a:gd name="connsiteY2" fmla="*/ 774700 h 901700"/>
              <a:gd name="connsiteX3" fmla="*/ 768350 w 895350"/>
              <a:gd name="connsiteY3" fmla="*/ 901700 h 901700"/>
              <a:gd name="connsiteX4" fmla="*/ 127000 w 895350"/>
              <a:gd name="connsiteY4" fmla="*/ 901700 h 901700"/>
              <a:gd name="connsiteX5" fmla="*/ 0 w 895350"/>
              <a:gd name="connsiteY5" fmla="*/ 774700 h 901700"/>
              <a:gd name="connsiteX6" fmla="*/ 0 w 895350"/>
              <a:gd name="connsiteY6" fmla="*/ 127000 h 901700"/>
              <a:gd name="connsiteX7" fmla="*/ 127000 w 895350"/>
              <a:gd name="connsiteY7" fmla="*/ 0 h 901700"/>
            </a:gdLst>
            <a:rect l="l" t="t" r="r" b="b"/>
            <a:pathLst>
              <a:path w="895350" h="901700">
                <a:moveTo>
                  <a:pt x="768350" y="0"/>
                </a:moveTo>
                <a:cubicBezTo>
                  <a:pt x="838490" y="0"/>
                  <a:pt x="895350" y="56860"/>
                  <a:pt x="895350" y="127000"/>
                </a:cubicBezTo>
                <a:lnTo>
                  <a:pt x="895350" y="774700"/>
                </a:lnTo>
                <a:cubicBezTo>
                  <a:pt x="895350" y="844840"/>
                  <a:pt x="838490" y="901700"/>
                  <a:pt x="768350" y="901700"/>
                </a:cubicBezTo>
                <a:lnTo>
                  <a:pt x="127000" y="901700"/>
                </a:lnTo>
                <a:cubicBezTo>
                  <a:pt x="56860" y="901700"/>
                  <a:pt x="0" y="844840"/>
                  <a:pt x="0" y="774700"/>
                </a:cubicBezTo>
                <a:lnTo>
                  <a:pt x="0" y="127000"/>
                </a:lnTo>
                <a:cubicBezTo>
                  <a:pt x="0" y="56860"/>
                  <a:pt x="56860" y="0"/>
                  <a:pt x="127000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515" name="标题 1"/>
          <p:cNvSpPr txBox="true"/>
          <p:nvPr/>
        </p:nvSpPr>
        <p:spPr>
          <a:xfrm rot="0" flipH="false" flipV="false">
            <a:off x="3728739" y="2189543"/>
            <a:ext cx="571496" cy="571496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27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16" name="标题 1"/>
          <p:cNvSpPr txBox="true"/>
          <p:nvPr/>
        </p:nvSpPr>
        <p:spPr>
          <a:xfrm rot="0" flipH="false" flipV="false">
            <a:off x="4673600" y="1956133"/>
            <a:ext cx="378460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响应时间测试</a:t>
            </a:r>
            <a:endParaRPr lang="zh-CN"/>
          </a:p>
        </p:txBody>
      </p:sp>
      <p:sp>
        <p:nvSpPr>
          <p:cNvPr id="517" name="标题 1"/>
          <p:cNvSpPr txBox="true"/>
          <p:nvPr/>
        </p:nvSpPr>
        <p:spPr>
          <a:xfrm rot="0" flipH="false" flipV="false">
            <a:off x="4676672" y="2322424"/>
            <a:ext cx="378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50000"/>
              </a:lnSpc>
            </a:pPr>
            <a:r>
              <a:rPr lang="en-US" sz="752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测试系统在不同负载下的响应时间，确保系统能够快速响应用户请求。
采用压力测试工具模拟高并发场景，测试系统的响应时间是否满足性能要求。</a:t>
            </a:r>
            <a:endParaRPr lang="zh-CN"/>
          </a:p>
        </p:txBody>
      </p:sp>
      <p:sp>
        <p:nvSpPr>
          <p:cNvPr id="518" name="标题 1"/>
          <p:cNvSpPr txBox="true"/>
          <p:nvPr/>
        </p:nvSpPr>
        <p:spPr>
          <a:xfrm rot="0" flipH="false" flipV="false">
            <a:off x="6954212" y="4122322"/>
            <a:ext cx="4565650" cy="1276350"/>
          </a:xfrm>
          <a:prstGeom prst="roundRect">
            <a:avLst>
              <a:gd name="adj" fmla="val 7598"/>
            </a:avLst>
          </a:prstGeom>
          <a:solidFill>
            <a:schemeClr val="bg1"/>
          </a:solidFill>
          <a:ln w="6350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19" name="标题 1"/>
          <p:cNvSpPr txBox="true"/>
          <p:nvPr/>
        </p:nvSpPr>
        <p:spPr>
          <a:xfrm rot="0" flipH="false" flipV="false">
            <a:off x="6873191" y="4046847"/>
            <a:ext cx="4565650" cy="1276350"/>
          </a:xfrm>
          <a:prstGeom prst="roundRect">
            <a:avLst>
              <a:gd name="adj" fmla="val 7598"/>
            </a:avLst>
          </a:pr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27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20" name="标题 1"/>
          <p:cNvSpPr txBox="true"/>
          <p:nvPr/>
        </p:nvSpPr>
        <p:spPr>
          <a:xfrm rot="0" flipH="false" flipV="false">
            <a:off x="6428691" y="4234332"/>
            <a:ext cx="895350" cy="901700"/>
          </a:xfrm>
          <a:custGeom>
            <a:avLst/>
            <a:gdLst>
              <a:gd name="connsiteX0" fmla="*/ 768350 w 895350"/>
              <a:gd name="connsiteY0" fmla="*/ 0 h 901700"/>
              <a:gd name="connsiteX1" fmla="*/ 895350 w 895350"/>
              <a:gd name="connsiteY1" fmla="*/ 127000 h 901700"/>
              <a:gd name="connsiteX2" fmla="*/ 895350 w 895350"/>
              <a:gd name="connsiteY2" fmla="*/ 774700 h 901700"/>
              <a:gd name="connsiteX3" fmla="*/ 768350 w 895350"/>
              <a:gd name="connsiteY3" fmla="*/ 901700 h 901700"/>
              <a:gd name="connsiteX4" fmla="*/ 127000 w 895350"/>
              <a:gd name="connsiteY4" fmla="*/ 901700 h 901700"/>
              <a:gd name="connsiteX5" fmla="*/ 0 w 895350"/>
              <a:gd name="connsiteY5" fmla="*/ 774700 h 901700"/>
              <a:gd name="connsiteX6" fmla="*/ 0 w 895350"/>
              <a:gd name="connsiteY6" fmla="*/ 127000 h 901700"/>
              <a:gd name="connsiteX7" fmla="*/ 127000 w 895350"/>
              <a:gd name="connsiteY7" fmla="*/ 0 h 901700"/>
            </a:gdLst>
            <a:rect l="l" t="t" r="r" b="b"/>
            <a:pathLst>
              <a:path w="895350" h="901700">
                <a:moveTo>
                  <a:pt x="768350" y="0"/>
                </a:moveTo>
                <a:cubicBezTo>
                  <a:pt x="838490" y="0"/>
                  <a:pt x="895350" y="56860"/>
                  <a:pt x="895350" y="127000"/>
                </a:cubicBezTo>
                <a:lnTo>
                  <a:pt x="895350" y="774700"/>
                </a:lnTo>
                <a:cubicBezTo>
                  <a:pt x="895350" y="844840"/>
                  <a:pt x="838490" y="901700"/>
                  <a:pt x="768350" y="901700"/>
                </a:cubicBezTo>
                <a:lnTo>
                  <a:pt x="127000" y="901700"/>
                </a:lnTo>
                <a:cubicBezTo>
                  <a:pt x="56860" y="901700"/>
                  <a:pt x="0" y="844840"/>
                  <a:pt x="0" y="774700"/>
                </a:cubicBezTo>
                <a:lnTo>
                  <a:pt x="0" y="127000"/>
                </a:lnTo>
                <a:cubicBezTo>
                  <a:pt x="0" y="56860"/>
                  <a:pt x="56860" y="0"/>
                  <a:pt x="127000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21" name="标题 1"/>
          <p:cNvSpPr txBox="true"/>
          <p:nvPr/>
        </p:nvSpPr>
        <p:spPr>
          <a:xfrm rot="0" flipH="false" flipV="false">
            <a:off x="6537188" y="4358163"/>
            <a:ext cx="665619" cy="692136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27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22" name="标题 1"/>
          <p:cNvSpPr txBox="true"/>
          <p:nvPr/>
        </p:nvSpPr>
        <p:spPr>
          <a:xfrm rot="0" flipH="false" flipV="false">
            <a:off x="7543800" y="4146956"/>
            <a:ext cx="377190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资源消耗测试</a:t>
            </a:r>
            <a:endParaRPr lang="zh-CN"/>
          </a:p>
        </p:txBody>
      </p:sp>
      <p:sp>
        <p:nvSpPr>
          <p:cNvPr id="523" name="标题 1"/>
          <p:cNvSpPr txBox="true"/>
          <p:nvPr/>
        </p:nvSpPr>
        <p:spPr>
          <a:xfrm rot="0" flipH="false" flipV="false">
            <a:off x="7538245" y="4513215"/>
            <a:ext cx="378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50000"/>
              </a:lnSpc>
            </a:pPr>
            <a:r>
              <a:rPr lang="en-US" sz="752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测试系统在运行过程中的资源消耗情况，包括CPU、内存、磁盘等。
采用资源监控工具实时监测系统的资源使用情况，确保系统资源消耗在合理范围内。</a:t>
            </a:r>
            <a:endParaRPr lang="zh-CN"/>
          </a:p>
        </p:txBody>
      </p:sp>
      <p:sp>
        <p:nvSpPr>
          <p:cNvPr id="524" name="标题 1"/>
          <p:cNvSpPr txBox="true"/>
          <p:nvPr/>
        </p:nvSpPr>
        <p:spPr>
          <a:xfrm rot="0" flipH="false" flipV="false">
            <a:off x="1184959" y="4122322"/>
            <a:ext cx="4565650" cy="1276350"/>
          </a:xfrm>
          <a:prstGeom prst="roundRect">
            <a:avLst>
              <a:gd name="adj" fmla="val 7598"/>
            </a:avLst>
          </a:prstGeom>
          <a:solidFill>
            <a:schemeClr val="bg1"/>
          </a:solidFill>
          <a:ln w="6350" cap="flat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25" name="标题 1"/>
          <p:cNvSpPr txBox="true"/>
          <p:nvPr/>
        </p:nvSpPr>
        <p:spPr>
          <a:xfrm rot="0" flipH="false" flipV="false">
            <a:off x="1103938" y="4046847"/>
            <a:ext cx="4565650" cy="1276350"/>
          </a:xfrm>
          <a:prstGeom prst="roundRect">
            <a:avLst>
              <a:gd name="adj" fmla="val 7598"/>
            </a:avLst>
          </a:prstGeom>
          <a:gradFill>
            <a:gsLst>
              <a:gs pos="1000">
                <a:schemeClr val="accent2">
                  <a:alpha val="100000"/>
                </a:schemeClr>
              </a:gs>
              <a:gs pos="100000">
                <a:schemeClr val="accent2">
                  <a:lumMod val="40000"/>
                  <a:lumOff val="60000"/>
                  <a:alpha val="100000"/>
                </a:schemeClr>
              </a:gs>
            </a:gsLst>
            <a:lin ang="27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26" name="标题 1"/>
          <p:cNvSpPr txBox="true"/>
          <p:nvPr/>
        </p:nvSpPr>
        <p:spPr>
          <a:xfrm rot="0" flipH="false" flipV="false">
            <a:off x="659438" y="4224647"/>
            <a:ext cx="895350" cy="901700"/>
          </a:xfrm>
          <a:custGeom>
            <a:avLst/>
            <a:gdLst>
              <a:gd name="connsiteX0" fmla="*/ 768350 w 895350"/>
              <a:gd name="connsiteY0" fmla="*/ 0 h 901700"/>
              <a:gd name="connsiteX1" fmla="*/ 895350 w 895350"/>
              <a:gd name="connsiteY1" fmla="*/ 127000 h 901700"/>
              <a:gd name="connsiteX2" fmla="*/ 895350 w 895350"/>
              <a:gd name="connsiteY2" fmla="*/ 774700 h 901700"/>
              <a:gd name="connsiteX3" fmla="*/ 768350 w 895350"/>
              <a:gd name="connsiteY3" fmla="*/ 901700 h 901700"/>
              <a:gd name="connsiteX4" fmla="*/ 127000 w 895350"/>
              <a:gd name="connsiteY4" fmla="*/ 901700 h 901700"/>
              <a:gd name="connsiteX5" fmla="*/ 0 w 895350"/>
              <a:gd name="connsiteY5" fmla="*/ 774700 h 901700"/>
              <a:gd name="connsiteX6" fmla="*/ 0 w 895350"/>
              <a:gd name="connsiteY6" fmla="*/ 127000 h 901700"/>
              <a:gd name="connsiteX7" fmla="*/ 127000 w 895350"/>
              <a:gd name="connsiteY7" fmla="*/ 0 h 901700"/>
            </a:gdLst>
            <a:rect l="l" t="t" r="r" b="b"/>
            <a:pathLst>
              <a:path w="895350" h="901700">
                <a:moveTo>
                  <a:pt x="768350" y="0"/>
                </a:moveTo>
                <a:cubicBezTo>
                  <a:pt x="838490" y="0"/>
                  <a:pt x="895350" y="56860"/>
                  <a:pt x="895350" y="127000"/>
                </a:cubicBezTo>
                <a:lnTo>
                  <a:pt x="895350" y="774700"/>
                </a:lnTo>
                <a:cubicBezTo>
                  <a:pt x="895350" y="844840"/>
                  <a:pt x="838490" y="901700"/>
                  <a:pt x="768350" y="901700"/>
                </a:cubicBezTo>
                <a:lnTo>
                  <a:pt x="127000" y="901700"/>
                </a:lnTo>
                <a:cubicBezTo>
                  <a:pt x="56860" y="901700"/>
                  <a:pt x="0" y="844840"/>
                  <a:pt x="0" y="774700"/>
                </a:cubicBezTo>
                <a:lnTo>
                  <a:pt x="0" y="127000"/>
                </a:lnTo>
                <a:cubicBezTo>
                  <a:pt x="0" y="56860"/>
                  <a:pt x="56860" y="0"/>
                  <a:pt x="127000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27" name="标题 1"/>
          <p:cNvSpPr txBox="true"/>
          <p:nvPr/>
        </p:nvSpPr>
        <p:spPr>
          <a:xfrm rot="0" flipH="false" flipV="false">
            <a:off x="1765300" y="4137252"/>
            <a:ext cx="378460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并发处理能力测试</a:t>
            </a:r>
            <a:endParaRPr lang="zh-CN"/>
          </a:p>
        </p:txBody>
      </p:sp>
      <p:sp>
        <p:nvSpPr>
          <p:cNvPr id="528" name="标题 1"/>
          <p:cNvSpPr txBox="true"/>
          <p:nvPr/>
        </p:nvSpPr>
        <p:spPr>
          <a:xfrm rot="0" flipH="false" flipV="false">
            <a:off x="1768992" y="4503543"/>
            <a:ext cx="378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50000"/>
              </a:lnSpc>
            </a:pPr>
            <a:r>
              <a:rPr lang="en-US" sz="752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测试系统的并发处理能力，确保系统能够同时处理多个用户请求。
采用并发测试工具模拟多用户同时访问系统，测试系统的并发处理能力和稳定性。</a:t>
            </a:r>
            <a:endParaRPr lang="zh-CN"/>
          </a:p>
        </p:txBody>
      </p:sp>
      <p:sp>
        <p:nvSpPr>
          <p:cNvPr id="529" name="标题 1"/>
          <p:cNvSpPr txBox="true"/>
          <p:nvPr/>
        </p:nvSpPr>
        <p:spPr>
          <a:xfrm rot="0" flipH="false" flipV="false">
            <a:off x="761113" y="4378648"/>
            <a:ext cx="711030" cy="644631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gradFill>
            <a:gsLst>
              <a:gs pos="100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0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1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2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非功能测试</a:t>
            </a:r>
            <a:endParaRPr lang="zh-CN"/>
          </a:p>
        </p:txBody>
      </p:sp>
    </p:spTree>
  </p:cSld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5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5" name="标题 1"/>
          <p:cNvSpPr txBox="true"/>
          <p:nvPr/>
        </p:nvSpPr>
        <p:spPr>
          <a:xfrm rot="0" flipH="false" flipV="false">
            <a:off x="660400" y="1837047"/>
            <a:ext cx="547807" cy="36896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6" name="标题 1"/>
          <p:cNvSpPr txBox="true"/>
          <p:nvPr/>
        </p:nvSpPr>
        <p:spPr>
          <a:xfrm rot="0" flipH="false" flipV="false">
            <a:off x="4254780" y="1837047"/>
            <a:ext cx="547807" cy="36896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7" name="标题 1"/>
          <p:cNvSpPr txBox="true"/>
          <p:nvPr/>
        </p:nvSpPr>
        <p:spPr>
          <a:xfrm rot="0" flipH="false" flipV="false">
            <a:off x="7946692" y="1837047"/>
            <a:ext cx="547807" cy="36896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8" name="标题 1"/>
          <p:cNvSpPr txBox="true"/>
          <p:nvPr/>
        </p:nvSpPr>
        <p:spPr>
          <a:xfrm rot="0" flipH="false" flipV="false">
            <a:off x="0" y="2140145"/>
            <a:ext cx="12191999" cy="216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39" name="标题 1"/>
          <p:cNvSpPr txBox="true"/>
          <p:nvPr/>
        </p:nvSpPr>
        <p:spPr>
          <a:xfrm rot="0" flipH="false" flipV="false">
            <a:off x="939440" y="1822675"/>
            <a:ext cx="3293167" cy="3816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40" name="标题 1"/>
          <p:cNvSpPr txBox="true"/>
          <p:nvPr/>
        </p:nvSpPr>
        <p:spPr>
          <a:xfrm rot="0" flipH="false" flipV="false">
            <a:off x="1157642" y="2771003"/>
            <a:ext cx="2856762" cy="27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制定系统定期巡检计划，定期检查系统的运行状态，及时发现和解决问题。
对系统进行定期维护，包括数据备份、系统升级、漏洞修复等。</a:t>
            </a:r>
            <a:endParaRPr lang="zh-CN"/>
          </a:p>
        </p:txBody>
      </p:sp>
      <p:sp>
        <p:nvSpPr>
          <p:cNvPr id="541" name="标题 1"/>
          <p:cNvSpPr txBox="true"/>
          <p:nvPr/>
        </p:nvSpPr>
        <p:spPr>
          <a:xfrm rot="0" flipH="false" flipV="false">
            <a:off x="1157642" y="2051902"/>
            <a:ext cx="2856762" cy="7016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定期巡检与维护</a:t>
            </a:r>
            <a:endParaRPr lang="zh-CN"/>
          </a:p>
        </p:txBody>
      </p:sp>
      <p:sp>
        <p:nvSpPr>
          <p:cNvPr id="542" name="标题 1"/>
          <p:cNvSpPr txBox="true"/>
          <p:nvPr/>
        </p:nvSpPr>
        <p:spPr>
          <a:xfrm rot="0" flipH="false" flipV="false">
            <a:off x="4533821" y="1822675"/>
            <a:ext cx="3390697" cy="3816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43" name="标题 1"/>
          <p:cNvSpPr txBox="true"/>
          <p:nvPr/>
        </p:nvSpPr>
        <p:spPr>
          <a:xfrm rot="0" flipH="false" flipV="false">
            <a:off x="4800789" y="2771003"/>
            <a:ext cx="2856762" cy="27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制定系统安全策略，包括用户认证、授权、数据加密等，确保系统安全稳定运行。
实现数据备份功能，定期备份系统数据，防止数据丢失。</a:t>
            </a:r>
            <a:endParaRPr lang="zh-CN"/>
          </a:p>
        </p:txBody>
      </p:sp>
      <p:sp>
        <p:nvSpPr>
          <p:cNvPr id="544" name="标题 1"/>
          <p:cNvSpPr txBox="true"/>
          <p:nvPr/>
        </p:nvSpPr>
        <p:spPr>
          <a:xfrm rot="0" flipH="false" flipV="false">
            <a:off x="4800789" y="2051902"/>
            <a:ext cx="2856762" cy="7016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安全策略与数据备份</a:t>
            </a:r>
            <a:endParaRPr lang="zh-CN"/>
          </a:p>
        </p:txBody>
      </p:sp>
      <p:sp>
        <p:nvSpPr>
          <p:cNvPr id="545" name="标题 1"/>
          <p:cNvSpPr txBox="true"/>
          <p:nvPr/>
        </p:nvSpPr>
        <p:spPr>
          <a:xfrm rot="0" flipH="false" flipV="false">
            <a:off x="8225733" y="1822675"/>
            <a:ext cx="3293167" cy="3816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46" name="标题 1"/>
          <p:cNvSpPr txBox="true"/>
          <p:nvPr/>
        </p:nvSpPr>
        <p:spPr>
          <a:xfrm rot="0" flipH="false" flipV="false">
            <a:off x="8443934" y="2771003"/>
            <a:ext cx="2856762" cy="27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制定故障处理流程，当系统出现故障时，能够快速定位和解决问题。
采用自动化运维工具，实现系统的自动化部署、监控、备份等功能，提高运维效率。</a:t>
            </a:r>
            <a:endParaRPr lang="zh-CN"/>
          </a:p>
        </p:txBody>
      </p:sp>
      <p:sp>
        <p:nvSpPr>
          <p:cNvPr id="547" name="标题 1"/>
          <p:cNvSpPr txBox="true"/>
          <p:nvPr/>
        </p:nvSpPr>
        <p:spPr>
          <a:xfrm rot="0" flipH="false" flipV="false">
            <a:off x="8443934" y="2051902"/>
            <a:ext cx="2856762" cy="7016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故障处理与自动化运维</a:t>
            </a:r>
            <a:endParaRPr lang="zh-CN"/>
          </a:p>
        </p:txBody>
      </p:sp>
      <p:sp>
        <p:nvSpPr>
          <p:cNvPr id="548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49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0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系统运维</a:t>
            </a:r>
            <a:endParaRPr lang="zh-CN"/>
          </a:p>
        </p:txBody>
      </p:sp>
    </p:spTree>
  </p:cSld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5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3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4" name="标题 1"/>
          <p:cNvSpPr txBox="true"/>
          <p:nvPr/>
        </p:nvSpPr>
        <p:spPr>
          <a:xfrm rot="10800000" flipH="true" flipV="false">
            <a:off x="-13442" y="3051826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5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6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7" name="标题 1"/>
          <p:cNvSpPr txBox="true"/>
          <p:nvPr/>
        </p:nvSpPr>
        <p:spPr>
          <a:xfrm rot="0" flipH="false" flipV="false">
            <a:off x="-1291" y="559738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8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59" name="标题 1"/>
          <p:cNvSpPr txBox="true"/>
          <p:nvPr/>
        </p:nvSpPr>
        <p:spPr>
          <a:xfrm rot="0" flipH="false" flipV="false">
            <a:off x="724174" y="2981979"/>
            <a:ext cx="5131594" cy="176129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30000"/>
              </a:lnSpc>
            </a:pPr>
            <a:r>
              <a:rPr lang="en-US" sz="4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总结与展望</a:t>
            </a:r>
            <a:endParaRPr lang="zh-CN"/>
          </a:p>
        </p:txBody>
      </p:sp>
      <p:sp>
        <p:nvSpPr>
          <p:cNvPr id="560" name="标题 1"/>
          <p:cNvSpPr txBox="true"/>
          <p:nvPr/>
        </p:nvSpPr>
        <p:spPr>
          <a:xfrm rot="0" flipH="false" flipV="false">
            <a:off x="732251" y="1728457"/>
            <a:ext cx="3606069" cy="1282586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PART-</a:t>
            </a:r>
            <a:endParaRPr lang="zh-CN"/>
          </a:p>
        </p:txBody>
      </p:sp>
      <p:sp>
        <p:nvSpPr>
          <p:cNvPr id="561" name="标题 1"/>
          <p:cNvSpPr txBox="true"/>
          <p:nvPr/>
        </p:nvSpPr>
        <p:spPr>
          <a:xfrm rot="0" flipH="false" flipV="false">
            <a:off x="791709" y="935457"/>
            <a:ext cx="1966408" cy="244185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62" name="标题 1"/>
          <p:cNvSpPr txBox="true"/>
          <p:nvPr/>
        </p:nvSpPr>
        <p:spPr>
          <a:xfrm rot="0" flipH="false" flipV="false">
            <a:off x="3702634" y="58069"/>
            <a:ext cx="2467683" cy="2952974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06</a:t>
            </a:r>
            <a:endParaRPr lang="zh-CN"/>
          </a:p>
        </p:txBody>
      </p:sp>
      <p:pic>
        <p:nvPicPr>
          <p:cNvPr id="563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853680" y="727143"/>
            <a:ext cx="3212591" cy="5071872"/>
          </a:xfrm>
          <a:prstGeom prst="rect"/>
        </p:spPr>
      </p:pic>
    </p:spTree>
  </p:cSld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5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66" name="标题 1"/>
          <p:cNvSpPr txBox="true"/>
          <p:nvPr/>
        </p:nvSpPr>
        <p:spPr>
          <a:xfrm rot="0" flipH="false" flipV="false">
            <a:off x="6268772" y="5289858"/>
            <a:ext cx="4279658" cy="405364"/>
          </a:xfrm>
          <a:custGeom>
            <a:avLst/>
            <a:gdLst>
              <a:gd name="connsiteX0" fmla="*/ 0 w 4279658"/>
              <a:gd name="connsiteY0" fmla="*/ 202681 h 405364"/>
              <a:gd name="connsiteX1" fmla="*/ 0 w 4279658"/>
              <a:gd name="connsiteY1" fmla="*/ 202682 h 405364"/>
              <a:gd name="connsiteX2" fmla="*/ 0 w 4279658"/>
              <a:gd name="connsiteY2" fmla="*/ 202682 h 405364"/>
              <a:gd name="connsiteX3" fmla="*/ 202682 w 4279658"/>
              <a:gd name="connsiteY3" fmla="*/ 0 h 405364"/>
              <a:gd name="connsiteX4" fmla="*/ 1385839 w 4279658"/>
              <a:gd name="connsiteY4" fmla="*/ 0 h 405364"/>
              <a:gd name="connsiteX5" fmla="*/ 1403938 w 4279658"/>
              <a:gd name="connsiteY5" fmla="*/ 1825 h 405364"/>
              <a:gd name="connsiteX6" fmla="*/ 3910786 w 4279658"/>
              <a:gd name="connsiteY6" fmla="*/ 1825 h 405364"/>
              <a:gd name="connsiteX7" fmla="*/ 3944173 w 4279658"/>
              <a:gd name="connsiteY7" fmla="*/ 4093 h 405364"/>
              <a:gd name="connsiteX8" fmla="*/ 3969764 w 4279658"/>
              <a:gd name="connsiteY8" fmla="*/ 11822 h 405364"/>
              <a:gd name="connsiteX9" fmla="*/ 4267656 w 4279658"/>
              <a:gd name="connsiteY9" fmla="*/ 185129 h 405364"/>
              <a:gd name="connsiteX10" fmla="*/ 4279652 w 4279658"/>
              <a:gd name="connsiteY10" fmla="*/ 202857 h 405364"/>
              <a:gd name="connsiteX11" fmla="*/ 4268456 w 4279658"/>
              <a:gd name="connsiteY11" fmla="*/ 220811 h 405364"/>
              <a:gd name="connsiteX12" fmla="*/ 3977961 w 4279658"/>
              <a:gd name="connsiteY12" fmla="*/ 390489 h 405364"/>
              <a:gd name="connsiteX13" fmla="*/ 3951571 w 4279658"/>
              <a:gd name="connsiteY13" fmla="*/ 400487 h 405364"/>
              <a:gd name="connsiteX14" fmla="*/ 3914784 w 4279658"/>
              <a:gd name="connsiteY14" fmla="*/ 405269 h 405364"/>
              <a:gd name="connsiteX15" fmla="*/ 1386786 w 4279658"/>
              <a:gd name="connsiteY15" fmla="*/ 405269 h 405364"/>
              <a:gd name="connsiteX16" fmla="*/ 1385838 w 4279658"/>
              <a:gd name="connsiteY16" fmla="*/ 405364 h 405364"/>
              <a:gd name="connsiteX17" fmla="*/ 202682 w 4279658"/>
              <a:gd name="connsiteY17" fmla="*/ 405363 h 405364"/>
              <a:gd name="connsiteX18" fmla="*/ 15928 w 4279658"/>
              <a:gd name="connsiteY18" fmla="*/ 281574 h 405364"/>
              <a:gd name="connsiteX19" fmla="*/ 379 w 4279658"/>
              <a:gd name="connsiteY19" fmla="*/ 204555 h 405364"/>
              <a:gd name="connsiteX20" fmla="*/ 50 w 4279658"/>
              <a:gd name="connsiteY20" fmla="*/ 203674 h 405364"/>
              <a:gd name="connsiteX21" fmla="*/ 148 w 4279658"/>
              <a:gd name="connsiteY21" fmla="*/ 203414 h 405364"/>
              <a:gd name="connsiteX22" fmla="*/ 0 w 4279658"/>
              <a:gd name="connsiteY22" fmla="*/ 202682 h 405364"/>
              <a:gd name="connsiteX23" fmla="*/ 15928 w 4279658"/>
              <a:gd name="connsiteY23" fmla="*/ 123789 h 405364"/>
              <a:gd name="connsiteX24" fmla="*/ 202682 w 4279658"/>
              <a:gd name="connsiteY24" fmla="*/ 0 h 405364"/>
            </a:gdLst>
            <a:rect l="l" t="t" r="r" b="b"/>
            <a:pathLst>
              <a:path w="4279658" h="405364">
                <a:moveTo>
                  <a:pt x="0" y="202681"/>
                </a:moveTo>
                <a:lnTo>
                  <a:pt x="0" y="202682"/>
                </a:lnTo>
                <a:lnTo>
                  <a:pt x="0" y="202682"/>
                </a:lnTo>
                <a:close/>
                <a:moveTo>
                  <a:pt x="202682" y="0"/>
                </a:moveTo>
                <a:lnTo>
                  <a:pt x="1385839" y="0"/>
                </a:lnTo>
                <a:lnTo>
                  <a:pt x="1403938" y="1825"/>
                </a:lnTo>
                <a:lnTo>
                  <a:pt x="3910786" y="1825"/>
                </a:lnTo>
                <a:cubicBezTo>
                  <a:pt x="3922181" y="1465"/>
                  <a:pt x="3933577" y="2240"/>
                  <a:pt x="3944173" y="4093"/>
                </a:cubicBezTo>
                <a:cubicBezTo>
                  <a:pt x="3953970" y="5812"/>
                  <a:pt x="3962567" y="8496"/>
                  <a:pt x="3969764" y="11822"/>
                </a:cubicBezTo>
                <a:lnTo>
                  <a:pt x="4267656" y="185129"/>
                </a:lnTo>
                <a:cubicBezTo>
                  <a:pt x="4275254" y="190553"/>
                  <a:pt x="4279652" y="196563"/>
                  <a:pt x="4279652" y="202857"/>
                </a:cubicBezTo>
                <a:cubicBezTo>
                  <a:pt x="4279852" y="209075"/>
                  <a:pt x="4275654" y="215387"/>
                  <a:pt x="4268456" y="220811"/>
                </a:cubicBezTo>
                <a:lnTo>
                  <a:pt x="3977961" y="390489"/>
                </a:lnTo>
                <a:cubicBezTo>
                  <a:pt x="3970964" y="394591"/>
                  <a:pt x="3961967" y="397955"/>
                  <a:pt x="3951571" y="400487"/>
                </a:cubicBezTo>
                <a:cubicBezTo>
                  <a:pt x="3940375" y="403247"/>
                  <a:pt x="3927779" y="404872"/>
                  <a:pt x="3914784" y="405269"/>
                </a:cubicBezTo>
                <a:lnTo>
                  <a:pt x="1386786" y="405269"/>
                </a:lnTo>
                <a:lnTo>
                  <a:pt x="1385838" y="405364"/>
                </a:lnTo>
                <a:lnTo>
                  <a:pt x="202682" y="405363"/>
                </a:lnTo>
                <a:cubicBezTo>
                  <a:pt x="118729" y="405363"/>
                  <a:pt x="46697" y="354320"/>
                  <a:pt x="15928" y="281574"/>
                </a:cubicBezTo>
                <a:lnTo>
                  <a:pt x="379" y="204555"/>
                </a:lnTo>
                <a:lnTo>
                  <a:pt x="50" y="203674"/>
                </a:lnTo>
                <a:lnTo>
                  <a:pt x="148" y="203414"/>
                </a:lnTo>
                <a:lnTo>
                  <a:pt x="0" y="202682"/>
                </a:lnTo>
                <a:lnTo>
                  <a:pt x="15928" y="123789"/>
                </a:lnTo>
                <a:cubicBezTo>
                  <a:pt x="46697" y="51044"/>
                  <a:pt x="118729" y="0"/>
                  <a:pt x="202682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50800" tIns="50800" rIns="50800" bIns="5080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67" name="标题 1"/>
          <p:cNvSpPr txBox="true"/>
          <p:nvPr/>
        </p:nvSpPr>
        <p:spPr>
          <a:xfrm rot="16200000" flipH="false" flipV="false">
            <a:off x="6617520" y="5415346"/>
            <a:ext cx="151716" cy="155911"/>
          </a:xfrm>
          <a:custGeom>
            <a:avLst/>
            <a:gdLst/>
            <a:rect l="0" t="0" r="r" b="b"/>
            <a:pathLst>
              <a:path w="21519" h="21600" extrusionOk="false">
                <a:moveTo>
                  <a:pt x="10759" y="21600"/>
                </a:moveTo>
                <a:cubicBezTo>
                  <a:pt x="10540" y="21600"/>
                  <a:pt x="10329" y="21437"/>
                  <a:pt x="10174" y="21148"/>
                </a:cubicBezTo>
                <a:lnTo>
                  <a:pt x="242" y="2634"/>
                </a:lnTo>
                <a:cubicBezTo>
                  <a:pt x="-81" y="2031"/>
                  <a:pt x="-81" y="1054"/>
                  <a:pt x="242" y="452"/>
                </a:cubicBezTo>
                <a:cubicBezTo>
                  <a:pt x="398" y="163"/>
                  <a:pt x="608" y="0"/>
                  <a:pt x="827" y="0"/>
                </a:cubicBezTo>
                <a:lnTo>
                  <a:pt x="20691" y="0"/>
                </a:lnTo>
                <a:cubicBezTo>
                  <a:pt x="21149" y="0"/>
                  <a:pt x="21519" y="691"/>
                  <a:pt x="21519" y="1543"/>
                </a:cubicBezTo>
                <a:cubicBezTo>
                  <a:pt x="21519" y="1952"/>
                  <a:pt x="21432" y="2344"/>
                  <a:pt x="21277" y="2634"/>
                </a:cubicBezTo>
                <a:lnTo>
                  <a:pt x="11345" y="21148"/>
                </a:lnTo>
                <a:cubicBezTo>
                  <a:pt x="11189" y="21437"/>
                  <a:pt x="10979" y="21600"/>
                  <a:pt x="10759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/>
          </a:ln>
          <a:effectLst/>
        </p:spPr>
        <p:txBody>
          <a:bodyPr vert="horz" wrap="square" lIns="45719" tIns="45719" rIns="45719" bIns="45719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68" name="标题 1"/>
          <p:cNvSpPr txBox="true"/>
          <p:nvPr/>
        </p:nvSpPr>
        <p:spPr>
          <a:xfrm rot="0" flipH="false" flipV="false">
            <a:off x="6313063" y="1567657"/>
            <a:ext cx="4850080" cy="2728485"/>
          </a:xfrm>
          <a:prstGeom prst="roundRect">
            <a:avLst>
              <a:gd name="adj" fmla="val 6436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blurRad="381000" dist="127000" dir="2700000" sx="100000" sy="100000" kx="0" ky="0" algn="tl" rotWithShape="false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69" name="标题 1"/>
          <p:cNvSpPr txBox="true"/>
          <p:nvPr/>
        </p:nvSpPr>
        <p:spPr>
          <a:xfrm rot="0" flipH="false" flipV="false">
            <a:off x="6314077" y="1567706"/>
            <a:ext cx="4848052" cy="171269"/>
          </a:xfrm>
          <a:custGeom>
            <a:avLst/>
            <a:gdLst/>
            <a:rect l="0" t="0" r="r" b="b"/>
            <a:pathLst>
              <a:path w="21600" h="21598" extrusionOk="false">
                <a:moveTo>
                  <a:pt x="1730" y="0"/>
                </a:moveTo>
                <a:cubicBezTo>
                  <a:pt x="1220" y="0"/>
                  <a:pt x="914" y="-2"/>
                  <a:pt x="711" y="1259"/>
                </a:cubicBezTo>
                <a:cubicBezTo>
                  <a:pt x="417" y="2844"/>
                  <a:pt x="187" y="6279"/>
                  <a:pt x="80" y="10634"/>
                </a:cubicBezTo>
                <a:cubicBezTo>
                  <a:pt x="14" y="12980"/>
                  <a:pt x="3" y="16721"/>
                  <a:pt x="0" y="21598"/>
                </a:cubicBezTo>
                <a:lnTo>
                  <a:pt x="21600" y="21598"/>
                </a:lnTo>
                <a:cubicBezTo>
                  <a:pt x="21597" y="16721"/>
                  <a:pt x="21586" y="12980"/>
                  <a:pt x="21520" y="10634"/>
                </a:cubicBezTo>
                <a:cubicBezTo>
                  <a:pt x="21413" y="6279"/>
                  <a:pt x="21181" y="2844"/>
                  <a:pt x="20887" y="1259"/>
                </a:cubicBezTo>
                <a:cubicBezTo>
                  <a:pt x="20683" y="-2"/>
                  <a:pt x="20378" y="0"/>
                  <a:pt x="19868" y="0"/>
                </a:cubicBezTo>
                <a:lnTo>
                  <a:pt x="173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70" name="标题 1"/>
          <p:cNvSpPr txBox="true"/>
          <p:nvPr/>
        </p:nvSpPr>
        <p:spPr>
          <a:xfrm rot="0" flipH="false" flipV="false">
            <a:off x="1028857" y="5289858"/>
            <a:ext cx="4279658" cy="405364"/>
          </a:xfrm>
          <a:custGeom>
            <a:avLst/>
            <a:gdLst>
              <a:gd name="connsiteX0" fmla="*/ 0 w 4279658"/>
              <a:gd name="connsiteY0" fmla="*/ 202681 h 405364"/>
              <a:gd name="connsiteX1" fmla="*/ 0 w 4279658"/>
              <a:gd name="connsiteY1" fmla="*/ 202682 h 405364"/>
              <a:gd name="connsiteX2" fmla="*/ 0 w 4279658"/>
              <a:gd name="connsiteY2" fmla="*/ 202682 h 405364"/>
              <a:gd name="connsiteX3" fmla="*/ 202682 w 4279658"/>
              <a:gd name="connsiteY3" fmla="*/ 0 h 405364"/>
              <a:gd name="connsiteX4" fmla="*/ 1385839 w 4279658"/>
              <a:gd name="connsiteY4" fmla="*/ 0 h 405364"/>
              <a:gd name="connsiteX5" fmla="*/ 1403938 w 4279658"/>
              <a:gd name="connsiteY5" fmla="*/ 1825 h 405364"/>
              <a:gd name="connsiteX6" fmla="*/ 3910786 w 4279658"/>
              <a:gd name="connsiteY6" fmla="*/ 1825 h 405364"/>
              <a:gd name="connsiteX7" fmla="*/ 3944173 w 4279658"/>
              <a:gd name="connsiteY7" fmla="*/ 4093 h 405364"/>
              <a:gd name="connsiteX8" fmla="*/ 3969764 w 4279658"/>
              <a:gd name="connsiteY8" fmla="*/ 11822 h 405364"/>
              <a:gd name="connsiteX9" fmla="*/ 4267657 w 4279658"/>
              <a:gd name="connsiteY9" fmla="*/ 185129 h 405364"/>
              <a:gd name="connsiteX10" fmla="*/ 4279652 w 4279658"/>
              <a:gd name="connsiteY10" fmla="*/ 202857 h 405364"/>
              <a:gd name="connsiteX11" fmla="*/ 4268456 w 4279658"/>
              <a:gd name="connsiteY11" fmla="*/ 220811 h 405364"/>
              <a:gd name="connsiteX12" fmla="*/ 3977961 w 4279658"/>
              <a:gd name="connsiteY12" fmla="*/ 390489 h 405364"/>
              <a:gd name="connsiteX13" fmla="*/ 3951571 w 4279658"/>
              <a:gd name="connsiteY13" fmla="*/ 400487 h 405364"/>
              <a:gd name="connsiteX14" fmla="*/ 3914784 w 4279658"/>
              <a:gd name="connsiteY14" fmla="*/ 405269 h 405364"/>
              <a:gd name="connsiteX15" fmla="*/ 1386786 w 4279658"/>
              <a:gd name="connsiteY15" fmla="*/ 405269 h 405364"/>
              <a:gd name="connsiteX16" fmla="*/ 1385838 w 4279658"/>
              <a:gd name="connsiteY16" fmla="*/ 405364 h 405364"/>
              <a:gd name="connsiteX17" fmla="*/ 202682 w 4279658"/>
              <a:gd name="connsiteY17" fmla="*/ 405363 h 405364"/>
              <a:gd name="connsiteX18" fmla="*/ 15928 w 4279658"/>
              <a:gd name="connsiteY18" fmla="*/ 281574 h 405364"/>
              <a:gd name="connsiteX19" fmla="*/ 378 w 4279658"/>
              <a:gd name="connsiteY19" fmla="*/ 204555 h 405364"/>
              <a:gd name="connsiteX20" fmla="*/ 50 w 4279658"/>
              <a:gd name="connsiteY20" fmla="*/ 203674 h 405364"/>
              <a:gd name="connsiteX21" fmla="*/ 148 w 4279658"/>
              <a:gd name="connsiteY21" fmla="*/ 203414 h 405364"/>
              <a:gd name="connsiteX22" fmla="*/ 0 w 4279658"/>
              <a:gd name="connsiteY22" fmla="*/ 202682 h 405364"/>
              <a:gd name="connsiteX23" fmla="*/ 15928 w 4279658"/>
              <a:gd name="connsiteY23" fmla="*/ 123789 h 405364"/>
              <a:gd name="connsiteX24" fmla="*/ 202682 w 4279658"/>
              <a:gd name="connsiteY24" fmla="*/ 0 h 405364"/>
            </a:gdLst>
            <a:rect l="l" t="t" r="r" b="b"/>
            <a:pathLst>
              <a:path w="4279658" h="405364">
                <a:moveTo>
                  <a:pt x="0" y="202681"/>
                </a:moveTo>
                <a:lnTo>
                  <a:pt x="0" y="202682"/>
                </a:lnTo>
                <a:lnTo>
                  <a:pt x="0" y="202682"/>
                </a:lnTo>
                <a:close/>
                <a:moveTo>
                  <a:pt x="202682" y="0"/>
                </a:moveTo>
                <a:lnTo>
                  <a:pt x="1385839" y="0"/>
                </a:lnTo>
                <a:lnTo>
                  <a:pt x="1403938" y="1825"/>
                </a:lnTo>
                <a:lnTo>
                  <a:pt x="3910786" y="1825"/>
                </a:lnTo>
                <a:cubicBezTo>
                  <a:pt x="3922181" y="1465"/>
                  <a:pt x="3933577" y="2240"/>
                  <a:pt x="3944173" y="4093"/>
                </a:cubicBezTo>
                <a:cubicBezTo>
                  <a:pt x="3953970" y="5812"/>
                  <a:pt x="3962567" y="8496"/>
                  <a:pt x="3969764" y="11822"/>
                </a:cubicBezTo>
                <a:lnTo>
                  <a:pt x="4267657" y="185129"/>
                </a:lnTo>
                <a:cubicBezTo>
                  <a:pt x="4275254" y="190553"/>
                  <a:pt x="4279652" y="196563"/>
                  <a:pt x="4279652" y="202857"/>
                </a:cubicBezTo>
                <a:cubicBezTo>
                  <a:pt x="4279852" y="209075"/>
                  <a:pt x="4275654" y="215387"/>
                  <a:pt x="4268456" y="220811"/>
                </a:cubicBezTo>
                <a:lnTo>
                  <a:pt x="3977961" y="390489"/>
                </a:lnTo>
                <a:cubicBezTo>
                  <a:pt x="3970964" y="394591"/>
                  <a:pt x="3961967" y="397955"/>
                  <a:pt x="3951571" y="400487"/>
                </a:cubicBezTo>
                <a:cubicBezTo>
                  <a:pt x="3940375" y="403247"/>
                  <a:pt x="3927779" y="404872"/>
                  <a:pt x="3914784" y="405269"/>
                </a:cubicBezTo>
                <a:lnTo>
                  <a:pt x="1386786" y="405269"/>
                </a:lnTo>
                <a:lnTo>
                  <a:pt x="1385838" y="405364"/>
                </a:lnTo>
                <a:lnTo>
                  <a:pt x="202682" y="405363"/>
                </a:lnTo>
                <a:cubicBezTo>
                  <a:pt x="118729" y="405363"/>
                  <a:pt x="46697" y="354320"/>
                  <a:pt x="15928" y="281574"/>
                </a:cubicBezTo>
                <a:lnTo>
                  <a:pt x="378" y="204555"/>
                </a:lnTo>
                <a:lnTo>
                  <a:pt x="50" y="203674"/>
                </a:lnTo>
                <a:lnTo>
                  <a:pt x="148" y="203414"/>
                </a:lnTo>
                <a:lnTo>
                  <a:pt x="0" y="202682"/>
                </a:lnTo>
                <a:lnTo>
                  <a:pt x="15928" y="123789"/>
                </a:lnTo>
                <a:cubicBezTo>
                  <a:pt x="46697" y="51044"/>
                  <a:pt x="118729" y="0"/>
                  <a:pt x="20268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50800" tIns="50800" rIns="50800" bIns="5080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71" name="标题 1"/>
          <p:cNvSpPr txBox="true"/>
          <p:nvPr/>
        </p:nvSpPr>
        <p:spPr>
          <a:xfrm rot="16200000" flipH="false" flipV="false">
            <a:off x="1377606" y="5415346"/>
            <a:ext cx="151717" cy="155911"/>
          </a:xfrm>
          <a:custGeom>
            <a:avLst/>
            <a:gdLst/>
            <a:rect l="0" t="0" r="r" b="b"/>
            <a:pathLst>
              <a:path w="21519" h="21600" extrusionOk="false">
                <a:moveTo>
                  <a:pt x="10759" y="21600"/>
                </a:moveTo>
                <a:cubicBezTo>
                  <a:pt x="10540" y="21600"/>
                  <a:pt x="10329" y="21437"/>
                  <a:pt x="10174" y="21148"/>
                </a:cubicBezTo>
                <a:lnTo>
                  <a:pt x="242" y="2634"/>
                </a:lnTo>
                <a:cubicBezTo>
                  <a:pt x="-81" y="2031"/>
                  <a:pt x="-81" y="1054"/>
                  <a:pt x="242" y="452"/>
                </a:cubicBezTo>
                <a:cubicBezTo>
                  <a:pt x="398" y="163"/>
                  <a:pt x="608" y="0"/>
                  <a:pt x="827" y="0"/>
                </a:cubicBezTo>
                <a:lnTo>
                  <a:pt x="20691" y="0"/>
                </a:lnTo>
                <a:cubicBezTo>
                  <a:pt x="21149" y="0"/>
                  <a:pt x="21519" y="691"/>
                  <a:pt x="21519" y="1543"/>
                </a:cubicBezTo>
                <a:cubicBezTo>
                  <a:pt x="21519" y="1952"/>
                  <a:pt x="21432" y="2344"/>
                  <a:pt x="21277" y="2634"/>
                </a:cubicBezTo>
                <a:lnTo>
                  <a:pt x="11345" y="21148"/>
                </a:lnTo>
                <a:cubicBezTo>
                  <a:pt x="11189" y="21437"/>
                  <a:pt x="10979" y="21600"/>
                  <a:pt x="10759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/>
          </a:ln>
          <a:effectLst/>
        </p:spPr>
        <p:txBody>
          <a:bodyPr vert="horz" wrap="square" lIns="45719" tIns="45719" rIns="45719" bIns="45719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72" name="标题 1"/>
          <p:cNvSpPr txBox="true"/>
          <p:nvPr/>
        </p:nvSpPr>
        <p:spPr>
          <a:xfrm rot="0" flipH="false" flipV="false">
            <a:off x="1073148" y="2140554"/>
            <a:ext cx="4850080" cy="2728485"/>
          </a:xfrm>
          <a:prstGeom prst="roundRect">
            <a:avLst>
              <a:gd name="adj" fmla="val 6436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blurRad="381000" dist="127000" dir="2700000" sx="100000" sy="100000" kx="0" ky="0" algn="tl" rotWithShape="false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73" name="标题 1"/>
          <p:cNvSpPr txBox="true"/>
          <p:nvPr/>
        </p:nvSpPr>
        <p:spPr>
          <a:xfrm rot="0" flipH="false" flipV="false">
            <a:off x="1074162" y="2140603"/>
            <a:ext cx="4848052" cy="171269"/>
          </a:xfrm>
          <a:custGeom>
            <a:avLst/>
            <a:gdLst/>
            <a:rect l="0" t="0" r="r" b="b"/>
            <a:pathLst>
              <a:path w="21600" h="21598" extrusionOk="false">
                <a:moveTo>
                  <a:pt x="1730" y="0"/>
                </a:moveTo>
                <a:cubicBezTo>
                  <a:pt x="1220" y="0"/>
                  <a:pt x="914" y="-2"/>
                  <a:pt x="711" y="1259"/>
                </a:cubicBezTo>
                <a:cubicBezTo>
                  <a:pt x="417" y="2844"/>
                  <a:pt x="187" y="6279"/>
                  <a:pt x="80" y="10634"/>
                </a:cubicBezTo>
                <a:cubicBezTo>
                  <a:pt x="14" y="12980"/>
                  <a:pt x="3" y="16721"/>
                  <a:pt x="0" y="21598"/>
                </a:cubicBezTo>
                <a:lnTo>
                  <a:pt x="21600" y="21598"/>
                </a:lnTo>
                <a:cubicBezTo>
                  <a:pt x="21597" y="16721"/>
                  <a:pt x="21586" y="12980"/>
                  <a:pt x="21520" y="10634"/>
                </a:cubicBezTo>
                <a:cubicBezTo>
                  <a:pt x="21413" y="6279"/>
                  <a:pt x="21181" y="2844"/>
                  <a:pt x="20887" y="1259"/>
                </a:cubicBezTo>
                <a:cubicBezTo>
                  <a:pt x="20683" y="-2"/>
                  <a:pt x="20378" y="0"/>
                  <a:pt x="19868" y="0"/>
                </a:cubicBezTo>
                <a:lnTo>
                  <a:pt x="173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74" name="标题 1"/>
          <p:cNvSpPr txBox="true"/>
          <p:nvPr/>
        </p:nvSpPr>
        <p:spPr>
          <a:xfrm rot="0" flipH="false" flipV="false">
            <a:off x="1344842" y="2556995"/>
            <a:ext cx="4306693" cy="20947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采用大数据和人工智能技术，实现交通拥堵的精准预测和智能化决策。</a:t>
            </a:r>
            <a:endParaRPr lang="zh-CN"/>
          </a:p>
        </p:txBody>
      </p:sp>
      <p:sp>
        <p:nvSpPr>
          <p:cNvPr id="575" name="标题 1"/>
          <p:cNvSpPr txBox="true"/>
          <p:nvPr/>
        </p:nvSpPr>
        <p:spPr>
          <a:xfrm rot="0" flipH="false" flipV="false">
            <a:off x="6584757" y="1982312"/>
            <a:ext cx="4306693" cy="20947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基于前后端分离架构和微服务架构，提高系统的可维护性和可扩展性。</a:t>
            </a:r>
            <a:endParaRPr lang="zh-CN"/>
          </a:p>
        </p:txBody>
      </p:sp>
      <p:sp>
        <p:nvSpPr>
          <p:cNvPr id="576" name="标题 1"/>
          <p:cNvSpPr txBox="true"/>
          <p:nvPr/>
        </p:nvSpPr>
        <p:spPr>
          <a:xfrm rot="0" flipH="false" flipV="false">
            <a:off x="2420127" y="5323429"/>
            <a:ext cx="2139400" cy="3670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50000"/>
              </a:lnSpc>
            </a:pPr>
            <a:r>
              <a:rPr lang="en-US" sz="2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PART 01</a:t>
            </a:r>
            <a:endParaRPr lang="zh-CN"/>
          </a:p>
        </p:txBody>
      </p:sp>
      <p:sp>
        <p:nvSpPr>
          <p:cNvPr id="577" name="标题 1"/>
          <p:cNvSpPr txBox="true"/>
          <p:nvPr/>
        </p:nvSpPr>
        <p:spPr>
          <a:xfrm rot="0" flipH="false" flipV="false">
            <a:off x="7665227" y="5323429"/>
            <a:ext cx="2139400" cy="3670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50000"/>
              </a:lnSpc>
            </a:pPr>
            <a:r>
              <a:rPr lang="en-US" sz="2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PART 02</a:t>
            </a:r>
            <a:endParaRPr lang="zh-CN"/>
          </a:p>
        </p:txBody>
      </p:sp>
      <p:sp>
        <p:nvSpPr>
          <p:cNvPr id="578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79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80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系统的优势与创新点</a:t>
            </a:r>
            <a:endParaRPr lang="zh-CN"/>
          </a:p>
        </p:txBody>
      </p:sp>
    </p:spTree>
  </p:cSld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5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83" name="标题 1"/>
          <p:cNvSpPr txBox="true"/>
          <p:nvPr/>
        </p:nvSpPr>
        <p:spPr>
          <a:xfrm rot="10800000" flipH="false" flipV="false">
            <a:off x="1571752" y="3767200"/>
            <a:ext cx="9947148" cy="1810754"/>
          </a:xfrm>
          <a:custGeom>
            <a:avLst/>
            <a:gdLst>
              <a:gd name="connsiteX0" fmla="*/ 9760344 w 9947148"/>
              <a:gd name="connsiteY0" fmla="*/ 1810754 h 1810754"/>
              <a:gd name="connsiteX1" fmla="*/ 413952 w 9947148"/>
              <a:gd name="connsiteY1" fmla="*/ 1810754 h 1810754"/>
              <a:gd name="connsiteX2" fmla="*/ 227148 w 9947148"/>
              <a:gd name="connsiteY2" fmla="*/ 1623950 h 1810754"/>
              <a:gd name="connsiteX3" fmla="*/ 227148 w 9947148"/>
              <a:gd name="connsiteY3" fmla="*/ 1554671 h 1810754"/>
              <a:gd name="connsiteX4" fmla="*/ 227148 w 9947148"/>
              <a:gd name="connsiteY4" fmla="*/ 1145324 h 1810754"/>
              <a:gd name="connsiteX5" fmla="*/ 209299 w 9947148"/>
              <a:gd name="connsiteY5" fmla="*/ 1049836 h 1810754"/>
              <a:gd name="connsiteX6" fmla="*/ 0 w 9947148"/>
              <a:gd name="connsiteY6" fmla="*/ 900000 h 1810754"/>
              <a:gd name="connsiteX7" fmla="*/ 209299 w 9947148"/>
              <a:gd name="connsiteY7" fmla="*/ 750164 h 1810754"/>
              <a:gd name="connsiteX8" fmla="*/ 227148 w 9947148"/>
              <a:gd name="connsiteY8" fmla="*/ 654677 h 1810754"/>
              <a:gd name="connsiteX9" fmla="*/ 227148 w 9947148"/>
              <a:gd name="connsiteY9" fmla="*/ 197558 h 1810754"/>
              <a:gd name="connsiteX10" fmla="*/ 376304 w 9947148"/>
              <a:gd name="connsiteY10" fmla="*/ 14549 h 1810754"/>
              <a:gd name="connsiteX11" fmla="*/ 381574 w 9947148"/>
              <a:gd name="connsiteY11" fmla="*/ 14018 h 1810754"/>
              <a:gd name="connsiteX12" fmla="*/ 408520 w 9947148"/>
              <a:gd name="connsiteY12" fmla="*/ 4984 h 1810754"/>
              <a:gd name="connsiteX13" fmla="*/ 454298 w 9947148"/>
              <a:gd name="connsiteY13" fmla="*/ 0 h 1810754"/>
              <a:gd name="connsiteX14" fmla="*/ 454298 w 9947148"/>
              <a:gd name="connsiteY14" fmla="*/ 10754 h 1810754"/>
              <a:gd name="connsiteX15" fmla="*/ 9760344 w 9947148"/>
              <a:gd name="connsiteY15" fmla="*/ 10754 h 1810754"/>
              <a:gd name="connsiteX16" fmla="*/ 9947148 w 9947148"/>
              <a:gd name="connsiteY16" fmla="*/ 197558 h 1810754"/>
              <a:gd name="connsiteX17" fmla="*/ 9947148 w 9947148"/>
              <a:gd name="connsiteY17" fmla="*/ 1623950 h 1810754"/>
              <a:gd name="connsiteX18" fmla="*/ 9760344 w 9947148"/>
              <a:gd name="connsiteY18" fmla="*/ 1810754 h 1810754"/>
            </a:gdLst>
            <a:rect l="l" t="t" r="r" b="b"/>
            <a:pathLst>
              <a:path w="9947148" h="1810754">
                <a:moveTo>
                  <a:pt x="9760344" y="1810754"/>
                </a:moveTo>
                <a:lnTo>
                  <a:pt x="413952" y="1810754"/>
                </a:lnTo>
                <a:cubicBezTo>
                  <a:pt x="310783" y="1810754"/>
                  <a:pt x="227148" y="1727119"/>
                  <a:pt x="227148" y="1623950"/>
                </a:cubicBezTo>
                <a:lnTo>
                  <a:pt x="227148" y="1554671"/>
                </a:lnTo>
                <a:lnTo>
                  <a:pt x="227148" y="1145324"/>
                </a:lnTo>
                <a:lnTo>
                  <a:pt x="209299" y="1049836"/>
                </a:lnTo>
                <a:cubicBezTo>
                  <a:pt x="174815" y="961784"/>
                  <a:pt x="94088" y="900000"/>
                  <a:pt x="0" y="900000"/>
                </a:cubicBezTo>
                <a:cubicBezTo>
                  <a:pt x="94088" y="900000"/>
                  <a:pt x="174815" y="838216"/>
                  <a:pt x="209299" y="750164"/>
                </a:cubicBezTo>
                <a:lnTo>
                  <a:pt x="227148" y="654677"/>
                </a:lnTo>
                <a:lnTo>
                  <a:pt x="227148" y="197558"/>
                </a:lnTo>
                <a:cubicBezTo>
                  <a:pt x="227148" y="107285"/>
                  <a:pt x="291181" y="31968"/>
                  <a:pt x="376304" y="14549"/>
                </a:cubicBezTo>
                <a:lnTo>
                  <a:pt x="381574" y="14018"/>
                </a:lnTo>
                <a:lnTo>
                  <a:pt x="408520" y="4984"/>
                </a:lnTo>
                <a:cubicBezTo>
                  <a:pt x="423306" y="1716"/>
                  <a:pt x="438617" y="0"/>
                  <a:pt x="454298" y="0"/>
                </a:cubicBezTo>
                <a:lnTo>
                  <a:pt x="454298" y="10754"/>
                </a:lnTo>
                <a:lnTo>
                  <a:pt x="9760344" y="10754"/>
                </a:lnTo>
                <a:cubicBezTo>
                  <a:pt x="9863513" y="10754"/>
                  <a:pt x="9947148" y="94389"/>
                  <a:pt x="9947148" y="197558"/>
                </a:cubicBezTo>
                <a:lnTo>
                  <a:pt x="9947148" y="1623950"/>
                </a:lnTo>
                <a:cubicBezTo>
                  <a:pt x="9947148" y="1727119"/>
                  <a:pt x="9863513" y="1810754"/>
                  <a:pt x="9760344" y="18107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84" name="标题 1"/>
          <p:cNvSpPr txBox="true"/>
          <p:nvPr/>
        </p:nvSpPr>
        <p:spPr>
          <a:xfrm rot="0" flipH="false" flipV="false">
            <a:off x="660400" y="1697200"/>
            <a:ext cx="9947149" cy="1800000"/>
          </a:xfrm>
          <a:custGeom>
            <a:avLst/>
            <a:gdLst>
              <a:gd name="connsiteX0" fmla="*/ 413953 w 9947149"/>
              <a:gd name="connsiteY0" fmla="*/ 0 h 1800000"/>
              <a:gd name="connsiteX1" fmla="*/ 454298 w 9947149"/>
              <a:gd name="connsiteY1" fmla="*/ 0 h 1800000"/>
              <a:gd name="connsiteX2" fmla="*/ 9760345 w 9947149"/>
              <a:gd name="connsiteY2" fmla="*/ 0 h 1800000"/>
              <a:gd name="connsiteX3" fmla="*/ 9947149 w 9947149"/>
              <a:gd name="connsiteY3" fmla="*/ 186804 h 1800000"/>
              <a:gd name="connsiteX4" fmla="*/ 9947149 w 9947149"/>
              <a:gd name="connsiteY4" fmla="*/ 1613196 h 1800000"/>
              <a:gd name="connsiteX5" fmla="*/ 9760345 w 9947149"/>
              <a:gd name="connsiteY5" fmla="*/ 1800000 h 1800000"/>
              <a:gd name="connsiteX6" fmla="*/ 454297 w 9947149"/>
              <a:gd name="connsiteY6" fmla="*/ 1800000 h 1800000"/>
              <a:gd name="connsiteX7" fmla="*/ 413953 w 9947149"/>
              <a:gd name="connsiteY7" fmla="*/ 1800000 h 1800000"/>
              <a:gd name="connsiteX8" fmla="*/ 227149 w 9947149"/>
              <a:gd name="connsiteY8" fmla="*/ 1613196 h 1800000"/>
              <a:gd name="connsiteX9" fmla="*/ 227149 w 9947149"/>
              <a:gd name="connsiteY9" fmla="*/ 1554677 h 1800000"/>
              <a:gd name="connsiteX10" fmla="*/ 227148 w 9947149"/>
              <a:gd name="connsiteY10" fmla="*/ 1554671 h 1800000"/>
              <a:gd name="connsiteX11" fmla="*/ 227149 w 9947149"/>
              <a:gd name="connsiteY11" fmla="*/ 1145329 h 1800000"/>
              <a:gd name="connsiteX12" fmla="*/ 0 w 9947149"/>
              <a:gd name="connsiteY12" fmla="*/ 900000 h 1800000"/>
              <a:gd name="connsiteX13" fmla="*/ 227149 w 9947149"/>
              <a:gd name="connsiteY13" fmla="*/ 654671 h 1800000"/>
              <a:gd name="connsiteX14" fmla="*/ 227149 w 9947149"/>
              <a:gd name="connsiteY14" fmla="*/ 245329 h 1800000"/>
              <a:gd name="connsiteX15" fmla="*/ 227149 w 9947149"/>
              <a:gd name="connsiteY15" fmla="*/ 186804 h 1800000"/>
              <a:gd name="connsiteX16" fmla="*/ 413953 w 9947149"/>
              <a:gd name="connsiteY16" fmla="*/ 0 h 1800000"/>
            </a:gdLst>
            <a:rect l="l" t="t" r="r" b="b"/>
            <a:pathLst>
              <a:path w="9947149" h="1800000">
                <a:moveTo>
                  <a:pt x="413953" y="0"/>
                </a:moveTo>
                <a:lnTo>
                  <a:pt x="454298" y="0"/>
                </a:lnTo>
                <a:lnTo>
                  <a:pt x="9760345" y="0"/>
                </a:lnTo>
                <a:cubicBezTo>
                  <a:pt x="9863514" y="0"/>
                  <a:pt x="9947149" y="83635"/>
                  <a:pt x="9947149" y="186804"/>
                </a:cubicBezTo>
                <a:lnTo>
                  <a:pt x="9947149" y="1613196"/>
                </a:lnTo>
                <a:cubicBezTo>
                  <a:pt x="9947149" y="1716365"/>
                  <a:pt x="9863514" y="1800000"/>
                  <a:pt x="9760345" y="1800000"/>
                </a:cubicBezTo>
                <a:lnTo>
                  <a:pt x="454297" y="1800000"/>
                </a:lnTo>
                <a:lnTo>
                  <a:pt x="413953" y="1800000"/>
                </a:lnTo>
                <a:cubicBezTo>
                  <a:pt x="310784" y="1800000"/>
                  <a:pt x="227149" y="1716365"/>
                  <a:pt x="227149" y="1613196"/>
                </a:cubicBezTo>
                <a:lnTo>
                  <a:pt x="227149" y="1554677"/>
                </a:lnTo>
                <a:lnTo>
                  <a:pt x="227148" y="1554671"/>
                </a:lnTo>
                <a:cubicBezTo>
                  <a:pt x="227148" y="1418224"/>
                  <a:pt x="227149" y="1281776"/>
                  <a:pt x="227149" y="1145329"/>
                </a:cubicBezTo>
                <a:cubicBezTo>
                  <a:pt x="227149" y="1009838"/>
                  <a:pt x="125451" y="900000"/>
                  <a:pt x="0" y="900000"/>
                </a:cubicBezTo>
                <a:cubicBezTo>
                  <a:pt x="125451" y="900000"/>
                  <a:pt x="227149" y="790162"/>
                  <a:pt x="227149" y="654671"/>
                </a:cubicBezTo>
                <a:lnTo>
                  <a:pt x="227149" y="245329"/>
                </a:lnTo>
                <a:lnTo>
                  <a:pt x="227149" y="186804"/>
                </a:lnTo>
                <a:cubicBezTo>
                  <a:pt x="227149" y="83635"/>
                  <a:pt x="310784" y="0"/>
                  <a:pt x="4139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85" name="标题 1"/>
          <p:cNvSpPr txBox="true"/>
          <p:nvPr/>
        </p:nvSpPr>
        <p:spPr>
          <a:xfrm rot="0" flipH="false" flipV="false">
            <a:off x="1247549" y="1827500"/>
            <a:ext cx="9000000" cy="15013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false" anchor="ctr"/>
          <a:lstStyle/>
          <a:p>
            <a:pPr algn="l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进一步优化算法模型，提高预测准确率和系统性能。</a:t>
            </a:r>
            <a:endParaRPr lang="zh-CN"/>
          </a:p>
        </p:txBody>
      </p:sp>
      <p:sp>
        <p:nvSpPr>
          <p:cNvPr id="586" name="标题 1"/>
          <p:cNvSpPr txBox="true"/>
          <p:nvPr/>
        </p:nvSpPr>
        <p:spPr>
          <a:xfrm rot="0" flipH="false" flipV="false">
            <a:off x="1931752" y="3948300"/>
            <a:ext cx="9000000" cy="15267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false" anchor="ctr"/>
          <a:lstStyle/>
          <a:p>
            <a:pPr algn="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拓展应用场景，如智能停车、智能物流等，为城市交通管理提供更全面的解决方案。</a:t>
            </a:r>
            <a:endParaRPr lang="zh-CN"/>
          </a:p>
        </p:txBody>
      </p:sp>
      <p:sp>
        <p:nvSpPr>
          <p:cNvPr id="587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88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89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未来优化方向与应用场景</a:t>
            </a:r>
            <a:endParaRPr lang="zh-CN"/>
          </a:p>
        </p:txBody>
      </p:sp>
    </p:spTree>
  </p:cSld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5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92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93" name="标题 1"/>
          <p:cNvSpPr txBox="true"/>
          <p:nvPr/>
        </p:nvSpPr>
        <p:spPr>
          <a:xfrm rot="10800000" flipH="true" flipV="false">
            <a:off x="-13442" y="3051826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94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95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96" name="标题 1"/>
          <p:cNvSpPr txBox="true"/>
          <p:nvPr/>
        </p:nvSpPr>
        <p:spPr>
          <a:xfrm rot="0" flipH="false" flipV="false">
            <a:off x="-1291" y="559738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97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598" name="标题 1"/>
          <p:cNvSpPr txBox="true"/>
          <p:nvPr/>
        </p:nvSpPr>
        <p:spPr>
          <a:xfrm rot="0" flipH="false" flipV="false">
            <a:off x="905428" y="2279439"/>
            <a:ext cx="5204808" cy="201933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30000"/>
              </a:lnSpc>
            </a:pPr>
            <a:r>
              <a:rPr lang="en-US" sz="40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谢谢大家</a:t>
            </a:r>
            <a:endParaRPr lang="zh-CN"/>
          </a:p>
        </p:txBody>
      </p:sp>
      <p:sp>
        <p:nvSpPr>
          <p:cNvPr id="599" name="标题 1"/>
          <p:cNvSpPr txBox="true"/>
          <p:nvPr/>
        </p:nvSpPr>
        <p:spPr>
          <a:xfrm rot="0" flipH="false" flipV="false">
            <a:off x="919689" y="1431974"/>
            <a:ext cx="3050917" cy="913557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5400">
                <a:ln w="12700">
                  <a:noFill/>
                </a:ln>
                <a:gradFill>
                  <a:gsLst>
                    <a:gs pos="0">
                      <a:srgbClr val="0F6FC6">
                        <a:alpha val="100000"/>
                      </a:srgbClr>
                    </a:gs>
                    <a:gs pos="93000">
                      <a:srgbClr val="C8E3FB">
                        <a:alpha val="0"/>
                      </a:srgbClr>
                    </a:gs>
                  </a:gsLst>
                  <a:lin ang="5400000" scaled="false"/>
                </a:gradFill>
                <a:latin typeface="Source Han Sans CN Bold"/>
                <a:ea typeface="Source Han Sans CN Bold"/>
                <a:cs typeface="Source Han Sans CN Bold"/>
              </a:rPr>
              <a:t>2025</a:t>
            </a:r>
            <a:endParaRPr/>
          </a:p>
        </p:txBody>
      </p:sp>
      <p:sp>
        <p:nvSpPr>
          <p:cNvPr id="600" name="标题 1"/>
          <p:cNvSpPr txBox="true"/>
          <p:nvPr/>
        </p:nvSpPr>
        <p:spPr>
          <a:xfrm rot="0" flipH="false" flipV="false">
            <a:off x="914400" y="532822"/>
            <a:ext cx="1966408" cy="244185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6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03" name="标题 1"/>
          <p:cNvSpPr txBox="true"/>
          <p:nvPr/>
        </p:nvSpPr>
        <p:spPr>
          <a:xfrm rot="0" flipH="false" flipV="false">
            <a:off x="660400" y="1297826"/>
            <a:ext cx="3073854" cy="1792809"/>
          </a:xfrm>
          <a:custGeom>
            <a:avLst/>
            <a:gdLst>
              <a:gd name="T0" fmla="*/ 549 w 585"/>
              <a:gd name="T1" fmla="*/ 0 h 386"/>
              <a:gd name="T2" fmla="*/ 36 w 585"/>
              <a:gd name="T3" fmla="*/ 0 h 386"/>
              <a:gd name="T4" fmla="*/ 0 w 585"/>
              <a:gd name="T5" fmla="*/ 36 h 386"/>
              <a:gd name="T6" fmla="*/ 0 w 585"/>
              <a:gd name="T7" fmla="*/ 283 h 386"/>
              <a:gd name="T8" fmla="*/ 36 w 585"/>
              <a:gd name="T9" fmla="*/ 319 h 386"/>
              <a:gd name="T10" fmla="*/ 418 w 585"/>
              <a:gd name="T11" fmla="*/ 319 h 386"/>
              <a:gd name="T12" fmla="*/ 405 w 585"/>
              <a:gd name="T13" fmla="*/ 363 h 386"/>
              <a:gd name="T14" fmla="*/ 426 w 585"/>
              <a:gd name="T15" fmla="*/ 378 h 386"/>
              <a:gd name="T16" fmla="*/ 500 w 585"/>
              <a:gd name="T17" fmla="*/ 323 h 386"/>
              <a:gd name="T18" fmla="*/ 504 w 585"/>
              <a:gd name="T19" fmla="*/ 319 h 386"/>
              <a:gd name="T20" fmla="*/ 549 w 585"/>
              <a:gd name="T21" fmla="*/ 319 h 386"/>
              <a:gd name="T22" fmla="*/ 585 w 585"/>
              <a:gd name="T23" fmla="*/ 283 h 386"/>
              <a:gd name="T24" fmla="*/ 585 w 585"/>
              <a:gd name="T25" fmla="*/ 36 h 386"/>
              <a:gd name="T26" fmla="*/ 549 w 585"/>
              <a:gd name="T27" fmla="*/ 0 h 386"/>
            </a:gdLst>
            <a:rect l="0" t="0" r="r" b="b"/>
            <a:pathLst>
              <a:path w="585" h="386">
                <a:moveTo>
                  <a:pt x="549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302"/>
                  <a:pt x="16" y="319"/>
                  <a:pt x="36" y="319"/>
                </a:cubicBezTo>
                <a:cubicBezTo>
                  <a:pt x="418" y="319"/>
                  <a:pt x="418" y="319"/>
                  <a:pt x="418" y="319"/>
                </a:cubicBezTo>
                <a:cubicBezTo>
                  <a:pt x="405" y="363"/>
                  <a:pt x="405" y="363"/>
                  <a:pt x="405" y="363"/>
                </a:cubicBezTo>
                <a:cubicBezTo>
                  <a:pt x="401" y="376"/>
                  <a:pt x="415" y="386"/>
                  <a:pt x="426" y="378"/>
                </a:cubicBezTo>
                <a:cubicBezTo>
                  <a:pt x="500" y="323"/>
                  <a:pt x="500" y="323"/>
                  <a:pt x="500" y="323"/>
                </a:cubicBezTo>
                <a:cubicBezTo>
                  <a:pt x="502" y="322"/>
                  <a:pt x="503" y="320"/>
                  <a:pt x="504" y="319"/>
                </a:cubicBezTo>
                <a:cubicBezTo>
                  <a:pt x="549" y="319"/>
                  <a:pt x="549" y="319"/>
                  <a:pt x="549" y="319"/>
                </a:cubicBezTo>
                <a:cubicBezTo>
                  <a:pt x="569" y="319"/>
                  <a:pt x="585" y="302"/>
                  <a:pt x="585" y="283"/>
                </a:cubicBezTo>
                <a:cubicBezTo>
                  <a:pt x="585" y="36"/>
                  <a:pt x="585" y="36"/>
                  <a:pt x="585" y="36"/>
                </a:cubicBezTo>
                <a:cubicBezTo>
                  <a:pt x="585" y="16"/>
                  <a:pt x="569" y="0"/>
                  <a:pt x="549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604" name="标题 1"/>
          <p:cNvSpPr txBox="true"/>
          <p:nvPr/>
        </p:nvSpPr>
        <p:spPr>
          <a:xfrm rot="0" flipH="false" flipV="false">
            <a:off x="1817881" y="1612365"/>
            <a:ext cx="758892" cy="822066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05" name="标题 1"/>
          <p:cNvSpPr txBox="true"/>
          <p:nvPr/>
        </p:nvSpPr>
        <p:spPr>
          <a:xfrm rot="0" flipH="false" flipV="false">
            <a:off x="660400" y="3674589"/>
            <a:ext cx="3073854" cy="25103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随着</a:t>
            </a: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城市化进程加速，机动车保有量持续攀升。以</a:t>
            </a:r>
            <a:r>
              <a:rPr lang="zh-CN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陕西</a:t>
            </a: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为例，2024年机动车保有量突破1151.69</a:t>
            </a: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万辆，高峰时段主要干道拥堵里程占比达40%。
通勤时间大幅延长，居民平均单程通勤时间从2010年的45分钟增至2024年的60分钟，严重影响生活品质。</a:t>
            </a:r>
            <a:endParaRPr/>
          </a:p>
        </p:txBody>
      </p:sp>
      <p:sp>
        <p:nvSpPr>
          <p:cNvPr id="606" name="标题 1"/>
          <p:cNvSpPr txBox="true"/>
          <p:nvPr/>
        </p:nvSpPr>
        <p:spPr>
          <a:xfrm rot="0" flipH="false" flipV="false">
            <a:off x="660400" y="3187556"/>
            <a:ext cx="3073854" cy="436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交通拥堵日益严重</a:t>
            </a:r>
            <a:endParaRPr lang="zh-CN"/>
          </a:p>
        </p:txBody>
      </p:sp>
      <p:sp>
        <p:nvSpPr>
          <p:cNvPr id="607" name="标题 1"/>
          <p:cNvSpPr txBox="true"/>
          <p:nvPr/>
        </p:nvSpPr>
        <p:spPr>
          <a:xfrm rot="0" flipH="false" flipV="false">
            <a:off x="4552723" y="1297826"/>
            <a:ext cx="3073854" cy="1792809"/>
          </a:xfrm>
          <a:custGeom>
            <a:avLst/>
            <a:gdLst>
              <a:gd name="T0" fmla="*/ 549 w 585"/>
              <a:gd name="T1" fmla="*/ 0 h 386"/>
              <a:gd name="T2" fmla="*/ 36 w 585"/>
              <a:gd name="T3" fmla="*/ 0 h 386"/>
              <a:gd name="T4" fmla="*/ 0 w 585"/>
              <a:gd name="T5" fmla="*/ 36 h 386"/>
              <a:gd name="T6" fmla="*/ 0 w 585"/>
              <a:gd name="T7" fmla="*/ 283 h 386"/>
              <a:gd name="T8" fmla="*/ 36 w 585"/>
              <a:gd name="T9" fmla="*/ 319 h 386"/>
              <a:gd name="T10" fmla="*/ 418 w 585"/>
              <a:gd name="T11" fmla="*/ 319 h 386"/>
              <a:gd name="T12" fmla="*/ 405 w 585"/>
              <a:gd name="T13" fmla="*/ 363 h 386"/>
              <a:gd name="T14" fmla="*/ 426 w 585"/>
              <a:gd name="T15" fmla="*/ 378 h 386"/>
              <a:gd name="T16" fmla="*/ 500 w 585"/>
              <a:gd name="T17" fmla="*/ 323 h 386"/>
              <a:gd name="T18" fmla="*/ 504 w 585"/>
              <a:gd name="T19" fmla="*/ 319 h 386"/>
              <a:gd name="T20" fmla="*/ 549 w 585"/>
              <a:gd name="T21" fmla="*/ 319 h 386"/>
              <a:gd name="T22" fmla="*/ 585 w 585"/>
              <a:gd name="T23" fmla="*/ 283 h 386"/>
              <a:gd name="T24" fmla="*/ 585 w 585"/>
              <a:gd name="T25" fmla="*/ 36 h 386"/>
              <a:gd name="T26" fmla="*/ 549 w 585"/>
              <a:gd name="T27" fmla="*/ 0 h 386"/>
            </a:gdLst>
            <a:rect l="0" t="0" r="r" b="b"/>
            <a:pathLst>
              <a:path w="585" h="386">
                <a:moveTo>
                  <a:pt x="549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302"/>
                  <a:pt x="16" y="319"/>
                  <a:pt x="36" y="319"/>
                </a:cubicBezTo>
                <a:cubicBezTo>
                  <a:pt x="418" y="319"/>
                  <a:pt x="418" y="319"/>
                  <a:pt x="418" y="319"/>
                </a:cubicBezTo>
                <a:cubicBezTo>
                  <a:pt x="405" y="363"/>
                  <a:pt x="405" y="363"/>
                  <a:pt x="405" y="363"/>
                </a:cubicBezTo>
                <a:cubicBezTo>
                  <a:pt x="401" y="376"/>
                  <a:pt x="415" y="386"/>
                  <a:pt x="426" y="378"/>
                </a:cubicBezTo>
                <a:cubicBezTo>
                  <a:pt x="500" y="323"/>
                  <a:pt x="500" y="323"/>
                  <a:pt x="500" y="323"/>
                </a:cubicBezTo>
                <a:cubicBezTo>
                  <a:pt x="502" y="322"/>
                  <a:pt x="503" y="320"/>
                  <a:pt x="504" y="319"/>
                </a:cubicBezTo>
                <a:cubicBezTo>
                  <a:pt x="549" y="319"/>
                  <a:pt x="549" y="319"/>
                  <a:pt x="549" y="319"/>
                </a:cubicBezTo>
                <a:cubicBezTo>
                  <a:pt x="569" y="319"/>
                  <a:pt x="585" y="302"/>
                  <a:pt x="585" y="283"/>
                </a:cubicBezTo>
                <a:cubicBezTo>
                  <a:pt x="585" y="36"/>
                  <a:pt x="585" y="36"/>
                  <a:pt x="585" y="36"/>
                </a:cubicBezTo>
                <a:cubicBezTo>
                  <a:pt x="585" y="16"/>
                  <a:pt x="569" y="0"/>
                  <a:pt x="549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608" name="标题 1"/>
          <p:cNvSpPr txBox="true"/>
          <p:nvPr/>
        </p:nvSpPr>
        <p:spPr>
          <a:xfrm rot="0" flipH="false" flipV="false">
            <a:off x="5694363" y="1612365"/>
            <a:ext cx="790574" cy="822066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09" name="标题 1"/>
          <p:cNvSpPr txBox="true"/>
          <p:nvPr/>
        </p:nvSpPr>
        <p:spPr>
          <a:xfrm rot="0" flipH="false" flipV="false">
            <a:off x="4552723" y="3674589"/>
            <a:ext cx="3073854" cy="25103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据交通部门统计，2024年城市交通事故发生率较2020年增长15%，其中因道路拥堵引发的追尾事故占比达40%。
交通事故不仅造成人员伤亡，还导致交通瘫痪，每次事故平均恢复通行时间超过30分钟。</a:t>
            </a:r>
            <a:endParaRPr lang="zh-CN"/>
          </a:p>
        </p:txBody>
      </p:sp>
      <p:sp>
        <p:nvSpPr>
          <p:cNvPr id="610" name="标题 1"/>
          <p:cNvSpPr txBox="true"/>
          <p:nvPr/>
        </p:nvSpPr>
        <p:spPr>
          <a:xfrm rot="0" flipH="false" flipV="false">
            <a:off x="4552723" y="3187556"/>
            <a:ext cx="3073854" cy="436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交通事故频发</a:t>
            </a:r>
            <a:endParaRPr lang="zh-CN"/>
          </a:p>
        </p:txBody>
      </p:sp>
      <p:sp>
        <p:nvSpPr>
          <p:cNvPr id="611" name="标题 1"/>
          <p:cNvSpPr txBox="true"/>
          <p:nvPr/>
        </p:nvSpPr>
        <p:spPr>
          <a:xfrm rot="0" flipH="false" flipV="false">
            <a:off x="8445046" y="1297826"/>
            <a:ext cx="3073854" cy="1792808"/>
          </a:xfrm>
          <a:custGeom>
            <a:avLst/>
            <a:gdLst>
              <a:gd name="T0" fmla="*/ 549 w 585"/>
              <a:gd name="T1" fmla="*/ 0 h 386"/>
              <a:gd name="T2" fmla="*/ 36 w 585"/>
              <a:gd name="T3" fmla="*/ 0 h 386"/>
              <a:gd name="T4" fmla="*/ 0 w 585"/>
              <a:gd name="T5" fmla="*/ 36 h 386"/>
              <a:gd name="T6" fmla="*/ 0 w 585"/>
              <a:gd name="T7" fmla="*/ 283 h 386"/>
              <a:gd name="T8" fmla="*/ 36 w 585"/>
              <a:gd name="T9" fmla="*/ 319 h 386"/>
              <a:gd name="T10" fmla="*/ 418 w 585"/>
              <a:gd name="T11" fmla="*/ 319 h 386"/>
              <a:gd name="T12" fmla="*/ 405 w 585"/>
              <a:gd name="T13" fmla="*/ 363 h 386"/>
              <a:gd name="T14" fmla="*/ 426 w 585"/>
              <a:gd name="T15" fmla="*/ 378 h 386"/>
              <a:gd name="T16" fmla="*/ 500 w 585"/>
              <a:gd name="T17" fmla="*/ 323 h 386"/>
              <a:gd name="T18" fmla="*/ 504 w 585"/>
              <a:gd name="T19" fmla="*/ 319 h 386"/>
              <a:gd name="T20" fmla="*/ 549 w 585"/>
              <a:gd name="T21" fmla="*/ 319 h 386"/>
              <a:gd name="T22" fmla="*/ 585 w 585"/>
              <a:gd name="T23" fmla="*/ 283 h 386"/>
              <a:gd name="T24" fmla="*/ 585 w 585"/>
              <a:gd name="T25" fmla="*/ 36 h 386"/>
              <a:gd name="T26" fmla="*/ 549 w 585"/>
              <a:gd name="T27" fmla="*/ 0 h 386"/>
            </a:gdLst>
            <a:rect l="0" t="0" r="r" b="b"/>
            <a:pathLst>
              <a:path w="585" h="386">
                <a:moveTo>
                  <a:pt x="549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302"/>
                  <a:pt x="16" y="319"/>
                  <a:pt x="36" y="319"/>
                </a:cubicBezTo>
                <a:cubicBezTo>
                  <a:pt x="418" y="319"/>
                  <a:pt x="418" y="319"/>
                  <a:pt x="418" y="319"/>
                </a:cubicBezTo>
                <a:cubicBezTo>
                  <a:pt x="405" y="363"/>
                  <a:pt x="405" y="363"/>
                  <a:pt x="405" y="363"/>
                </a:cubicBezTo>
                <a:cubicBezTo>
                  <a:pt x="401" y="376"/>
                  <a:pt x="415" y="386"/>
                  <a:pt x="426" y="378"/>
                </a:cubicBezTo>
                <a:cubicBezTo>
                  <a:pt x="500" y="323"/>
                  <a:pt x="500" y="323"/>
                  <a:pt x="500" y="323"/>
                </a:cubicBezTo>
                <a:cubicBezTo>
                  <a:pt x="502" y="322"/>
                  <a:pt x="503" y="320"/>
                  <a:pt x="504" y="319"/>
                </a:cubicBezTo>
                <a:cubicBezTo>
                  <a:pt x="549" y="319"/>
                  <a:pt x="549" y="319"/>
                  <a:pt x="549" y="319"/>
                </a:cubicBezTo>
                <a:cubicBezTo>
                  <a:pt x="569" y="319"/>
                  <a:pt x="585" y="302"/>
                  <a:pt x="585" y="283"/>
                </a:cubicBezTo>
                <a:cubicBezTo>
                  <a:pt x="585" y="36"/>
                  <a:pt x="585" y="36"/>
                  <a:pt x="585" y="36"/>
                </a:cubicBezTo>
                <a:cubicBezTo>
                  <a:pt x="585" y="16"/>
                  <a:pt x="569" y="0"/>
                  <a:pt x="549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false" anchor="t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612" name="标题 1"/>
          <p:cNvSpPr txBox="true"/>
          <p:nvPr/>
        </p:nvSpPr>
        <p:spPr>
          <a:xfrm rot="0" flipH="false" flipV="false">
            <a:off x="9571000" y="1612365"/>
            <a:ext cx="821946" cy="822066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13" name="标题 1"/>
          <p:cNvSpPr txBox="true"/>
          <p:nvPr/>
        </p:nvSpPr>
        <p:spPr>
          <a:xfrm rot="0" flipH="false" flipV="false">
            <a:off x="8445046" y="3674589"/>
            <a:ext cx="3073854" cy="25103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交通拥堵使车辆怠速运行时间增加，尾气排放量显著上升。2024年城市机动车尾气排放量占总污染物排放量的35%，较2015年增长10个百分点。
空气质量恶化，雾霾天数增多，对居民健康产生严重威胁，呼吸道疾病发病率上升20%。</a:t>
            </a:r>
            <a:endParaRPr lang="zh-CN"/>
          </a:p>
        </p:txBody>
      </p:sp>
      <p:sp>
        <p:nvSpPr>
          <p:cNvPr id="614" name="标题 1"/>
          <p:cNvSpPr txBox="true"/>
          <p:nvPr/>
        </p:nvSpPr>
        <p:spPr>
          <a:xfrm rot="0" flipH="false" flipV="false">
            <a:off x="8445046" y="3200256"/>
            <a:ext cx="3073854" cy="4240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环境污染加剧</a:t>
            </a:r>
            <a:endParaRPr lang="zh-CN"/>
          </a:p>
        </p:txBody>
      </p:sp>
      <p:sp>
        <p:nvSpPr>
          <p:cNvPr id="615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16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17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zh-CN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项目背景</a:t>
            </a:r>
            <a:endParaRPr/>
          </a:p>
        </p:txBody>
      </p:sp>
    </p:spTree>
  </p:cSld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6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20" name="标题 1"/>
          <p:cNvSpPr txBox="true"/>
          <p:nvPr/>
        </p:nvSpPr>
        <p:spPr>
          <a:xfrm rot="0" flipH="false" flipV="false">
            <a:off x="1014730" y="3908639"/>
            <a:ext cx="2539999" cy="4271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sz="1800">
                <a:latin typeface="Calibri"/>
                <a:ea typeface="Calibri"/>
                <a:cs typeface="+mn-cs"/>
              </a:rPr>
              <a:t>探索性分析</a:t>
            </a:r>
            <a:endParaRPr/>
          </a:p>
        </p:txBody>
      </p:sp>
      <p:sp>
        <p:nvSpPr>
          <p:cNvPr id="621" name="标题 1"/>
          <p:cNvSpPr txBox="true"/>
          <p:nvPr/>
        </p:nvSpPr>
        <p:spPr>
          <a:xfrm rot="0" flipH="false" flipV="false">
            <a:off x="1077274" y="4501828"/>
            <a:ext cx="2423162" cy="173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sz="1400">
                <a:latin typeface="宋体"/>
                <a:ea typeface="宋体"/>
                <a:cs typeface="+mn-cs"/>
              </a:rPr>
              <a:t>通过对数据集的深入分析，识别影响交通流量的关键因素，并可视化这些因素与交通流量之间的关系。此部分将对数据的分布、趋势和潜在的相关性进行详细探讨，以便为后续的模型构建提供基础。</a:t>
            </a:r>
            <a:endParaRPr/>
          </a:p>
        </p:txBody>
      </p:sp>
      <p:sp>
        <p:nvSpPr>
          <p:cNvPr id="622" name="标题 1"/>
          <p:cNvSpPr txBox="true"/>
          <p:nvPr/>
        </p:nvSpPr>
        <p:spPr>
          <a:xfrm rot="0" flipH="false" flipV="false">
            <a:off x="4826001" y="3908639"/>
            <a:ext cx="2539999" cy="4271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sz="1800">
                <a:latin typeface="Calibri"/>
                <a:ea typeface="Calibri"/>
                <a:cs typeface="+mn-cs"/>
              </a:rPr>
              <a:t>数据预处理</a:t>
            </a:r>
            <a:endParaRPr/>
          </a:p>
        </p:txBody>
      </p:sp>
      <p:sp>
        <p:nvSpPr>
          <p:cNvPr id="623" name="标题 1"/>
          <p:cNvSpPr txBox="true"/>
          <p:nvPr/>
        </p:nvSpPr>
        <p:spPr>
          <a:xfrm rot="0" flipH="false" flipV="false">
            <a:off x="4886047" y="4501828"/>
            <a:ext cx="2423162" cy="173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sz="1600">
                <a:latin typeface="宋体"/>
                <a:ea typeface="宋体"/>
                <a:cs typeface="+mn-cs"/>
              </a:rPr>
              <a:t>对原始数据进行清洗和处理，以确保数据的质量和一致性。</a:t>
            </a:r>
            <a:endParaRPr/>
          </a:p>
        </p:txBody>
      </p:sp>
      <p:sp>
        <p:nvSpPr>
          <p:cNvPr id="624" name="标题 1"/>
          <p:cNvSpPr txBox="true"/>
          <p:nvPr/>
        </p:nvSpPr>
        <p:spPr>
          <a:xfrm rot="0" flipH="false" flipV="false">
            <a:off x="8679451" y="3908639"/>
            <a:ext cx="2539999" cy="4271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sz="1800">
                <a:latin typeface="Calibri"/>
                <a:ea typeface="Calibri"/>
                <a:cs typeface="+mn-cs"/>
              </a:rPr>
              <a:t>建模预测</a:t>
            </a:r>
            <a:endParaRPr/>
          </a:p>
        </p:txBody>
      </p:sp>
      <p:sp>
        <p:nvSpPr>
          <p:cNvPr id="625" name="标题 1"/>
          <p:cNvSpPr txBox="true"/>
          <p:nvPr/>
        </p:nvSpPr>
        <p:spPr>
          <a:xfrm rot="0" flipH="false" flipV="false">
            <a:off x="8702039" y="4501828"/>
            <a:ext cx="2423162" cy="173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sz="1600">
                <a:latin typeface="宋体"/>
                <a:ea typeface="宋体"/>
                <a:cs typeface="+mn-cs"/>
              </a:rPr>
              <a:t>使用多种机器学习算法（如随机森林、支持向量机、梯度提升等）构建交通流量预测模型。</a:t>
            </a:r>
            <a:endParaRPr/>
          </a:p>
        </p:txBody>
      </p:sp>
      <p:sp>
        <p:nvSpPr>
          <p:cNvPr id="626" name="标题 1"/>
          <p:cNvSpPr txBox="true"/>
          <p:nvPr/>
        </p:nvSpPr>
        <p:spPr>
          <a:xfrm rot="0" flipH="false" flipV="false">
            <a:off x="1954090" y="3247159"/>
            <a:ext cx="669530" cy="175358"/>
          </a:xfrm>
          <a:custGeom>
            <a:avLst/>
            <a:gdLst>
              <a:gd name="connsiteX0" fmla="*/ 778672 w 778671"/>
              <a:gd name="connsiteY0" fmla="*/ 187955 h 375910"/>
              <a:gd name="connsiteX1" fmla="*/ 389336 w 778671"/>
              <a:gd name="connsiteY1" fmla="*/ 375911 h 375910"/>
              <a:gd name="connsiteX2" fmla="*/ 0 w 778671"/>
              <a:gd name="connsiteY2" fmla="*/ 187955 h 375910"/>
              <a:gd name="connsiteX3" fmla="*/ 389336 w 778671"/>
              <a:gd name="connsiteY3" fmla="*/ 0 h 375910"/>
              <a:gd name="connsiteX4" fmla="*/ 778672 w 778671"/>
              <a:gd name="connsiteY4" fmla="*/ 187955 h 375910"/>
            </a:gdLst>
            <a:rect l="l" t="t" r="r" b="b"/>
            <a:pathLst>
              <a:path w="778671" h="375910">
                <a:moveTo>
                  <a:pt x="778672" y="187955"/>
                </a:moveTo>
                <a:cubicBezTo>
                  <a:pt x="778672" y="291760"/>
                  <a:pt x="604360" y="375911"/>
                  <a:pt x="389336" y="375911"/>
                </a:cubicBezTo>
                <a:cubicBezTo>
                  <a:pt x="174312" y="375911"/>
                  <a:pt x="0" y="291760"/>
                  <a:pt x="0" y="187955"/>
                </a:cubicBezTo>
                <a:cubicBezTo>
                  <a:pt x="0" y="84150"/>
                  <a:pt x="174312" y="0"/>
                  <a:pt x="389336" y="0"/>
                </a:cubicBezTo>
                <a:cubicBezTo>
                  <a:pt x="604360" y="0"/>
                  <a:pt x="778672" y="84150"/>
                  <a:pt x="778672" y="187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27" name="标题 1"/>
          <p:cNvSpPr txBox="true"/>
          <p:nvPr/>
        </p:nvSpPr>
        <p:spPr>
          <a:xfrm rot="0" flipH="false" flipV="false">
            <a:off x="1753231" y="2070655"/>
            <a:ext cx="1071249" cy="1253533"/>
          </a:xfrm>
          <a:custGeom>
            <a:avLst/>
            <a:gdLst>
              <a:gd name="connsiteX0" fmla="*/ 710840 w 1245875"/>
              <a:gd name="connsiteY0" fmla="*/ 1422970 h 1457874"/>
              <a:gd name="connsiteX1" fmla="*/ 1245707 w 1245875"/>
              <a:gd name="connsiteY1" fmla="*/ 610064 h 1457874"/>
              <a:gd name="connsiteX2" fmla="*/ 622770 w 1245875"/>
              <a:gd name="connsiteY2" fmla="*/ -120 h 1457874"/>
              <a:gd name="connsiteX3" fmla="*/ -168 w 1245875"/>
              <a:gd name="connsiteY3" fmla="*/ 610064 h 1457874"/>
              <a:gd name="connsiteX4" fmla="*/ 534699 w 1245875"/>
              <a:gd name="connsiteY4" fmla="*/ 1422970 h 1457874"/>
              <a:gd name="connsiteX5" fmla="*/ 534699 w 1245875"/>
              <a:gd name="connsiteY5" fmla="*/ 1422970 h 1457874"/>
              <a:gd name="connsiteX6" fmla="*/ 710840 w 1245875"/>
              <a:gd name="connsiteY6" fmla="*/ 1422970 h 1457874"/>
            </a:gdLst>
            <a:rect l="l" t="t" r="r" b="b"/>
            <a:pathLst>
              <a:path w="1245875" h="1457874">
                <a:moveTo>
                  <a:pt x="710840" y="1422970"/>
                </a:moveTo>
                <a:cubicBezTo>
                  <a:pt x="1067418" y="1089196"/>
                  <a:pt x="1245707" y="818229"/>
                  <a:pt x="1245707" y="610064"/>
                </a:cubicBezTo>
                <a:cubicBezTo>
                  <a:pt x="1245707" y="273060"/>
                  <a:pt x="966808" y="-120"/>
                  <a:pt x="622770" y="-120"/>
                </a:cubicBezTo>
                <a:cubicBezTo>
                  <a:pt x="278731" y="-120"/>
                  <a:pt x="-168" y="273060"/>
                  <a:pt x="-168" y="610064"/>
                </a:cubicBezTo>
                <a:cubicBezTo>
                  <a:pt x="-168" y="818229"/>
                  <a:pt x="178121" y="1089196"/>
                  <a:pt x="534699" y="1422970"/>
                </a:cubicBezTo>
                <a:lnTo>
                  <a:pt x="534699" y="1422970"/>
                </a:lnTo>
                <a:cubicBezTo>
                  <a:pt x="584255" y="1469350"/>
                  <a:pt x="661287" y="1469350"/>
                  <a:pt x="710840" y="142297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28" name="标题 1"/>
          <p:cNvSpPr txBox="true"/>
          <p:nvPr/>
        </p:nvSpPr>
        <p:spPr>
          <a:xfrm rot="0" flipH="false" flipV="false">
            <a:off x="2009770" y="2339439"/>
            <a:ext cx="558170" cy="558170"/>
          </a:xfrm>
          <a:custGeom>
            <a:avLst/>
            <a:gdLst>
              <a:gd name="connsiteX0" fmla="*/ 472573 w 472573"/>
              <a:gd name="connsiteY0" fmla="*/ 236287 h 472573"/>
              <a:gd name="connsiteX1" fmla="*/ 236287 w 472573"/>
              <a:gd name="connsiteY1" fmla="*/ 472573 h 472573"/>
              <a:gd name="connsiteX2" fmla="*/ 0 w 472573"/>
              <a:gd name="connsiteY2" fmla="*/ 236287 h 472573"/>
              <a:gd name="connsiteX3" fmla="*/ 236287 w 472573"/>
              <a:gd name="connsiteY3" fmla="*/ 0 h 472573"/>
              <a:gd name="connsiteX4" fmla="*/ 472573 w 472573"/>
              <a:gd name="connsiteY4" fmla="*/ 236287 h 472573"/>
            </a:gdLst>
            <a:rect l="l" t="t" r="r" b="b"/>
            <a:pathLst>
              <a:path w="472573" h="472573">
                <a:moveTo>
                  <a:pt x="472573" y="236287"/>
                </a:moveTo>
                <a:cubicBezTo>
                  <a:pt x="472573" y="366784"/>
                  <a:pt x="366784" y="472573"/>
                  <a:pt x="236287" y="472573"/>
                </a:cubicBezTo>
                <a:cubicBezTo>
                  <a:pt x="105789" y="472573"/>
                  <a:pt x="0" y="366784"/>
                  <a:pt x="0" y="236287"/>
                </a:cubicBezTo>
                <a:cubicBezTo>
                  <a:pt x="0" y="105789"/>
                  <a:pt x="105789" y="0"/>
                  <a:pt x="236287" y="0"/>
                </a:cubicBezTo>
                <a:cubicBezTo>
                  <a:pt x="366784" y="0"/>
                  <a:pt x="472573" y="105789"/>
                  <a:pt x="472573" y="23628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29" name="标题 1"/>
          <p:cNvSpPr txBox="true"/>
          <p:nvPr/>
        </p:nvSpPr>
        <p:spPr>
          <a:xfrm rot="0" flipH="false" flipV="false">
            <a:off x="2043748" y="2448608"/>
            <a:ext cx="481961" cy="279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01</a:t>
            </a:r>
            <a:endParaRPr lang="zh-CN"/>
          </a:p>
        </p:txBody>
      </p:sp>
      <p:sp>
        <p:nvSpPr>
          <p:cNvPr id="630" name="标题 1"/>
          <p:cNvSpPr txBox="true"/>
          <p:nvPr/>
        </p:nvSpPr>
        <p:spPr>
          <a:xfrm rot="0" flipH="false" flipV="false">
            <a:off x="9610611" y="3247159"/>
            <a:ext cx="669530" cy="175358"/>
          </a:xfrm>
          <a:custGeom>
            <a:avLst/>
            <a:gdLst>
              <a:gd name="connsiteX0" fmla="*/ 778672 w 778671"/>
              <a:gd name="connsiteY0" fmla="*/ 187955 h 375910"/>
              <a:gd name="connsiteX1" fmla="*/ 389336 w 778671"/>
              <a:gd name="connsiteY1" fmla="*/ 375911 h 375910"/>
              <a:gd name="connsiteX2" fmla="*/ 0 w 778671"/>
              <a:gd name="connsiteY2" fmla="*/ 187955 h 375910"/>
              <a:gd name="connsiteX3" fmla="*/ 389336 w 778671"/>
              <a:gd name="connsiteY3" fmla="*/ 0 h 375910"/>
              <a:gd name="connsiteX4" fmla="*/ 778672 w 778671"/>
              <a:gd name="connsiteY4" fmla="*/ 187955 h 375910"/>
            </a:gdLst>
            <a:rect l="l" t="t" r="r" b="b"/>
            <a:pathLst>
              <a:path w="778671" h="375910">
                <a:moveTo>
                  <a:pt x="778672" y="187955"/>
                </a:moveTo>
                <a:cubicBezTo>
                  <a:pt x="778672" y="291760"/>
                  <a:pt x="604360" y="375911"/>
                  <a:pt x="389336" y="375911"/>
                </a:cubicBezTo>
                <a:cubicBezTo>
                  <a:pt x="174312" y="375911"/>
                  <a:pt x="0" y="291760"/>
                  <a:pt x="0" y="187955"/>
                </a:cubicBezTo>
                <a:cubicBezTo>
                  <a:pt x="0" y="84150"/>
                  <a:pt x="174312" y="0"/>
                  <a:pt x="389336" y="0"/>
                </a:cubicBezTo>
                <a:cubicBezTo>
                  <a:pt x="604360" y="0"/>
                  <a:pt x="778672" y="84150"/>
                  <a:pt x="778672" y="187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31" name="标题 1"/>
          <p:cNvSpPr txBox="true"/>
          <p:nvPr/>
        </p:nvSpPr>
        <p:spPr>
          <a:xfrm rot="0" flipH="false" flipV="false">
            <a:off x="9409752" y="2101369"/>
            <a:ext cx="1071249" cy="1253533"/>
          </a:xfrm>
          <a:custGeom>
            <a:avLst/>
            <a:gdLst>
              <a:gd name="connsiteX0" fmla="*/ 710840 w 1245875"/>
              <a:gd name="connsiteY0" fmla="*/ 1422970 h 1457874"/>
              <a:gd name="connsiteX1" fmla="*/ 1245707 w 1245875"/>
              <a:gd name="connsiteY1" fmla="*/ 610064 h 1457874"/>
              <a:gd name="connsiteX2" fmla="*/ 622770 w 1245875"/>
              <a:gd name="connsiteY2" fmla="*/ -120 h 1457874"/>
              <a:gd name="connsiteX3" fmla="*/ -168 w 1245875"/>
              <a:gd name="connsiteY3" fmla="*/ 610064 h 1457874"/>
              <a:gd name="connsiteX4" fmla="*/ 534699 w 1245875"/>
              <a:gd name="connsiteY4" fmla="*/ 1422970 h 1457874"/>
              <a:gd name="connsiteX5" fmla="*/ 534699 w 1245875"/>
              <a:gd name="connsiteY5" fmla="*/ 1422970 h 1457874"/>
              <a:gd name="connsiteX6" fmla="*/ 710840 w 1245875"/>
              <a:gd name="connsiteY6" fmla="*/ 1422970 h 1457874"/>
            </a:gdLst>
            <a:rect l="l" t="t" r="r" b="b"/>
            <a:pathLst>
              <a:path w="1245875" h="1457874">
                <a:moveTo>
                  <a:pt x="710840" y="1422970"/>
                </a:moveTo>
                <a:cubicBezTo>
                  <a:pt x="1067418" y="1089196"/>
                  <a:pt x="1245707" y="818229"/>
                  <a:pt x="1245707" y="610064"/>
                </a:cubicBezTo>
                <a:cubicBezTo>
                  <a:pt x="1245707" y="273060"/>
                  <a:pt x="966808" y="-120"/>
                  <a:pt x="622770" y="-120"/>
                </a:cubicBezTo>
                <a:cubicBezTo>
                  <a:pt x="278731" y="-120"/>
                  <a:pt x="-168" y="273060"/>
                  <a:pt x="-168" y="610064"/>
                </a:cubicBezTo>
                <a:cubicBezTo>
                  <a:pt x="-168" y="818229"/>
                  <a:pt x="178121" y="1089196"/>
                  <a:pt x="534699" y="1422970"/>
                </a:cubicBezTo>
                <a:lnTo>
                  <a:pt x="534699" y="1422970"/>
                </a:lnTo>
                <a:cubicBezTo>
                  <a:pt x="584255" y="1469350"/>
                  <a:pt x="661287" y="1469350"/>
                  <a:pt x="710840" y="142297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32" name="标题 1"/>
          <p:cNvSpPr txBox="true"/>
          <p:nvPr/>
        </p:nvSpPr>
        <p:spPr>
          <a:xfrm rot="0" flipH="false" flipV="false">
            <a:off x="9653591" y="2314039"/>
            <a:ext cx="558170" cy="558170"/>
          </a:xfrm>
          <a:custGeom>
            <a:avLst/>
            <a:gdLst>
              <a:gd name="connsiteX0" fmla="*/ 472573 w 472573"/>
              <a:gd name="connsiteY0" fmla="*/ 236287 h 472573"/>
              <a:gd name="connsiteX1" fmla="*/ 236287 w 472573"/>
              <a:gd name="connsiteY1" fmla="*/ 472573 h 472573"/>
              <a:gd name="connsiteX2" fmla="*/ 0 w 472573"/>
              <a:gd name="connsiteY2" fmla="*/ 236287 h 472573"/>
              <a:gd name="connsiteX3" fmla="*/ 236287 w 472573"/>
              <a:gd name="connsiteY3" fmla="*/ 0 h 472573"/>
              <a:gd name="connsiteX4" fmla="*/ 472573 w 472573"/>
              <a:gd name="connsiteY4" fmla="*/ 236287 h 472573"/>
            </a:gdLst>
            <a:rect l="l" t="t" r="r" b="b"/>
            <a:pathLst>
              <a:path w="472573" h="472573">
                <a:moveTo>
                  <a:pt x="472573" y="236287"/>
                </a:moveTo>
                <a:cubicBezTo>
                  <a:pt x="472573" y="366784"/>
                  <a:pt x="366784" y="472573"/>
                  <a:pt x="236287" y="472573"/>
                </a:cubicBezTo>
                <a:cubicBezTo>
                  <a:pt x="105789" y="472573"/>
                  <a:pt x="0" y="366784"/>
                  <a:pt x="0" y="236287"/>
                </a:cubicBezTo>
                <a:cubicBezTo>
                  <a:pt x="0" y="105789"/>
                  <a:pt x="105789" y="0"/>
                  <a:pt x="236287" y="0"/>
                </a:cubicBezTo>
                <a:cubicBezTo>
                  <a:pt x="366784" y="0"/>
                  <a:pt x="472573" y="105789"/>
                  <a:pt x="472573" y="23628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33" name="标题 1"/>
          <p:cNvSpPr txBox="true"/>
          <p:nvPr/>
        </p:nvSpPr>
        <p:spPr>
          <a:xfrm rot="0" flipH="false" flipV="false">
            <a:off x="9700269" y="2448608"/>
            <a:ext cx="481961" cy="279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03</a:t>
            </a:r>
            <a:endParaRPr lang="zh-CN"/>
          </a:p>
        </p:txBody>
      </p:sp>
      <p:sp>
        <p:nvSpPr>
          <p:cNvPr id="634" name="标题 1"/>
          <p:cNvSpPr txBox="true"/>
          <p:nvPr/>
        </p:nvSpPr>
        <p:spPr>
          <a:xfrm rot="0" flipH="false" flipV="false">
            <a:off x="5782350" y="3247159"/>
            <a:ext cx="669530" cy="175358"/>
          </a:xfrm>
          <a:custGeom>
            <a:avLst/>
            <a:gdLst>
              <a:gd name="connsiteX0" fmla="*/ 778672 w 778671"/>
              <a:gd name="connsiteY0" fmla="*/ 187955 h 375910"/>
              <a:gd name="connsiteX1" fmla="*/ 389336 w 778671"/>
              <a:gd name="connsiteY1" fmla="*/ 375911 h 375910"/>
              <a:gd name="connsiteX2" fmla="*/ 0 w 778671"/>
              <a:gd name="connsiteY2" fmla="*/ 187955 h 375910"/>
              <a:gd name="connsiteX3" fmla="*/ 389336 w 778671"/>
              <a:gd name="connsiteY3" fmla="*/ 0 h 375910"/>
              <a:gd name="connsiteX4" fmla="*/ 778672 w 778671"/>
              <a:gd name="connsiteY4" fmla="*/ 187955 h 375910"/>
            </a:gdLst>
            <a:rect l="l" t="t" r="r" b="b"/>
            <a:pathLst>
              <a:path w="778671" h="375910">
                <a:moveTo>
                  <a:pt x="778672" y="187955"/>
                </a:moveTo>
                <a:cubicBezTo>
                  <a:pt x="778672" y="291760"/>
                  <a:pt x="604360" y="375911"/>
                  <a:pt x="389336" y="375911"/>
                </a:cubicBezTo>
                <a:cubicBezTo>
                  <a:pt x="174312" y="375911"/>
                  <a:pt x="0" y="291760"/>
                  <a:pt x="0" y="187955"/>
                </a:cubicBezTo>
                <a:cubicBezTo>
                  <a:pt x="0" y="84150"/>
                  <a:pt x="174312" y="0"/>
                  <a:pt x="389336" y="0"/>
                </a:cubicBezTo>
                <a:cubicBezTo>
                  <a:pt x="604360" y="0"/>
                  <a:pt x="778672" y="84150"/>
                  <a:pt x="778672" y="1879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35" name="标题 1"/>
          <p:cNvSpPr txBox="true"/>
          <p:nvPr/>
        </p:nvSpPr>
        <p:spPr>
          <a:xfrm rot="0" flipH="false" flipV="false">
            <a:off x="5581491" y="2101369"/>
            <a:ext cx="1071249" cy="1253533"/>
          </a:xfrm>
          <a:custGeom>
            <a:avLst/>
            <a:gdLst>
              <a:gd name="connsiteX0" fmla="*/ 710840 w 1245875"/>
              <a:gd name="connsiteY0" fmla="*/ 1422970 h 1457874"/>
              <a:gd name="connsiteX1" fmla="*/ 1245707 w 1245875"/>
              <a:gd name="connsiteY1" fmla="*/ 610064 h 1457874"/>
              <a:gd name="connsiteX2" fmla="*/ 622770 w 1245875"/>
              <a:gd name="connsiteY2" fmla="*/ -120 h 1457874"/>
              <a:gd name="connsiteX3" fmla="*/ -168 w 1245875"/>
              <a:gd name="connsiteY3" fmla="*/ 610064 h 1457874"/>
              <a:gd name="connsiteX4" fmla="*/ 534699 w 1245875"/>
              <a:gd name="connsiteY4" fmla="*/ 1422970 h 1457874"/>
              <a:gd name="connsiteX5" fmla="*/ 534699 w 1245875"/>
              <a:gd name="connsiteY5" fmla="*/ 1422970 h 1457874"/>
              <a:gd name="connsiteX6" fmla="*/ 710840 w 1245875"/>
              <a:gd name="connsiteY6" fmla="*/ 1422970 h 1457874"/>
            </a:gdLst>
            <a:rect l="l" t="t" r="r" b="b"/>
            <a:pathLst>
              <a:path w="1245875" h="1457874">
                <a:moveTo>
                  <a:pt x="710840" y="1422970"/>
                </a:moveTo>
                <a:cubicBezTo>
                  <a:pt x="1067418" y="1089196"/>
                  <a:pt x="1245707" y="818229"/>
                  <a:pt x="1245707" y="610064"/>
                </a:cubicBezTo>
                <a:cubicBezTo>
                  <a:pt x="1245707" y="273060"/>
                  <a:pt x="966808" y="-120"/>
                  <a:pt x="622770" y="-120"/>
                </a:cubicBezTo>
                <a:cubicBezTo>
                  <a:pt x="278731" y="-120"/>
                  <a:pt x="-168" y="273060"/>
                  <a:pt x="-168" y="610064"/>
                </a:cubicBezTo>
                <a:cubicBezTo>
                  <a:pt x="-168" y="818229"/>
                  <a:pt x="178121" y="1089196"/>
                  <a:pt x="534699" y="1422970"/>
                </a:cubicBezTo>
                <a:lnTo>
                  <a:pt x="534699" y="1422970"/>
                </a:lnTo>
                <a:cubicBezTo>
                  <a:pt x="584255" y="1469350"/>
                  <a:pt x="661287" y="1469350"/>
                  <a:pt x="710840" y="142297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6200000" scaled="false"/>
          </a:gra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36" name="标题 1"/>
          <p:cNvSpPr txBox="true"/>
          <p:nvPr/>
        </p:nvSpPr>
        <p:spPr>
          <a:xfrm rot="0" flipH="false" flipV="false">
            <a:off x="5838030" y="2339439"/>
            <a:ext cx="558170" cy="558170"/>
          </a:xfrm>
          <a:custGeom>
            <a:avLst/>
            <a:gdLst>
              <a:gd name="connsiteX0" fmla="*/ 472573 w 472573"/>
              <a:gd name="connsiteY0" fmla="*/ 236287 h 472573"/>
              <a:gd name="connsiteX1" fmla="*/ 236287 w 472573"/>
              <a:gd name="connsiteY1" fmla="*/ 472573 h 472573"/>
              <a:gd name="connsiteX2" fmla="*/ 0 w 472573"/>
              <a:gd name="connsiteY2" fmla="*/ 236287 h 472573"/>
              <a:gd name="connsiteX3" fmla="*/ 236287 w 472573"/>
              <a:gd name="connsiteY3" fmla="*/ 0 h 472573"/>
              <a:gd name="connsiteX4" fmla="*/ 472573 w 472573"/>
              <a:gd name="connsiteY4" fmla="*/ 236287 h 472573"/>
            </a:gdLst>
            <a:rect l="l" t="t" r="r" b="b"/>
            <a:pathLst>
              <a:path w="472573" h="472573">
                <a:moveTo>
                  <a:pt x="472573" y="236287"/>
                </a:moveTo>
                <a:cubicBezTo>
                  <a:pt x="472573" y="366784"/>
                  <a:pt x="366784" y="472573"/>
                  <a:pt x="236287" y="472573"/>
                </a:cubicBezTo>
                <a:cubicBezTo>
                  <a:pt x="105789" y="472573"/>
                  <a:pt x="0" y="366784"/>
                  <a:pt x="0" y="236287"/>
                </a:cubicBezTo>
                <a:cubicBezTo>
                  <a:pt x="0" y="105789"/>
                  <a:pt x="105789" y="0"/>
                  <a:pt x="236287" y="0"/>
                </a:cubicBezTo>
                <a:cubicBezTo>
                  <a:pt x="366784" y="0"/>
                  <a:pt x="472573" y="105789"/>
                  <a:pt x="472573" y="236287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37" name="标题 1"/>
          <p:cNvSpPr txBox="true"/>
          <p:nvPr/>
        </p:nvSpPr>
        <p:spPr>
          <a:xfrm rot="0" flipH="false" flipV="false">
            <a:off x="5872008" y="2474008"/>
            <a:ext cx="481961" cy="279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alpha val="100000"/>
                  </a:schemeClr>
                </a:solidFill>
                <a:latin typeface="OPPOSans H"/>
                <a:ea typeface="OPPOSans H"/>
                <a:cs typeface="OPPOSans H"/>
              </a:rPr>
              <a:t>02</a:t>
            </a:r>
            <a:endParaRPr lang="zh-CN"/>
          </a:p>
        </p:txBody>
      </p:sp>
      <p:cxnSp>
        <p:nvCxnSpPr>
          <p:cNvPr id="638" name="标题 1"/>
          <p:cNvCxnSpPr/>
          <p:nvPr/>
        </p:nvCxnSpPr>
        <p:spPr>
          <a:xfrm rot="0" flipH="false" flipV="false">
            <a:off x="673100" y="3674744"/>
            <a:ext cx="10845800" cy="0"/>
          </a:xfrm>
          <a:prstGeom prst="straightConnector1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/>
            <a:tailEnd type="none"/>
          </a:ln>
        </p:spPr>
      </p:cxnSp>
      <p:sp>
        <p:nvSpPr>
          <p:cNvPr id="639" name="标题 1"/>
          <p:cNvSpPr txBox="true"/>
          <p:nvPr/>
        </p:nvSpPr>
        <p:spPr>
          <a:xfrm rot="0" flipH="false" flipV="true">
            <a:off x="2202180" y="3598544"/>
            <a:ext cx="152400" cy="1524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40" name="标题 1"/>
          <p:cNvSpPr txBox="true"/>
          <p:nvPr/>
        </p:nvSpPr>
        <p:spPr>
          <a:xfrm rot="0" flipH="false" flipV="true">
            <a:off x="6019800" y="3598544"/>
            <a:ext cx="152400" cy="152400"/>
          </a:xfrm>
          <a:prstGeom prst="ellipse">
            <a:avLst/>
          </a:pr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41" name="标题 1"/>
          <p:cNvSpPr txBox="true"/>
          <p:nvPr/>
        </p:nvSpPr>
        <p:spPr>
          <a:xfrm rot="0" flipH="false" flipV="true">
            <a:off x="9837420" y="3598544"/>
            <a:ext cx="152400" cy="152400"/>
          </a:xfrm>
          <a:prstGeom prst="ellipse">
            <a:avLst/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42" name="标题 1"/>
          <p:cNvSpPr txBox="true"/>
          <p:nvPr/>
        </p:nvSpPr>
        <p:spPr>
          <a:xfrm rot="0" flipH="false" flipV="false">
            <a:off x="3523093" y="2470011"/>
            <a:ext cx="1030084" cy="510360"/>
          </a:xfrm>
          <a:prstGeom prst="rightArrow">
            <a:avLst>
              <a:gd name="adj1" fmla="val 53836"/>
              <a:gd name="adj2" fmla="val 49472"/>
            </a:avLst>
          </a:prstGeom>
          <a:solidFill>
            <a:schemeClr val="accent1">
              <a:lumMod val="20000"/>
              <a:lumOff val="80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43" name="标题 1"/>
          <p:cNvSpPr txBox="true"/>
          <p:nvPr/>
        </p:nvSpPr>
        <p:spPr>
          <a:xfrm rot="0" flipH="false" flipV="false">
            <a:off x="7377187" y="2442242"/>
            <a:ext cx="1030084" cy="510360"/>
          </a:xfrm>
          <a:prstGeom prst="rightArrow">
            <a:avLst>
              <a:gd name="adj1" fmla="val 53836"/>
              <a:gd name="adj2" fmla="val 49472"/>
            </a:avLst>
          </a:prstGeom>
          <a:solidFill>
            <a:schemeClr val="accent1">
              <a:lumMod val="20000"/>
              <a:lumOff val="80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44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45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46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zh-CN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项目流程介绍</a:t>
            </a:r>
            <a:endParaRPr/>
          </a:p>
        </p:txBody>
      </p:sp>
    </p:spTree>
  </p:cSld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6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49" name="标题 1"/>
          <p:cNvSpPr txBox="true"/>
          <p:nvPr/>
        </p:nvSpPr>
        <p:spPr>
          <a:xfrm rot="0" flipH="false" flipV="false">
            <a:off x="752152" y="1430680"/>
            <a:ext cx="5069528" cy="2410890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12043" cap="sq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false"/>
            </a:gradFill>
            <a:miter/>
          </a:ln>
          <a:effectLst>
            <a:outerShdw blurRad="50800" dist="38100" dir="8100000" sx="100000" sy="100000" kx="0" ky="0" algn="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86713" tIns="43356" rIns="86713" bIns="43356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50" name="标题 1"/>
          <p:cNvSpPr txBox="true"/>
          <p:nvPr/>
        </p:nvSpPr>
        <p:spPr>
          <a:xfrm rot="0" flipH="false" flipV="false">
            <a:off x="969719" y="2074762"/>
            <a:ext cx="4622070" cy="14119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false" anchor="t"/>
          <a:lstStyle/>
          <a:p>
            <a:pPr marL="0" lvl="0" algn="just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1600" b="true" i="false" u="none" strike="noStrike">
                <a:solidFill>
                  <a:schemeClr val="tx1">
                    <a:alpha val="100000"/>
                  </a:schemeClr>
                </a:solidFill>
                <a:latin typeface="宋体"/>
                <a:ea typeface="宋体"/>
                <a:cs typeface="+mn-cs"/>
              </a:rPr>
              <a:t>数据</a:t>
            </a:r>
            <a:r>
              <a:rPr lang="zh-CN" sz="1600" b="true" i="false" u="none" strike="noStrike">
                <a:solidFill>
                  <a:schemeClr val="tx1">
                    <a:alpha val="100000"/>
                  </a:schemeClr>
                </a:solidFill>
                <a:latin typeface="宋体"/>
                <a:ea typeface="宋体"/>
                <a:cs typeface="+mn-cs"/>
              </a:rPr>
              <a:t>分析人员通过系统上传和管理交通数据，并借助可视化工具对交通特征进行分析，涵盖车辆计数分布、交通状况分布以及时间序列分析等多个方面。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651" name="标题 1"/>
          <p:cNvSpPr txBox="true"/>
          <p:nvPr/>
        </p:nvSpPr>
        <p:spPr>
          <a:xfrm rot="0" flipH="false" flipV="false">
            <a:off x="1555087" y="1646704"/>
            <a:ext cx="405057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0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交通数据分析与可视化展示</a:t>
            </a:r>
            <a:endParaRPr lang="zh-CN"/>
          </a:p>
        </p:txBody>
      </p:sp>
      <p:sp>
        <p:nvSpPr>
          <p:cNvPr id="652" name="标题 1"/>
          <p:cNvSpPr txBox="true"/>
          <p:nvPr/>
        </p:nvSpPr>
        <p:spPr>
          <a:xfrm rot="0" flipH="true" flipV="false">
            <a:off x="983587" y="2042748"/>
            <a:ext cx="1944000" cy="21600"/>
          </a:xfrm>
          <a:custGeom>
            <a:avLst/>
            <a:gdLst>
              <a:gd name="connsiteX0" fmla="*/ 6096000 w 6096000"/>
              <a:gd name="connsiteY0" fmla="*/ 0 h 72000"/>
              <a:gd name="connsiteX1" fmla="*/ 0 w 6096000"/>
              <a:gd name="connsiteY1" fmla="*/ 0 h 72000"/>
              <a:gd name="connsiteX2" fmla="*/ 0 w 6096000"/>
              <a:gd name="connsiteY2" fmla="*/ 72000 h 72000"/>
              <a:gd name="connsiteX3" fmla="*/ 6096000 w 6096000"/>
              <a:gd name="connsiteY3" fmla="*/ 72000 h 72000"/>
            </a:gdLst>
            <a:rect l="l" t="t" r="r" b="b"/>
            <a:pathLst>
              <a:path w="6096000" h="72000">
                <a:moveTo>
                  <a:pt x="6096000" y="0"/>
                </a:moveTo>
                <a:lnTo>
                  <a:pt x="0" y="0"/>
                </a:lnTo>
                <a:lnTo>
                  <a:pt x="0" y="72000"/>
                </a:lnTo>
                <a:lnTo>
                  <a:pt x="6096000" y="72000"/>
                </a:lnTo>
                <a:close/>
              </a:path>
            </a:pathLst>
          </a:cu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53" name="标题 1"/>
          <p:cNvSpPr txBox="true"/>
          <p:nvPr/>
        </p:nvSpPr>
        <p:spPr>
          <a:xfrm rot="0" flipH="false" flipV="false">
            <a:off x="6368776" y="1430680"/>
            <a:ext cx="5201729" cy="2410891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12043" cap="sq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false"/>
            </a:gradFill>
            <a:miter/>
          </a:ln>
          <a:effectLst>
            <a:outerShdw blurRad="50800" dist="38100" dir="8100000" sx="100000" sy="100000" kx="0" ky="0" algn="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86713" tIns="43356" rIns="86713" bIns="43356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54" name="标题 1"/>
          <p:cNvSpPr txBox="true"/>
          <p:nvPr/>
        </p:nvSpPr>
        <p:spPr>
          <a:xfrm rot="0" flipH="false" flipV="false">
            <a:off x="6592505" y="2053548"/>
            <a:ext cx="4622070" cy="14119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false" anchor="t"/>
          <a:lstStyle/>
          <a:p>
            <a:pPr marL="0" lvl="0" algn="just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1600" b="true" i="false" u="none" strike="noStrike">
                <a:solidFill>
                  <a:schemeClr val="tx1">
                    <a:alpha val="100000"/>
                  </a:schemeClr>
                </a:solidFill>
                <a:latin typeface="宋体"/>
                <a:ea typeface="宋体"/>
                <a:cs typeface="+mn-cs"/>
              </a:rPr>
              <a:t>系</a:t>
            </a:r>
            <a:r>
              <a:rPr lang="zh-CN" sz="1600" b="true" i="false" u="none" strike="noStrike">
                <a:solidFill>
                  <a:schemeClr val="tx1">
                    <a:alpha val="100000"/>
                  </a:schemeClr>
                </a:solidFill>
                <a:latin typeface="宋体"/>
                <a:ea typeface="宋体"/>
                <a:cs typeface="+mn-cs"/>
              </a:rPr>
              <a:t>统通过可视化界面直观展示交通状况分布，包括正常、轻度拥堵和重度拥堵等不同状态，助力交管人员迅速识别潜在拥堵区域。基于预测结果，交管人员再采取相应措施，例如调整信号灯时长、设定临时交通管制或引导车辆绕行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655" name="标题 1"/>
          <p:cNvSpPr txBox="true"/>
          <p:nvPr/>
        </p:nvSpPr>
        <p:spPr>
          <a:xfrm rot="0" flipH="false" flipV="false">
            <a:off x="7171711" y="1646704"/>
            <a:ext cx="405057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0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交通拥堵预测与管理</a:t>
            </a:r>
            <a:endParaRPr lang="zh-CN"/>
          </a:p>
        </p:txBody>
      </p:sp>
      <p:sp>
        <p:nvSpPr>
          <p:cNvPr id="656" name="标题 1"/>
          <p:cNvSpPr txBox="true"/>
          <p:nvPr/>
        </p:nvSpPr>
        <p:spPr>
          <a:xfrm rot="0" flipH="true" flipV="false">
            <a:off x="6600211" y="2031948"/>
            <a:ext cx="1944000" cy="21600"/>
          </a:xfrm>
          <a:custGeom>
            <a:avLst/>
            <a:gdLst>
              <a:gd name="connsiteX0" fmla="*/ 6096000 w 6096000"/>
              <a:gd name="connsiteY0" fmla="*/ 0 h 72000"/>
              <a:gd name="connsiteX1" fmla="*/ 0 w 6096000"/>
              <a:gd name="connsiteY1" fmla="*/ 0 h 72000"/>
              <a:gd name="connsiteX2" fmla="*/ 0 w 6096000"/>
              <a:gd name="connsiteY2" fmla="*/ 72000 h 72000"/>
              <a:gd name="connsiteX3" fmla="*/ 6096000 w 6096000"/>
              <a:gd name="connsiteY3" fmla="*/ 72000 h 72000"/>
            </a:gdLst>
            <a:rect l="l" t="t" r="r" b="b"/>
            <a:pathLst>
              <a:path w="6096000" h="72000">
                <a:moveTo>
                  <a:pt x="6096000" y="0"/>
                </a:moveTo>
                <a:lnTo>
                  <a:pt x="0" y="0"/>
                </a:lnTo>
                <a:lnTo>
                  <a:pt x="0" y="72000"/>
                </a:lnTo>
                <a:lnTo>
                  <a:pt x="6096000" y="72000"/>
                </a:lnTo>
                <a:close/>
              </a:path>
            </a:pathLst>
          </a:cu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57" name="标题 1"/>
          <p:cNvSpPr txBox="true"/>
          <p:nvPr/>
        </p:nvSpPr>
        <p:spPr>
          <a:xfrm rot="0" flipH="false" flipV="false">
            <a:off x="752152" y="3972600"/>
            <a:ext cx="5135132" cy="2267838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12043" cap="sq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false"/>
            </a:gradFill>
            <a:miter/>
          </a:ln>
          <a:effectLst>
            <a:outerShdw blurRad="50800" dist="38100" dir="8100000" sx="100000" sy="100000" kx="0" ky="0" algn="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86713" tIns="43356" rIns="86713" bIns="43356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58" name="标题 1"/>
          <p:cNvSpPr txBox="true"/>
          <p:nvPr/>
        </p:nvSpPr>
        <p:spPr>
          <a:xfrm rot="0" flipH="false" flipV="false">
            <a:off x="969719" y="4642819"/>
            <a:ext cx="4622070" cy="1416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false" anchor="t"/>
          <a:lstStyle/>
          <a:p>
            <a:pPr algn="just">
              <a:lnSpc>
                <a:spcPct val="150000"/>
              </a:lnSpc>
            </a:pPr>
            <a:r>
              <a:rPr sz="1600" b="true">
                <a:solidFill>
                  <a:schemeClr val="tx1">
                    <a:alpha val="100000"/>
                  </a:schemeClr>
                </a:solidFill>
                <a:latin typeface="宋体"/>
                <a:ea typeface="宋体"/>
                <a:cs typeface="+mn-cs"/>
              </a:rPr>
              <a:t>普通用户通过系统获取实时交通预测信息，制定最优出行路线。同时，普通用户也可上报实时拥堵信息，为系统提供动态数据支持，进一步优化预测模型。</a:t>
            </a:r>
            <a:endParaRPr/>
          </a:p>
        </p:txBody>
      </p:sp>
      <p:sp>
        <p:nvSpPr>
          <p:cNvPr id="659" name="标题 1"/>
          <p:cNvSpPr txBox="true"/>
          <p:nvPr/>
        </p:nvSpPr>
        <p:spPr>
          <a:xfrm rot="0" flipH="false" flipV="false">
            <a:off x="1525979" y="4210531"/>
            <a:ext cx="406581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0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用户出行决策支持</a:t>
            </a:r>
            <a:endParaRPr lang="zh-CN"/>
          </a:p>
        </p:txBody>
      </p:sp>
      <p:sp>
        <p:nvSpPr>
          <p:cNvPr id="660" name="标题 1"/>
          <p:cNvSpPr txBox="true"/>
          <p:nvPr/>
        </p:nvSpPr>
        <p:spPr>
          <a:xfrm rot="0" flipH="true" flipV="false">
            <a:off x="983587" y="4606819"/>
            <a:ext cx="1944000" cy="21600"/>
          </a:xfrm>
          <a:custGeom>
            <a:avLst/>
            <a:gdLst>
              <a:gd name="connsiteX0" fmla="*/ 6096000 w 6096000"/>
              <a:gd name="connsiteY0" fmla="*/ 0 h 72000"/>
              <a:gd name="connsiteX1" fmla="*/ 0 w 6096000"/>
              <a:gd name="connsiteY1" fmla="*/ 0 h 72000"/>
              <a:gd name="connsiteX2" fmla="*/ 0 w 6096000"/>
              <a:gd name="connsiteY2" fmla="*/ 72000 h 72000"/>
              <a:gd name="connsiteX3" fmla="*/ 6096000 w 6096000"/>
              <a:gd name="connsiteY3" fmla="*/ 72000 h 72000"/>
            </a:gdLst>
            <a:rect l="l" t="t" r="r" b="b"/>
            <a:pathLst>
              <a:path w="6096000" h="72000">
                <a:moveTo>
                  <a:pt x="6096000" y="0"/>
                </a:moveTo>
                <a:lnTo>
                  <a:pt x="0" y="0"/>
                </a:lnTo>
                <a:lnTo>
                  <a:pt x="0" y="72000"/>
                </a:lnTo>
                <a:lnTo>
                  <a:pt x="6096000" y="72000"/>
                </a:lnTo>
                <a:close/>
              </a:path>
            </a:pathLst>
          </a:cu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61" name="标题 1"/>
          <p:cNvSpPr txBox="true"/>
          <p:nvPr/>
        </p:nvSpPr>
        <p:spPr>
          <a:xfrm rot="0" flipH="false" flipV="false">
            <a:off x="6600211" y="1536721"/>
            <a:ext cx="432000" cy="432000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62" name="标题 1"/>
          <p:cNvSpPr txBox="true"/>
          <p:nvPr/>
        </p:nvSpPr>
        <p:spPr>
          <a:xfrm rot="0" flipH="true" flipV="true">
            <a:off x="969719" y="4134555"/>
            <a:ext cx="432000" cy="432000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63" name="标题 1"/>
          <p:cNvSpPr txBox="true"/>
          <p:nvPr/>
        </p:nvSpPr>
        <p:spPr>
          <a:xfrm rot="0" flipH="false" flipV="false">
            <a:off x="983587" y="1536721"/>
            <a:ext cx="432000" cy="432000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64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65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66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业务场景</a:t>
            </a:r>
            <a:endParaRPr lang="zh-CN"/>
          </a:p>
        </p:txBody>
      </p:sp>
      <p:sp>
        <p:nvSpPr>
          <p:cNvPr id="667" name="标题 1"/>
          <p:cNvSpPr txBox="true"/>
          <p:nvPr/>
        </p:nvSpPr>
        <p:spPr>
          <a:xfrm rot="0" flipH="false" flipV="false">
            <a:off x="6317155" y="3972600"/>
            <a:ext cx="5201745" cy="2267839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12043" cap="sq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false"/>
            </a:gradFill>
            <a:miter/>
          </a:ln>
          <a:effectLst>
            <a:outerShdw blurRad="50800" dist="38100" dir="8100000" sx="100000" sy="100000" kx="0" ky="0" algn="tr" rotWithShape="false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86713" tIns="43356" rIns="86713" bIns="43356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68" name="标题 1"/>
          <p:cNvSpPr txBox="true"/>
          <p:nvPr/>
        </p:nvSpPr>
        <p:spPr>
          <a:xfrm rot="0" flipH="true" flipV="false">
            <a:off x="6600211" y="4606819"/>
            <a:ext cx="1944000" cy="21600"/>
          </a:xfrm>
          <a:custGeom>
            <a:avLst/>
            <a:gdLst>
              <a:gd name="connsiteX0" fmla="*/ 6096000 w 6096000"/>
              <a:gd name="connsiteY0" fmla="*/ 0 h 72000"/>
              <a:gd name="connsiteX1" fmla="*/ 0 w 6096000"/>
              <a:gd name="connsiteY1" fmla="*/ 0 h 72000"/>
              <a:gd name="connsiteX2" fmla="*/ 0 w 6096000"/>
              <a:gd name="connsiteY2" fmla="*/ 72000 h 72000"/>
              <a:gd name="connsiteX3" fmla="*/ 6096000 w 6096000"/>
              <a:gd name="connsiteY3" fmla="*/ 72000 h 72000"/>
            </a:gdLst>
            <a:rect l="l" t="t" r="r" b="b"/>
            <a:pathLst>
              <a:path w="6096000" h="72000">
                <a:moveTo>
                  <a:pt x="6096000" y="0"/>
                </a:moveTo>
                <a:lnTo>
                  <a:pt x="0" y="0"/>
                </a:lnTo>
                <a:lnTo>
                  <a:pt x="0" y="72000"/>
                </a:lnTo>
                <a:lnTo>
                  <a:pt x="6096000" y="72000"/>
                </a:lnTo>
                <a:close/>
              </a:path>
            </a:pathLst>
          </a:cu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00000"/>
              </a:lnSpc>
            </a:pPr>
            <a:endParaRPr kumimoji="true" lang="zh-CN" altLang="en-US"/>
          </a:p>
        </p:txBody>
      </p:sp>
      <p:sp>
        <p:nvSpPr>
          <p:cNvPr id="669" name="标题 1"/>
          <p:cNvSpPr txBox="true"/>
          <p:nvPr/>
        </p:nvSpPr>
        <p:spPr>
          <a:xfrm rot="0" flipH="false" flipV="false">
            <a:off x="7270845" y="4210531"/>
            <a:ext cx="406581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00000"/>
              </a:lnSpc>
            </a:pPr>
            <a:r>
              <a:rPr lang="zh-CN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模型训练与管理</a:t>
            </a:r>
            <a:endParaRPr/>
          </a:p>
        </p:txBody>
      </p:sp>
      <p:sp>
        <p:nvSpPr>
          <p:cNvPr id="670" name=""/>
          <p:cNvSpPr txBox="true"/>
          <p:nvPr/>
        </p:nvSpPr>
        <p:spPr>
          <a:xfrm rot="0" flipH="false" flipV="false">
            <a:off x="6447081" y="4628419"/>
            <a:ext cx="4775200" cy="18478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 marL="0" lvl="0" algn="l" defTabSz="914400">
              <a:lnSpc>
                <a:spcPct val="12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zh-CN" sz="1600" b="true" i="false" u="none" strike="noStrike">
                <a:solidFill>
                  <a:schemeClr val="tx1">
                    <a:alpha val="100000"/>
                  </a:schemeClr>
                </a:solidFill>
                <a:latin typeface="宋体"/>
                <a:ea typeface="宋体"/>
                <a:cs typeface="+mn-cs"/>
              </a:rPr>
              <a:t>系统支持多种机器学习算法（如随机森林、</a:t>
            </a:r>
            <a:r>
              <a:rPr lang="zh-CN" sz="1600" b="true" i="false" u="none" strike="noStrike">
                <a:solidFill>
                  <a:schemeClr val="tx1">
                    <a:alpha val="100000"/>
                  </a:schemeClr>
                </a:solidFill>
                <a:latin typeface="宋体"/>
                <a:ea typeface="宋体"/>
                <a:cs typeface="+mn-cs"/>
              </a:rPr>
              <a:t>XGBoost、神经网络等），结合历史数据和实时反馈，不断优化预测模型。模型训练人员通过系统上传训练数据集，选择合适的算法进行在线训练。系统支持模型性能评估，生成评估报告，便于模型优化和实际应用。</a:t>
            </a:r>
            <a:endParaRPr/>
          </a:p>
        </p:txBody>
      </p:sp>
      <p:sp>
        <p:nvSpPr>
          <p:cNvPr id="671" name="标题 1"/>
          <p:cNvSpPr txBox="true"/>
          <p:nvPr/>
        </p:nvSpPr>
        <p:spPr>
          <a:xfrm rot="0" flipH="false" flipV="false">
            <a:off x="7270845" y="2907169"/>
            <a:ext cx="401345" cy="363865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672" name="标题 1"/>
          <p:cNvSpPr txBox="true"/>
          <p:nvPr/>
        </p:nvSpPr>
        <p:spPr>
          <a:xfrm rot="0" flipH="false" flipV="false">
            <a:off x="6600211" y="4093469"/>
            <a:ext cx="540368" cy="473086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accent1"/>
          </a:solidFill>
          <a:ln w="763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6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标题 1"/>
          <p:cNvSpPr txBox="true"/>
          <p:nvPr/>
        </p:nvSpPr>
        <p:spPr>
          <a:xfrm rot="0" flipH="false" flipV="false">
            <a:off x="0" y="0"/>
            <a:ext cx="12210287" cy="6869765"/>
          </a:xfrm>
          <a:prstGeom prst="rect">
            <a:avLst/>
          </a:prstGeom>
          <a:gradFill>
            <a:gsLst>
              <a:gs pos="49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75" name="标题 1"/>
          <p:cNvSpPr txBox="true"/>
          <p:nvPr/>
        </p:nvSpPr>
        <p:spPr>
          <a:xfrm rot="10800000" flipH="true" flipV="false">
            <a:off x="-9143" y="473561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76" name="标题 1"/>
          <p:cNvSpPr txBox="true"/>
          <p:nvPr/>
        </p:nvSpPr>
        <p:spPr>
          <a:xfrm rot="10800000" flipH="true" flipV="false">
            <a:off x="-13442" y="3051826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77" name="标题 1"/>
          <p:cNvSpPr txBox="true"/>
          <p:nvPr/>
        </p:nvSpPr>
        <p:spPr>
          <a:xfrm rot="10800000" flipH="true" flipV="false">
            <a:off x="-14910" y="196272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78" name="标题 1"/>
          <p:cNvSpPr txBox="true"/>
          <p:nvPr/>
        </p:nvSpPr>
        <p:spPr>
          <a:xfrm rot="10800000" flipH="true" flipV="false">
            <a:off x="0" y="-1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bg1">
                  <a:alpha val="51004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79" name="标题 1"/>
          <p:cNvSpPr txBox="true"/>
          <p:nvPr/>
        </p:nvSpPr>
        <p:spPr>
          <a:xfrm rot="0" flipH="false" flipV="false">
            <a:off x="-1291" y="5597387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54000">
                <a:schemeClr val="accent1">
                  <a:lumMod val="40000"/>
                  <a:lumOff val="60000"/>
                  <a:alpha val="100000"/>
                </a:schemeClr>
              </a:gs>
            </a:gsLst>
            <a:lin ang="168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80" name="标题 1"/>
          <p:cNvSpPr txBox="true"/>
          <p:nvPr/>
        </p:nvSpPr>
        <p:spPr>
          <a:xfrm rot="10800000" flipH="true" flipV="false">
            <a:off x="5093" y="727143"/>
            <a:ext cx="12210286" cy="1282584"/>
          </a:xfrm>
          <a:custGeom>
            <a:avLst/>
            <a:gdLst>
              <a:gd name="connsiteX0" fmla="*/ 12210286 w 12210286"/>
              <a:gd name="connsiteY0" fmla="*/ 1282584 h 1282584"/>
              <a:gd name="connsiteX1" fmla="*/ 0 w 12210286"/>
              <a:gd name="connsiteY1" fmla="*/ 1282584 h 1282584"/>
              <a:gd name="connsiteX2" fmla="*/ 0 w 12210286"/>
              <a:gd name="connsiteY2" fmla="*/ 502592 h 1282584"/>
              <a:gd name="connsiteX3" fmla="*/ 2675007 w 12210286"/>
              <a:gd name="connsiteY3" fmla="*/ 495 h 1282584"/>
              <a:gd name="connsiteX4" fmla="*/ 12037528 w 12210286"/>
              <a:gd name="connsiteY4" fmla="*/ 580417 h 1282584"/>
              <a:gd name="connsiteX5" fmla="*/ 12210286 w 12210286"/>
              <a:gd name="connsiteY5" fmla="*/ 510053 h 1282584"/>
            </a:gdLst>
            <a:rect l="l" t="t" r="r" b="b"/>
            <a:pathLst>
              <a:path w="12210286" h="1282584">
                <a:moveTo>
                  <a:pt x="12210286" y="1282584"/>
                </a:moveTo>
                <a:lnTo>
                  <a:pt x="0" y="1282584"/>
                </a:lnTo>
                <a:lnTo>
                  <a:pt x="0" y="502592"/>
                </a:lnTo>
                <a:cubicBezTo>
                  <a:pt x="891669" y="121742"/>
                  <a:pt x="1783338" y="-9175"/>
                  <a:pt x="2675007" y="495"/>
                </a:cubicBezTo>
                <a:cubicBezTo>
                  <a:pt x="5795848" y="34341"/>
                  <a:pt x="8916688" y="1790380"/>
                  <a:pt x="12037528" y="580417"/>
                </a:cubicBezTo>
                <a:lnTo>
                  <a:pt x="12210286" y="5100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4000">
                <a:schemeClr val="bg1">
                  <a:alpha val="86000"/>
                </a:schemeClr>
              </a:gs>
            </a:gsLst>
            <a:lin ang="162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681" name="标题 1"/>
          <p:cNvSpPr txBox="true"/>
          <p:nvPr/>
        </p:nvSpPr>
        <p:spPr>
          <a:xfrm rot="0" flipH="false" flipV="false">
            <a:off x="724174" y="2981979"/>
            <a:ext cx="5131594" cy="176129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false" anchor="t"/>
          <a:lstStyle/>
          <a:p>
            <a:pPr algn="l">
              <a:lnSpc>
                <a:spcPct val="130000"/>
              </a:lnSpc>
            </a:pPr>
            <a:r>
              <a:rPr lang="zh-CN" sz="40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项目特色</a:t>
            </a:r>
            <a:endParaRPr/>
          </a:p>
        </p:txBody>
      </p:sp>
      <p:sp>
        <p:nvSpPr>
          <p:cNvPr id="682" name="标题 1"/>
          <p:cNvSpPr txBox="true"/>
          <p:nvPr/>
        </p:nvSpPr>
        <p:spPr>
          <a:xfrm rot="0" flipH="false" flipV="false">
            <a:off x="732251" y="1728457"/>
            <a:ext cx="3606069" cy="1282586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PART-</a:t>
            </a:r>
            <a:endParaRPr lang="zh-CN"/>
          </a:p>
        </p:txBody>
      </p:sp>
      <p:sp>
        <p:nvSpPr>
          <p:cNvPr id="683" name="标题 1"/>
          <p:cNvSpPr txBox="true"/>
          <p:nvPr/>
        </p:nvSpPr>
        <p:spPr>
          <a:xfrm rot="0" flipH="false" flipV="false">
            <a:off x="791709" y="935457"/>
            <a:ext cx="1966408" cy="244185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684" name="标题 1"/>
          <p:cNvSpPr txBox="true"/>
          <p:nvPr/>
        </p:nvSpPr>
        <p:spPr>
          <a:xfrm rot="0" flipH="false" flipV="false">
            <a:off x="3702634" y="58069"/>
            <a:ext cx="2467683" cy="2952974"/>
          </a:xfrm>
          <a:prstGeom prst="rect">
            <a:avLst/>
          </a:prstGeom>
          <a:noFill/>
          <a:ln cap="sq">
            <a:noFill/>
          </a:ln>
          <a:effectLst>
            <a:outerShdw blurRad="457200" dist="127000" dir="5400000" sx="90000" sy="90000" kx="0" ky="0" algn="b" rotWithShape="false">
              <a:srgbClr val="4E82EA">
                <a:alpha val="60000"/>
              </a:srgbClr>
            </a:outerShdw>
          </a:effectLst>
        </p:spPr>
        <p:txBody>
          <a:bodyPr vert="horz" wrap="square" lIns="0" tIns="0" rIns="0" bIns="0" rtlCol="false" anchor="b"/>
          <a:lstStyle/>
          <a:p>
            <a:pPr algn="l">
              <a:lnSpc>
                <a:spcPct val="110000"/>
              </a:lnSpc>
            </a:pPr>
            <a:r>
              <a:rPr lang="en-US" sz="80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02</a:t>
            </a:r>
            <a:endParaRPr lang="zh-CN"/>
          </a:p>
        </p:txBody>
      </p:sp>
      <p:pic>
        <p:nvPicPr>
          <p:cNvPr id="685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853680" y="727143"/>
            <a:ext cx="3212591" cy="5071872"/>
          </a:xfrm>
          <a:prstGeom prst="rect"/>
        </p:spPr>
      </p:pic>
    </p:spTree>
  </p:cSld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6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标题 1"/>
          <p:cNvSpPr txBox="true"/>
          <p:nvPr/>
        </p:nvSpPr>
        <p:spPr>
          <a:xfrm rot="0" flipH="false" flipV="false">
            <a:off x="-11460" y="-10506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grpSp>
        <p:nvGrpSpPr>
          <p:cNvPr id="688" name=""/>
          <p:cNvGrpSpPr/>
          <p:nvPr/>
        </p:nvGrpSpPr>
        <p:grpSpPr>
          <a:xfrm>
            <a:off x="11368101" y="3121840"/>
            <a:ext cx="606234" cy="1086533"/>
            <a:chOff x="11368101" y="3121840"/>
            <a:chExt cx="606234" cy="1086533"/>
          </a:xfrm>
        </p:grpSpPr>
        <p:sp>
          <p:nvSpPr>
            <p:cNvPr id="689" name="标题 1"/>
            <p:cNvSpPr txBox="true"/>
            <p:nvPr/>
          </p:nvSpPr>
          <p:spPr>
            <a:xfrm rot="-2700000" flipH="false" flipV="false">
              <a:off x="11626815" y="304058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690" name="标题 1"/>
            <p:cNvSpPr txBox="true"/>
            <p:nvPr/>
          </p:nvSpPr>
          <p:spPr>
            <a:xfrm rot="-2699514" flipH="false" flipV="false">
              <a:off x="11287169" y="3861246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691" name=""/>
          <p:cNvGrpSpPr/>
          <p:nvPr/>
        </p:nvGrpSpPr>
        <p:grpSpPr>
          <a:xfrm>
            <a:off x="33331" y="3121706"/>
            <a:ext cx="606009" cy="1086097"/>
            <a:chOff x="33331" y="3121706"/>
            <a:chExt cx="606009" cy="1086097"/>
          </a:xfrm>
        </p:grpSpPr>
        <p:sp>
          <p:nvSpPr>
            <p:cNvPr id="692" name="标题 1"/>
            <p:cNvSpPr txBox="true"/>
            <p:nvPr/>
          </p:nvSpPr>
          <p:spPr>
            <a:xfrm rot="-2700000" flipH="false" flipV="false">
              <a:off x="292179" y="3040449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693" name="标题 1"/>
            <p:cNvSpPr txBox="true"/>
            <p:nvPr/>
          </p:nvSpPr>
          <p:spPr>
            <a:xfrm rot="-2699514" flipH="false" flipV="false">
              <a:off x="-47892" y="3860676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694" name=""/>
          <p:cNvGrpSpPr/>
          <p:nvPr/>
        </p:nvGrpSpPr>
        <p:grpSpPr>
          <a:xfrm>
            <a:off x="291056" y="3121956"/>
            <a:ext cx="605995" cy="1086122"/>
            <a:chOff x="291056" y="3121956"/>
            <a:chExt cx="605995" cy="1086122"/>
          </a:xfrm>
        </p:grpSpPr>
        <p:sp>
          <p:nvSpPr>
            <p:cNvPr id="695" name="标题 1"/>
            <p:cNvSpPr txBox="true"/>
            <p:nvPr/>
          </p:nvSpPr>
          <p:spPr>
            <a:xfrm rot="-2700000" flipH="false" flipV="false">
              <a:off x="549890" y="3040699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696" name="标题 1"/>
            <p:cNvSpPr txBox="true"/>
            <p:nvPr/>
          </p:nvSpPr>
          <p:spPr>
            <a:xfrm rot="-2699514" flipH="false" flipV="false">
              <a:off x="209833" y="3860951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697" name=""/>
          <p:cNvGrpSpPr/>
          <p:nvPr/>
        </p:nvGrpSpPr>
        <p:grpSpPr>
          <a:xfrm>
            <a:off x="548863" y="3121516"/>
            <a:ext cx="606614" cy="1086742"/>
            <a:chOff x="548863" y="3121516"/>
            <a:chExt cx="606614" cy="1086742"/>
          </a:xfrm>
        </p:grpSpPr>
        <p:sp>
          <p:nvSpPr>
            <p:cNvPr id="698" name="标题 1"/>
            <p:cNvSpPr txBox="true"/>
            <p:nvPr/>
          </p:nvSpPr>
          <p:spPr>
            <a:xfrm rot="-2699514" flipH="false" flipV="false">
              <a:off x="808350" y="304029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699" name="标题 1"/>
            <p:cNvSpPr txBox="true"/>
            <p:nvPr/>
          </p:nvSpPr>
          <p:spPr>
            <a:xfrm rot="-2700000" flipH="false" flipV="false">
              <a:off x="467606" y="3861097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00" name=""/>
          <p:cNvGrpSpPr/>
          <p:nvPr/>
        </p:nvGrpSpPr>
        <p:grpSpPr>
          <a:xfrm>
            <a:off x="1065003" y="3121967"/>
            <a:ext cx="605973" cy="1086144"/>
            <a:chOff x="1065003" y="3121967"/>
            <a:chExt cx="605973" cy="1086144"/>
          </a:xfrm>
        </p:grpSpPr>
        <p:sp>
          <p:nvSpPr>
            <p:cNvPr id="701" name="标题 1"/>
            <p:cNvSpPr txBox="true"/>
            <p:nvPr/>
          </p:nvSpPr>
          <p:spPr>
            <a:xfrm rot="-2700000" flipH="false" flipV="false">
              <a:off x="1323815" y="3040710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02" name="标题 1"/>
            <p:cNvSpPr txBox="true"/>
            <p:nvPr/>
          </p:nvSpPr>
          <p:spPr>
            <a:xfrm rot="-2699514" flipH="false" flipV="false">
              <a:off x="983780" y="3860984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03" name=""/>
          <p:cNvGrpSpPr/>
          <p:nvPr/>
        </p:nvGrpSpPr>
        <p:grpSpPr>
          <a:xfrm>
            <a:off x="1322788" y="3121549"/>
            <a:ext cx="606635" cy="1086720"/>
            <a:chOff x="1322788" y="3121549"/>
            <a:chExt cx="606635" cy="1086720"/>
          </a:xfrm>
        </p:grpSpPr>
        <p:sp>
          <p:nvSpPr>
            <p:cNvPr id="704" name="标题 1"/>
            <p:cNvSpPr txBox="true"/>
            <p:nvPr/>
          </p:nvSpPr>
          <p:spPr>
            <a:xfrm rot="-2699514" flipH="false" flipV="false">
              <a:off x="1582296" y="3040326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05" name="标题 1"/>
            <p:cNvSpPr txBox="true"/>
            <p:nvPr/>
          </p:nvSpPr>
          <p:spPr>
            <a:xfrm rot="-2700000" flipH="false" flipV="false">
              <a:off x="1241531" y="3861108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06" name=""/>
          <p:cNvGrpSpPr/>
          <p:nvPr/>
        </p:nvGrpSpPr>
        <p:grpSpPr>
          <a:xfrm>
            <a:off x="1581224" y="3121706"/>
            <a:ext cx="605955" cy="1086174"/>
            <a:chOff x="1581224" y="3121706"/>
            <a:chExt cx="605955" cy="1086174"/>
          </a:xfrm>
        </p:grpSpPr>
        <p:sp>
          <p:nvSpPr>
            <p:cNvPr id="707" name="标题 1"/>
            <p:cNvSpPr txBox="true"/>
            <p:nvPr/>
          </p:nvSpPr>
          <p:spPr>
            <a:xfrm rot="-2700000" flipH="false" flipV="false">
              <a:off x="1840018" y="3040449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08" name="标题 1"/>
            <p:cNvSpPr txBox="true"/>
            <p:nvPr/>
          </p:nvSpPr>
          <p:spPr>
            <a:xfrm rot="-2699514" flipH="false" flipV="false">
              <a:off x="1500001" y="3860753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09" name=""/>
          <p:cNvGrpSpPr/>
          <p:nvPr/>
        </p:nvGrpSpPr>
        <p:grpSpPr>
          <a:xfrm>
            <a:off x="1838950" y="3121967"/>
            <a:ext cx="605943" cy="1086178"/>
            <a:chOff x="1838950" y="3121967"/>
            <a:chExt cx="605943" cy="1086178"/>
          </a:xfrm>
        </p:grpSpPr>
        <p:sp>
          <p:nvSpPr>
            <p:cNvPr id="710" name="标题 1"/>
            <p:cNvSpPr txBox="true"/>
            <p:nvPr/>
          </p:nvSpPr>
          <p:spPr>
            <a:xfrm rot="-2700000" flipH="false" flipV="false">
              <a:off x="2097728" y="3040710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11" name="标题 1"/>
            <p:cNvSpPr txBox="true"/>
            <p:nvPr/>
          </p:nvSpPr>
          <p:spPr>
            <a:xfrm rot="-2699514" flipH="false" flipV="false">
              <a:off x="1757727" y="3861018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12" name=""/>
          <p:cNvGrpSpPr/>
          <p:nvPr/>
        </p:nvGrpSpPr>
        <p:grpSpPr>
          <a:xfrm>
            <a:off x="2096712" y="3121582"/>
            <a:ext cx="606658" cy="1086687"/>
            <a:chOff x="2096712" y="3121582"/>
            <a:chExt cx="606658" cy="1086687"/>
          </a:xfrm>
        </p:grpSpPr>
        <p:sp>
          <p:nvSpPr>
            <p:cNvPr id="713" name="标题 1"/>
            <p:cNvSpPr txBox="true"/>
            <p:nvPr/>
          </p:nvSpPr>
          <p:spPr>
            <a:xfrm rot="-2699514" flipH="false" flipV="false">
              <a:off x="2356243" y="3040359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14" name="标题 1"/>
            <p:cNvSpPr txBox="true"/>
            <p:nvPr/>
          </p:nvSpPr>
          <p:spPr>
            <a:xfrm rot="-2700000" flipH="false" flipV="false">
              <a:off x="2015455" y="3861108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15" name=""/>
          <p:cNvGrpSpPr/>
          <p:nvPr/>
        </p:nvGrpSpPr>
        <p:grpSpPr>
          <a:xfrm>
            <a:off x="2355171" y="3121718"/>
            <a:ext cx="605943" cy="1086196"/>
            <a:chOff x="2355171" y="3121718"/>
            <a:chExt cx="605943" cy="1086196"/>
          </a:xfrm>
        </p:grpSpPr>
        <p:sp>
          <p:nvSpPr>
            <p:cNvPr id="716" name="标题 1"/>
            <p:cNvSpPr txBox="true"/>
            <p:nvPr/>
          </p:nvSpPr>
          <p:spPr>
            <a:xfrm rot="-2700000" flipH="false" flipV="false">
              <a:off x="2613942" y="3040461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17" name="标题 1"/>
            <p:cNvSpPr txBox="true"/>
            <p:nvPr/>
          </p:nvSpPr>
          <p:spPr>
            <a:xfrm rot="-2699514" flipH="false" flipV="false">
              <a:off x="2273948" y="3860787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18" name=""/>
          <p:cNvGrpSpPr/>
          <p:nvPr/>
        </p:nvGrpSpPr>
        <p:grpSpPr>
          <a:xfrm>
            <a:off x="2612897" y="3121978"/>
            <a:ext cx="605943" cy="1086200"/>
            <a:chOff x="2612897" y="3121978"/>
            <a:chExt cx="605943" cy="1086200"/>
          </a:xfrm>
        </p:grpSpPr>
        <p:sp>
          <p:nvSpPr>
            <p:cNvPr id="719" name="标题 1"/>
            <p:cNvSpPr txBox="true"/>
            <p:nvPr/>
          </p:nvSpPr>
          <p:spPr>
            <a:xfrm rot="-2700000" flipH="false" flipV="false">
              <a:off x="2871653" y="3040721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20" name="标题 1"/>
            <p:cNvSpPr txBox="true"/>
            <p:nvPr/>
          </p:nvSpPr>
          <p:spPr>
            <a:xfrm rot="-2699514" flipH="false" flipV="false">
              <a:off x="2531674" y="3861051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21" name=""/>
          <p:cNvGrpSpPr/>
          <p:nvPr/>
        </p:nvGrpSpPr>
        <p:grpSpPr>
          <a:xfrm>
            <a:off x="2870626" y="3121615"/>
            <a:ext cx="606691" cy="1086665"/>
            <a:chOff x="2870626" y="3121615"/>
            <a:chExt cx="606691" cy="1086665"/>
          </a:xfrm>
        </p:grpSpPr>
        <p:sp>
          <p:nvSpPr>
            <p:cNvPr id="722" name="标题 1"/>
            <p:cNvSpPr txBox="true"/>
            <p:nvPr/>
          </p:nvSpPr>
          <p:spPr>
            <a:xfrm rot="-2699514" flipH="false" flipV="false">
              <a:off x="3130190" y="304039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23" name="标题 1"/>
            <p:cNvSpPr txBox="true"/>
            <p:nvPr/>
          </p:nvSpPr>
          <p:spPr>
            <a:xfrm rot="-2700000" flipH="false" flipV="false">
              <a:off x="2789369" y="3861119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24" name=""/>
          <p:cNvGrpSpPr/>
          <p:nvPr/>
        </p:nvGrpSpPr>
        <p:grpSpPr>
          <a:xfrm>
            <a:off x="3129129" y="3121729"/>
            <a:ext cx="605943" cy="1086218"/>
            <a:chOff x="3129129" y="3121729"/>
            <a:chExt cx="605943" cy="1086218"/>
          </a:xfrm>
        </p:grpSpPr>
        <p:sp>
          <p:nvSpPr>
            <p:cNvPr id="725" name="标题 1"/>
            <p:cNvSpPr txBox="true"/>
            <p:nvPr/>
          </p:nvSpPr>
          <p:spPr>
            <a:xfrm rot="-2700000" flipH="false" flipV="false">
              <a:off x="3387856" y="304047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26" name="标题 1"/>
            <p:cNvSpPr txBox="true"/>
            <p:nvPr/>
          </p:nvSpPr>
          <p:spPr>
            <a:xfrm rot="-2699514" flipH="false" flipV="false">
              <a:off x="3047906" y="3860820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27" name=""/>
          <p:cNvGrpSpPr/>
          <p:nvPr/>
        </p:nvGrpSpPr>
        <p:grpSpPr>
          <a:xfrm>
            <a:off x="3386843" y="3121978"/>
            <a:ext cx="605943" cy="1086233"/>
            <a:chOff x="3386843" y="3121978"/>
            <a:chExt cx="605943" cy="1086233"/>
          </a:xfrm>
        </p:grpSpPr>
        <p:sp>
          <p:nvSpPr>
            <p:cNvPr id="728" name="标题 1"/>
            <p:cNvSpPr txBox="true"/>
            <p:nvPr/>
          </p:nvSpPr>
          <p:spPr>
            <a:xfrm rot="-2700000" flipH="false" flipV="false">
              <a:off x="3645567" y="3040721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29" name="标题 1"/>
            <p:cNvSpPr txBox="true"/>
            <p:nvPr/>
          </p:nvSpPr>
          <p:spPr>
            <a:xfrm rot="-2699514" flipH="false" flipV="false">
              <a:off x="3305620" y="3861084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30" name=""/>
          <p:cNvGrpSpPr/>
          <p:nvPr/>
        </p:nvGrpSpPr>
        <p:grpSpPr>
          <a:xfrm>
            <a:off x="3903067" y="3121729"/>
            <a:ext cx="605952" cy="1086251"/>
            <a:chOff x="3903067" y="3121729"/>
            <a:chExt cx="605952" cy="1086251"/>
          </a:xfrm>
        </p:grpSpPr>
        <p:sp>
          <p:nvSpPr>
            <p:cNvPr id="731" name="标题 1"/>
            <p:cNvSpPr txBox="true"/>
            <p:nvPr/>
          </p:nvSpPr>
          <p:spPr>
            <a:xfrm rot="-2700000" flipH="false" flipV="false">
              <a:off x="4161781" y="304047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32" name="标题 1"/>
            <p:cNvSpPr txBox="true"/>
            <p:nvPr/>
          </p:nvSpPr>
          <p:spPr>
            <a:xfrm rot="-2699514" flipH="false" flipV="false">
              <a:off x="3821853" y="3860853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33" name=""/>
          <p:cNvGrpSpPr/>
          <p:nvPr/>
        </p:nvGrpSpPr>
        <p:grpSpPr>
          <a:xfrm>
            <a:off x="4160777" y="3121989"/>
            <a:ext cx="605956" cy="1086266"/>
            <a:chOff x="4160777" y="3121989"/>
            <a:chExt cx="605956" cy="1086266"/>
          </a:xfrm>
        </p:grpSpPr>
        <p:sp>
          <p:nvSpPr>
            <p:cNvPr id="734" name="标题 1"/>
            <p:cNvSpPr txBox="true"/>
            <p:nvPr/>
          </p:nvSpPr>
          <p:spPr>
            <a:xfrm rot="-2700000" flipH="false" flipV="false">
              <a:off x="4419491" y="304073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35" name="标题 1"/>
            <p:cNvSpPr txBox="true"/>
            <p:nvPr/>
          </p:nvSpPr>
          <p:spPr>
            <a:xfrm rot="-2699514" flipH="false" flipV="false">
              <a:off x="4079567" y="3861128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90 w 768389"/>
                <a:gd name="connsiteY1" fmla="*/ 0 h 88447"/>
                <a:gd name="connsiteX2" fmla="*/ 768390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90" y="0"/>
                  </a:lnTo>
                  <a:lnTo>
                    <a:pt x="768390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36" name=""/>
          <p:cNvGrpSpPr/>
          <p:nvPr/>
        </p:nvGrpSpPr>
        <p:grpSpPr>
          <a:xfrm>
            <a:off x="4418464" y="3121692"/>
            <a:ext cx="606747" cy="1086599"/>
            <a:chOff x="4418464" y="3121692"/>
            <a:chExt cx="606747" cy="1086599"/>
          </a:xfrm>
        </p:grpSpPr>
        <p:sp>
          <p:nvSpPr>
            <p:cNvPr id="737" name="标题 1"/>
            <p:cNvSpPr txBox="true"/>
            <p:nvPr/>
          </p:nvSpPr>
          <p:spPr>
            <a:xfrm rot="-2699514" flipH="false" flipV="false">
              <a:off x="4678084" y="3040469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38" name="标题 1"/>
            <p:cNvSpPr txBox="true"/>
            <p:nvPr/>
          </p:nvSpPr>
          <p:spPr>
            <a:xfrm rot="-2700000" flipH="false" flipV="false">
              <a:off x="4337207" y="3861130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39" name=""/>
          <p:cNvGrpSpPr/>
          <p:nvPr/>
        </p:nvGrpSpPr>
        <p:grpSpPr>
          <a:xfrm>
            <a:off x="4676980" y="3121740"/>
            <a:ext cx="605986" cy="1086273"/>
            <a:chOff x="4676980" y="3121740"/>
            <a:chExt cx="605986" cy="1086273"/>
          </a:xfrm>
        </p:grpSpPr>
        <p:sp>
          <p:nvSpPr>
            <p:cNvPr id="740" name="标题 1"/>
            <p:cNvSpPr txBox="true"/>
            <p:nvPr/>
          </p:nvSpPr>
          <p:spPr>
            <a:xfrm rot="-2700000" flipH="false" flipV="false">
              <a:off x="4935694" y="304048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41" name="标题 1"/>
            <p:cNvSpPr txBox="true"/>
            <p:nvPr/>
          </p:nvSpPr>
          <p:spPr>
            <a:xfrm rot="-2699514" flipH="false" flipV="false">
              <a:off x="4595800" y="3860886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42" name=""/>
          <p:cNvGrpSpPr/>
          <p:nvPr/>
        </p:nvGrpSpPr>
        <p:grpSpPr>
          <a:xfrm>
            <a:off x="4934691" y="3121989"/>
            <a:ext cx="606000" cy="1086299"/>
            <a:chOff x="4934691" y="3121989"/>
            <a:chExt cx="606000" cy="1086299"/>
          </a:xfrm>
        </p:grpSpPr>
        <p:sp>
          <p:nvSpPr>
            <p:cNvPr id="743" name="标题 1"/>
            <p:cNvSpPr txBox="true"/>
            <p:nvPr/>
          </p:nvSpPr>
          <p:spPr>
            <a:xfrm rot="-2700000" flipH="false" flipV="false">
              <a:off x="5193405" y="304073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44" name="标题 1"/>
            <p:cNvSpPr txBox="true"/>
            <p:nvPr/>
          </p:nvSpPr>
          <p:spPr>
            <a:xfrm rot="-2699514" flipH="false" flipV="false">
              <a:off x="4853525" y="3861161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90 w 768389"/>
                <a:gd name="connsiteY1" fmla="*/ 0 h 88447"/>
                <a:gd name="connsiteX2" fmla="*/ 768390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90" y="0"/>
                  </a:lnTo>
                  <a:lnTo>
                    <a:pt x="768390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45" name=""/>
          <p:cNvGrpSpPr/>
          <p:nvPr/>
        </p:nvGrpSpPr>
        <p:grpSpPr>
          <a:xfrm>
            <a:off x="5192389" y="3121726"/>
            <a:ext cx="606780" cy="1086565"/>
            <a:chOff x="5192389" y="3121726"/>
            <a:chExt cx="606780" cy="1086565"/>
          </a:xfrm>
        </p:grpSpPr>
        <p:sp>
          <p:nvSpPr>
            <p:cNvPr id="746" name="标题 1"/>
            <p:cNvSpPr txBox="true"/>
            <p:nvPr/>
          </p:nvSpPr>
          <p:spPr>
            <a:xfrm rot="-2699514" flipH="false" flipV="false">
              <a:off x="5452042" y="304050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47" name="标题 1"/>
            <p:cNvSpPr txBox="true"/>
            <p:nvPr/>
          </p:nvSpPr>
          <p:spPr>
            <a:xfrm rot="-2700000" flipH="false" flipV="false">
              <a:off x="5111132" y="3861130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48" name=""/>
          <p:cNvGrpSpPr/>
          <p:nvPr/>
        </p:nvGrpSpPr>
        <p:grpSpPr>
          <a:xfrm>
            <a:off x="5450905" y="3121740"/>
            <a:ext cx="606008" cy="1086306"/>
            <a:chOff x="5450905" y="3121740"/>
            <a:chExt cx="606008" cy="1086306"/>
          </a:xfrm>
        </p:grpSpPr>
        <p:sp>
          <p:nvSpPr>
            <p:cNvPr id="749" name="标题 1"/>
            <p:cNvSpPr txBox="true"/>
            <p:nvPr/>
          </p:nvSpPr>
          <p:spPr>
            <a:xfrm rot="-2700000" flipH="false" flipV="false">
              <a:off x="5709619" y="304048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50" name="标题 1"/>
            <p:cNvSpPr txBox="true"/>
            <p:nvPr/>
          </p:nvSpPr>
          <p:spPr>
            <a:xfrm rot="-2699514" flipH="false" flipV="false">
              <a:off x="5369747" y="3860919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51" name=""/>
          <p:cNvGrpSpPr/>
          <p:nvPr/>
        </p:nvGrpSpPr>
        <p:grpSpPr>
          <a:xfrm>
            <a:off x="5708616" y="3122000"/>
            <a:ext cx="606022" cy="1086321"/>
            <a:chOff x="5708616" y="3122000"/>
            <a:chExt cx="606022" cy="1086321"/>
          </a:xfrm>
        </p:grpSpPr>
        <p:sp>
          <p:nvSpPr>
            <p:cNvPr id="752" name="标题 1"/>
            <p:cNvSpPr txBox="true"/>
            <p:nvPr/>
          </p:nvSpPr>
          <p:spPr>
            <a:xfrm rot="-2700000" flipH="false" flipV="false">
              <a:off x="5967330" y="304074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53" name="标题 1"/>
            <p:cNvSpPr txBox="true"/>
            <p:nvPr/>
          </p:nvSpPr>
          <p:spPr>
            <a:xfrm rot="-2699514" flipH="false" flipV="false">
              <a:off x="5627472" y="3861194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90 w 768389"/>
                <a:gd name="connsiteY1" fmla="*/ 0 h 88447"/>
                <a:gd name="connsiteX2" fmla="*/ 768390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90" y="0"/>
                  </a:lnTo>
                  <a:lnTo>
                    <a:pt x="768390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54" name=""/>
          <p:cNvGrpSpPr/>
          <p:nvPr/>
        </p:nvGrpSpPr>
        <p:grpSpPr>
          <a:xfrm>
            <a:off x="5966303" y="3121759"/>
            <a:ext cx="606813" cy="1086543"/>
            <a:chOff x="5966303" y="3121759"/>
            <a:chExt cx="606813" cy="1086543"/>
          </a:xfrm>
        </p:grpSpPr>
        <p:sp>
          <p:nvSpPr>
            <p:cNvPr id="755" name="标题 1"/>
            <p:cNvSpPr txBox="true"/>
            <p:nvPr/>
          </p:nvSpPr>
          <p:spPr>
            <a:xfrm rot="-2699514" flipH="false" flipV="false">
              <a:off x="6225989" y="3040536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56" name="标题 1"/>
            <p:cNvSpPr txBox="true"/>
            <p:nvPr/>
          </p:nvSpPr>
          <p:spPr>
            <a:xfrm rot="-2700000" flipH="false" flipV="false">
              <a:off x="5885046" y="3861141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57" name=""/>
          <p:cNvGrpSpPr/>
          <p:nvPr/>
        </p:nvGrpSpPr>
        <p:grpSpPr>
          <a:xfrm>
            <a:off x="6482529" y="3122000"/>
            <a:ext cx="606056" cy="1086355"/>
            <a:chOff x="6482529" y="3122000"/>
            <a:chExt cx="606056" cy="1086355"/>
          </a:xfrm>
        </p:grpSpPr>
        <p:sp>
          <p:nvSpPr>
            <p:cNvPr id="758" name="标题 1"/>
            <p:cNvSpPr txBox="true"/>
            <p:nvPr/>
          </p:nvSpPr>
          <p:spPr>
            <a:xfrm rot="-2700000" flipH="false" flipV="false">
              <a:off x="6741243" y="304074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59" name="标题 1"/>
            <p:cNvSpPr txBox="true"/>
            <p:nvPr/>
          </p:nvSpPr>
          <p:spPr>
            <a:xfrm rot="-2699514" flipH="false" flipV="false">
              <a:off x="6401419" y="3861228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60" name=""/>
          <p:cNvGrpSpPr/>
          <p:nvPr/>
        </p:nvGrpSpPr>
        <p:grpSpPr>
          <a:xfrm>
            <a:off x="6740228" y="3121792"/>
            <a:ext cx="606834" cy="1086510"/>
            <a:chOff x="6740228" y="3121792"/>
            <a:chExt cx="606834" cy="1086510"/>
          </a:xfrm>
        </p:grpSpPr>
        <p:sp>
          <p:nvSpPr>
            <p:cNvPr id="761" name="标题 1"/>
            <p:cNvSpPr txBox="true"/>
            <p:nvPr/>
          </p:nvSpPr>
          <p:spPr>
            <a:xfrm rot="-2699514" flipH="false" flipV="false">
              <a:off x="6999935" y="3040569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62" name="标题 1"/>
            <p:cNvSpPr txBox="true"/>
            <p:nvPr/>
          </p:nvSpPr>
          <p:spPr>
            <a:xfrm rot="-2700000" flipH="false" flipV="false">
              <a:off x="6658971" y="3861141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63" name=""/>
          <p:cNvGrpSpPr/>
          <p:nvPr/>
        </p:nvGrpSpPr>
        <p:grpSpPr>
          <a:xfrm>
            <a:off x="6998744" y="3121751"/>
            <a:ext cx="606062" cy="1086373"/>
            <a:chOff x="6998744" y="3121751"/>
            <a:chExt cx="606062" cy="1086373"/>
          </a:xfrm>
        </p:grpSpPr>
        <p:sp>
          <p:nvSpPr>
            <p:cNvPr id="764" name="标题 1"/>
            <p:cNvSpPr txBox="true"/>
            <p:nvPr/>
          </p:nvSpPr>
          <p:spPr>
            <a:xfrm rot="-2700000" flipH="false" flipV="false">
              <a:off x="7257458" y="3040494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65" name="标题 1"/>
            <p:cNvSpPr txBox="true"/>
            <p:nvPr/>
          </p:nvSpPr>
          <p:spPr>
            <a:xfrm rot="-2699514" flipH="false" flipV="false">
              <a:off x="6917640" y="3860997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66" name=""/>
          <p:cNvGrpSpPr/>
          <p:nvPr/>
        </p:nvGrpSpPr>
        <p:grpSpPr>
          <a:xfrm>
            <a:off x="7256454" y="3122011"/>
            <a:ext cx="606078" cy="1086377"/>
            <a:chOff x="7256454" y="3122011"/>
            <a:chExt cx="606078" cy="1086377"/>
          </a:xfrm>
        </p:grpSpPr>
        <p:sp>
          <p:nvSpPr>
            <p:cNvPr id="767" name="标题 1"/>
            <p:cNvSpPr txBox="true"/>
            <p:nvPr/>
          </p:nvSpPr>
          <p:spPr>
            <a:xfrm rot="-2700000" flipH="false" flipV="false">
              <a:off x="7515168" y="3040754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68" name="标题 1"/>
            <p:cNvSpPr txBox="true"/>
            <p:nvPr/>
          </p:nvSpPr>
          <p:spPr>
            <a:xfrm rot="-2699514" flipH="false" flipV="false">
              <a:off x="7175366" y="3861261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69" name=""/>
          <p:cNvGrpSpPr/>
          <p:nvPr/>
        </p:nvGrpSpPr>
        <p:grpSpPr>
          <a:xfrm>
            <a:off x="7514141" y="3121825"/>
            <a:ext cx="606868" cy="1086488"/>
            <a:chOff x="7514141" y="3121825"/>
            <a:chExt cx="606868" cy="1086488"/>
          </a:xfrm>
        </p:grpSpPr>
        <p:sp>
          <p:nvSpPr>
            <p:cNvPr id="770" name="标题 1"/>
            <p:cNvSpPr txBox="true"/>
            <p:nvPr/>
          </p:nvSpPr>
          <p:spPr>
            <a:xfrm rot="-2699514" flipH="false" flipV="false">
              <a:off x="7773882" y="304060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71" name="标题 1"/>
            <p:cNvSpPr txBox="true"/>
            <p:nvPr/>
          </p:nvSpPr>
          <p:spPr>
            <a:xfrm rot="-2700000" flipH="false" flipV="false">
              <a:off x="7432884" y="3861152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72" name=""/>
          <p:cNvGrpSpPr/>
          <p:nvPr/>
        </p:nvGrpSpPr>
        <p:grpSpPr>
          <a:xfrm>
            <a:off x="8030368" y="3122011"/>
            <a:ext cx="606110" cy="1086410"/>
            <a:chOff x="8030368" y="3122011"/>
            <a:chExt cx="606110" cy="1086410"/>
          </a:xfrm>
        </p:grpSpPr>
        <p:sp>
          <p:nvSpPr>
            <p:cNvPr id="773" name="标题 1"/>
            <p:cNvSpPr txBox="true"/>
            <p:nvPr/>
          </p:nvSpPr>
          <p:spPr>
            <a:xfrm rot="-2700000" flipH="false" flipV="false">
              <a:off x="8289082" y="3040754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74" name="标题 1"/>
            <p:cNvSpPr txBox="true"/>
            <p:nvPr/>
          </p:nvSpPr>
          <p:spPr>
            <a:xfrm rot="-2699514" flipH="false" flipV="false">
              <a:off x="7949312" y="3861294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75" name=""/>
          <p:cNvGrpSpPr/>
          <p:nvPr/>
        </p:nvGrpSpPr>
        <p:grpSpPr>
          <a:xfrm>
            <a:off x="8288066" y="3121858"/>
            <a:ext cx="606890" cy="1086455"/>
            <a:chOff x="8288066" y="3121858"/>
            <a:chExt cx="606890" cy="1086455"/>
          </a:xfrm>
        </p:grpSpPr>
        <p:sp>
          <p:nvSpPr>
            <p:cNvPr id="776" name="标题 1"/>
            <p:cNvSpPr txBox="true"/>
            <p:nvPr/>
          </p:nvSpPr>
          <p:spPr>
            <a:xfrm rot="-2699514" flipH="false" flipV="false">
              <a:off x="8547829" y="3040635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77" name="标题 1"/>
            <p:cNvSpPr txBox="true"/>
            <p:nvPr/>
          </p:nvSpPr>
          <p:spPr>
            <a:xfrm rot="-2700000" flipH="false" flipV="false">
              <a:off x="8206809" y="3861152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78" name=""/>
          <p:cNvGrpSpPr/>
          <p:nvPr/>
        </p:nvGrpSpPr>
        <p:grpSpPr>
          <a:xfrm>
            <a:off x="8546582" y="3121762"/>
            <a:ext cx="606129" cy="1086428"/>
            <a:chOff x="8546582" y="3121762"/>
            <a:chExt cx="606129" cy="1086428"/>
          </a:xfrm>
        </p:grpSpPr>
        <p:sp>
          <p:nvSpPr>
            <p:cNvPr id="779" name="标题 1"/>
            <p:cNvSpPr txBox="true"/>
            <p:nvPr/>
          </p:nvSpPr>
          <p:spPr>
            <a:xfrm rot="-2700000" flipH="false" flipV="false">
              <a:off x="8805296" y="3040505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80" name="标题 1"/>
            <p:cNvSpPr txBox="true"/>
            <p:nvPr/>
          </p:nvSpPr>
          <p:spPr>
            <a:xfrm rot="-2699514" flipH="false" flipV="false">
              <a:off x="8465545" y="3861063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81" name=""/>
          <p:cNvGrpSpPr/>
          <p:nvPr/>
        </p:nvGrpSpPr>
        <p:grpSpPr>
          <a:xfrm>
            <a:off x="9061980" y="3121891"/>
            <a:ext cx="606923" cy="1086433"/>
            <a:chOff x="9061980" y="3121891"/>
            <a:chExt cx="606923" cy="1086433"/>
          </a:xfrm>
        </p:grpSpPr>
        <p:sp>
          <p:nvSpPr>
            <p:cNvPr id="782" name="标题 1"/>
            <p:cNvSpPr txBox="true"/>
            <p:nvPr/>
          </p:nvSpPr>
          <p:spPr>
            <a:xfrm rot="-2699514" flipH="false" flipV="false">
              <a:off x="9321776" y="3040668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83" name="标题 1"/>
            <p:cNvSpPr txBox="true"/>
            <p:nvPr/>
          </p:nvSpPr>
          <p:spPr>
            <a:xfrm rot="-2700000" flipH="false" flipV="false">
              <a:off x="8980723" y="3861163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84" name=""/>
          <p:cNvGrpSpPr/>
          <p:nvPr/>
        </p:nvGrpSpPr>
        <p:grpSpPr>
          <a:xfrm>
            <a:off x="9320496" y="3121762"/>
            <a:ext cx="606162" cy="1086461"/>
            <a:chOff x="9320496" y="3121762"/>
            <a:chExt cx="606162" cy="1086461"/>
          </a:xfrm>
        </p:grpSpPr>
        <p:sp>
          <p:nvSpPr>
            <p:cNvPr id="785" name="标题 1"/>
            <p:cNvSpPr txBox="true"/>
            <p:nvPr/>
          </p:nvSpPr>
          <p:spPr>
            <a:xfrm rot="-2700000" flipH="false" flipV="false">
              <a:off x="9579210" y="3040505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86" name="标题 1"/>
            <p:cNvSpPr txBox="true"/>
            <p:nvPr/>
          </p:nvSpPr>
          <p:spPr>
            <a:xfrm rot="-2699514" flipH="false" flipV="false">
              <a:off x="9239492" y="3861096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87" name=""/>
          <p:cNvGrpSpPr/>
          <p:nvPr/>
        </p:nvGrpSpPr>
        <p:grpSpPr>
          <a:xfrm>
            <a:off x="9578217" y="3122022"/>
            <a:ext cx="606166" cy="1086465"/>
            <a:chOff x="9578217" y="3122022"/>
            <a:chExt cx="606166" cy="1086465"/>
          </a:xfrm>
        </p:grpSpPr>
        <p:sp>
          <p:nvSpPr>
            <p:cNvPr id="788" name="标题 1"/>
            <p:cNvSpPr txBox="true"/>
            <p:nvPr/>
          </p:nvSpPr>
          <p:spPr>
            <a:xfrm rot="-2700000" flipH="false" flipV="false">
              <a:off x="9836931" y="3040765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89" name="标题 1"/>
            <p:cNvSpPr txBox="true"/>
            <p:nvPr/>
          </p:nvSpPr>
          <p:spPr>
            <a:xfrm rot="-2699514" flipH="false" flipV="false">
              <a:off x="9497217" y="3861360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90" name=""/>
          <p:cNvGrpSpPr/>
          <p:nvPr/>
        </p:nvGrpSpPr>
        <p:grpSpPr>
          <a:xfrm>
            <a:off x="9833916" y="3121439"/>
            <a:ext cx="606431" cy="1087262"/>
            <a:chOff x="9833916" y="3121439"/>
            <a:chExt cx="606431" cy="1087262"/>
          </a:xfrm>
        </p:grpSpPr>
        <p:sp>
          <p:nvSpPr>
            <p:cNvPr id="791" name="标题 1"/>
            <p:cNvSpPr txBox="true"/>
            <p:nvPr/>
          </p:nvSpPr>
          <p:spPr>
            <a:xfrm rot="-2700000" flipH="false" flipV="false">
              <a:off x="10093186" y="304018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92" name="标题 1"/>
            <p:cNvSpPr txBox="true"/>
            <p:nvPr/>
          </p:nvSpPr>
          <p:spPr>
            <a:xfrm rot="-2699514" flipH="false" flipV="false">
              <a:off x="9752693" y="3861574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93" name=""/>
          <p:cNvGrpSpPr/>
          <p:nvPr/>
        </p:nvGrpSpPr>
        <p:grpSpPr>
          <a:xfrm>
            <a:off x="10089403" y="3121638"/>
            <a:ext cx="606416" cy="1087265"/>
            <a:chOff x="10089403" y="3121638"/>
            <a:chExt cx="606416" cy="1087265"/>
          </a:xfrm>
        </p:grpSpPr>
        <p:sp>
          <p:nvSpPr>
            <p:cNvPr id="794" name="标题 1"/>
            <p:cNvSpPr txBox="true"/>
            <p:nvPr/>
          </p:nvSpPr>
          <p:spPr>
            <a:xfrm rot="-2700000" flipH="false" flipV="false">
              <a:off x="10348658" y="3040381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95" name="标题 1"/>
            <p:cNvSpPr txBox="true"/>
            <p:nvPr/>
          </p:nvSpPr>
          <p:spPr>
            <a:xfrm rot="-2699514" flipH="false" flipV="false">
              <a:off x="10008180" y="3861776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96" name=""/>
          <p:cNvGrpSpPr/>
          <p:nvPr/>
        </p:nvGrpSpPr>
        <p:grpSpPr>
          <a:xfrm>
            <a:off x="10345417" y="3121837"/>
            <a:ext cx="606198" cy="1086498"/>
            <a:chOff x="10345417" y="3121837"/>
            <a:chExt cx="606198" cy="1086498"/>
          </a:xfrm>
        </p:grpSpPr>
        <p:sp>
          <p:nvSpPr>
            <p:cNvPr id="797" name="标题 1"/>
            <p:cNvSpPr txBox="true"/>
            <p:nvPr/>
          </p:nvSpPr>
          <p:spPr>
            <a:xfrm rot="-2700000" flipH="false" flipV="false">
              <a:off x="10604131" y="3040580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798" name="标题 1"/>
            <p:cNvSpPr txBox="true"/>
            <p:nvPr/>
          </p:nvSpPr>
          <p:spPr>
            <a:xfrm rot="-2699514" flipH="false" flipV="false">
              <a:off x="10264449" y="3861208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799" name=""/>
          <p:cNvGrpSpPr/>
          <p:nvPr/>
        </p:nvGrpSpPr>
        <p:grpSpPr>
          <a:xfrm>
            <a:off x="10600890" y="3122036"/>
            <a:ext cx="606202" cy="1086501"/>
            <a:chOff x="10600890" y="3122036"/>
            <a:chExt cx="606202" cy="1086501"/>
          </a:xfrm>
        </p:grpSpPr>
        <p:sp>
          <p:nvSpPr>
            <p:cNvPr id="800" name="标题 1"/>
            <p:cNvSpPr txBox="true"/>
            <p:nvPr/>
          </p:nvSpPr>
          <p:spPr>
            <a:xfrm rot="-2700000" flipH="false" flipV="false">
              <a:off x="10859604" y="3040779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01" name="标题 1"/>
            <p:cNvSpPr txBox="true"/>
            <p:nvPr/>
          </p:nvSpPr>
          <p:spPr>
            <a:xfrm rot="-2699514" flipH="false" flipV="false">
              <a:off x="10519926" y="3861410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802" name=""/>
          <p:cNvGrpSpPr/>
          <p:nvPr/>
        </p:nvGrpSpPr>
        <p:grpSpPr>
          <a:xfrm>
            <a:off x="10856636" y="3121442"/>
            <a:ext cx="606383" cy="1087297"/>
            <a:chOff x="10856636" y="3121442"/>
            <a:chExt cx="606383" cy="1087297"/>
          </a:xfrm>
        </p:grpSpPr>
        <p:sp>
          <p:nvSpPr>
            <p:cNvPr id="803" name="标题 1"/>
            <p:cNvSpPr txBox="true"/>
            <p:nvPr/>
          </p:nvSpPr>
          <p:spPr>
            <a:xfrm rot="-2700000" flipH="false" flipV="false">
              <a:off x="11115858" y="3040185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04" name="标题 1"/>
            <p:cNvSpPr txBox="true"/>
            <p:nvPr/>
          </p:nvSpPr>
          <p:spPr>
            <a:xfrm rot="-2699514" flipH="false" flipV="false">
              <a:off x="10775413" y="3861612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805" name=""/>
          <p:cNvGrpSpPr/>
          <p:nvPr/>
        </p:nvGrpSpPr>
        <p:grpSpPr>
          <a:xfrm>
            <a:off x="11112123" y="3121641"/>
            <a:ext cx="606369" cy="1087312"/>
            <a:chOff x="11112123" y="3121641"/>
            <a:chExt cx="606369" cy="1087312"/>
          </a:xfrm>
        </p:grpSpPr>
        <p:sp>
          <p:nvSpPr>
            <p:cNvPr id="806" name="标题 1"/>
            <p:cNvSpPr txBox="true"/>
            <p:nvPr/>
          </p:nvSpPr>
          <p:spPr>
            <a:xfrm rot="-2700000" flipH="false" flipV="false">
              <a:off x="11371331" y="3040384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07" name="标题 1"/>
            <p:cNvSpPr txBox="true"/>
            <p:nvPr/>
          </p:nvSpPr>
          <p:spPr>
            <a:xfrm rot="-2699514" flipH="false" flipV="false">
              <a:off x="11030900" y="3861826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808" name=""/>
          <p:cNvGrpSpPr/>
          <p:nvPr/>
        </p:nvGrpSpPr>
        <p:grpSpPr>
          <a:xfrm>
            <a:off x="9835904" y="3121925"/>
            <a:ext cx="606946" cy="1086399"/>
            <a:chOff x="9835904" y="3121925"/>
            <a:chExt cx="606946" cy="1086399"/>
          </a:xfrm>
        </p:grpSpPr>
        <p:sp>
          <p:nvSpPr>
            <p:cNvPr id="809" name="标题 1"/>
            <p:cNvSpPr txBox="true"/>
            <p:nvPr/>
          </p:nvSpPr>
          <p:spPr>
            <a:xfrm rot="-2699514" flipH="false" flipV="false">
              <a:off x="10095723" y="3040702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10" name="标题 1"/>
            <p:cNvSpPr txBox="true"/>
            <p:nvPr/>
          </p:nvSpPr>
          <p:spPr>
            <a:xfrm rot="-2700000" flipH="false" flipV="false">
              <a:off x="9754647" y="3861163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811" name=""/>
          <p:cNvGrpSpPr/>
          <p:nvPr/>
        </p:nvGrpSpPr>
        <p:grpSpPr>
          <a:xfrm>
            <a:off x="3644551" y="3127776"/>
            <a:ext cx="606713" cy="1086632"/>
            <a:chOff x="3644551" y="3127776"/>
            <a:chExt cx="606713" cy="1086632"/>
          </a:xfrm>
        </p:grpSpPr>
        <p:sp>
          <p:nvSpPr>
            <p:cNvPr id="812" name="标题 1"/>
            <p:cNvSpPr txBox="true"/>
            <p:nvPr/>
          </p:nvSpPr>
          <p:spPr>
            <a:xfrm rot="-2699514" flipH="false" flipV="false">
              <a:off x="3904137" y="304655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13" name="标题 1"/>
            <p:cNvSpPr txBox="true"/>
            <p:nvPr/>
          </p:nvSpPr>
          <p:spPr>
            <a:xfrm rot="-2700000" flipH="false" flipV="false">
              <a:off x="3563294" y="3867247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814" name=""/>
          <p:cNvGrpSpPr/>
          <p:nvPr/>
        </p:nvGrpSpPr>
        <p:grpSpPr>
          <a:xfrm>
            <a:off x="6224819" y="3127868"/>
            <a:ext cx="606040" cy="1086339"/>
            <a:chOff x="6224819" y="3127868"/>
            <a:chExt cx="606040" cy="1086339"/>
          </a:xfrm>
        </p:grpSpPr>
        <p:sp>
          <p:nvSpPr>
            <p:cNvPr id="815" name="标题 1"/>
            <p:cNvSpPr txBox="true"/>
            <p:nvPr/>
          </p:nvSpPr>
          <p:spPr>
            <a:xfrm rot="-2700000" flipH="false" flipV="false">
              <a:off x="6483533" y="3046611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16" name="标题 1"/>
            <p:cNvSpPr txBox="true"/>
            <p:nvPr/>
          </p:nvSpPr>
          <p:spPr>
            <a:xfrm rot="-2699514" flipH="false" flipV="false">
              <a:off x="6143693" y="3867080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817" name=""/>
          <p:cNvGrpSpPr/>
          <p:nvPr/>
        </p:nvGrpSpPr>
        <p:grpSpPr>
          <a:xfrm>
            <a:off x="7759068" y="3128150"/>
            <a:ext cx="606132" cy="1086432"/>
            <a:chOff x="7759068" y="3128150"/>
            <a:chExt cx="606132" cy="1086432"/>
          </a:xfrm>
        </p:grpSpPr>
        <p:sp>
          <p:nvSpPr>
            <p:cNvPr id="818" name="标题 1"/>
            <p:cNvSpPr txBox="true"/>
            <p:nvPr/>
          </p:nvSpPr>
          <p:spPr>
            <a:xfrm rot="-2700000" flipH="false" flipV="false">
              <a:off x="8017782" y="3046893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19" name="标题 1"/>
            <p:cNvSpPr txBox="true"/>
            <p:nvPr/>
          </p:nvSpPr>
          <p:spPr>
            <a:xfrm rot="-2699514" flipH="false" flipV="false">
              <a:off x="7678034" y="3867455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grpSp>
        <p:nvGrpSpPr>
          <p:cNvPr id="820" name=""/>
          <p:cNvGrpSpPr/>
          <p:nvPr/>
        </p:nvGrpSpPr>
        <p:grpSpPr>
          <a:xfrm>
            <a:off x="8799442" y="3121762"/>
            <a:ext cx="606129" cy="1086428"/>
            <a:chOff x="8799442" y="3121762"/>
            <a:chExt cx="606129" cy="1086428"/>
          </a:xfrm>
        </p:grpSpPr>
        <p:sp>
          <p:nvSpPr>
            <p:cNvPr id="821" name="标题 1"/>
            <p:cNvSpPr txBox="true"/>
            <p:nvPr/>
          </p:nvSpPr>
          <p:spPr>
            <a:xfrm rot="-2700000" flipH="false" flipV="false">
              <a:off x="9058156" y="3040505"/>
              <a:ext cx="88447" cy="768389"/>
            </a:xfrm>
            <a:custGeom>
              <a:avLst/>
              <a:gdLst>
                <a:gd name="connsiteX0" fmla="*/ 0 w 88447"/>
                <a:gd name="connsiteY0" fmla="*/ 0 h 768389"/>
                <a:gd name="connsiteX1" fmla="*/ 88448 w 88447"/>
                <a:gd name="connsiteY1" fmla="*/ 0 h 768389"/>
                <a:gd name="connsiteX2" fmla="*/ 88448 w 88447"/>
                <a:gd name="connsiteY2" fmla="*/ 768389 h 768389"/>
                <a:gd name="connsiteX3" fmla="*/ 0 w 88447"/>
                <a:gd name="connsiteY3" fmla="*/ 768389 h 768389"/>
              </a:gdLst>
              <a:rect l="l" t="t" r="r" b="b"/>
              <a:pathLst>
                <a:path w="88447" h="768389">
                  <a:moveTo>
                    <a:pt x="0" y="0"/>
                  </a:moveTo>
                  <a:lnTo>
                    <a:pt x="88448" y="0"/>
                  </a:lnTo>
                  <a:lnTo>
                    <a:pt x="88448" y="768389"/>
                  </a:lnTo>
                  <a:lnTo>
                    <a:pt x="0" y="768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  <p:sp>
          <p:nvSpPr>
            <p:cNvPr id="822" name="标题 1"/>
            <p:cNvSpPr txBox="true"/>
            <p:nvPr/>
          </p:nvSpPr>
          <p:spPr>
            <a:xfrm rot="-2699514" flipH="false" flipV="false">
              <a:off x="8718405" y="3861063"/>
              <a:ext cx="768389" cy="88447"/>
            </a:xfrm>
            <a:custGeom>
              <a:avLst/>
              <a:gdLst>
                <a:gd name="connsiteX0" fmla="*/ 0 w 768389"/>
                <a:gd name="connsiteY0" fmla="*/ 0 h 88447"/>
                <a:gd name="connsiteX1" fmla="*/ 768389 w 768389"/>
                <a:gd name="connsiteY1" fmla="*/ 0 h 88447"/>
                <a:gd name="connsiteX2" fmla="*/ 768389 w 768389"/>
                <a:gd name="connsiteY2" fmla="*/ 88448 h 88447"/>
                <a:gd name="connsiteX3" fmla="*/ 0 w 768389"/>
                <a:gd name="connsiteY3" fmla="*/ 88448 h 88447"/>
              </a:gdLst>
              <a:rect l="l" t="t" r="r" b="b"/>
              <a:pathLst>
                <a:path w="768389" h="88447">
                  <a:moveTo>
                    <a:pt x="0" y="0"/>
                  </a:moveTo>
                  <a:lnTo>
                    <a:pt x="768389" y="0"/>
                  </a:lnTo>
                  <a:lnTo>
                    <a:pt x="768389" y="88448"/>
                  </a:lnTo>
                  <a:lnTo>
                    <a:pt x="0" y="88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0507" cap="flat">
              <a:noFill/>
              <a:miter/>
            </a:ln>
          </p:spPr>
          <p:txBody>
            <a:bodyPr vert="horz" wrap="square" lIns="91440" tIns="45720" rIns="91440" bIns="45720" rtlCol="false" anchor="ctr"/>
            <a:lstStyle/>
            <a:p>
              <a:pPr algn="l">
                <a:lnSpc>
                  <a:spcPct val="110000"/>
                </a:lnSpc>
              </a:pPr>
              <a:endParaRPr lang="zh-CN"/>
            </a:p>
          </p:txBody>
        </p:sp>
      </p:grpSp>
      <p:sp>
        <p:nvSpPr>
          <p:cNvPr id="823" name="标题 1"/>
          <p:cNvSpPr txBox="true"/>
          <p:nvPr/>
        </p:nvSpPr>
        <p:spPr>
          <a:xfrm rot="0" flipH="false" flipV="false">
            <a:off x="0" y="2758501"/>
            <a:ext cx="11916229" cy="609189"/>
          </a:xfrm>
          <a:custGeom>
            <a:avLst/>
            <a:gdLst>
              <a:gd name="connsiteX0" fmla="*/ 0 w 11916229"/>
              <a:gd name="connsiteY0" fmla="*/ 0 h 609189"/>
              <a:gd name="connsiteX1" fmla="*/ 11916230 w 11916229"/>
              <a:gd name="connsiteY1" fmla="*/ 0 h 609189"/>
              <a:gd name="connsiteX2" fmla="*/ 11916230 w 11916229"/>
              <a:gd name="connsiteY2" fmla="*/ 609189 h 609189"/>
              <a:gd name="connsiteX3" fmla="*/ 0 w 11916229"/>
              <a:gd name="connsiteY3" fmla="*/ 609189 h 609189"/>
            </a:gdLst>
            <a:rect l="l" t="t" r="r" b="b"/>
            <a:pathLst>
              <a:path w="11916229" h="609189">
                <a:moveTo>
                  <a:pt x="0" y="0"/>
                </a:moveTo>
                <a:lnTo>
                  <a:pt x="11916230" y="0"/>
                </a:lnTo>
                <a:lnTo>
                  <a:pt x="11916230" y="609189"/>
                </a:lnTo>
                <a:lnTo>
                  <a:pt x="0" y="609189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  <a:effectLst/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24" name="标题 1"/>
          <p:cNvSpPr txBox="true"/>
          <p:nvPr/>
        </p:nvSpPr>
        <p:spPr>
          <a:xfrm rot="0" flipH="false" flipV="false">
            <a:off x="0" y="3974668"/>
            <a:ext cx="11916229" cy="609189"/>
          </a:xfrm>
          <a:custGeom>
            <a:avLst/>
            <a:gdLst>
              <a:gd name="connsiteX0" fmla="*/ 0 w 11916229"/>
              <a:gd name="connsiteY0" fmla="*/ 0 h 609189"/>
              <a:gd name="connsiteX1" fmla="*/ 11916230 w 11916229"/>
              <a:gd name="connsiteY1" fmla="*/ 0 h 609189"/>
              <a:gd name="connsiteX2" fmla="*/ 11916230 w 11916229"/>
              <a:gd name="connsiteY2" fmla="*/ 609189 h 609189"/>
              <a:gd name="connsiteX3" fmla="*/ 0 w 11916229"/>
              <a:gd name="connsiteY3" fmla="*/ 609189 h 609189"/>
            </a:gdLst>
            <a:rect l="l" t="t" r="r" b="b"/>
            <a:pathLst>
              <a:path w="11916229" h="609189">
                <a:moveTo>
                  <a:pt x="0" y="0"/>
                </a:moveTo>
                <a:lnTo>
                  <a:pt x="11916230" y="0"/>
                </a:lnTo>
                <a:lnTo>
                  <a:pt x="11916230" y="609189"/>
                </a:lnTo>
                <a:lnTo>
                  <a:pt x="0" y="609189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  <a:effectLst/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25" name="标题 1"/>
          <p:cNvSpPr txBox="true"/>
          <p:nvPr/>
        </p:nvSpPr>
        <p:spPr>
          <a:xfrm rot="0" flipH="false" flipV="false">
            <a:off x="5244154" y="4011825"/>
            <a:ext cx="1980000" cy="5173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交通拥堵预测模块</a:t>
            </a:r>
            <a:endParaRPr lang="zh-CN"/>
          </a:p>
        </p:txBody>
      </p:sp>
      <p:sp>
        <p:nvSpPr>
          <p:cNvPr id="826" name="标题 1"/>
          <p:cNvSpPr txBox="true"/>
          <p:nvPr/>
        </p:nvSpPr>
        <p:spPr>
          <a:xfrm rot="0" flipH="false" flipV="false">
            <a:off x="5244154" y="4529211"/>
            <a:ext cx="1980000" cy="21424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基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数据上传与管理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：支持多种常见数据格式的上传，可批量删除冗余文件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预测分析功能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：用户可对上传的文件数据进行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交通拥堵预测分析，查看详细的预测信息，并保存或下载预测结果文件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结果查看与应用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：交通管理人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员可实时查看交通拥堵预测数据，及时了解当前交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通状况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827" name="标题 1"/>
          <p:cNvSpPr txBox="true"/>
          <p:nvPr/>
        </p:nvSpPr>
        <p:spPr>
          <a:xfrm rot="0" flipH="false" flipV="false">
            <a:off x="1626520" y="4020570"/>
            <a:ext cx="1980000" cy="5173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系统管理模块</a:t>
            </a:r>
            <a:endParaRPr lang="zh-CN"/>
          </a:p>
        </p:txBody>
      </p:sp>
      <p:sp>
        <p:nvSpPr>
          <p:cNvPr id="828" name="标题 1"/>
          <p:cNvSpPr txBox="true"/>
          <p:nvPr/>
        </p:nvSpPr>
        <p:spPr>
          <a:xfrm rot="0" flipH="false" flipV="false">
            <a:off x="1626520" y="4583857"/>
            <a:ext cx="1980000" cy="198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用户管理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：管理员可添加、删除、编辑用户信息，快速搜索用户，批量删除用户，导出用户数据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角色管理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：可创建新角色、定义权限和属性，删除不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再需要的角色，编辑现有角色的权限和属性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菜单管理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：可创建新菜单项、定义属性，删除不再需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要的菜单项，编辑现有菜单项的属性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829" name="标题 1"/>
          <p:cNvSpPr txBox="true"/>
          <p:nvPr/>
        </p:nvSpPr>
        <p:spPr>
          <a:xfrm rot="0" flipH="false" flipV="false">
            <a:off x="9179607" y="4011825"/>
            <a:ext cx="1980000" cy="5173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用户中心模块</a:t>
            </a:r>
            <a:endParaRPr lang="zh-CN"/>
          </a:p>
        </p:txBody>
      </p:sp>
      <p:sp>
        <p:nvSpPr>
          <p:cNvPr id="830" name="标题 1"/>
          <p:cNvSpPr txBox="true"/>
          <p:nvPr/>
        </p:nvSpPr>
        <p:spPr>
          <a:xfrm rot="0" flipH="false" flipV="false">
            <a:off x="9152457" y="4529211"/>
            <a:ext cx="1980000" cy="19148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个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人信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息管理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：所有用户角色均可查看和修改自己的个人信息，确保其准确性和最新性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交通管制信息查看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：用户可查看交通管制信息，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了解当前的交通状况和限制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拥堵信息提交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：普通用户可提交实时的拥堵信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息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，为交通管理部门提供第一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手的数据支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持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831" name="标题 1"/>
          <p:cNvSpPr txBox="true"/>
          <p:nvPr/>
        </p:nvSpPr>
        <p:spPr>
          <a:xfrm rot="0" flipH="false" flipV="false">
            <a:off x="5237720" y="1245791"/>
            <a:ext cx="1980000" cy="5173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模型训练模块</a:t>
            </a:r>
            <a:endParaRPr lang="zh-CN"/>
          </a:p>
        </p:txBody>
      </p:sp>
      <p:sp>
        <p:nvSpPr>
          <p:cNvPr id="832" name="标题 1"/>
          <p:cNvSpPr txBox="true"/>
          <p:nvPr/>
        </p:nvSpPr>
        <p:spPr>
          <a:xfrm rot="0" flipH="false" flipV="false">
            <a:off x="5234421" y="1763576"/>
            <a:ext cx="1980000" cy="18029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模型训练流程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：管理员可上传多种格式的训练集文件，在线选择算法进行训练，完成后可查看模型性能指标并下载模型文件和评估报告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多样化算法选择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：支持多种算法，如神经网络、决策树、随机森林等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便捷管理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：支持批量删除训练文件和记录，保持系统整洁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833" name="标题 1"/>
          <p:cNvSpPr txBox="true"/>
          <p:nvPr/>
        </p:nvSpPr>
        <p:spPr>
          <a:xfrm rot="0" flipH="false" flipV="false">
            <a:off x="1622897" y="1245791"/>
            <a:ext cx="1980000" cy="5173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用户认证模块</a:t>
            </a:r>
            <a:endParaRPr lang="zh-CN"/>
          </a:p>
        </p:txBody>
      </p:sp>
      <p:sp>
        <p:nvSpPr>
          <p:cNvPr id="834" name="标题 1"/>
          <p:cNvSpPr txBox="true"/>
          <p:nvPr/>
        </p:nvSpPr>
        <p:spPr>
          <a:xfrm rot="0" flipH="false" flipV="false">
            <a:off x="1581224" y="1763177"/>
            <a:ext cx="1980000" cy="17883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统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一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登录注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册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：为各类用户提供便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捷的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登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录和注册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界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面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安全性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保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障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：登录时进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行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完整性校验，验证通过后跳转至对应界面，验证失败则反馈错误提示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普通用户注册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：可填写注册信息创建新账号，系统校验不符合要求时提示错误信息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835" name="标题 1"/>
          <p:cNvSpPr txBox="true"/>
          <p:nvPr/>
        </p:nvSpPr>
        <p:spPr>
          <a:xfrm rot="0" flipH="false" flipV="false">
            <a:off x="8962451" y="1396880"/>
            <a:ext cx="1638698" cy="34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l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交通调度模块</a:t>
            </a:r>
            <a:endParaRPr lang="zh-CN"/>
          </a:p>
        </p:txBody>
      </p:sp>
      <p:sp>
        <p:nvSpPr>
          <p:cNvPr id="836" name="标题 1"/>
          <p:cNvSpPr txBox="true"/>
          <p:nvPr/>
        </p:nvSpPr>
        <p:spPr>
          <a:xfrm rot="0" flipH="false" flipV="false">
            <a:off x="8022148" y="1504484"/>
            <a:ext cx="906865" cy="626679"/>
          </a:xfrm>
          <a:custGeom>
            <a:avLst/>
            <a:gdLst>
              <a:gd name="connsiteX0" fmla="*/ 919865 w 1406331"/>
              <a:gd name="connsiteY0" fmla="*/ 971828 h 971828"/>
              <a:gd name="connsiteX1" fmla="*/ 486467 w 1406331"/>
              <a:gd name="connsiteY1" fmla="*/ 971828 h 971828"/>
              <a:gd name="connsiteX2" fmla="*/ 0 w 1406331"/>
              <a:gd name="connsiteY2" fmla="*/ 486467 h 971828"/>
              <a:gd name="connsiteX3" fmla="*/ 486467 w 1406331"/>
              <a:gd name="connsiteY3" fmla="*/ 0 h 971828"/>
              <a:gd name="connsiteX4" fmla="*/ 919865 w 1406331"/>
              <a:gd name="connsiteY4" fmla="*/ 0 h 971828"/>
              <a:gd name="connsiteX5" fmla="*/ 1406332 w 1406331"/>
              <a:gd name="connsiteY5" fmla="*/ 486467 h 971828"/>
              <a:gd name="connsiteX6" fmla="*/ 919865 w 1406331"/>
              <a:gd name="connsiteY6" fmla="*/ 971828 h 971828"/>
              <a:gd name="connsiteX7" fmla="*/ 486467 w 1406331"/>
              <a:gd name="connsiteY7" fmla="*/ 44224 h 971828"/>
              <a:gd name="connsiteX8" fmla="*/ 45330 w 1406331"/>
              <a:gd name="connsiteY8" fmla="*/ 486467 h 971828"/>
              <a:gd name="connsiteX9" fmla="*/ 486467 w 1406331"/>
              <a:gd name="connsiteY9" fmla="*/ 927604 h 971828"/>
              <a:gd name="connsiteX10" fmla="*/ 919865 w 1406331"/>
              <a:gd name="connsiteY10" fmla="*/ 927604 h 971828"/>
              <a:gd name="connsiteX11" fmla="*/ 1361002 w 1406331"/>
              <a:gd name="connsiteY11" fmla="*/ 486467 h 971828"/>
              <a:gd name="connsiteX12" fmla="*/ 919865 w 1406331"/>
              <a:gd name="connsiteY12" fmla="*/ 44224 h 971828"/>
              <a:gd name="connsiteX13" fmla="*/ 486467 w 1406331"/>
              <a:gd name="connsiteY13" fmla="*/ 44224 h 971828"/>
            </a:gdLst>
            <a:rect l="l" t="t" r="r" b="b"/>
            <a:pathLst>
              <a:path w="1406331" h="971828">
                <a:moveTo>
                  <a:pt x="919865" y="971828"/>
                </a:moveTo>
                <a:lnTo>
                  <a:pt x="486467" y="971828"/>
                </a:lnTo>
                <a:cubicBezTo>
                  <a:pt x="218910" y="971828"/>
                  <a:pt x="0" y="754024"/>
                  <a:pt x="0" y="486467"/>
                </a:cubicBezTo>
                <a:cubicBezTo>
                  <a:pt x="0" y="218910"/>
                  <a:pt x="217804" y="0"/>
                  <a:pt x="486467" y="0"/>
                </a:cubicBezTo>
                <a:lnTo>
                  <a:pt x="919865" y="0"/>
                </a:lnTo>
                <a:cubicBezTo>
                  <a:pt x="1187421" y="0"/>
                  <a:pt x="1406332" y="217805"/>
                  <a:pt x="1406332" y="486467"/>
                </a:cubicBezTo>
                <a:cubicBezTo>
                  <a:pt x="1406332" y="754024"/>
                  <a:pt x="1187421" y="971828"/>
                  <a:pt x="919865" y="971828"/>
                </a:cubicBezTo>
                <a:close/>
                <a:moveTo>
                  <a:pt x="486467" y="44224"/>
                </a:moveTo>
                <a:cubicBezTo>
                  <a:pt x="243234" y="44224"/>
                  <a:pt x="45330" y="242128"/>
                  <a:pt x="45330" y="486467"/>
                </a:cubicBezTo>
                <a:cubicBezTo>
                  <a:pt x="45330" y="729701"/>
                  <a:pt x="243234" y="927604"/>
                  <a:pt x="486467" y="927604"/>
                </a:cubicBezTo>
                <a:lnTo>
                  <a:pt x="919865" y="927604"/>
                </a:lnTo>
                <a:cubicBezTo>
                  <a:pt x="1163098" y="927604"/>
                  <a:pt x="1361002" y="729701"/>
                  <a:pt x="1361002" y="486467"/>
                </a:cubicBezTo>
                <a:cubicBezTo>
                  <a:pt x="1361002" y="243234"/>
                  <a:pt x="1163098" y="44224"/>
                  <a:pt x="919865" y="44224"/>
                </a:cubicBezTo>
                <a:lnTo>
                  <a:pt x="486467" y="44224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37" name="标题 1"/>
          <p:cNvSpPr txBox="true"/>
          <p:nvPr/>
        </p:nvSpPr>
        <p:spPr>
          <a:xfrm rot="0" flipH="false" flipV="false">
            <a:off x="8288066" y="1616259"/>
            <a:ext cx="375030" cy="375030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38" name="标题 1"/>
          <p:cNvSpPr txBox="true"/>
          <p:nvPr/>
        </p:nvSpPr>
        <p:spPr>
          <a:xfrm rot="0" flipH="false" flipV="false">
            <a:off x="611669" y="4279263"/>
            <a:ext cx="906865" cy="626679"/>
          </a:xfrm>
          <a:custGeom>
            <a:avLst/>
            <a:gdLst>
              <a:gd name="connsiteX0" fmla="*/ 919865 w 1406331"/>
              <a:gd name="connsiteY0" fmla="*/ 971828 h 971828"/>
              <a:gd name="connsiteX1" fmla="*/ 486467 w 1406331"/>
              <a:gd name="connsiteY1" fmla="*/ 971828 h 971828"/>
              <a:gd name="connsiteX2" fmla="*/ 0 w 1406331"/>
              <a:gd name="connsiteY2" fmla="*/ 486467 h 971828"/>
              <a:gd name="connsiteX3" fmla="*/ 486467 w 1406331"/>
              <a:gd name="connsiteY3" fmla="*/ 0 h 971828"/>
              <a:gd name="connsiteX4" fmla="*/ 919865 w 1406331"/>
              <a:gd name="connsiteY4" fmla="*/ 0 h 971828"/>
              <a:gd name="connsiteX5" fmla="*/ 1406332 w 1406331"/>
              <a:gd name="connsiteY5" fmla="*/ 486467 h 971828"/>
              <a:gd name="connsiteX6" fmla="*/ 919865 w 1406331"/>
              <a:gd name="connsiteY6" fmla="*/ 971828 h 971828"/>
              <a:gd name="connsiteX7" fmla="*/ 486467 w 1406331"/>
              <a:gd name="connsiteY7" fmla="*/ 44224 h 971828"/>
              <a:gd name="connsiteX8" fmla="*/ 45330 w 1406331"/>
              <a:gd name="connsiteY8" fmla="*/ 486467 h 971828"/>
              <a:gd name="connsiteX9" fmla="*/ 486467 w 1406331"/>
              <a:gd name="connsiteY9" fmla="*/ 927604 h 971828"/>
              <a:gd name="connsiteX10" fmla="*/ 919865 w 1406331"/>
              <a:gd name="connsiteY10" fmla="*/ 927604 h 971828"/>
              <a:gd name="connsiteX11" fmla="*/ 1361002 w 1406331"/>
              <a:gd name="connsiteY11" fmla="*/ 486467 h 971828"/>
              <a:gd name="connsiteX12" fmla="*/ 919865 w 1406331"/>
              <a:gd name="connsiteY12" fmla="*/ 44224 h 971828"/>
              <a:gd name="connsiteX13" fmla="*/ 486467 w 1406331"/>
              <a:gd name="connsiteY13" fmla="*/ 44224 h 971828"/>
            </a:gdLst>
            <a:rect l="l" t="t" r="r" b="b"/>
            <a:pathLst>
              <a:path w="1406331" h="971828">
                <a:moveTo>
                  <a:pt x="919865" y="971828"/>
                </a:moveTo>
                <a:lnTo>
                  <a:pt x="486467" y="971828"/>
                </a:lnTo>
                <a:cubicBezTo>
                  <a:pt x="218910" y="971828"/>
                  <a:pt x="0" y="754024"/>
                  <a:pt x="0" y="486467"/>
                </a:cubicBezTo>
                <a:cubicBezTo>
                  <a:pt x="0" y="218910"/>
                  <a:pt x="217804" y="0"/>
                  <a:pt x="486467" y="0"/>
                </a:cubicBezTo>
                <a:lnTo>
                  <a:pt x="919865" y="0"/>
                </a:lnTo>
                <a:cubicBezTo>
                  <a:pt x="1187421" y="0"/>
                  <a:pt x="1406332" y="217805"/>
                  <a:pt x="1406332" y="486467"/>
                </a:cubicBezTo>
                <a:cubicBezTo>
                  <a:pt x="1406332" y="754024"/>
                  <a:pt x="1187421" y="971828"/>
                  <a:pt x="919865" y="971828"/>
                </a:cubicBezTo>
                <a:close/>
                <a:moveTo>
                  <a:pt x="486467" y="44224"/>
                </a:moveTo>
                <a:cubicBezTo>
                  <a:pt x="243234" y="44224"/>
                  <a:pt x="45330" y="242128"/>
                  <a:pt x="45330" y="486467"/>
                </a:cubicBezTo>
                <a:cubicBezTo>
                  <a:pt x="45330" y="729701"/>
                  <a:pt x="243234" y="927604"/>
                  <a:pt x="486467" y="927604"/>
                </a:cubicBezTo>
                <a:lnTo>
                  <a:pt x="919865" y="927604"/>
                </a:lnTo>
                <a:cubicBezTo>
                  <a:pt x="1163098" y="927604"/>
                  <a:pt x="1361002" y="729701"/>
                  <a:pt x="1361002" y="486467"/>
                </a:cubicBezTo>
                <a:cubicBezTo>
                  <a:pt x="1361002" y="243234"/>
                  <a:pt x="1163098" y="44224"/>
                  <a:pt x="919865" y="44224"/>
                </a:cubicBezTo>
                <a:lnTo>
                  <a:pt x="486467" y="44224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39" name="标题 1"/>
          <p:cNvSpPr txBox="true"/>
          <p:nvPr/>
        </p:nvSpPr>
        <p:spPr>
          <a:xfrm rot="0" flipH="false" flipV="false">
            <a:off x="877586" y="4442659"/>
            <a:ext cx="389658" cy="328333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0" name="标题 1"/>
          <p:cNvSpPr txBox="true"/>
          <p:nvPr/>
        </p:nvSpPr>
        <p:spPr>
          <a:xfrm rot="0" flipH="false" flipV="false">
            <a:off x="8182810" y="4279263"/>
            <a:ext cx="906843" cy="626679"/>
          </a:xfrm>
          <a:custGeom>
            <a:avLst/>
            <a:gdLst>
              <a:gd name="connsiteX0" fmla="*/ 919865 w 1406331"/>
              <a:gd name="connsiteY0" fmla="*/ 971828 h 971828"/>
              <a:gd name="connsiteX1" fmla="*/ 486467 w 1406331"/>
              <a:gd name="connsiteY1" fmla="*/ 971828 h 971828"/>
              <a:gd name="connsiteX2" fmla="*/ 0 w 1406331"/>
              <a:gd name="connsiteY2" fmla="*/ 486467 h 971828"/>
              <a:gd name="connsiteX3" fmla="*/ 486467 w 1406331"/>
              <a:gd name="connsiteY3" fmla="*/ 0 h 971828"/>
              <a:gd name="connsiteX4" fmla="*/ 919865 w 1406331"/>
              <a:gd name="connsiteY4" fmla="*/ 0 h 971828"/>
              <a:gd name="connsiteX5" fmla="*/ 1406332 w 1406331"/>
              <a:gd name="connsiteY5" fmla="*/ 486467 h 971828"/>
              <a:gd name="connsiteX6" fmla="*/ 919865 w 1406331"/>
              <a:gd name="connsiteY6" fmla="*/ 971828 h 971828"/>
              <a:gd name="connsiteX7" fmla="*/ 486467 w 1406331"/>
              <a:gd name="connsiteY7" fmla="*/ 44224 h 971828"/>
              <a:gd name="connsiteX8" fmla="*/ 45330 w 1406331"/>
              <a:gd name="connsiteY8" fmla="*/ 486467 h 971828"/>
              <a:gd name="connsiteX9" fmla="*/ 486467 w 1406331"/>
              <a:gd name="connsiteY9" fmla="*/ 927604 h 971828"/>
              <a:gd name="connsiteX10" fmla="*/ 919865 w 1406331"/>
              <a:gd name="connsiteY10" fmla="*/ 927604 h 971828"/>
              <a:gd name="connsiteX11" fmla="*/ 1361002 w 1406331"/>
              <a:gd name="connsiteY11" fmla="*/ 486467 h 971828"/>
              <a:gd name="connsiteX12" fmla="*/ 919865 w 1406331"/>
              <a:gd name="connsiteY12" fmla="*/ 44224 h 971828"/>
              <a:gd name="connsiteX13" fmla="*/ 486467 w 1406331"/>
              <a:gd name="connsiteY13" fmla="*/ 44224 h 971828"/>
            </a:gdLst>
            <a:rect l="l" t="t" r="r" b="b"/>
            <a:pathLst>
              <a:path w="1406331" h="971828">
                <a:moveTo>
                  <a:pt x="919865" y="971828"/>
                </a:moveTo>
                <a:lnTo>
                  <a:pt x="486467" y="971828"/>
                </a:lnTo>
                <a:cubicBezTo>
                  <a:pt x="218910" y="971828"/>
                  <a:pt x="0" y="754024"/>
                  <a:pt x="0" y="486467"/>
                </a:cubicBezTo>
                <a:cubicBezTo>
                  <a:pt x="0" y="218910"/>
                  <a:pt x="217804" y="0"/>
                  <a:pt x="486467" y="0"/>
                </a:cubicBezTo>
                <a:lnTo>
                  <a:pt x="919865" y="0"/>
                </a:lnTo>
                <a:cubicBezTo>
                  <a:pt x="1187421" y="0"/>
                  <a:pt x="1406332" y="217805"/>
                  <a:pt x="1406332" y="486467"/>
                </a:cubicBezTo>
                <a:cubicBezTo>
                  <a:pt x="1406332" y="754024"/>
                  <a:pt x="1187421" y="971828"/>
                  <a:pt x="919865" y="971828"/>
                </a:cubicBezTo>
                <a:close/>
                <a:moveTo>
                  <a:pt x="486467" y="44224"/>
                </a:moveTo>
                <a:cubicBezTo>
                  <a:pt x="243234" y="44224"/>
                  <a:pt x="45330" y="242128"/>
                  <a:pt x="45330" y="486467"/>
                </a:cubicBezTo>
                <a:cubicBezTo>
                  <a:pt x="45330" y="729701"/>
                  <a:pt x="243234" y="927604"/>
                  <a:pt x="486467" y="927604"/>
                </a:cubicBezTo>
                <a:lnTo>
                  <a:pt x="919865" y="927604"/>
                </a:lnTo>
                <a:cubicBezTo>
                  <a:pt x="1163098" y="927604"/>
                  <a:pt x="1361002" y="729701"/>
                  <a:pt x="1361002" y="486467"/>
                </a:cubicBezTo>
                <a:cubicBezTo>
                  <a:pt x="1361002" y="243234"/>
                  <a:pt x="1163098" y="44224"/>
                  <a:pt x="919865" y="44224"/>
                </a:cubicBezTo>
                <a:lnTo>
                  <a:pt x="486467" y="44224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1" name="标题 1"/>
          <p:cNvSpPr txBox="true"/>
          <p:nvPr/>
        </p:nvSpPr>
        <p:spPr>
          <a:xfrm rot="0" flipH="false" flipV="false">
            <a:off x="8456147" y="4407120"/>
            <a:ext cx="360662" cy="375030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2" name="标题 1"/>
          <p:cNvSpPr txBox="true"/>
          <p:nvPr/>
        </p:nvSpPr>
        <p:spPr>
          <a:xfrm rot="0" flipH="false" flipV="false">
            <a:off x="4286497" y="4270518"/>
            <a:ext cx="906865" cy="626679"/>
          </a:xfrm>
          <a:custGeom>
            <a:avLst/>
            <a:gdLst>
              <a:gd name="connsiteX0" fmla="*/ 919865 w 1406331"/>
              <a:gd name="connsiteY0" fmla="*/ 971828 h 971828"/>
              <a:gd name="connsiteX1" fmla="*/ 486467 w 1406331"/>
              <a:gd name="connsiteY1" fmla="*/ 971828 h 971828"/>
              <a:gd name="connsiteX2" fmla="*/ 0 w 1406331"/>
              <a:gd name="connsiteY2" fmla="*/ 486467 h 971828"/>
              <a:gd name="connsiteX3" fmla="*/ 486467 w 1406331"/>
              <a:gd name="connsiteY3" fmla="*/ 0 h 971828"/>
              <a:gd name="connsiteX4" fmla="*/ 919865 w 1406331"/>
              <a:gd name="connsiteY4" fmla="*/ 0 h 971828"/>
              <a:gd name="connsiteX5" fmla="*/ 1406332 w 1406331"/>
              <a:gd name="connsiteY5" fmla="*/ 486467 h 971828"/>
              <a:gd name="connsiteX6" fmla="*/ 919865 w 1406331"/>
              <a:gd name="connsiteY6" fmla="*/ 971828 h 971828"/>
              <a:gd name="connsiteX7" fmla="*/ 486467 w 1406331"/>
              <a:gd name="connsiteY7" fmla="*/ 44224 h 971828"/>
              <a:gd name="connsiteX8" fmla="*/ 45330 w 1406331"/>
              <a:gd name="connsiteY8" fmla="*/ 486467 h 971828"/>
              <a:gd name="connsiteX9" fmla="*/ 486467 w 1406331"/>
              <a:gd name="connsiteY9" fmla="*/ 927604 h 971828"/>
              <a:gd name="connsiteX10" fmla="*/ 919865 w 1406331"/>
              <a:gd name="connsiteY10" fmla="*/ 927604 h 971828"/>
              <a:gd name="connsiteX11" fmla="*/ 1361002 w 1406331"/>
              <a:gd name="connsiteY11" fmla="*/ 486467 h 971828"/>
              <a:gd name="connsiteX12" fmla="*/ 919865 w 1406331"/>
              <a:gd name="connsiteY12" fmla="*/ 44224 h 971828"/>
              <a:gd name="connsiteX13" fmla="*/ 486467 w 1406331"/>
              <a:gd name="connsiteY13" fmla="*/ 44224 h 971828"/>
            </a:gdLst>
            <a:rect l="l" t="t" r="r" b="b"/>
            <a:pathLst>
              <a:path w="1406331" h="971828">
                <a:moveTo>
                  <a:pt x="919865" y="971828"/>
                </a:moveTo>
                <a:lnTo>
                  <a:pt x="486467" y="971828"/>
                </a:lnTo>
                <a:cubicBezTo>
                  <a:pt x="218910" y="971828"/>
                  <a:pt x="0" y="754024"/>
                  <a:pt x="0" y="486467"/>
                </a:cubicBezTo>
                <a:cubicBezTo>
                  <a:pt x="0" y="218910"/>
                  <a:pt x="217804" y="0"/>
                  <a:pt x="486467" y="0"/>
                </a:cubicBezTo>
                <a:lnTo>
                  <a:pt x="919865" y="0"/>
                </a:lnTo>
                <a:cubicBezTo>
                  <a:pt x="1187421" y="0"/>
                  <a:pt x="1406332" y="217805"/>
                  <a:pt x="1406332" y="486467"/>
                </a:cubicBezTo>
                <a:cubicBezTo>
                  <a:pt x="1406332" y="754024"/>
                  <a:pt x="1187421" y="971828"/>
                  <a:pt x="919865" y="971828"/>
                </a:cubicBezTo>
                <a:close/>
                <a:moveTo>
                  <a:pt x="486467" y="44224"/>
                </a:moveTo>
                <a:cubicBezTo>
                  <a:pt x="243234" y="44224"/>
                  <a:pt x="45330" y="242128"/>
                  <a:pt x="45330" y="486467"/>
                </a:cubicBezTo>
                <a:cubicBezTo>
                  <a:pt x="45330" y="729701"/>
                  <a:pt x="243234" y="927604"/>
                  <a:pt x="486467" y="927604"/>
                </a:cubicBezTo>
                <a:lnTo>
                  <a:pt x="919865" y="927604"/>
                </a:lnTo>
                <a:cubicBezTo>
                  <a:pt x="1163098" y="927604"/>
                  <a:pt x="1361002" y="729701"/>
                  <a:pt x="1361002" y="486467"/>
                </a:cubicBezTo>
                <a:cubicBezTo>
                  <a:pt x="1361002" y="243234"/>
                  <a:pt x="1163098" y="44224"/>
                  <a:pt x="919865" y="44224"/>
                </a:cubicBezTo>
                <a:lnTo>
                  <a:pt x="486467" y="44224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3" name="标题 1"/>
          <p:cNvSpPr txBox="true"/>
          <p:nvPr/>
        </p:nvSpPr>
        <p:spPr>
          <a:xfrm rot="0" flipH="false" flipV="false">
            <a:off x="4579137" y="4407120"/>
            <a:ext cx="375030" cy="353474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4" name="标题 1"/>
          <p:cNvSpPr txBox="true"/>
          <p:nvPr/>
        </p:nvSpPr>
        <p:spPr>
          <a:xfrm rot="0" flipH="false" flipV="false">
            <a:off x="4285523" y="1504484"/>
            <a:ext cx="906865" cy="626679"/>
          </a:xfrm>
          <a:custGeom>
            <a:avLst/>
            <a:gdLst>
              <a:gd name="connsiteX0" fmla="*/ 919865 w 1406331"/>
              <a:gd name="connsiteY0" fmla="*/ 971828 h 971828"/>
              <a:gd name="connsiteX1" fmla="*/ 486467 w 1406331"/>
              <a:gd name="connsiteY1" fmla="*/ 971828 h 971828"/>
              <a:gd name="connsiteX2" fmla="*/ 0 w 1406331"/>
              <a:gd name="connsiteY2" fmla="*/ 486467 h 971828"/>
              <a:gd name="connsiteX3" fmla="*/ 486467 w 1406331"/>
              <a:gd name="connsiteY3" fmla="*/ 0 h 971828"/>
              <a:gd name="connsiteX4" fmla="*/ 919865 w 1406331"/>
              <a:gd name="connsiteY4" fmla="*/ 0 h 971828"/>
              <a:gd name="connsiteX5" fmla="*/ 1406332 w 1406331"/>
              <a:gd name="connsiteY5" fmla="*/ 486467 h 971828"/>
              <a:gd name="connsiteX6" fmla="*/ 919865 w 1406331"/>
              <a:gd name="connsiteY6" fmla="*/ 971828 h 971828"/>
              <a:gd name="connsiteX7" fmla="*/ 486467 w 1406331"/>
              <a:gd name="connsiteY7" fmla="*/ 44224 h 971828"/>
              <a:gd name="connsiteX8" fmla="*/ 45330 w 1406331"/>
              <a:gd name="connsiteY8" fmla="*/ 486467 h 971828"/>
              <a:gd name="connsiteX9" fmla="*/ 486467 w 1406331"/>
              <a:gd name="connsiteY9" fmla="*/ 927604 h 971828"/>
              <a:gd name="connsiteX10" fmla="*/ 919865 w 1406331"/>
              <a:gd name="connsiteY10" fmla="*/ 927604 h 971828"/>
              <a:gd name="connsiteX11" fmla="*/ 1361002 w 1406331"/>
              <a:gd name="connsiteY11" fmla="*/ 486467 h 971828"/>
              <a:gd name="connsiteX12" fmla="*/ 919865 w 1406331"/>
              <a:gd name="connsiteY12" fmla="*/ 44224 h 971828"/>
              <a:gd name="connsiteX13" fmla="*/ 486467 w 1406331"/>
              <a:gd name="connsiteY13" fmla="*/ 44224 h 971828"/>
            </a:gdLst>
            <a:rect l="l" t="t" r="r" b="b"/>
            <a:pathLst>
              <a:path w="1406331" h="971828">
                <a:moveTo>
                  <a:pt x="919865" y="971828"/>
                </a:moveTo>
                <a:lnTo>
                  <a:pt x="486467" y="971828"/>
                </a:lnTo>
                <a:cubicBezTo>
                  <a:pt x="218910" y="971828"/>
                  <a:pt x="0" y="754024"/>
                  <a:pt x="0" y="486467"/>
                </a:cubicBezTo>
                <a:cubicBezTo>
                  <a:pt x="0" y="218910"/>
                  <a:pt x="217804" y="0"/>
                  <a:pt x="486467" y="0"/>
                </a:cubicBezTo>
                <a:lnTo>
                  <a:pt x="919865" y="0"/>
                </a:lnTo>
                <a:cubicBezTo>
                  <a:pt x="1187421" y="0"/>
                  <a:pt x="1406332" y="217805"/>
                  <a:pt x="1406332" y="486467"/>
                </a:cubicBezTo>
                <a:cubicBezTo>
                  <a:pt x="1406332" y="754024"/>
                  <a:pt x="1187421" y="971828"/>
                  <a:pt x="919865" y="971828"/>
                </a:cubicBezTo>
                <a:close/>
                <a:moveTo>
                  <a:pt x="486467" y="44224"/>
                </a:moveTo>
                <a:cubicBezTo>
                  <a:pt x="243234" y="44224"/>
                  <a:pt x="45330" y="242128"/>
                  <a:pt x="45330" y="486467"/>
                </a:cubicBezTo>
                <a:cubicBezTo>
                  <a:pt x="45330" y="729701"/>
                  <a:pt x="243234" y="927604"/>
                  <a:pt x="486467" y="927604"/>
                </a:cubicBezTo>
                <a:lnTo>
                  <a:pt x="919865" y="927604"/>
                </a:lnTo>
                <a:cubicBezTo>
                  <a:pt x="1163098" y="927604"/>
                  <a:pt x="1361002" y="729701"/>
                  <a:pt x="1361002" y="486467"/>
                </a:cubicBezTo>
                <a:cubicBezTo>
                  <a:pt x="1361002" y="243234"/>
                  <a:pt x="1163098" y="44224"/>
                  <a:pt x="919865" y="44224"/>
                </a:cubicBezTo>
                <a:lnTo>
                  <a:pt x="486467" y="44224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5" name="标题 1"/>
          <p:cNvSpPr txBox="true"/>
          <p:nvPr/>
        </p:nvSpPr>
        <p:spPr>
          <a:xfrm rot="0" flipH="false" flipV="false">
            <a:off x="4559718" y="1644360"/>
            <a:ext cx="375030" cy="340008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6" name="标题 1"/>
          <p:cNvSpPr txBox="true"/>
          <p:nvPr/>
        </p:nvSpPr>
        <p:spPr>
          <a:xfrm rot="0" flipH="false" flipV="false">
            <a:off x="611668" y="1504484"/>
            <a:ext cx="906865" cy="626679"/>
          </a:xfrm>
          <a:custGeom>
            <a:avLst/>
            <a:gdLst>
              <a:gd name="connsiteX0" fmla="*/ 919865 w 1406331"/>
              <a:gd name="connsiteY0" fmla="*/ 971828 h 971828"/>
              <a:gd name="connsiteX1" fmla="*/ 486467 w 1406331"/>
              <a:gd name="connsiteY1" fmla="*/ 971828 h 971828"/>
              <a:gd name="connsiteX2" fmla="*/ 0 w 1406331"/>
              <a:gd name="connsiteY2" fmla="*/ 486467 h 971828"/>
              <a:gd name="connsiteX3" fmla="*/ 486467 w 1406331"/>
              <a:gd name="connsiteY3" fmla="*/ 0 h 971828"/>
              <a:gd name="connsiteX4" fmla="*/ 919865 w 1406331"/>
              <a:gd name="connsiteY4" fmla="*/ 0 h 971828"/>
              <a:gd name="connsiteX5" fmla="*/ 1406332 w 1406331"/>
              <a:gd name="connsiteY5" fmla="*/ 486467 h 971828"/>
              <a:gd name="connsiteX6" fmla="*/ 919865 w 1406331"/>
              <a:gd name="connsiteY6" fmla="*/ 971828 h 971828"/>
              <a:gd name="connsiteX7" fmla="*/ 486467 w 1406331"/>
              <a:gd name="connsiteY7" fmla="*/ 44224 h 971828"/>
              <a:gd name="connsiteX8" fmla="*/ 45330 w 1406331"/>
              <a:gd name="connsiteY8" fmla="*/ 486467 h 971828"/>
              <a:gd name="connsiteX9" fmla="*/ 486467 w 1406331"/>
              <a:gd name="connsiteY9" fmla="*/ 927604 h 971828"/>
              <a:gd name="connsiteX10" fmla="*/ 919865 w 1406331"/>
              <a:gd name="connsiteY10" fmla="*/ 927604 h 971828"/>
              <a:gd name="connsiteX11" fmla="*/ 1361002 w 1406331"/>
              <a:gd name="connsiteY11" fmla="*/ 486467 h 971828"/>
              <a:gd name="connsiteX12" fmla="*/ 919865 w 1406331"/>
              <a:gd name="connsiteY12" fmla="*/ 44224 h 971828"/>
              <a:gd name="connsiteX13" fmla="*/ 486467 w 1406331"/>
              <a:gd name="connsiteY13" fmla="*/ 44224 h 971828"/>
            </a:gdLst>
            <a:rect l="l" t="t" r="r" b="b"/>
            <a:pathLst>
              <a:path w="1406331" h="971828">
                <a:moveTo>
                  <a:pt x="919865" y="971828"/>
                </a:moveTo>
                <a:lnTo>
                  <a:pt x="486467" y="971828"/>
                </a:lnTo>
                <a:cubicBezTo>
                  <a:pt x="218910" y="971828"/>
                  <a:pt x="0" y="754024"/>
                  <a:pt x="0" y="486467"/>
                </a:cubicBezTo>
                <a:cubicBezTo>
                  <a:pt x="0" y="218910"/>
                  <a:pt x="217804" y="0"/>
                  <a:pt x="486467" y="0"/>
                </a:cubicBezTo>
                <a:lnTo>
                  <a:pt x="919865" y="0"/>
                </a:lnTo>
                <a:cubicBezTo>
                  <a:pt x="1187421" y="0"/>
                  <a:pt x="1406332" y="217805"/>
                  <a:pt x="1406332" y="486467"/>
                </a:cubicBezTo>
                <a:cubicBezTo>
                  <a:pt x="1406332" y="754024"/>
                  <a:pt x="1187421" y="971828"/>
                  <a:pt x="919865" y="971828"/>
                </a:cubicBezTo>
                <a:close/>
                <a:moveTo>
                  <a:pt x="486467" y="44224"/>
                </a:moveTo>
                <a:cubicBezTo>
                  <a:pt x="243234" y="44224"/>
                  <a:pt x="45330" y="242128"/>
                  <a:pt x="45330" y="486467"/>
                </a:cubicBezTo>
                <a:cubicBezTo>
                  <a:pt x="45330" y="729701"/>
                  <a:pt x="243234" y="927604"/>
                  <a:pt x="486467" y="927604"/>
                </a:cubicBezTo>
                <a:lnTo>
                  <a:pt x="919865" y="927604"/>
                </a:lnTo>
                <a:cubicBezTo>
                  <a:pt x="1163098" y="927604"/>
                  <a:pt x="1361002" y="729701"/>
                  <a:pt x="1361002" y="486467"/>
                </a:cubicBezTo>
                <a:cubicBezTo>
                  <a:pt x="1361002" y="243234"/>
                  <a:pt x="1163098" y="44224"/>
                  <a:pt x="919865" y="44224"/>
                </a:cubicBezTo>
                <a:lnTo>
                  <a:pt x="486467" y="44224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7" name="标题 1"/>
          <p:cNvSpPr txBox="true"/>
          <p:nvPr/>
        </p:nvSpPr>
        <p:spPr>
          <a:xfrm rot="0" flipH="false" flipV="false">
            <a:off x="877586" y="1644360"/>
            <a:ext cx="375030" cy="346929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48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49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50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系统功能需求</a:t>
            </a:r>
            <a:endParaRPr lang="zh-CN"/>
          </a:p>
        </p:txBody>
      </p:sp>
      <p:sp>
        <p:nvSpPr>
          <p:cNvPr id="851" name=""/>
          <p:cNvSpPr txBox="true"/>
          <p:nvPr/>
        </p:nvSpPr>
        <p:spPr>
          <a:xfrm rot="0" flipH="false" flipV="false">
            <a:off x="8893941" y="1717101"/>
            <a:ext cx="2178050" cy="20828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调度信息查看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：所有用户角色均可查看调度详情和交通管制信息，及时了解当前交通状况和调度策略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交通管制信息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：提供详细的交通管制信息，帮助用户了解当前的交通限制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  <a:p>
            <a:pPr marL="0" lvl="0" indent="0" algn="l" defTabSz="914400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黑体"/>
                <a:cs typeface="+mn-cs"/>
              </a:defRPr>
            </a:pP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调度策略发送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：交管人员和管理员可发送调度策略，包括标题、内容、交通情况类型和接收人信息</a:t>
            </a:r>
            <a:r>
              <a:rPr lang="en-US" sz="969" b="false" i="false" u="none" strike="noStrike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。</a:t>
            </a:r>
            <a:endParaRPr sz="1800">
              <a:solidFill>
                <a:schemeClr val="tx1">
                  <a:alpha val="100000"/>
                </a:schemeClr>
              </a:solidFill>
              <a:latin typeface="Arial"/>
              <a:ea typeface="黑体"/>
              <a:cs typeface="+mn-cs"/>
            </a:endParaRPr>
          </a:p>
        </p:txBody>
      </p:sp>
    </p:spTree>
  </p:cSld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85000">
              <a:schemeClr val="bg1">
                <a:alpha val="100000"/>
              </a:schemeClr>
            </a:gs>
            <a:gs pos="100000">
              <a:schemeClr val="accent1">
                <a:lumMod val="20000"/>
                <a:lumOff val="80000"/>
                <a:alpha val="100000"/>
              </a:schemeClr>
            </a:gs>
          </a:gsLst>
          <a:lin ang="16200000" scaled="true"/>
        </a:gradFill>
      </p:bgPr>
    </p:bg>
    <p:spTree>
      <p:nvGrpSpPr>
        <p:cNvPr id="8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标题 1"/>
          <p:cNvSpPr txBox="true"/>
          <p:nvPr/>
        </p:nvSpPr>
        <p:spPr>
          <a:xfrm rot="0" flipH="false" flipV="false"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false"/>
          </a:gradFill>
          <a:ln w="1905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54" name="标题 1"/>
          <p:cNvSpPr txBox="true"/>
          <p:nvPr/>
        </p:nvSpPr>
        <p:spPr>
          <a:xfrm rot="0" flipH="false" flipV="false">
            <a:off x="1164470" y="1560356"/>
            <a:ext cx="1537155" cy="1537155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55" name="标题 1"/>
          <p:cNvSpPr txBox="true"/>
          <p:nvPr/>
        </p:nvSpPr>
        <p:spPr>
          <a:xfrm rot="0" flipH="false" flipV="false">
            <a:off x="1464536" y="2620590"/>
            <a:ext cx="937023" cy="937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56" name="标题 1"/>
          <p:cNvSpPr txBox="true"/>
          <p:nvPr/>
        </p:nvSpPr>
        <p:spPr>
          <a:xfrm rot="0" flipH="false" flipV="false">
            <a:off x="1226039" y="1612640"/>
            <a:ext cx="1414018" cy="10768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r>
              <a:rPr lang="en-US" sz="54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01</a:t>
            </a:r>
            <a:endParaRPr lang="zh-CN"/>
          </a:p>
        </p:txBody>
      </p:sp>
      <p:sp>
        <p:nvSpPr>
          <p:cNvPr id="857" name="标题 1"/>
          <p:cNvSpPr txBox="true"/>
          <p:nvPr/>
        </p:nvSpPr>
        <p:spPr>
          <a:xfrm rot="0" flipH="false" flipV="false">
            <a:off x="1734391" y="2901863"/>
            <a:ext cx="397313" cy="374476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58" name="标题 1"/>
          <p:cNvSpPr txBox="true"/>
          <p:nvPr/>
        </p:nvSpPr>
        <p:spPr>
          <a:xfrm rot="0" flipH="false" flipV="false">
            <a:off x="731849" y="4215434"/>
            <a:ext cx="2402398" cy="20424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前端采用Vue.js框架，实现页面的快速响应和良好的用户体验。
后端采用Spring Boot框架，提供稳定高效的接口服务，支持高并发访问。</a:t>
            </a:r>
            <a:endParaRPr lang="zh-CN"/>
          </a:p>
        </p:txBody>
      </p:sp>
      <p:sp>
        <p:nvSpPr>
          <p:cNvPr id="859" name="标题 1"/>
          <p:cNvSpPr txBox="true"/>
          <p:nvPr/>
        </p:nvSpPr>
        <p:spPr>
          <a:xfrm rot="0" flipH="false" flipV="false">
            <a:off x="731849" y="3488706"/>
            <a:ext cx="2402398" cy="6008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前后端分离架构</a:t>
            </a:r>
            <a:endParaRPr lang="zh-CN"/>
          </a:p>
        </p:txBody>
      </p:sp>
      <p:sp>
        <p:nvSpPr>
          <p:cNvPr id="860" name="标题 1"/>
          <p:cNvSpPr txBox="true"/>
          <p:nvPr/>
        </p:nvSpPr>
        <p:spPr>
          <a:xfrm rot="0" flipH="false" flipV="false">
            <a:off x="3933705" y="1560356"/>
            <a:ext cx="1537155" cy="1537155"/>
          </a:xfrm>
          <a:prstGeom prst="roundRect">
            <a:avLst/>
          </a:prstGeom>
          <a:noFill/>
          <a:ln w="254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61" name="标题 1"/>
          <p:cNvSpPr txBox="true"/>
          <p:nvPr/>
        </p:nvSpPr>
        <p:spPr>
          <a:xfrm rot="0" flipH="false" flipV="false">
            <a:off x="4233771" y="2620590"/>
            <a:ext cx="937023" cy="937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62" name="标题 1"/>
          <p:cNvSpPr txBox="true"/>
          <p:nvPr/>
        </p:nvSpPr>
        <p:spPr>
          <a:xfrm rot="0" flipH="false" flipV="false">
            <a:off x="3995274" y="1612640"/>
            <a:ext cx="1414018" cy="10768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r>
              <a:rPr lang="en-US" sz="5400">
                <a:ln w="12700">
                  <a:noFill/>
                </a:ln>
                <a:solidFill>
                  <a:schemeClr val="accent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02</a:t>
            </a:r>
            <a:endParaRPr lang="zh-CN"/>
          </a:p>
        </p:txBody>
      </p:sp>
      <p:sp>
        <p:nvSpPr>
          <p:cNvPr id="863" name="标题 1"/>
          <p:cNvSpPr txBox="true"/>
          <p:nvPr/>
        </p:nvSpPr>
        <p:spPr>
          <a:xfrm rot="0" flipH="false" flipV="false">
            <a:off x="4510164" y="2905366"/>
            <a:ext cx="384237" cy="384291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64" name="标题 1"/>
          <p:cNvSpPr txBox="true"/>
          <p:nvPr/>
        </p:nvSpPr>
        <p:spPr>
          <a:xfrm rot="0" flipH="false" flipV="false">
            <a:off x="3501084" y="4215434"/>
            <a:ext cx="2402398" cy="20424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使用Python语言开发模型服务，支持多种机器学习算法，方便模型训练和部署。
提供模型服务接口，供前端调用，实现模型的在线预测功能。</a:t>
            </a:r>
            <a:endParaRPr lang="zh-CN"/>
          </a:p>
        </p:txBody>
      </p:sp>
      <p:sp>
        <p:nvSpPr>
          <p:cNvPr id="865" name="标题 1"/>
          <p:cNvSpPr txBox="true"/>
          <p:nvPr/>
        </p:nvSpPr>
        <p:spPr>
          <a:xfrm rot="0" flipH="false" flipV="false">
            <a:off x="3501084" y="3488706"/>
            <a:ext cx="2402398" cy="6008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模型服务模块</a:t>
            </a:r>
            <a:endParaRPr lang="zh-CN"/>
          </a:p>
        </p:txBody>
      </p:sp>
      <p:sp>
        <p:nvSpPr>
          <p:cNvPr id="866" name="标题 1"/>
          <p:cNvSpPr txBox="true"/>
          <p:nvPr/>
        </p:nvSpPr>
        <p:spPr>
          <a:xfrm rot="0" flipH="false" flipV="false">
            <a:off x="6702940" y="1560356"/>
            <a:ext cx="1537155" cy="1537155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67" name="标题 1"/>
          <p:cNvSpPr txBox="true"/>
          <p:nvPr/>
        </p:nvSpPr>
        <p:spPr>
          <a:xfrm rot="0" flipH="false" flipV="false">
            <a:off x="7003006" y="2620590"/>
            <a:ext cx="937023" cy="937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68" name="标题 1"/>
          <p:cNvSpPr txBox="true"/>
          <p:nvPr/>
        </p:nvSpPr>
        <p:spPr>
          <a:xfrm rot="0" flipH="false" flipV="false">
            <a:off x="6764509" y="1612640"/>
            <a:ext cx="1414018" cy="10768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r>
              <a:rPr lang="en-US" sz="54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03</a:t>
            </a:r>
            <a:endParaRPr lang="zh-CN"/>
          </a:p>
        </p:txBody>
      </p:sp>
      <p:sp>
        <p:nvSpPr>
          <p:cNvPr id="869" name="标题 1"/>
          <p:cNvSpPr txBox="true"/>
          <p:nvPr/>
        </p:nvSpPr>
        <p:spPr>
          <a:xfrm rot="0" flipH="false" flipV="false">
            <a:off x="7270845" y="2907169"/>
            <a:ext cx="401345" cy="363865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70" name="标题 1"/>
          <p:cNvSpPr txBox="true"/>
          <p:nvPr/>
        </p:nvSpPr>
        <p:spPr>
          <a:xfrm rot="0" flipH="false" flipV="false">
            <a:off x="6270319" y="4215434"/>
            <a:ext cx="2402398" cy="20424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采用JWT（JSON Web Token）技术实现用户认证和授权，确保用户信息安全。
实现RBAC（基于角色的访问控制）策略，严格控制用户权限，防止非法访问。</a:t>
            </a:r>
            <a:endParaRPr lang="zh-CN"/>
          </a:p>
        </p:txBody>
      </p:sp>
      <p:sp>
        <p:nvSpPr>
          <p:cNvPr id="871" name="标题 1"/>
          <p:cNvSpPr txBox="true"/>
          <p:nvPr/>
        </p:nvSpPr>
        <p:spPr>
          <a:xfrm rot="0" flipH="false" flipV="false">
            <a:off x="6270319" y="3488706"/>
            <a:ext cx="2402398" cy="6008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lumMod val="75000"/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异常处理与安全策略</a:t>
            </a:r>
            <a:endParaRPr lang="zh-CN"/>
          </a:p>
        </p:txBody>
      </p:sp>
      <p:sp>
        <p:nvSpPr>
          <p:cNvPr id="872" name="标题 1"/>
          <p:cNvSpPr txBox="true"/>
          <p:nvPr/>
        </p:nvSpPr>
        <p:spPr>
          <a:xfrm rot="0" flipH="false" flipV="false">
            <a:off x="9472175" y="1560356"/>
            <a:ext cx="1537155" cy="1537155"/>
          </a:xfrm>
          <a:prstGeom prst="roundRect">
            <a:avLst/>
          </a:prstGeom>
          <a:noFill/>
          <a:ln w="254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73" name="标题 1"/>
          <p:cNvSpPr txBox="true"/>
          <p:nvPr/>
        </p:nvSpPr>
        <p:spPr>
          <a:xfrm rot="0" flipH="false" flipV="false">
            <a:off x="9772241" y="2620590"/>
            <a:ext cx="937023" cy="937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74" name="标题 1"/>
          <p:cNvSpPr txBox="true"/>
          <p:nvPr/>
        </p:nvSpPr>
        <p:spPr>
          <a:xfrm rot="0" flipH="false" flipV="false">
            <a:off x="9533744" y="1612640"/>
            <a:ext cx="1414018" cy="10768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ctr">
              <a:lnSpc>
                <a:spcPct val="110000"/>
              </a:lnSpc>
            </a:pPr>
            <a:r>
              <a:rPr lang="en-US" sz="5400">
                <a:ln w="12700">
                  <a:noFill/>
                </a:ln>
                <a:solidFill>
                  <a:schemeClr val="accent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04</a:t>
            </a:r>
            <a:endParaRPr lang="zh-CN"/>
          </a:p>
        </p:txBody>
      </p:sp>
      <p:sp>
        <p:nvSpPr>
          <p:cNvPr id="875" name="标题 1"/>
          <p:cNvSpPr txBox="true"/>
          <p:nvPr/>
        </p:nvSpPr>
        <p:spPr>
          <a:xfrm rot="0" flipH="false" flipV="false">
            <a:off x="10085721" y="2927893"/>
            <a:ext cx="310064" cy="322416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876" name="标题 1"/>
          <p:cNvSpPr txBox="true"/>
          <p:nvPr/>
        </p:nvSpPr>
        <p:spPr>
          <a:xfrm rot="0" flipH="false" flipV="false">
            <a:off x="9039554" y="4215434"/>
            <a:ext cx="2402398" cy="20424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t"/>
          <a:lstStyle/>
          <a:p>
            <a:pPr algn="ctr">
              <a:lnSpc>
                <a:spcPct val="150000"/>
              </a:lnSpc>
            </a:pPr>
            <a:r>
              <a:rPr lang="en-US" sz="1226">
                <a:ln w="12700">
                  <a:noFill/>
                </a:ln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Source Han Sans"/>
                <a:ea typeface="Source Han Sans"/>
                <a:cs typeface="Source Han Sans"/>
              </a:rPr>
              <a:t>使用Docker容器化技术部署系统，实现快速部署和弹性扩展。
采用Nginx作为反向代理服务器，提高系统的并发处理能力和负载均衡能力。
基于云服务实现系统的弹性扩展和高可用性，确保系统稳定运行。</a:t>
            </a:r>
            <a:endParaRPr lang="zh-CN"/>
          </a:p>
        </p:txBody>
      </p:sp>
      <p:sp>
        <p:nvSpPr>
          <p:cNvPr id="877" name="标题 1"/>
          <p:cNvSpPr txBox="true"/>
          <p:nvPr/>
        </p:nvSpPr>
        <p:spPr>
          <a:xfrm rot="0" flipH="false" flipV="false">
            <a:off x="9039554" y="3488706"/>
            <a:ext cx="2402398" cy="6008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b"/>
          <a:lstStyle/>
          <a:p>
            <a:pPr algn="ctr">
              <a:lnSpc>
                <a:spcPct val="130000"/>
              </a:lnSpc>
            </a:pPr>
            <a:r>
              <a:rPr lang="en-US" sz="1600">
                <a:ln w="12700">
                  <a:noFill/>
                </a:ln>
                <a:solidFill>
                  <a:schemeClr val="accent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部署与运维</a:t>
            </a:r>
            <a:endParaRPr lang="zh-CN"/>
          </a:p>
        </p:txBody>
      </p:sp>
      <p:sp>
        <p:nvSpPr>
          <p:cNvPr id="878" name="标题 1"/>
          <p:cNvSpPr txBox="true"/>
          <p:nvPr/>
        </p:nvSpPr>
        <p:spPr>
          <a:xfrm rot="0" flipH="false" flipV="false"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79" name="标题 1"/>
          <p:cNvSpPr txBox="true"/>
          <p:nvPr/>
        </p:nvSpPr>
        <p:spPr>
          <a:xfrm rot="0" flipH="false" flipV="false"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false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880" name="标题 1"/>
          <p:cNvSpPr txBox="true"/>
          <p:nvPr/>
        </p:nvSpPr>
        <p:spPr>
          <a:xfrm rot="0" flipH="false" flipV="false"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false" anchor="ctr"/>
          <a:lstStyle/>
          <a:p>
            <a:pPr algn="l">
              <a:lnSpc>
                <a:spcPct val="110000"/>
              </a:lnSpc>
            </a:pPr>
            <a:r>
              <a:rPr lang="en-US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技术需求</a:t>
            </a:r>
            <a:endParaRPr lang="zh-CN"/>
          </a:p>
        </p:txBody>
      </p:sp>
    </p:spTree>
  </p:cSld>
</p:sld>
</file>

<file path=ppt/theme/theme1.xml><?xml version="1.0" encoding="utf-8"?>
<a:theme xmlns:a="http://schemas.openxmlformats.org/drawingml/2006/main" name="Office 主题​​">
  <a:themeElements>
    <a:clrScheme name="template_ppt_humanities_architecture_blue">
      <a:dk1>
        <a:srgbClr val="000000"/>
      </a:dk1>
      <a:lt1>
        <a:srgbClr val="FFFFFF"/>
      </a:lt1>
      <a:dk2>
        <a:srgbClr val="0A102F"/>
      </a:dk2>
      <a:lt2>
        <a:srgbClr val="DEEFF8"/>
      </a:lt2>
      <a:accent1>
        <a:srgbClr val="2565A9"/>
      </a:accent1>
      <a:accent2>
        <a:srgbClr val="94CAE9"/>
      </a:accent2>
      <a:accent3>
        <a:srgbClr val="4D98D1"/>
      </a:accent3>
      <a:accent4>
        <a:srgbClr val="315C89"/>
      </a:accent4>
      <a:accent5>
        <a:srgbClr val="5880A4"/>
      </a:accent5>
      <a:accent6>
        <a:srgbClr val="1C2F45"/>
      </a:accent6>
      <a:hlink>
        <a:srgbClr val="175CEB"/>
      </a:hlink>
      <a:folHlink>
        <a:srgbClr val="81868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Tencent 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2025-04-13T19:58:18Z</dcterms:created>
  <dcterms:modified xsi:type="dcterms:W3CDTF">2025-04-13T19:58:18Z</dcterms:modified>
</cp:coreProperties>
</file>