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90" r:id="rId2"/>
    <p:sldId id="391" r:id="rId3"/>
    <p:sldId id="379" r:id="rId4"/>
    <p:sldId id="382" r:id="rId5"/>
    <p:sldId id="380" r:id="rId6"/>
    <p:sldId id="394" r:id="rId7"/>
    <p:sldId id="392" r:id="rId8"/>
    <p:sldId id="393" r:id="rId9"/>
    <p:sldId id="386" r:id="rId10"/>
    <p:sldId id="387" r:id="rId11"/>
    <p:sldId id="38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914" autoAdjust="0"/>
  </p:normalViewPr>
  <p:slideViewPr>
    <p:cSldViewPr snapToGrid="0">
      <p:cViewPr varScale="1">
        <p:scale>
          <a:sx n="89" d="100"/>
          <a:sy n="89" d="100"/>
        </p:scale>
        <p:origin x="14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C0F0FE-E290-4785-B064-E94E317FCDAD}"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77B90-7937-4288-B2EF-F164564848FB}" type="slidenum">
              <a:rPr lang="zh-CN" altLang="en-US" smtClean="0"/>
              <a:t>‹#›</a:t>
            </a:fld>
            <a:endParaRPr lang="zh-CN" altLang="en-US"/>
          </a:p>
        </p:txBody>
      </p:sp>
    </p:spTree>
    <p:extLst>
      <p:ext uri="{BB962C8B-B14F-4D97-AF65-F5344CB8AC3E}">
        <p14:creationId xmlns:p14="http://schemas.microsoft.com/office/powerpoint/2010/main" val="343438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1</a:t>
            </a:fld>
            <a:endParaRPr lang="zh-CN" altLang="en-US"/>
          </a:p>
        </p:txBody>
      </p:sp>
    </p:spTree>
    <p:extLst>
      <p:ext uri="{BB962C8B-B14F-4D97-AF65-F5344CB8AC3E}">
        <p14:creationId xmlns:p14="http://schemas.microsoft.com/office/powerpoint/2010/main" val="1710912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And here are</a:t>
            </a:r>
            <a:r>
              <a:rPr lang="en-US" altLang="zh-CN" sz="1200" kern="1200" baseline="0" dirty="0" smtClean="0">
                <a:solidFill>
                  <a:schemeClr val="tx1"/>
                </a:solidFill>
                <a:effectLst/>
                <a:latin typeface="+mn-lt"/>
                <a:ea typeface="+mn-ea"/>
                <a:cs typeface="+mn-cs"/>
              </a:rPr>
              <a:t> some qualitative results. Each row are results of one attack, each column is one defense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For point dropping attack, the head of the airplane is discarded, and all three variants of IF-Defense extend the front end trying to form a 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For </a:t>
            </a:r>
            <a:r>
              <a:rPr lang="en-US" altLang="zh-CN" sz="1200" kern="1200" baseline="0" dirty="0" err="1" smtClean="0">
                <a:solidFill>
                  <a:schemeClr val="tx1"/>
                </a:solidFill>
                <a:effectLst/>
                <a:latin typeface="+mn-lt"/>
                <a:ea typeface="+mn-ea"/>
                <a:cs typeface="+mn-cs"/>
              </a:rPr>
              <a:t>kNN</a:t>
            </a:r>
            <a:r>
              <a:rPr lang="en-US" altLang="zh-CN" sz="1200" kern="1200" baseline="0" dirty="0" smtClean="0">
                <a:solidFill>
                  <a:schemeClr val="tx1"/>
                </a:solidFill>
                <a:effectLst/>
                <a:latin typeface="+mn-lt"/>
                <a:ea typeface="+mn-ea"/>
                <a:cs typeface="+mn-cs"/>
              </a:rPr>
              <a:t> attack, you can see that the SOR causes a hole here after removing outliers, and DUP-Net outputs a point cloud with messy distribution. In contrast, all three variants of our method retain clean shape and desired point distribution, thus being correctly classified by the model.</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10</a:t>
            </a:fld>
            <a:endParaRPr lang="zh-CN" altLang="en-US"/>
          </a:p>
        </p:txBody>
      </p:sp>
    </p:spTree>
    <p:extLst>
      <p:ext uri="{BB962C8B-B14F-4D97-AF65-F5344CB8AC3E}">
        <p14:creationId xmlns:p14="http://schemas.microsoft.com/office/powerpoint/2010/main" val="166574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It seems that I don’t have enough time for</a:t>
            </a:r>
            <a:r>
              <a:rPr lang="en-US" altLang="zh-CN" sz="1200" kern="1200" baseline="0" dirty="0" smtClean="0">
                <a:solidFill>
                  <a:schemeClr val="tx1"/>
                </a:solidFill>
                <a:effectLst/>
                <a:latin typeface="+mn-lt"/>
                <a:ea typeface="+mn-ea"/>
                <a:cs typeface="+mn-cs"/>
              </a:rPr>
              <a:t> a summary. I will just put it here and thank you for listening! Are there any questions?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0377B90-7937-4288-B2EF-F164564848FB}" type="slidenum">
              <a:rPr lang="zh-CN" altLang="en-US" smtClean="0"/>
              <a:t>11</a:t>
            </a:fld>
            <a:endParaRPr lang="zh-CN" altLang="en-US"/>
          </a:p>
        </p:txBody>
      </p:sp>
    </p:spTree>
    <p:extLst>
      <p:ext uri="{BB962C8B-B14F-4D97-AF65-F5344CB8AC3E}">
        <p14:creationId xmlns:p14="http://schemas.microsoft.com/office/powerpoint/2010/main" val="5396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So first what</a:t>
            </a:r>
            <a:r>
              <a:rPr lang="en-US" altLang="zh-CN" sz="1200" kern="1200" baseline="0" dirty="0" smtClean="0">
                <a:solidFill>
                  <a:schemeClr val="tx1"/>
                </a:solidFill>
                <a:effectLst/>
                <a:latin typeface="+mn-lt"/>
                <a:ea typeface="+mn-ea"/>
                <a:cs typeface="+mn-cs"/>
              </a:rPr>
              <a:t> is adversarial ML? Previous work shows that, by adding some well-designed but imperceptible noise to the input data, the network will predict wrong answers with high confidence. By studying it, we can improve the robustness of models. While 2D attack and defense has been widely studied, 3D point cloud attacks are quite different from their 2D counterparts. They can not only perturb point coordinates, but also change the number of points by adding or dropping. This is because point clouds are unstructured, while 2D images have regular grid structures.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2</a:t>
            </a:fld>
            <a:endParaRPr lang="zh-CN" altLang="en-US"/>
          </a:p>
        </p:txBody>
      </p:sp>
    </p:spTree>
    <p:extLst>
      <p:ext uri="{BB962C8B-B14F-4D97-AF65-F5344CB8AC3E}">
        <p14:creationId xmlns:p14="http://schemas.microsoft.com/office/powerpoint/2010/main" val="14937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first review existing attacks and summarize their effects into 2</a:t>
            </a:r>
            <a:r>
              <a:rPr lang="en-US" altLang="zh-CN" sz="1200" kern="1200" baseline="0" dirty="0" smtClean="0">
                <a:solidFill>
                  <a:schemeClr val="tx1"/>
                </a:solidFill>
                <a:effectLst/>
                <a:latin typeface="+mn-lt"/>
                <a:ea typeface="+mn-ea"/>
                <a:cs typeface="+mn-cs"/>
              </a:rPr>
              <a:t> aspects. Here are their visualizations. This is a clean airplane, and the black points distribute uniformly on the blue object surface. For point perturbation, the out-of-surface and on-surface perturbation either perturb the points to become outliers, or change the sampling pattern of the point cloud. For surface distortion, the attacks either remove the head and the tail of the airplane, or distort its normal shape.</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3</a:t>
            </a:fld>
            <a:endParaRPr lang="zh-CN" altLang="en-US"/>
          </a:p>
        </p:txBody>
      </p:sp>
    </p:spTree>
    <p:extLst>
      <p:ext uri="{BB962C8B-B14F-4D97-AF65-F5344CB8AC3E}">
        <p14:creationId xmlns:p14="http://schemas.microsoft.com/office/powerpoint/2010/main" val="102781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also review existing defenses. So far there are only two published methods, namely SOR and DUP-Net</a:t>
            </a:r>
            <a:r>
              <a:rPr lang="en-US" altLang="zh-CN" sz="1200" kern="1200" baseline="0" dirty="0" smtClean="0">
                <a:solidFill>
                  <a:schemeClr val="tx1"/>
                </a:solidFill>
                <a:effectLst/>
                <a:latin typeface="+mn-lt"/>
                <a:ea typeface="+mn-ea"/>
                <a:cs typeface="+mn-cs"/>
              </a:rPr>
              <a:t>. Although they can perform outlier removal, they can’t recover point distribution change, as the output airplane here has messy point distribution. In addition, none of these methods consider surface distortion! Neither SOR nor DUP-Net can recover the complete base of this lamp.</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4</a:t>
            </a:fld>
            <a:endParaRPr lang="zh-CN" altLang="en-US"/>
          </a:p>
        </p:txBody>
      </p:sp>
    </p:spTree>
    <p:extLst>
      <p:ext uri="{BB962C8B-B14F-4D97-AF65-F5344CB8AC3E}">
        <p14:creationId xmlns:p14="http://schemas.microsoft.com/office/powerpoint/2010/main" val="186415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our work, we aim at proposing a defense framework</a:t>
            </a:r>
            <a:r>
              <a:rPr lang="en-US" altLang="zh-CN" sz="1200" kern="1200" baseline="0" dirty="0" smtClean="0">
                <a:solidFill>
                  <a:schemeClr val="tx1"/>
                </a:solidFill>
                <a:effectLst/>
                <a:latin typeface="+mn-lt"/>
                <a:ea typeface="+mn-ea"/>
                <a:cs typeface="+mn-cs"/>
              </a:rPr>
              <a:t> that can simultaneously address both the attack effects. And we propose to do so in two key steps. Here is the pipeline of our IF-Defense. The input is an </a:t>
            </a:r>
            <a:r>
              <a:rPr lang="en-US" altLang="zh-CN" sz="1200" kern="1200" baseline="0" dirty="0" err="1" smtClean="0">
                <a:solidFill>
                  <a:schemeClr val="tx1"/>
                </a:solidFill>
                <a:effectLst/>
                <a:latin typeface="+mn-lt"/>
                <a:ea typeface="+mn-ea"/>
                <a:cs typeface="+mn-cs"/>
              </a:rPr>
              <a:t>adv</a:t>
            </a:r>
            <a:r>
              <a:rPr lang="en-US" altLang="zh-CN" sz="1200" kern="1200" baseline="0" dirty="0" smtClean="0">
                <a:solidFill>
                  <a:schemeClr val="tx1"/>
                </a:solidFill>
                <a:effectLst/>
                <a:latin typeface="+mn-lt"/>
                <a:ea typeface="+mn-ea"/>
                <a:cs typeface="+mn-cs"/>
              </a:rPr>
              <a:t> point cloud. In the surface recovery step, we employ an implicit function to recover the natural shape of the object. And in the point cloud restoration step, we adopt an optimization-based process to re-generate points from the implicit field guided by two loss.</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0377B90-7937-4288-B2EF-F164564848FB}" type="slidenum">
              <a:rPr lang="zh-CN" altLang="en-US" smtClean="0"/>
              <a:t>5</a:t>
            </a:fld>
            <a:endParaRPr lang="zh-CN" altLang="en-US"/>
          </a:p>
        </p:txBody>
      </p:sp>
    </p:spTree>
    <p:extLst>
      <p:ext uri="{BB962C8B-B14F-4D97-AF65-F5344CB8AC3E}">
        <p14:creationId xmlns:p14="http://schemas.microsoft.com/office/powerpoint/2010/main" val="325868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the surface recovery step, </a:t>
            </a:r>
            <a:r>
              <a:rPr lang="en-US" altLang="zh-CN" sz="1200" kern="1200" dirty="0" smtClean="0">
                <a:solidFill>
                  <a:schemeClr val="tx1"/>
                </a:solidFill>
                <a:effectLst/>
                <a:latin typeface="+mn-lt"/>
                <a:ea typeface="+mn-ea"/>
                <a:cs typeface="+mn-cs"/>
              </a:rPr>
              <a:t>the implicit</a:t>
            </a:r>
            <a:r>
              <a:rPr lang="en-US" altLang="zh-CN" sz="1200" kern="1200" baseline="0" dirty="0" smtClean="0">
                <a:solidFill>
                  <a:schemeClr val="tx1"/>
                </a:solidFill>
                <a:effectLst/>
                <a:latin typeface="+mn-lt"/>
                <a:ea typeface="+mn-ea"/>
                <a:cs typeface="+mn-cs"/>
              </a:rPr>
              <a:t> function networks use deep neural networks to approximate the object shape as the zeroth level set. For example, the occupancy network output 1 for points inside the object boundary and 0 for outer points. They </a:t>
            </a:r>
            <a:r>
              <a:rPr lang="en-US" altLang="zh-CN" sz="1200" kern="1200" baseline="0" dirty="0" smtClean="0">
                <a:solidFill>
                  <a:schemeClr val="tx1"/>
                </a:solidFill>
                <a:effectLst/>
                <a:latin typeface="+mn-lt"/>
                <a:ea typeface="+mn-ea"/>
                <a:cs typeface="+mn-cs"/>
              </a:rPr>
              <a:t>have many good properties. They are locally smooth thus free of noise, and can represent arbitrary complex geometry. More importantly, if we train an implicit function network to reconstruct clean shapes, they will encode shape priors in the model. In other words, they can project the input shapes back to the clean shape manifold. Previous works have leveraged this property to perform shape </a:t>
            </a:r>
            <a:r>
              <a:rPr lang="en-US" altLang="zh-CN" sz="1200" kern="1200" baseline="0" dirty="0" smtClean="0">
                <a:solidFill>
                  <a:schemeClr val="tx1"/>
                </a:solidFill>
                <a:effectLst/>
                <a:latin typeface="+mn-lt"/>
                <a:ea typeface="+mn-ea"/>
                <a:cs typeface="+mn-cs"/>
              </a:rPr>
              <a:t>completion. </a:t>
            </a:r>
            <a:r>
              <a:rPr lang="en-US" altLang="zh-CN" sz="1200" kern="1200" baseline="0" dirty="0" smtClean="0">
                <a:solidFill>
                  <a:schemeClr val="tx1"/>
                </a:solidFill>
                <a:effectLst/>
                <a:latin typeface="+mn-lt"/>
                <a:ea typeface="+mn-ea"/>
                <a:cs typeface="+mn-cs"/>
              </a:rPr>
              <a:t>So we input the </a:t>
            </a:r>
            <a:r>
              <a:rPr lang="en-US" altLang="zh-CN" sz="1200" kern="1200" baseline="0" dirty="0" err="1" smtClean="0">
                <a:solidFill>
                  <a:schemeClr val="tx1"/>
                </a:solidFill>
                <a:effectLst/>
                <a:latin typeface="+mn-lt"/>
                <a:ea typeface="+mn-ea"/>
                <a:cs typeface="+mn-cs"/>
              </a:rPr>
              <a:t>adv</a:t>
            </a:r>
            <a:r>
              <a:rPr lang="en-US" altLang="zh-CN" sz="1200" kern="1200" baseline="0" dirty="0" smtClean="0">
                <a:solidFill>
                  <a:schemeClr val="tx1"/>
                </a:solidFill>
                <a:effectLst/>
                <a:latin typeface="+mn-lt"/>
                <a:ea typeface="+mn-ea"/>
                <a:cs typeface="+mn-cs"/>
              </a:rPr>
              <a:t> point cloud to a </a:t>
            </a:r>
            <a:r>
              <a:rPr lang="en-US" altLang="zh-CN" sz="1200" kern="1200" baseline="0" dirty="0" err="1" smtClean="0">
                <a:solidFill>
                  <a:schemeClr val="tx1"/>
                </a:solidFill>
                <a:effectLst/>
                <a:latin typeface="+mn-lt"/>
                <a:ea typeface="+mn-ea"/>
                <a:cs typeface="+mn-cs"/>
              </a:rPr>
              <a:t>pretrained</a:t>
            </a:r>
            <a:r>
              <a:rPr lang="en-US" altLang="zh-CN" sz="1200" kern="1200" baseline="0" dirty="0" smtClean="0">
                <a:solidFill>
                  <a:schemeClr val="tx1"/>
                </a:solidFill>
                <a:effectLst/>
                <a:latin typeface="+mn-lt"/>
                <a:ea typeface="+mn-ea"/>
                <a:cs typeface="+mn-cs"/>
              </a:rPr>
              <a:t> implicit function network, and get an implicit representation of the recovered shape.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0377B90-7937-4288-B2EF-F164564848FB}" type="slidenum">
              <a:rPr lang="zh-CN" altLang="en-US" smtClean="0"/>
              <a:t>6</a:t>
            </a:fld>
            <a:endParaRPr lang="zh-CN" altLang="en-US"/>
          </a:p>
        </p:txBody>
      </p:sp>
    </p:spTree>
    <p:extLst>
      <p:ext uri="{BB962C8B-B14F-4D97-AF65-F5344CB8AC3E}">
        <p14:creationId xmlns:p14="http://schemas.microsoft.com/office/powerpoint/2010/main" val="1569144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OK so now the next step is to</a:t>
            </a:r>
            <a:r>
              <a:rPr lang="en-US" altLang="zh-CN" sz="1200" kern="1200" baseline="0" dirty="0" smtClean="0">
                <a:solidFill>
                  <a:schemeClr val="tx1"/>
                </a:solidFill>
                <a:effectLst/>
                <a:latin typeface="+mn-lt"/>
                <a:ea typeface="+mn-ea"/>
                <a:cs typeface="+mn-cs"/>
              </a:rPr>
              <a:t> re-generate a point cloud from the implicit </a:t>
            </a:r>
            <a:r>
              <a:rPr lang="en-US" altLang="zh-CN" sz="1200" kern="1200" baseline="0" dirty="0" smtClean="0">
                <a:solidFill>
                  <a:schemeClr val="tx1"/>
                </a:solidFill>
                <a:effectLst/>
                <a:latin typeface="+mn-lt"/>
                <a:ea typeface="+mn-ea"/>
                <a:cs typeface="+mn-cs"/>
              </a:rPr>
              <a:t>field. </a:t>
            </a:r>
            <a:r>
              <a:rPr lang="en-US" altLang="zh-CN" sz="1200" kern="1200" baseline="0" dirty="0" smtClean="0">
                <a:solidFill>
                  <a:schemeClr val="tx1"/>
                </a:solidFill>
                <a:effectLst/>
                <a:latin typeface="+mn-lt"/>
                <a:ea typeface="+mn-ea"/>
                <a:cs typeface="+mn-cs"/>
              </a:rPr>
              <a:t>An intuitive way is to first use Marching Cubes algorithm to reconstruct a mesh, and then sample a point cloud from </a:t>
            </a:r>
            <a:r>
              <a:rPr lang="en-US" altLang="zh-CN" sz="1200" kern="1200" baseline="0" dirty="0" smtClean="0">
                <a:solidFill>
                  <a:schemeClr val="tx1"/>
                </a:solidFill>
                <a:effectLst/>
                <a:latin typeface="+mn-lt"/>
                <a:ea typeface="+mn-ea"/>
                <a:cs typeface="+mn-cs"/>
              </a:rPr>
              <a:t>it. </a:t>
            </a:r>
            <a:r>
              <a:rPr lang="en-US" altLang="zh-CN" sz="1200" kern="1200" baseline="0" dirty="0" smtClean="0">
                <a:solidFill>
                  <a:schemeClr val="tx1"/>
                </a:solidFill>
                <a:effectLst/>
                <a:latin typeface="+mn-lt"/>
                <a:ea typeface="+mn-ea"/>
                <a:cs typeface="+mn-cs"/>
              </a:rPr>
              <a:t>However, Marching Cubes completely replies on the predicted implicit field, which may contain certain errors. For example here, the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fails to reconstruct the legs of the chair, and the re-sampled point cloud is misclassified.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0377B90-7937-4288-B2EF-F164564848FB}" type="slidenum">
              <a:rPr lang="zh-CN" altLang="en-US" smtClean="0"/>
              <a:t>7</a:t>
            </a:fld>
            <a:endParaRPr lang="zh-CN" altLang="en-US"/>
          </a:p>
        </p:txBody>
      </p:sp>
    </p:spTree>
    <p:extLst>
      <p:ext uri="{BB962C8B-B14F-4D97-AF65-F5344CB8AC3E}">
        <p14:creationId xmlns:p14="http://schemas.microsoft.com/office/powerpoint/2010/main" val="76349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This is motivates us to propose an alternative way</a:t>
            </a:r>
            <a:r>
              <a:rPr lang="en-US" altLang="zh-CN" sz="1200" kern="1200" baseline="0" dirty="0" smtClean="0">
                <a:solidFill>
                  <a:schemeClr val="tx1"/>
                </a:solidFill>
                <a:effectLst/>
                <a:latin typeface="+mn-lt"/>
                <a:ea typeface="+mn-ea"/>
                <a:cs typeface="+mn-cs"/>
              </a:rPr>
              <a:t> for restoration. Let’s have a closer look at the failure case, there are actually large number of points lying on the missing part, and we want to utilize them to compensate the reconstruction errors. Concretely, we directly initialize a point cloud from input points, and optimize their coordinates according to two loss.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The geometry-aware loss aims to capture the object surface. Suppose I adopt the Occupancy Network or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as the implicit function. Suppose this is the object boundary modeled by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which outputs 0.5 for the surface. We input the red points which are the points to be optimized to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and get their predicted occupancy probabilities. Then we compute cross-entropy loss with GT equals to 0.5. So what’s the result of minimizing this loss? For points initialized near the surface, they will be pushed towards the boundary. But for points initialized at the missing part of the implicit field, the loss provides no gradient because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outputs nearly the same values among these regions. After all they’re considered not occupied so the occupancy values are all close to 0. It’s like doing gradient descent on a loss plateau, the points get stuck there and remain to form the missing parts.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The distribution-aware loss is straightforward, we maximize the distance between a point </a:t>
            </a:r>
            <a:r>
              <a:rPr lang="en-US" altLang="zh-CN" sz="1200" kern="1200" baseline="0" dirty="0" err="1" smtClean="0">
                <a:solidFill>
                  <a:schemeClr val="tx1"/>
                </a:solidFill>
                <a:effectLst/>
                <a:latin typeface="+mn-lt"/>
                <a:ea typeface="+mn-ea"/>
                <a:cs typeface="+mn-cs"/>
              </a:rPr>
              <a:t>x_i</a:t>
            </a:r>
            <a:r>
              <a:rPr lang="en-US" altLang="zh-CN" sz="1200" kern="1200" baseline="0" dirty="0" smtClean="0">
                <a:solidFill>
                  <a:schemeClr val="tx1"/>
                </a:solidFill>
                <a:effectLst/>
                <a:latin typeface="+mn-lt"/>
                <a:ea typeface="+mn-ea"/>
                <a:cs typeface="+mn-cs"/>
              </a:rPr>
              <a:t> to its </a:t>
            </a:r>
            <a:r>
              <a:rPr lang="en-US" altLang="zh-CN" sz="1200" kern="1200" baseline="0" dirty="0" err="1" smtClean="0">
                <a:solidFill>
                  <a:schemeClr val="tx1"/>
                </a:solidFill>
                <a:effectLst/>
                <a:latin typeface="+mn-lt"/>
                <a:ea typeface="+mn-ea"/>
                <a:cs typeface="+mn-cs"/>
              </a:rPr>
              <a:t>kNN</a:t>
            </a:r>
            <a:r>
              <a:rPr lang="en-US" altLang="zh-CN" sz="1200" kern="1200" baseline="0" dirty="0" smtClean="0">
                <a:solidFill>
                  <a:schemeClr val="tx1"/>
                </a:solidFill>
                <a:effectLst/>
                <a:latin typeface="+mn-lt"/>
                <a:ea typeface="+mn-ea"/>
                <a:cs typeface="+mn-cs"/>
              </a:rPr>
              <a:t> </a:t>
            </a:r>
            <a:r>
              <a:rPr lang="en-US" altLang="zh-CN" sz="1200" kern="1200" baseline="0" dirty="0" err="1" smtClean="0">
                <a:solidFill>
                  <a:schemeClr val="tx1"/>
                </a:solidFill>
                <a:effectLst/>
                <a:latin typeface="+mn-lt"/>
                <a:ea typeface="+mn-ea"/>
                <a:cs typeface="+mn-cs"/>
              </a:rPr>
              <a:t>x_j</a:t>
            </a:r>
            <a:r>
              <a:rPr lang="en-US" altLang="zh-CN" sz="1200" kern="1200" baseline="0" dirty="0" smtClean="0">
                <a:solidFill>
                  <a:schemeClr val="tx1"/>
                </a:solidFill>
                <a:effectLst/>
                <a:latin typeface="+mn-lt"/>
                <a:ea typeface="+mn-ea"/>
                <a:cs typeface="+mn-cs"/>
              </a:rPr>
              <a:t>, where the exponential term is a scaling factor that punishes greater for closer points. This loss leads to a uniform point distribution. This is the optimization result of the chair, where the legs are successfully retained and the point cloud is correctly classified by the victim model.</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8</a:t>
            </a:fld>
            <a:endParaRPr lang="zh-CN" altLang="en-US"/>
          </a:p>
        </p:txBody>
      </p:sp>
    </p:spTree>
    <p:extLst>
      <p:ext uri="{BB962C8B-B14F-4D97-AF65-F5344CB8AC3E}">
        <p14:creationId xmlns:p14="http://schemas.microsoft.com/office/powerpoint/2010/main" val="803236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Finally look at the experimental</a:t>
            </a:r>
            <a:r>
              <a:rPr lang="en-US" altLang="zh-CN" sz="1200" kern="1200" baseline="0" dirty="0" smtClean="0">
                <a:solidFill>
                  <a:schemeClr val="tx1"/>
                </a:solidFill>
                <a:effectLst/>
                <a:latin typeface="+mn-lt"/>
                <a:ea typeface="+mn-ea"/>
                <a:cs typeface="+mn-cs"/>
              </a:rPr>
              <a:t> results. We adopt five victim models on the MN40 dataset. And we employ </a:t>
            </a:r>
            <a:r>
              <a:rPr lang="en-US" altLang="zh-CN" sz="1200" kern="1200" baseline="0" dirty="0" err="1" smtClean="0">
                <a:solidFill>
                  <a:schemeClr val="tx1"/>
                </a:solidFill>
                <a:effectLst/>
                <a:latin typeface="+mn-lt"/>
                <a:ea typeface="+mn-ea"/>
                <a:cs typeface="+mn-cs"/>
              </a:rPr>
              <a:t>ONet</a:t>
            </a:r>
            <a:r>
              <a:rPr lang="en-US" altLang="zh-CN" sz="1200" kern="1200" baseline="0" dirty="0" smtClean="0">
                <a:solidFill>
                  <a:schemeClr val="tx1"/>
                </a:solidFill>
                <a:effectLst/>
                <a:latin typeface="+mn-lt"/>
                <a:ea typeface="+mn-ea"/>
                <a:cs typeface="+mn-cs"/>
              </a:rPr>
              <a:t> and </a:t>
            </a:r>
            <a:r>
              <a:rPr lang="en-US" altLang="zh-CN" sz="1200" kern="1200" baseline="0" dirty="0" err="1" smtClean="0">
                <a:solidFill>
                  <a:schemeClr val="tx1"/>
                </a:solidFill>
                <a:effectLst/>
                <a:latin typeface="+mn-lt"/>
                <a:ea typeface="+mn-ea"/>
                <a:cs typeface="+mn-cs"/>
              </a:rPr>
              <a:t>ConvONet</a:t>
            </a:r>
            <a:r>
              <a:rPr lang="en-US" altLang="zh-CN" sz="1200" kern="1200" baseline="0" dirty="0" smtClean="0">
                <a:solidFill>
                  <a:schemeClr val="tx1"/>
                </a:solidFill>
                <a:effectLst/>
                <a:latin typeface="+mn-lt"/>
                <a:ea typeface="+mn-ea"/>
                <a:cs typeface="+mn-cs"/>
              </a:rPr>
              <a:t> as the implicit function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Here are two bar</a:t>
            </a:r>
            <a:r>
              <a:rPr lang="en-US" altLang="zh-CN" sz="1200" kern="1200" baseline="0" dirty="0" smtClean="0">
                <a:solidFill>
                  <a:schemeClr val="tx1"/>
                </a:solidFill>
                <a:effectLst/>
                <a:latin typeface="+mn-lt"/>
                <a:ea typeface="+mn-ea"/>
                <a:cs typeface="+mn-cs"/>
              </a:rPr>
              <a:t> charts of the defense results for PN++ and DGCNN. The x-axis are different attacks and y-axis is accuracy, higher is better. The different color bars are no defense, three previous methods and three variants of IF-Defense. First, you can see that Opt consistently outperforms Mesh, indicating the effectiveness of our optimization based process. In addition, </a:t>
            </a:r>
            <a:r>
              <a:rPr lang="en-US" altLang="zh-CN" sz="1200" kern="1200" baseline="0" dirty="0" err="1" smtClean="0">
                <a:solidFill>
                  <a:schemeClr val="tx1"/>
                </a:solidFill>
                <a:effectLst/>
                <a:latin typeface="+mn-lt"/>
                <a:ea typeface="+mn-ea"/>
                <a:cs typeface="+mn-cs"/>
              </a:rPr>
              <a:t>Conv</a:t>
            </a:r>
            <a:r>
              <a:rPr lang="en-US" altLang="zh-CN" sz="1200" kern="1200" baseline="0" dirty="0" smtClean="0">
                <a:solidFill>
                  <a:schemeClr val="tx1"/>
                </a:solidFill>
                <a:effectLst/>
                <a:latin typeface="+mn-lt"/>
                <a:ea typeface="+mn-ea"/>
                <a:cs typeface="+mn-cs"/>
              </a:rPr>
              <a:t>-Opt achieves the highest accuracy against most of the attacks, proving that IF-Defense can be further enhanced if combined with stronger implicit function network. Overall, we achieve small improvement on perturbing and adding attack, but boost the accuracy significantly on </a:t>
            </a:r>
            <a:r>
              <a:rPr lang="en-US" altLang="zh-CN" sz="1200" kern="1200" baseline="0" dirty="0" err="1" smtClean="0">
                <a:solidFill>
                  <a:schemeClr val="tx1"/>
                </a:solidFill>
                <a:effectLst/>
                <a:latin typeface="+mn-lt"/>
                <a:ea typeface="+mn-ea"/>
                <a:cs typeface="+mn-cs"/>
              </a:rPr>
              <a:t>kNN</a:t>
            </a:r>
            <a:r>
              <a:rPr lang="en-US" altLang="zh-CN" sz="1200" kern="1200" baseline="0" dirty="0" smtClean="0">
                <a:solidFill>
                  <a:schemeClr val="tx1"/>
                </a:solidFill>
                <a:effectLst/>
                <a:latin typeface="+mn-lt"/>
                <a:ea typeface="+mn-ea"/>
                <a:cs typeface="+mn-cs"/>
              </a:rPr>
              <a:t>, dropping and LG-GAN attack, because they introduce surface distortion and point distribution change, which IF-Defense is designed to address.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smtClean="0">
                <a:solidFill>
                  <a:schemeClr val="tx1"/>
                </a:solidFill>
                <a:effectLst/>
                <a:latin typeface="+mn-lt"/>
                <a:ea typeface="+mn-ea"/>
                <a:cs typeface="+mn-cs"/>
              </a:rPr>
              <a:t>We draw similar observations on other three networks so I don’t show them here.</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0377B90-7937-4288-B2EF-F164564848FB}" type="slidenum">
              <a:rPr lang="zh-CN" altLang="en-US" smtClean="0"/>
              <a:t>9</a:t>
            </a:fld>
            <a:endParaRPr lang="zh-CN" altLang="en-US"/>
          </a:p>
        </p:txBody>
      </p:sp>
    </p:spTree>
    <p:extLst>
      <p:ext uri="{BB962C8B-B14F-4D97-AF65-F5344CB8AC3E}">
        <p14:creationId xmlns:p14="http://schemas.microsoft.com/office/powerpoint/2010/main" val="200952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115171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43516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306325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73865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21631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302359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124740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122700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305339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165519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01BEA4C-3DB1-472D-B633-D25FE97E7590}" type="datetimeFigureOut">
              <a:rPr lang="zh-CN" altLang="en-US" smtClean="0"/>
              <a:t>2021/1/12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218338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BEA4C-3DB1-472D-B633-D25FE97E7590}" type="datetimeFigureOut">
              <a:rPr lang="zh-CN" altLang="en-US" smtClean="0"/>
              <a:t>2021/1/12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B803F-B449-4373-8F5A-54DDF4A71C1A}" type="slidenum">
              <a:rPr lang="zh-CN" altLang="en-US" smtClean="0"/>
              <a:t>‹#›</a:t>
            </a:fld>
            <a:endParaRPr lang="zh-CN" altLang="en-US"/>
          </a:p>
        </p:txBody>
      </p:sp>
    </p:spTree>
    <p:extLst>
      <p:ext uri="{BB962C8B-B14F-4D97-AF65-F5344CB8AC3E}">
        <p14:creationId xmlns:p14="http://schemas.microsoft.com/office/powerpoint/2010/main" val="1983291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4454" y="1784720"/>
            <a:ext cx="10813314" cy="1323439"/>
          </a:xfrm>
          <a:prstGeom prst="rect">
            <a:avLst/>
          </a:prstGeom>
          <a:noFill/>
        </p:spPr>
        <p:txBody>
          <a:bodyPr wrap="square" rtlCol="0">
            <a:spAutoFit/>
          </a:bodyPr>
          <a:lstStyle/>
          <a:p>
            <a:pPr algn="ctr"/>
            <a:r>
              <a:rPr lang="en-US" altLang="zh-CN" sz="4000" b="1" dirty="0">
                <a:latin typeface="Times New Roman" panose="02020603050405020304" pitchFamily="18" charset="0"/>
                <a:cs typeface="Times New Roman" panose="02020603050405020304" pitchFamily="18" charset="0"/>
              </a:rPr>
              <a:t>IF-Defense: 3D Adversarial Point Cloud Defense via Implicit Function based Restoration</a:t>
            </a:r>
            <a:endParaRPr lang="en-US" altLang="zh-CN" sz="4000" b="1" dirty="0" smtClean="0">
              <a:latin typeface="Times New Roman" panose="02020603050405020304" pitchFamily="18" charset="0"/>
              <a:cs typeface="Times New Roman" panose="02020603050405020304" pitchFamily="18" charset="0"/>
            </a:endParaRPr>
          </a:p>
        </p:txBody>
      </p:sp>
      <p:sp>
        <p:nvSpPr>
          <p:cNvPr id="5" name="文本框 4"/>
          <p:cNvSpPr txBox="1"/>
          <p:nvPr/>
        </p:nvSpPr>
        <p:spPr>
          <a:xfrm>
            <a:off x="2152501" y="3626237"/>
            <a:ext cx="7917220" cy="1015663"/>
          </a:xfrm>
          <a:prstGeom prst="rect">
            <a:avLst/>
          </a:prstGeom>
          <a:noFill/>
        </p:spPr>
        <p:txBody>
          <a:bodyPr wrap="square" rtlCol="0">
            <a:spAutoFit/>
          </a:bodyPr>
          <a:lstStyle/>
          <a:p>
            <a:pPr algn="ctr"/>
            <a:r>
              <a:rPr lang="en-US" altLang="zh-CN" sz="2400" dirty="0" smtClean="0">
                <a:latin typeface="Times New Roman" panose="02020603050405020304" pitchFamily="18" charset="0"/>
                <a:cs typeface="Times New Roman" panose="02020603050405020304" pitchFamily="18" charset="0"/>
              </a:rPr>
              <a:t>Ziyi Wu*, </a:t>
            </a:r>
            <a:r>
              <a:rPr lang="en-US" altLang="zh-CN" sz="2400" dirty="0" err="1" smtClean="0">
                <a:latin typeface="Times New Roman" panose="02020603050405020304" pitchFamily="18" charset="0"/>
                <a:cs typeface="Times New Roman" panose="02020603050405020304" pitchFamily="18" charset="0"/>
              </a:rPr>
              <a:t>Yueqi</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Duan</a:t>
            </a:r>
            <a:r>
              <a:rPr lang="en-US" altLang="zh-CN" sz="2400" dirty="0" smtClean="0">
                <a:latin typeface="Times New Roman" panose="02020603050405020304" pitchFamily="18" charset="0"/>
                <a:cs typeface="Times New Roman" panose="02020603050405020304" pitchFamily="18" charset="0"/>
              </a:rPr>
              <a:t>*, He Wang, </a:t>
            </a:r>
            <a:r>
              <a:rPr lang="en-US" altLang="zh-CN" sz="2400" dirty="0" err="1" smtClean="0">
                <a:latin typeface="Times New Roman" panose="02020603050405020304" pitchFamily="18" charset="0"/>
                <a:cs typeface="Times New Roman" panose="02020603050405020304" pitchFamily="18" charset="0"/>
              </a:rPr>
              <a:t>Qingnan</a:t>
            </a:r>
            <a:r>
              <a:rPr lang="en-US" altLang="zh-CN" sz="2400" dirty="0" smtClean="0">
                <a:latin typeface="Times New Roman" panose="02020603050405020304" pitchFamily="18" charset="0"/>
                <a:cs typeface="Times New Roman" panose="02020603050405020304" pitchFamily="18" charset="0"/>
              </a:rPr>
              <a:t> Fan, Leo </a:t>
            </a:r>
            <a:r>
              <a:rPr lang="en-US" altLang="zh-CN" sz="2400" dirty="0" err="1" smtClean="0">
                <a:latin typeface="Times New Roman" panose="02020603050405020304" pitchFamily="18" charset="0"/>
                <a:cs typeface="Times New Roman" panose="02020603050405020304" pitchFamily="18" charset="0"/>
              </a:rPr>
              <a:t>Guibas</a:t>
            </a:r>
            <a:endParaRPr lang="en-US" altLang="zh-CN" sz="2400" dirty="0" smtClean="0">
              <a:latin typeface="Times New Roman" panose="02020603050405020304" pitchFamily="18" charset="0"/>
              <a:cs typeface="Times New Roman" panose="02020603050405020304" pitchFamily="18" charset="0"/>
            </a:endParaRPr>
          </a:p>
          <a:p>
            <a:pPr algn="ctr"/>
            <a:endParaRPr lang="en-US" altLang="zh-CN" sz="1200" dirty="0" smtClean="0">
              <a:latin typeface="Times New Roman" panose="02020603050405020304" pitchFamily="18" charset="0"/>
              <a:cs typeface="Times New Roman" panose="02020603050405020304" pitchFamily="18" charset="0"/>
            </a:endParaRPr>
          </a:p>
          <a:p>
            <a:pPr algn="ctr"/>
            <a:r>
              <a:rPr lang="en-US" altLang="zh-CN" sz="2400" dirty="0" smtClean="0">
                <a:latin typeface="Times New Roman" panose="02020603050405020304" pitchFamily="18" charset="0"/>
                <a:cs typeface="Times New Roman" panose="02020603050405020304" pitchFamily="18" charset="0"/>
              </a:rPr>
              <a:t>2021.1.12</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077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3106941"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Qualitative Results</a:t>
            </a:r>
            <a:endParaRPr lang="zh-CN" altLang="en-US" sz="2800" b="1"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668" y="1197033"/>
            <a:ext cx="9994670" cy="4997335"/>
          </a:xfrm>
          <a:prstGeom prst="rect">
            <a:avLst/>
          </a:prstGeom>
        </p:spPr>
      </p:pic>
    </p:spTree>
    <p:extLst>
      <p:ext uri="{BB962C8B-B14F-4D97-AF65-F5344CB8AC3E}">
        <p14:creationId xmlns:p14="http://schemas.microsoft.com/office/powerpoint/2010/main" val="3123775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9298" y="481715"/>
            <a:ext cx="1702710"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Summary</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89296" y="1110869"/>
            <a:ext cx="10475016" cy="2123658"/>
          </a:xfrm>
          <a:prstGeom prst="rect">
            <a:avLst/>
          </a:prstGeom>
          <a:noFill/>
        </p:spPr>
        <p:txBody>
          <a:bodyPr wrap="square" rtlCol="0">
            <a:spAutoFit/>
          </a:bodyPr>
          <a:lstStyle/>
          <a:p>
            <a:pPr marL="342900" indent="-342900">
              <a:lnSpc>
                <a:spcPct val="110000"/>
              </a:lnSpc>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Comprehensive study </a:t>
            </a:r>
            <a:r>
              <a:rPr lang="en-US" altLang="zh-CN" sz="2400" dirty="0" smtClean="0">
                <a:latin typeface="Times New Roman" panose="02020603050405020304" pitchFamily="18" charset="0"/>
                <a:cs typeface="Times New Roman" panose="02020603050405020304" pitchFamily="18" charset="0"/>
              </a:rPr>
              <a:t>of the effects of existing 3D </a:t>
            </a:r>
            <a:r>
              <a:rPr lang="en-US" altLang="zh-CN" sz="2400" dirty="0" err="1" smtClean="0">
                <a:latin typeface="Times New Roman" panose="02020603050405020304" pitchFamily="18" charset="0"/>
                <a:cs typeface="Times New Roman" panose="02020603050405020304" pitchFamily="18" charset="0"/>
              </a:rPr>
              <a:t>adv</a:t>
            </a:r>
            <a:r>
              <a:rPr lang="en-US" altLang="zh-CN" sz="2400" dirty="0" smtClean="0">
                <a:latin typeface="Times New Roman" panose="02020603050405020304" pitchFamily="18" charset="0"/>
                <a:cs typeface="Times New Roman" panose="02020603050405020304" pitchFamily="18" charset="0"/>
              </a:rPr>
              <a:t> attacks</a:t>
            </a:r>
          </a:p>
          <a:p>
            <a:pPr marL="342900" indent="-342900">
              <a:lnSpc>
                <a:spcPct val="110000"/>
              </a:lnSpc>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Propose a </a:t>
            </a:r>
            <a:r>
              <a:rPr lang="en-US" altLang="zh-CN" sz="2400" b="1" dirty="0" smtClean="0">
                <a:latin typeface="Times New Roman" panose="02020603050405020304" pitchFamily="18" charset="0"/>
                <a:cs typeface="Times New Roman" panose="02020603050405020304" pitchFamily="18" charset="0"/>
              </a:rPr>
              <a:t>general defense framework </a:t>
            </a:r>
            <a:r>
              <a:rPr lang="en-US" altLang="zh-CN" sz="2400" b="1" dirty="0" smtClean="0">
                <a:solidFill>
                  <a:srgbClr val="FF0000"/>
                </a:solidFill>
                <a:latin typeface="Times New Roman" panose="02020603050405020304" pitchFamily="18" charset="0"/>
                <a:cs typeface="Times New Roman" panose="02020603050405020304" pitchFamily="18" charset="0"/>
              </a:rPr>
              <a:t>IF-Defense </a:t>
            </a:r>
            <a:r>
              <a:rPr lang="en-US" altLang="zh-CN" sz="2400" dirty="0" smtClean="0">
                <a:latin typeface="Times New Roman" panose="02020603050405020304" pitchFamily="18" charset="0"/>
                <a:cs typeface="Times New Roman" panose="02020603050405020304" pitchFamily="18" charset="0"/>
              </a:rPr>
              <a:t>to address all attack effects</a:t>
            </a:r>
          </a:p>
          <a:p>
            <a:pPr marL="342900" indent="-342900">
              <a:lnSpc>
                <a:spcPct val="110000"/>
              </a:lnSpc>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Introduce an </a:t>
            </a:r>
            <a:r>
              <a:rPr lang="en-US" altLang="zh-CN" sz="2400" b="1" dirty="0" smtClean="0">
                <a:solidFill>
                  <a:srgbClr val="FF0000"/>
                </a:solidFill>
                <a:latin typeface="Times New Roman" panose="02020603050405020304" pitchFamily="18" charset="0"/>
                <a:cs typeface="Times New Roman" panose="02020603050405020304" pitchFamily="18" charset="0"/>
              </a:rPr>
              <a:t>optimization</a:t>
            </a:r>
            <a:r>
              <a:rPr lang="en-US" altLang="zh-CN" sz="2400" dirty="0" smtClean="0">
                <a:latin typeface="Times New Roman" panose="02020603050405020304" pitchFamily="18" charset="0"/>
                <a:cs typeface="Times New Roman" panose="02020603050405020304" pitchFamily="18" charset="0"/>
              </a:rPr>
              <a:t> based method for point cloud restoration</a:t>
            </a:r>
          </a:p>
          <a:p>
            <a:pPr marL="342900" indent="-342900">
              <a:lnSpc>
                <a:spcPct val="110000"/>
              </a:lnSpc>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Achieve </a:t>
            </a:r>
            <a:r>
              <a:rPr lang="en-US" altLang="zh-CN" sz="2400" b="1" dirty="0" smtClean="0">
                <a:latin typeface="Times New Roman" panose="02020603050405020304" pitchFamily="18" charset="0"/>
                <a:cs typeface="Times New Roman" panose="02020603050405020304" pitchFamily="18" charset="0"/>
              </a:rPr>
              <a:t>SOTA</a:t>
            </a:r>
            <a:r>
              <a:rPr lang="en-US" altLang="zh-CN" sz="2400" dirty="0" smtClean="0">
                <a:latin typeface="Times New Roman" panose="02020603050405020304" pitchFamily="18" charset="0"/>
                <a:cs typeface="Times New Roman" panose="02020603050405020304" pitchFamily="18" charset="0"/>
              </a:rPr>
              <a:t> defense performance against all 3D attacks on </a:t>
            </a:r>
            <a:r>
              <a:rPr lang="en-US" altLang="zh-CN" sz="2400" b="1" dirty="0" smtClean="0">
                <a:latin typeface="Times New Roman" panose="02020603050405020304" pitchFamily="18" charset="0"/>
                <a:cs typeface="Times New Roman" panose="02020603050405020304" pitchFamily="18" charset="0"/>
              </a:rPr>
              <a:t>five</a:t>
            </a:r>
            <a:r>
              <a:rPr lang="en-US" altLang="zh-CN" sz="2400" dirty="0" smtClean="0">
                <a:latin typeface="Times New Roman" panose="02020603050405020304" pitchFamily="18" charset="0"/>
                <a:cs typeface="Times New Roman" panose="02020603050405020304" pitchFamily="18" charset="0"/>
              </a:rPr>
              <a:t> typical point cloud networks</a:t>
            </a:r>
          </a:p>
        </p:txBody>
      </p:sp>
    </p:spTree>
    <p:extLst>
      <p:ext uri="{BB962C8B-B14F-4D97-AF65-F5344CB8AC3E}">
        <p14:creationId xmlns:p14="http://schemas.microsoft.com/office/powerpoint/2010/main" val="3320913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6564618"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Adversarial Machine Learning (</a:t>
            </a:r>
            <a:r>
              <a:rPr lang="en-US" altLang="zh-CN" sz="2800" b="1" dirty="0" err="1" smtClean="0">
                <a:latin typeface="Times New Roman" panose="02020603050405020304" pitchFamily="18" charset="0"/>
                <a:cs typeface="Times New Roman" panose="02020603050405020304" pitchFamily="18" charset="0"/>
              </a:rPr>
              <a:t>Adv</a:t>
            </a:r>
            <a:r>
              <a:rPr lang="en-US" altLang="zh-CN" sz="2800" b="1" dirty="0" smtClean="0">
                <a:latin typeface="Times New Roman" panose="02020603050405020304" pitchFamily="18" charset="0"/>
                <a:cs typeface="Times New Roman" panose="02020603050405020304" pitchFamily="18" charset="0"/>
              </a:rPr>
              <a:t> ML)</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89297" y="1110869"/>
            <a:ext cx="11027884" cy="520142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What?</a:t>
            </a:r>
          </a:p>
          <a:p>
            <a:pPr marL="800100" lvl="1" indent="-342900">
              <a:buFont typeface="Arial" panose="020B0604020202020204" pitchFamily="34" charset="0"/>
              <a:buChar char="•"/>
            </a:pPr>
            <a:r>
              <a:rPr lang="en-US" altLang="zh-CN" sz="2400" dirty="0" err="1" smtClean="0">
                <a:latin typeface="Times New Roman" panose="02020603050405020304" pitchFamily="18" charset="0"/>
                <a:cs typeface="Times New Roman" panose="02020603050405020304" pitchFamily="18" charset="0"/>
              </a:rPr>
              <a:t>Adv</a:t>
            </a:r>
            <a:r>
              <a:rPr lang="en-US" altLang="zh-CN" sz="2400" dirty="0" smtClean="0">
                <a:latin typeface="Times New Roman" panose="02020603050405020304" pitchFamily="18" charset="0"/>
                <a:cs typeface="Times New Roman" panose="02020603050405020304" pitchFamily="18" charset="0"/>
              </a:rPr>
              <a:t> data: </a:t>
            </a:r>
            <a:r>
              <a:rPr lang="en-US" altLang="zh-CN" sz="2400" b="1" dirty="0" smtClean="0">
                <a:latin typeface="Times New Roman" panose="02020603050405020304" pitchFamily="18" charset="0"/>
                <a:cs typeface="Times New Roman" panose="02020603050405020304" pitchFamily="18" charset="0"/>
              </a:rPr>
              <a:t>fool</a:t>
            </a:r>
            <a:r>
              <a:rPr lang="en-US" altLang="zh-CN" sz="2400" dirty="0" smtClean="0">
                <a:latin typeface="Times New Roman" panose="02020603050405020304" pitchFamily="18" charset="0"/>
                <a:cs typeface="Times New Roman" panose="02020603050405020304" pitchFamily="18" charset="0"/>
              </a:rPr>
              <a:t> the victim model while being </a:t>
            </a:r>
            <a:r>
              <a:rPr lang="en-US" altLang="zh-CN" sz="2400" b="1" dirty="0" smtClean="0">
                <a:latin typeface="Times New Roman" panose="02020603050405020304" pitchFamily="18" charset="0"/>
                <a:cs typeface="Times New Roman" panose="02020603050405020304" pitchFamily="18" charset="0"/>
              </a:rPr>
              <a:t>visually similar </a:t>
            </a:r>
            <a:r>
              <a:rPr lang="en-US" altLang="zh-CN" sz="2400" dirty="0" smtClean="0">
                <a:latin typeface="Times New Roman" panose="02020603050405020304" pitchFamily="18" charset="0"/>
                <a:cs typeface="Times New Roman" panose="02020603050405020304" pitchFamily="18" charset="0"/>
              </a:rPr>
              <a:t>to clean data</a:t>
            </a: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3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Why?</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Improve </a:t>
            </a:r>
            <a:r>
              <a:rPr lang="en-US" altLang="zh-CN" sz="2400" b="1" dirty="0" smtClean="0">
                <a:latin typeface="Times New Roman" panose="02020603050405020304" pitchFamily="18" charset="0"/>
                <a:cs typeface="Times New Roman" panose="02020603050405020304" pitchFamily="18" charset="0"/>
              </a:rPr>
              <a:t>safety </a:t>
            </a:r>
            <a:r>
              <a:rPr lang="en-US" altLang="zh-CN" sz="2400" dirty="0" smtClean="0">
                <a:latin typeface="Times New Roman" panose="02020603050405020304" pitchFamily="18" charset="0"/>
                <a:cs typeface="Times New Roman" panose="02020603050405020304" pitchFamily="18" charset="0"/>
              </a:rPr>
              <a:t>in real world applications, e.g. self-driving cars</a:t>
            </a:r>
            <a:endParaRPr lang="en-US" altLang="zh-CN"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2D attacks and 3D attacks are different</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Can </a:t>
            </a:r>
            <a:r>
              <a:rPr lang="en-US" altLang="zh-CN" sz="2400" b="1" dirty="0" smtClean="0">
                <a:latin typeface="Times New Roman" panose="02020603050405020304" pitchFamily="18" charset="0"/>
                <a:cs typeface="Times New Roman" panose="02020603050405020304" pitchFamily="18" charset="0"/>
              </a:rPr>
              <a:t>perturb</a:t>
            </a:r>
            <a:r>
              <a:rPr lang="en-US" altLang="zh-CN" sz="2400" dirty="0" smtClean="0">
                <a:latin typeface="Times New Roman" panose="02020603050405020304" pitchFamily="18" charset="0"/>
                <a:cs typeface="Times New Roman" panose="02020603050405020304" pitchFamily="18" charset="0"/>
              </a:rPr>
              <a:t> point coordinates &amp; change </a:t>
            </a:r>
            <a:r>
              <a:rPr lang="en-US" altLang="zh-CN" sz="2400" b="1" dirty="0" smtClean="0">
                <a:latin typeface="Times New Roman" panose="02020603050405020304" pitchFamily="18" charset="0"/>
                <a:cs typeface="Times New Roman" panose="02020603050405020304" pitchFamily="18" charset="0"/>
              </a:rPr>
              <a:t>number</a:t>
            </a:r>
            <a:r>
              <a:rPr lang="en-US" altLang="zh-CN" sz="2400" dirty="0" smtClean="0">
                <a:latin typeface="Times New Roman" panose="02020603050405020304" pitchFamily="18" charset="0"/>
                <a:cs typeface="Times New Roman" panose="02020603050405020304" pitchFamily="18" charset="0"/>
              </a:rPr>
              <a:t> of points</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Point clouds are </a:t>
            </a:r>
            <a:r>
              <a:rPr lang="en-US" altLang="zh-CN" sz="2400" dirty="0" smtClean="0">
                <a:solidFill>
                  <a:srgbClr val="FF0000"/>
                </a:solidFill>
                <a:latin typeface="Times New Roman" panose="02020603050405020304" pitchFamily="18" charset="0"/>
                <a:cs typeface="Times New Roman" panose="02020603050405020304" pitchFamily="18" charset="0"/>
              </a:rPr>
              <a:t>unstructured</a:t>
            </a:r>
            <a:r>
              <a:rPr lang="en-US" altLang="zh-CN" sz="2400" dirty="0" smtClean="0">
                <a:latin typeface="Times New Roman" panose="02020603050405020304" pitchFamily="18" charset="0"/>
                <a:cs typeface="Times New Roman" panose="02020603050405020304" pitchFamily="18" charset="0"/>
              </a:rPr>
              <a:t> and </a:t>
            </a:r>
            <a:r>
              <a:rPr lang="en-US" altLang="zh-CN" sz="2400" dirty="0" smtClean="0">
                <a:solidFill>
                  <a:srgbClr val="FF0000"/>
                </a:solidFill>
                <a:latin typeface="Times New Roman" panose="02020603050405020304" pitchFamily="18" charset="0"/>
                <a:cs typeface="Times New Roman" panose="02020603050405020304" pitchFamily="18" charset="0"/>
              </a:rPr>
              <a:t>unordered</a:t>
            </a:r>
            <a:endParaRPr lang="en-US" altLang="zh-CN" sz="2400" dirty="0">
              <a:solidFill>
                <a:srgbClr val="FF0000"/>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5775" y="2006045"/>
            <a:ext cx="1628368" cy="2091167"/>
          </a:xfrm>
          <a:prstGeom prst="rect">
            <a:avLst/>
          </a:prstGeom>
        </p:spPr>
      </p:pic>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3423" b="5049"/>
          <a:stretch/>
        </p:blipFill>
        <p:spPr>
          <a:xfrm>
            <a:off x="9668626" y="2179129"/>
            <a:ext cx="1589659" cy="1626818"/>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485" y="2068893"/>
            <a:ext cx="1487807" cy="1965473"/>
          </a:xfrm>
          <a:prstGeom prst="rect">
            <a:avLst/>
          </a:prstGeom>
        </p:spPr>
      </p:pic>
      <p:pic>
        <p:nvPicPr>
          <p:cNvPr id="14" name="图片 13"/>
          <p:cNvPicPr>
            <a:picLocks noChangeAspect="1"/>
          </p:cNvPicPr>
          <p:nvPr/>
        </p:nvPicPr>
        <p:blipFill>
          <a:blip r:embed="rId6"/>
          <a:stretch>
            <a:fillRect/>
          </a:stretch>
        </p:blipFill>
        <p:spPr>
          <a:xfrm>
            <a:off x="600861" y="2006045"/>
            <a:ext cx="5407967" cy="2063937"/>
          </a:xfrm>
          <a:prstGeom prst="rect">
            <a:avLst/>
          </a:prstGeom>
        </p:spPr>
      </p:pic>
      <p:sp>
        <p:nvSpPr>
          <p:cNvPr id="9" name="矩形 8"/>
          <p:cNvSpPr/>
          <p:nvPr/>
        </p:nvSpPr>
        <p:spPr>
          <a:xfrm>
            <a:off x="4622546" y="3675185"/>
            <a:ext cx="1315862" cy="4220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89298" y="6295536"/>
            <a:ext cx="9470319"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[1] </a:t>
            </a:r>
            <a:r>
              <a:rPr lang="en-US" altLang="zh-CN" sz="1400" dirty="0" err="1" smtClean="0">
                <a:latin typeface="Times New Roman" panose="02020603050405020304" pitchFamily="18" charset="0"/>
                <a:cs typeface="Times New Roman" panose="02020603050405020304" pitchFamily="18" charset="0"/>
              </a:rPr>
              <a:t>Goodfellow</a:t>
            </a:r>
            <a:r>
              <a:rPr lang="en-US" altLang="zh-CN" sz="1400" dirty="0">
                <a:latin typeface="Times New Roman" panose="02020603050405020304" pitchFamily="18" charset="0"/>
                <a:cs typeface="Times New Roman" panose="02020603050405020304" pitchFamily="18" charset="0"/>
              </a:rPr>
              <a:t>, Ian J., Jonathon </a:t>
            </a:r>
            <a:r>
              <a:rPr lang="en-US" altLang="zh-CN" sz="1400" dirty="0" err="1">
                <a:latin typeface="Times New Roman" panose="02020603050405020304" pitchFamily="18" charset="0"/>
                <a:cs typeface="Times New Roman" panose="02020603050405020304" pitchFamily="18" charset="0"/>
              </a:rPr>
              <a:t>Shlens</a:t>
            </a:r>
            <a:r>
              <a:rPr lang="en-US" altLang="zh-CN" sz="1400" dirty="0">
                <a:latin typeface="Times New Roman" panose="02020603050405020304" pitchFamily="18" charset="0"/>
                <a:cs typeface="Times New Roman" panose="02020603050405020304" pitchFamily="18" charset="0"/>
              </a:rPr>
              <a:t>, and Christian </a:t>
            </a:r>
            <a:r>
              <a:rPr lang="en-US" altLang="zh-CN" sz="1400" dirty="0" err="1">
                <a:latin typeface="Times New Roman" panose="02020603050405020304" pitchFamily="18" charset="0"/>
                <a:cs typeface="Times New Roman" panose="02020603050405020304" pitchFamily="18" charset="0"/>
              </a:rPr>
              <a:t>Szegedy</a:t>
            </a:r>
            <a:r>
              <a:rPr lang="en-US" altLang="zh-CN" sz="1400" dirty="0">
                <a:latin typeface="Times New Roman" panose="02020603050405020304" pitchFamily="18" charset="0"/>
                <a:cs typeface="Times New Roman" panose="02020603050405020304" pitchFamily="18" charset="0"/>
              </a:rPr>
              <a:t>. "Explaining and harnessing adversarial examples." </a:t>
            </a:r>
            <a:r>
              <a:rPr lang="en-US" altLang="zh-CN" sz="1400" dirty="0" smtClean="0">
                <a:latin typeface="Times New Roman" panose="02020603050405020304" pitchFamily="18" charset="0"/>
                <a:cs typeface="Times New Roman" panose="02020603050405020304" pitchFamily="18" charset="0"/>
              </a:rPr>
              <a:t>ICLR 2015</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smtClean="0">
                <a:latin typeface="Times New Roman" panose="02020603050405020304" pitchFamily="18" charset="0"/>
                <a:cs typeface="Times New Roman" panose="02020603050405020304" pitchFamily="18" charset="0"/>
              </a:rPr>
              <a:t>[2] </a:t>
            </a:r>
            <a:r>
              <a:rPr lang="en-US" altLang="zh-CN" sz="1400" dirty="0">
                <a:latin typeface="Times New Roman" panose="02020603050405020304" pitchFamily="18" charset="0"/>
                <a:cs typeface="Times New Roman" panose="02020603050405020304" pitchFamily="18" charset="0"/>
              </a:rPr>
              <a:t>Xiang, Chong, Charles R. Qi, and Bo Li. "Generating 3d adversarial point clouds." CVPR 2019</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65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3829253"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Different Attack Effects</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89298" y="1128799"/>
            <a:ext cx="11139314" cy="249299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smtClean="0">
                <a:solidFill>
                  <a:srgbClr val="FF0000"/>
                </a:solidFill>
                <a:latin typeface="Times New Roman" panose="02020603050405020304" pitchFamily="18" charset="0"/>
                <a:cs typeface="Times New Roman" panose="02020603050405020304" pitchFamily="18" charset="0"/>
              </a:rPr>
              <a:t>Point perturbation</a:t>
            </a:r>
            <a:endParaRPr lang="en-US" altLang="zh-CN" sz="2400" dirty="0" smtClean="0">
              <a:latin typeface="Times New Roman" panose="02020603050405020304" pitchFamily="18" charset="0"/>
              <a:cs typeface="Times New Roman" panose="02020603050405020304" pitchFamily="18" charset="0"/>
            </a:endParaRPr>
          </a:p>
          <a:p>
            <a:pPr marL="914400" lvl="1" indent="-457200">
              <a:buFont typeface="+mj-lt"/>
              <a:buAutoNum type="alphaLcPeriod"/>
            </a:pPr>
            <a:r>
              <a:rPr lang="en-US" altLang="zh-CN" sz="2400" b="1" dirty="0" smtClean="0">
                <a:latin typeface="Times New Roman" panose="02020603050405020304" pitchFamily="18" charset="0"/>
                <a:cs typeface="Times New Roman" panose="02020603050405020304" pitchFamily="18" charset="0"/>
              </a:rPr>
              <a:t> Out-of-surface</a:t>
            </a:r>
            <a:r>
              <a:rPr lang="en-US" altLang="zh-CN" sz="2400" dirty="0" smtClean="0">
                <a:latin typeface="Times New Roman" panose="02020603050405020304" pitchFamily="18" charset="0"/>
                <a:cs typeface="Times New Roman" panose="02020603050405020304" pitchFamily="18" charset="0"/>
              </a:rPr>
              <a:t> perturbation</a:t>
            </a:r>
          </a:p>
          <a:p>
            <a:pPr marL="914400" lvl="1" indent="-457200">
              <a:buFont typeface="+mj-lt"/>
              <a:buAutoNum type="alphaLcPeriod"/>
            </a:pPr>
            <a:r>
              <a:rPr lang="en-US" altLang="zh-CN" sz="2400" b="1" dirty="0" smtClean="0">
                <a:latin typeface="Times New Roman" panose="02020603050405020304" pitchFamily="18" charset="0"/>
                <a:cs typeface="Times New Roman" panose="02020603050405020304" pitchFamily="18" charset="0"/>
              </a:rPr>
              <a:t> On-surface</a:t>
            </a:r>
            <a:r>
              <a:rPr lang="en-US" altLang="zh-CN" sz="2400" dirty="0" smtClean="0">
                <a:latin typeface="Times New Roman" panose="02020603050405020304" pitchFamily="18" charset="0"/>
                <a:cs typeface="Times New Roman" panose="02020603050405020304" pitchFamily="18" charset="0"/>
              </a:rPr>
              <a:t> perturbation</a:t>
            </a:r>
          </a:p>
          <a:p>
            <a:pPr marL="457200" indent="-457200">
              <a:buFont typeface="+mj-lt"/>
              <a:buAutoNum type="alphaLcPeriod"/>
            </a:pPr>
            <a:endParaRPr lang="en-US" altLang="zh-CN" sz="1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1" dirty="0" smtClean="0">
                <a:solidFill>
                  <a:srgbClr val="FF0000"/>
                </a:solidFill>
                <a:latin typeface="Times New Roman" panose="02020603050405020304" pitchFamily="18" charset="0"/>
                <a:cs typeface="Times New Roman" panose="02020603050405020304" pitchFamily="18" charset="0"/>
              </a:rPr>
              <a:t>Surface distortion</a:t>
            </a:r>
            <a:endParaRPr lang="en-US" altLang="zh-CN" sz="2400" dirty="0" smtClean="0">
              <a:latin typeface="Times New Roman" panose="02020603050405020304" pitchFamily="18" charset="0"/>
              <a:cs typeface="Times New Roman" panose="02020603050405020304" pitchFamily="18" charset="0"/>
            </a:endParaRPr>
          </a:p>
          <a:p>
            <a:pPr marL="914400" lvl="1" indent="-457200">
              <a:buFont typeface="+mj-lt"/>
              <a:buAutoNum type="alphaLcPeriod" startAt="3"/>
            </a:pPr>
            <a:r>
              <a:rPr lang="en-US" altLang="zh-CN" sz="2400" b="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Local </a:t>
            </a:r>
            <a:r>
              <a:rPr lang="en-US" altLang="zh-CN" sz="2400" b="1" dirty="0" smtClean="0">
                <a:latin typeface="Times New Roman" panose="02020603050405020304" pitchFamily="18" charset="0"/>
                <a:cs typeface="Times New Roman" panose="02020603050405020304" pitchFamily="18" charset="0"/>
              </a:rPr>
              <a:t>part removal</a:t>
            </a:r>
          </a:p>
          <a:p>
            <a:pPr marL="914400" lvl="1" indent="-457200">
              <a:buFont typeface="+mj-lt"/>
              <a:buAutoNum type="alphaLcPeriod" startAt="3"/>
            </a:pPr>
            <a:r>
              <a:rPr lang="en-US" altLang="zh-CN" sz="2400" b="1"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Geometric </a:t>
            </a:r>
            <a:r>
              <a:rPr lang="en-US" altLang="zh-CN" sz="2400" b="1" dirty="0" smtClean="0">
                <a:latin typeface="Times New Roman" panose="02020603050405020304" pitchFamily="18" charset="0"/>
                <a:cs typeface="Times New Roman" panose="02020603050405020304" pitchFamily="18" charset="0"/>
              </a:rPr>
              <a:t>Deformation</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8520" y="4482524"/>
            <a:ext cx="2901550" cy="1884401"/>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5755" y="2140070"/>
            <a:ext cx="2952943" cy="1867270"/>
          </a:xfrm>
          <a:prstGeom prst="rect">
            <a:avLst/>
          </a:prstGeom>
        </p:spPr>
      </p:pic>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5755" y="4465018"/>
            <a:ext cx="2871571" cy="1901533"/>
          </a:xfrm>
          <a:prstGeom prst="rect">
            <a:avLst/>
          </a:prstGeom>
        </p:spPr>
      </p:pic>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38520" y="2111161"/>
            <a:ext cx="2920822" cy="1925088"/>
          </a:xfrm>
          <a:prstGeom prst="rect">
            <a:avLst/>
          </a:prstGeom>
        </p:spPr>
      </p:pic>
      <p:pic>
        <p:nvPicPr>
          <p:cNvPr id="18" name="图片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90754" y="171232"/>
            <a:ext cx="2910115" cy="1880118"/>
          </a:xfrm>
          <a:prstGeom prst="rect">
            <a:avLst/>
          </a:prstGeom>
        </p:spPr>
      </p:pic>
      <p:sp>
        <p:nvSpPr>
          <p:cNvPr id="20" name="文本框 19"/>
          <p:cNvSpPr txBox="1"/>
          <p:nvPr/>
        </p:nvSpPr>
        <p:spPr>
          <a:xfrm>
            <a:off x="6226234" y="861358"/>
            <a:ext cx="764771"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clean</a:t>
            </a:r>
            <a:endParaRPr lang="zh-CN" altLang="en-US" sz="2000"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476196" y="4030237"/>
            <a:ext cx="2426198"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(a) out-of-surf. pert.</a:t>
            </a:r>
            <a:endParaRPr lang="zh-CN" altLang="en-US" sz="2000"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5623560" y="6366551"/>
            <a:ext cx="1970117"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(b) on-surf. pert.</a:t>
            </a:r>
            <a:endParaRPr lang="zh-CN" altLang="en-US" sz="2000"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8441" y="4030237"/>
            <a:ext cx="2426198"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(c) Part Removal</a:t>
            </a:r>
            <a:endParaRPr lang="zh-CN" altLang="en-US" sz="2000"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9002633" y="6366551"/>
            <a:ext cx="2537814"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(d) Geo. Deformation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191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2727029"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Existing Defense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p:cNvSpPr txBox="1"/>
              <p:nvPr/>
            </p:nvSpPr>
            <p:spPr>
              <a:xfrm>
                <a:off x="389298" y="1128799"/>
                <a:ext cx="11139314"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SOR (</a:t>
                </a:r>
                <a:r>
                  <a:rPr lang="en-US" altLang="zh-CN" sz="2400" dirty="0">
                    <a:solidFill>
                      <a:srgbClr val="FF0000"/>
                    </a:solidFill>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tatistical </a:t>
                </a:r>
                <a:r>
                  <a:rPr lang="en-US" altLang="zh-CN" sz="2400" dirty="0">
                    <a:solidFill>
                      <a:srgbClr val="FF0000"/>
                    </a:solidFill>
                    <a:latin typeface="Times New Roman" panose="02020603050405020304" pitchFamily="18" charset="0"/>
                    <a:cs typeface="Times New Roman" panose="02020603050405020304" pitchFamily="18" charset="0"/>
                  </a:rPr>
                  <a:t>O</a:t>
                </a:r>
                <a:r>
                  <a:rPr lang="en-US" altLang="zh-CN" sz="2400" dirty="0">
                    <a:latin typeface="Times New Roman" panose="02020603050405020304" pitchFamily="18" charset="0"/>
                    <a:cs typeface="Times New Roman" panose="02020603050405020304" pitchFamily="18" charset="0"/>
                  </a:rPr>
                  <a:t>utlier </a:t>
                </a:r>
                <a:r>
                  <a:rPr lang="en-US" altLang="zh-CN" sz="2400" dirty="0" smtClean="0">
                    <a:solidFill>
                      <a:srgbClr val="FF0000"/>
                    </a:solidFill>
                    <a:latin typeface="Times New Roman" panose="02020603050405020304" pitchFamily="18" charset="0"/>
                    <a:cs typeface="Times New Roman" panose="02020603050405020304" pitchFamily="18" charset="0"/>
                  </a:rPr>
                  <a:t>R</a:t>
                </a:r>
                <a:r>
                  <a:rPr lang="en-US" altLang="zh-CN" sz="2400" dirty="0" smtClean="0">
                    <a:latin typeface="Times New Roman" panose="02020603050405020304" pitchFamily="18" charset="0"/>
                    <a:cs typeface="Times New Roman" panose="02020603050405020304" pitchFamily="18" charset="0"/>
                  </a:rPr>
                  <a:t>emoval): identify outliers via </a:t>
                </a:r>
                <a14:m>
                  <m:oMath xmlns:m="http://schemas.openxmlformats.org/officeDocument/2006/math">
                    <m:r>
                      <a:rPr lang="en-US" altLang="zh-CN" sz="2400" b="1" i="1" smtClean="0">
                        <a:latin typeface="Cambria Math" panose="02040503050406030204" pitchFamily="18" charset="0"/>
                        <a:cs typeface="Times New Roman" panose="02020603050405020304" pitchFamily="18" charset="0"/>
                      </a:rPr>
                      <m:t>𝒌</m:t>
                    </m:r>
                  </m:oMath>
                </a14:m>
                <a:r>
                  <a:rPr lang="en-US" altLang="zh-CN" sz="2400" b="1" dirty="0" smtClean="0">
                    <a:latin typeface="Times New Roman" panose="02020603050405020304" pitchFamily="18" charset="0"/>
                    <a:cs typeface="Times New Roman" panose="02020603050405020304" pitchFamily="18" charset="0"/>
                  </a:rPr>
                  <a:t>NN distance</a:t>
                </a: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DUP-Net </a:t>
                </a:r>
                <a:r>
                  <a:rPr lang="en-US" altLang="zh-CN" sz="2400" dirty="0">
                    <a:latin typeface="Times New Roman" panose="02020603050405020304" pitchFamily="18" charset="0"/>
                    <a:cs typeface="Times New Roman" panose="02020603050405020304" pitchFamily="18" charset="0"/>
                  </a:rPr>
                  <a:t>(SOR+PU-Net, previous </a:t>
                </a:r>
                <a:r>
                  <a:rPr lang="en-US" altLang="zh-CN" sz="2400" b="1" dirty="0" smtClean="0">
                    <a:solidFill>
                      <a:srgbClr val="FF0000"/>
                    </a:solidFill>
                    <a:latin typeface="Times New Roman" panose="02020603050405020304" pitchFamily="18" charset="0"/>
                    <a:cs typeface="Times New Roman" panose="02020603050405020304" pitchFamily="18" charset="0"/>
                  </a:rPr>
                  <a:t>SOTA</a:t>
                </a:r>
                <a:r>
                  <a:rPr lang="en-US" altLang="zh-CN" sz="2400" b="1"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altLang="zh-CN" sz="2400" dirty="0" smtClean="0">
                    <a:solidFill>
                      <a:schemeClr val="tx1"/>
                    </a:solidFill>
                    <a:latin typeface="Times New Roman" panose="02020603050405020304" pitchFamily="18" charset="0"/>
                    <a:cs typeface="Times New Roman" panose="02020603050405020304" pitchFamily="18" charset="0"/>
                  </a:rPr>
                  <a:t>Can perform outlier removal to solve </a:t>
                </a:r>
                <a:r>
                  <a:rPr lang="en-US" altLang="zh-CN" sz="2400" b="1" dirty="0" smtClean="0">
                    <a:solidFill>
                      <a:schemeClr val="tx1"/>
                    </a:solidFill>
                    <a:latin typeface="Times New Roman" panose="02020603050405020304" pitchFamily="18" charset="0"/>
                    <a:cs typeface="Times New Roman" panose="02020603050405020304" pitchFamily="18" charset="0"/>
                  </a:rPr>
                  <a:t>out-of-surface perturbation</a:t>
                </a:r>
              </a:p>
              <a:p>
                <a:pPr marL="800100" lvl="1" indent="-342900">
                  <a:buFont typeface="Arial" panose="020B0604020202020204" pitchFamily="34" charset="0"/>
                  <a:buChar char="•"/>
                </a:pPr>
                <a:r>
                  <a:rPr lang="en-US" altLang="zh-CN" sz="2400" dirty="0" smtClean="0">
                    <a:solidFill>
                      <a:schemeClr val="tx1"/>
                    </a:solidFill>
                    <a:latin typeface="Times New Roman" panose="02020603050405020304" pitchFamily="18" charset="0"/>
                    <a:cs typeface="Times New Roman" panose="02020603050405020304" pitchFamily="18" charset="0"/>
                  </a:rPr>
                  <a:t>Cannot recover </a:t>
                </a:r>
                <a:r>
                  <a:rPr lang="en-US" altLang="zh-CN" sz="2400" b="1" dirty="0" smtClean="0">
                    <a:solidFill>
                      <a:schemeClr val="tx1"/>
                    </a:solidFill>
                    <a:latin typeface="Times New Roman" panose="02020603050405020304" pitchFamily="18" charset="0"/>
                    <a:cs typeface="Times New Roman" panose="02020603050405020304" pitchFamily="18" charset="0"/>
                  </a:rPr>
                  <a:t>on-surface perturbation</a:t>
                </a:r>
              </a:p>
              <a:p>
                <a:pPr marL="800100" lvl="1"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Do not consider </a:t>
                </a:r>
                <a:r>
                  <a:rPr lang="en-US" altLang="zh-CN" sz="2400" b="1" dirty="0" smtClean="0">
                    <a:solidFill>
                      <a:srgbClr val="FF0000"/>
                    </a:solidFill>
                    <a:latin typeface="Times New Roman" panose="02020603050405020304" pitchFamily="18" charset="0"/>
                    <a:cs typeface="Times New Roman" panose="02020603050405020304" pitchFamily="18" charset="0"/>
                  </a:rPr>
                  <a:t>surface distortion</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89298" y="1128799"/>
                <a:ext cx="11139314" cy="1938992"/>
              </a:xfrm>
              <a:prstGeom prst="rect">
                <a:avLst/>
              </a:prstGeom>
              <a:blipFill rotWithShape="0">
                <a:blip r:embed="rId3"/>
                <a:stretch>
                  <a:fillRect l="-766" t="-2516" b="-6289"/>
                </a:stretch>
              </a:blipFill>
            </p:spPr>
            <p:txBody>
              <a:bodyPr/>
              <a:lstStyle/>
              <a:p>
                <a:r>
                  <a:rPr lang="zh-CN" altLang="en-US">
                    <a:noFill/>
                  </a:rPr>
                  <a:t> </a:t>
                </a:r>
              </a:p>
            </p:txBody>
          </p:sp>
        </mc:Fallback>
      </mc:AlternateContent>
      <p:pic>
        <p:nvPicPr>
          <p:cNvPr id="19" name="图片 18"/>
          <p:cNvPicPr>
            <a:picLocks noChangeAspect="1"/>
          </p:cNvPicPr>
          <p:nvPr/>
        </p:nvPicPr>
        <p:blipFill rotWithShape="1">
          <a:blip r:embed="rId4"/>
          <a:srcRect l="2869" t="2432" r="3320" b="16305"/>
          <a:stretch/>
        </p:blipFill>
        <p:spPr>
          <a:xfrm>
            <a:off x="6778496" y="3450393"/>
            <a:ext cx="5248029" cy="2510980"/>
          </a:xfrm>
          <a:prstGeom prst="rect">
            <a:avLst/>
          </a:prstGeom>
        </p:spPr>
      </p:pic>
      <p:pic>
        <p:nvPicPr>
          <p:cNvPr id="4" name="图片 3"/>
          <p:cNvPicPr>
            <a:picLocks noChangeAspect="1"/>
          </p:cNvPicPr>
          <p:nvPr/>
        </p:nvPicPr>
        <p:blipFill>
          <a:blip r:embed="rId5"/>
          <a:stretch>
            <a:fillRect/>
          </a:stretch>
        </p:blipFill>
        <p:spPr>
          <a:xfrm>
            <a:off x="97204" y="3339752"/>
            <a:ext cx="6351477" cy="2621621"/>
          </a:xfrm>
          <a:prstGeom prst="rect">
            <a:avLst/>
          </a:prstGeom>
        </p:spPr>
      </p:pic>
      <p:sp>
        <p:nvSpPr>
          <p:cNvPr id="25" name="文本框 24"/>
          <p:cNvSpPr txBox="1"/>
          <p:nvPr/>
        </p:nvSpPr>
        <p:spPr>
          <a:xfrm>
            <a:off x="6778496" y="6045114"/>
            <a:ext cx="764771"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clean</a:t>
            </a:r>
            <a:endParaRPr lang="zh-CN" altLang="en-US" sz="2000" dirty="0">
              <a:latin typeface="Times New Roman" panose="02020603050405020304" pitchFamily="18" charset="0"/>
              <a:cs typeface="Times New Roman" panose="02020603050405020304" pitchFamily="18" charset="0"/>
            </a:endParaRPr>
          </a:p>
        </p:txBody>
      </p:sp>
      <p:sp>
        <p:nvSpPr>
          <p:cNvPr id="26" name="文本框 25"/>
          <p:cNvSpPr txBox="1"/>
          <p:nvPr/>
        </p:nvSpPr>
        <p:spPr>
          <a:xfrm>
            <a:off x="8168653" y="6045114"/>
            <a:ext cx="764771" cy="400110"/>
          </a:xfrm>
          <a:prstGeom prst="rect">
            <a:avLst/>
          </a:prstGeom>
          <a:noFill/>
        </p:spPr>
        <p:txBody>
          <a:bodyPr wrap="square" rtlCol="0">
            <a:spAutoFit/>
          </a:bodyPr>
          <a:lstStyle/>
          <a:p>
            <a:pPr algn="ctr"/>
            <a:r>
              <a:rPr lang="en-US" altLang="zh-CN" sz="2000" dirty="0" err="1" smtClean="0">
                <a:latin typeface="Times New Roman" panose="02020603050405020304" pitchFamily="18" charset="0"/>
                <a:cs typeface="Times New Roman" panose="02020603050405020304" pitchFamily="18" charset="0"/>
              </a:rPr>
              <a:t>adv</a:t>
            </a:r>
            <a:endParaRPr lang="zh-CN" altLang="en-US" sz="2000"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9667867" y="6045114"/>
            <a:ext cx="764771"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SOR</a:t>
            </a:r>
            <a:endParaRPr lang="zh-CN" altLang="en-US" sz="2000"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10907969" y="6045114"/>
            <a:ext cx="1317587"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DUP-Net</a:t>
            </a:r>
            <a:endParaRPr lang="zh-CN" altLang="en-US" sz="2000"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434588" y="6045114"/>
            <a:ext cx="764771"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clean</a:t>
            </a:r>
            <a:endParaRPr lang="zh-CN" altLang="en-US" sz="20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2124689" y="6045114"/>
            <a:ext cx="764771" cy="400110"/>
          </a:xfrm>
          <a:prstGeom prst="rect">
            <a:avLst/>
          </a:prstGeom>
          <a:noFill/>
        </p:spPr>
        <p:txBody>
          <a:bodyPr wrap="square" rtlCol="0">
            <a:spAutoFit/>
          </a:bodyPr>
          <a:lstStyle/>
          <a:p>
            <a:pPr algn="ctr"/>
            <a:r>
              <a:rPr lang="en-US" altLang="zh-CN" sz="2000" dirty="0" err="1" smtClean="0">
                <a:latin typeface="Times New Roman" panose="02020603050405020304" pitchFamily="18" charset="0"/>
                <a:cs typeface="Times New Roman" panose="02020603050405020304" pitchFamily="18" charset="0"/>
              </a:rPr>
              <a:t>adv</a:t>
            </a:r>
            <a:endParaRPr lang="zh-CN" altLang="en-US" sz="20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3739900" y="6045114"/>
            <a:ext cx="764771"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SOR</a:t>
            </a:r>
            <a:endParaRPr lang="zh-CN" altLang="en-US" sz="2000" dirty="0">
              <a:latin typeface="Times New Roman" panose="02020603050405020304" pitchFamily="18" charset="0"/>
              <a:cs typeface="Times New Roman" panose="02020603050405020304" pitchFamily="18" charset="0"/>
            </a:endParaRPr>
          </a:p>
        </p:txBody>
      </p:sp>
      <p:sp>
        <p:nvSpPr>
          <p:cNvPr id="32" name="文本框 31"/>
          <p:cNvSpPr txBox="1"/>
          <p:nvPr/>
        </p:nvSpPr>
        <p:spPr>
          <a:xfrm>
            <a:off x="5005259" y="6045114"/>
            <a:ext cx="1317587"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DUP-Net</a:t>
            </a:r>
            <a:endParaRPr lang="zh-CN" altLang="en-US" sz="20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89298" y="6524734"/>
            <a:ext cx="947031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Zhou, Hang, et al. "DUP-Net: </a:t>
            </a:r>
            <a:r>
              <a:rPr lang="en-US" altLang="zh-CN" sz="1400" dirty="0" err="1">
                <a:latin typeface="Times New Roman" panose="02020603050405020304" pitchFamily="18" charset="0"/>
                <a:cs typeface="Times New Roman" panose="02020603050405020304" pitchFamily="18" charset="0"/>
              </a:rPr>
              <a:t>Denoiser</a:t>
            </a:r>
            <a:r>
              <a:rPr lang="en-US" altLang="zh-CN" sz="1400" dirty="0">
                <a:latin typeface="Times New Roman" panose="02020603050405020304" pitchFamily="18" charset="0"/>
                <a:cs typeface="Times New Roman" panose="02020603050405020304" pitchFamily="18" charset="0"/>
              </a:rPr>
              <a:t> and </a:t>
            </a:r>
            <a:r>
              <a:rPr lang="en-US" altLang="zh-CN" sz="1400" dirty="0" err="1">
                <a:latin typeface="Times New Roman" panose="02020603050405020304" pitchFamily="18" charset="0"/>
                <a:cs typeface="Times New Roman" panose="02020603050405020304" pitchFamily="18" charset="0"/>
              </a:rPr>
              <a:t>upsampler</a:t>
            </a:r>
            <a:r>
              <a:rPr lang="en-US" altLang="zh-CN" sz="1400" dirty="0">
                <a:latin typeface="Times New Roman" panose="02020603050405020304" pitchFamily="18" charset="0"/>
                <a:cs typeface="Times New Roman" panose="02020603050405020304" pitchFamily="18" charset="0"/>
              </a:rPr>
              <a:t> network for 3D adversarial point clouds defense." </a:t>
            </a:r>
            <a:r>
              <a:rPr lang="en-US" altLang="zh-CN" sz="1400" dirty="0" smtClean="0">
                <a:latin typeface="Times New Roman" panose="02020603050405020304" pitchFamily="18" charset="0"/>
                <a:cs typeface="Times New Roman" panose="02020603050405020304" pitchFamily="18" charset="0"/>
              </a:rPr>
              <a:t>ICCV </a:t>
            </a:r>
            <a:r>
              <a:rPr lang="en-US" altLang="zh-CN" sz="1400" dirty="0">
                <a:latin typeface="Times New Roman" panose="02020603050405020304" pitchFamily="18" charset="0"/>
                <a:cs typeface="Times New Roman" panose="02020603050405020304" pitchFamily="18" charset="0"/>
              </a:rPr>
              <a:t>2019.</a:t>
            </a:r>
            <a:endParaRPr lang="en-US" altLang="zh-CN"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99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7608173"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IF-Defense: Implicit Function based Restoration</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89298" y="1128799"/>
            <a:ext cx="10765862"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Two key steps of our defense:</a:t>
            </a:r>
          </a:p>
          <a:p>
            <a:pPr marL="800100" lvl="1"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Surface recovery</a:t>
            </a:r>
            <a:r>
              <a:rPr lang="en-US" altLang="zh-CN" sz="2400" dirty="0" smtClean="0">
                <a:latin typeface="Times New Roman" panose="02020603050405020304" pitchFamily="18" charset="0"/>
                <a:cs typeface="Times New Roman" panose="02020603050405020304" pitchFamily="18" charset="0"/>
              </a:rPr>
              <a:t>: recover the </a:t>
            </a:r>
            <a:r>
              <a:rPr lang="en-US" altLang="zh-CN" sz="2400" dirty="0" smtClean="0">
                <a:solidFill>
                  <a:srgbClr val="FF0000"/>
                </a:solidFill>
                <a:latin typeface="Times New Roman" panose="02020603050405020304" pitchFamily="18" charset="0"/>
                <a:cs typeface="Times New Roman" panose="02020603050405020304" pitchFamily="18" charset="0"/>
              </a:rPr>
              <a:t>natural shape</a:t>
            </a:r>
            <a:r>
              <a:rPr lang="en-US" altLang="zh-CN" sz="2400" dirty="0" smtClean="0">
                <a:latin typeface="Times New Roman" panose="02020603050405020304" pitchFamily="18" charset="0"/>
                <a:cs typeface="Times New Roman" panose="02020603050405020304" pitchFamily="18" charset="0"/>
              </a:rPr>
              <a:t>, via a </a:t>
            </a:r>
            <a:r>
              <a:rPr lang="en-US" altLang="zh-CN" sz="2400" b="1" dirty="0" smtClean="0">
                <a:latin typeface="Times New Roman" panose="02020603050405020304" pitchFamily="18" charset="0"/>
                <a:cs typeface="Times New Roman" panose="02020603050405020304" pitchFamily="18" charset="0"/>
              </a:rPr>
              <a:t>deep implicit function</a:t>
            </a:r>
          </a:p>
          <a:p>
            <a:pPr marL="800100" lvl="1"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Point cloud restoration</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solidFill>
                  <a:srgbClr val="FF0000"/>
                </a:solidFill>
                <a:latin typeface="Times New Roman" panose="02020603050405020304" pitchFamily="18" charset="0"/>
                <a:cs typeface="Times New Roman" panose="02020603050405020304" pitchFamily="18" charset="0"/>
              </a:rPr>
              <a:t>re-generate</a:t>
            </a:r>
            <a:r>
              <a:rPr lang="en-US" altLang="zh-CN" sz="2400" dirty="0" smtClean="0">
                <a:latin typeface="Times New Roman" panose="02020603050405020304" pitchFamily="18" charset="0"/>
                <a:cs typeface="Times New Roman" panose="02020603050405020304" pitchFamily="18" charset="0"/>
              </a:rPr>
              <a:t> points from implicit fields of shapes, via an </a:t>
            </a:r>
            <a:r>
              <a:rPr lang="en-US" altLang="zh-CN" sz="2400" b="1" dirty="0" smtClean="0">
                <a:latin typeface="Times New Roman" panose="02020603050405020304" pitchFamily="18" charset="0"/>
                <a:cs typeface="Times New Roman" panose="02020603050405020304" pitchFamily="18" charset="0"/>
              </a:rPr>
              <a:t>optimization-based</a:t>
            </a:r>
            <a:r>
              <a:rPr lang="en-US" altLang="zh-CN" sz="2400" dirty="0" smtClean="0">
                <a:latin typeface="Times New Roman" panose="02020603050405020304" pitchFamily="18" charset="0"/>
                <a:cs typeface="Times New Roman" panose="02020603050405020304" pitchFamily="18" charset="0"/>
              </a:rPr>
              <a:t> process</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750" y="2716711"/>
            <a:ext cx="10392410" cy="3768451"/>
          </a:xfrm>
          <a:prstGeom prst="rect">
            <a:avLst/>
          </a:prstGeom>
        </p:spPr>
      </p:pic>
    </p:spTree>
    <p:extLst>
      <p:ext uri="{BB962C8B-B14F-4D97-AF65-F5344CB8AC3E}">
        <p14:creationId xmlns:p14="http://schemas.microsoft.com/office/powerpoint/2010/main" val="20193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2884123"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Surface Recovery</a:t>
            </a:r>
          </a:p>
        </p:txBody>
      </p:sp>
      <p:sp>
        <p:nvSpPr>
          <p:cNvPr id="5" name="文本框 4"/>
          <p:cNvSpPr txBox="1"/>
          <p:nvPr/>
        </p:nvSpPr>
        <p:spPr>
          <a:xfrm>
            <a:off x="389298" y="1128799"/>
            <a:ext cx="10765862" cy="501675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Implicit function (IF) network: trained on </a:t>
            </a:r>
            <a:r>
              <a:rPr lang="en-US" altLang="zh-CN" sz="2400" b="1" dirty="0" smtClean="0">
                <a:latin typeface="Times New Roman" panose="02020603050405020304" pitchFamily="18" charset="0"/>
                <a:cs typeface="Times New Roman" panose="02020603050405020304" pitchFamily="18" charset="0"/>
              </a:rPr>
              <a:t>clean shapes </a:t>
            </a:r>
            <a:r>
              <a:rPr lang="en-US" altLang="zh-CN" sz="2400" dirty="0" smtClean="0">
                <a:latin typeface="Times New Roman" panose="02020603050405020304" pitchFamily="18" charset="0"/>
                <a:cs typeface="Times New Roman" panose="02020603050405020304" pitchFamily="18" charset="0"/>
              </a:rPr>
              <a:t>in the reconstruction task</a:t>
            </a: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Encode </a:t>
            </a:r>
            <a:r>
              <a:rPr lang="en-US" altLang="zh-CN" sz="2400" b="1" dirty="0" smtClean="0">
                <a:solidFill>
                  <a:srgbClr val="FF0000"/>
                </a:solidFill>
                <a:latin typeface="Times New Roman" panose="02020603050405020304" pitchFamily="18" charset="0"/>
                <a:cs typeface="Times New Roman" panose="02020603050405020304" pitchFamily="18" charset="0"/>
              </a:rPr>
              <a:t>shape priors</a:t>
            </a:r>
            <a:r>
              <a:rPr lang="en-US" altLang="zh-CN" sz="2400" dirty="0" smtClean="0">
                <a:latin typeface="Times New Roman" panose="02020603050405020304" pitchFamily="18" charset="0"/>
                <a:cs typeface="Times New Roman" panose="02020603050405020304" pitchFamily="18" charset="0"/>
              </a:rPr>
              <a:t>: natural shape completion &amp; recovery</a:t>
            </a:r>
          </a:p>
          <a:p>
            <a:pPr marL="342900" indent="-342900">
              <a:buFont typeface="Arial" panose="020B0604020202020204" pitchFamily="34" charset="0"/>
              <a:buChar char="•"/>
            </a:pPr>
            <a:endParaRPr lang="en-US" altLang="zh-CN" sz="3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Input the </a:t>
            </a:r>
            <a:r>
              <a:rPr lang="en-US" altLang="zh-CN" sz="2400" dirty="0" err="1" smtClean="0">
                <a:latin typeface="Times New Roman" panose="02020603050405020304" pitchFamily="18" charset="0"/>
                <a:cs typeface="Times New Roman" panose="02020603050405020304" pitchFamily="18" charset="0"/>
              </a:rPr>
              <a:t>adv</a:t>
            </a:r>
            <a:r>
              <a:rPr lang="en-US" altLang="zh-CN" sz="2400" dirty="0" smtClean="0">
                <a:latin typeface="Times New Roman" panose="02020603050405020304" pitchFamily="18" charset="0"/>
                <a:cs typeface="Times New Roman" panose="02020603050405020304" pitchFamily="18" charset="0"/>
              </a:rPr>
              <a:t> point cloud to an IF, get an </a:t>
            </a:r>
            <a:r>
              <a:rPr lang="en-US" altLang="zh-CN" sz="2400" dirty="0" smtClean="0">
                <a:solidFill>
                  <a:srgbClr val="FF0000"/>
                </a:solidFill>
                <a:latin typeface="Times New Roman" panose="02020603050405020304" pitchFamily="18" charset="0"/>
                <a:cs typeface="Times New Roman" panose="02020603050405020304" pitchFamily="18" charset="0"/>
              </a:rPr>
              <a:t>implicit representation </a:t>
            </a:r>
            <a:r>
              <a:rPr lang="en-US" altLang="zh-CN" sz="2400" dirty="0" smtClean="0">
                <a:latin typeface="Times New Roman" panose="02020603050405020304" pitchFamily="18" charset="0"/>
                <a:cs typeface="Times New Roman" panose="02020603050405020304" pitchFamily="18" charset="0"/>
              </a:rPr>
              <a:t>of</a:t>
            </a:r>
            <a:r>
              <a:rPr lang="en-US" altLang="zh-CN" sz="2400" dirty="0" smtClean="0">
                <a:solidFill>
                  <a:srgbClr val="FF0000"/>
                </a:solidFill>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the natural shape</a:t>
            </a:r>
          </a:p>
        </p:txBody>
      </p:sp>
      <p:pic>
        <p:nvPicPr>
          <p:cNvPr id="6" name="图片 5"/>
          <p:cNvPicPr>
            <a:picLocks noChangeAspect="1"/>
          </p:cNvPicPr>
          <p:nvPr/>
        </p:nvPicPr>
        <p:blipFill>
          <a:blip r:embed="rId3"/>
          <a:stretch>
            <a:fillRect/>
          </a:stretch>
        </p:blipFill>
        <p:spPr>
          <a:xfrm>
            <a:off x="389298" y="2896231"/>
            <a:ext cx="7193651" cy="1706035"/>
          </a:xfrm>
          <a:prstGeom prst="rect">
            <a:avLst/>
          </a:prstGeom>
        </p:spPr>
      </p:pic>
      <p:pic>
        <p:nvPicPr>
          <p:cNvPr id="7" name="图片 6"/>
          <p:cNvPicPr>
            <a:picLocks noChangeAspect="1"/>
          </p:cNvPicPr>
          <p:nvPr/>
        </p:nvPicPr>
        <p:blipFill>
          <a:blip r:embed="rId4"/>
          <a:stretch>
            <a:fillRect/>
          </a:stretch>
        </p:blipFill>
        <p:spPr>
          <a:xfrm>
            <a:off x="8338495" y="2221016"/>
            <a:ext cx="3228975" cy="2381250"/>
          </a:xfrm>
          <a:prstGeom prst="rect">
            <a:avLst/>
          </a:prstGeom>
        </p:spPr>
      </p:pic>
      <p:sp>
        <p:nvSpPr>
          <p:cNvPr id="8" name="文本框 7"/>
          <p:cNvSpPr txBox="1"/>
          <p:nvPr/>
        </p:nvSpPr>
        <p:spPr>
          <a:xfrm>
            <a:off x="2365987" y="4846687"/>
            <a:ext cx="3242884" cy="400110"/>
          </a:xfrm>
          <a:prstGeom prst="rect">
            <a:avLst/>
          </a:prstGeom>
          <a:noFill/>
        </p:spPr>
        <p:txBody>
          <a:bodyPr wrap="square" rtlCol="0">
            <a:spAutoFit/>
          </a:bodyPr>
          <a:lstStyle/>
          <a:p>
            <a:pPr algn="ctr"/>
            <a:r>
              <a:rPr lang="en-US" altLang="zh-CN" sz="2000" dirty="0" err="1" smtClean="0">
                <a:latin typeface="Times New Roman" panose="02020603050405020304" pitchFamily="18" charset="0"/>
                <a:cs typeface="Times New Roman" panose="02020603050405020304" pitchFamily="18" charset="0"/>
              </a:rPr>
              <a:t>DeepSDF</a:t>
            </a:r>
            <a:endParaRPr lang="zh-CN" altLang="en-US" sz="20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8493198" y="4846687"/>
            <a:ext cx="2919568"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Occupancy Network</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389298" y="6295536"/>
            <a:ext cx="9470319"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 Park, </a:t>
            </a:r>
            <a:r>
              <a:rPr lang="en-US" altLang="zh-CN" sz="1400" dirty="0" err="1">
                <a:latin typeface="Times New Roman" panose="02020603050405020304" pitchFamily="18" charset="0"/>
                <a:cs typeface="Times New Roman" panose="02020603050405020304" pitchFamily="18" charset="0"/>
              </a:rPr>
              <a:t>Jeong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Joon</a:t>
            </a:r>
            <a:r>
              <a:rPr lang="en-US" altLang="zh-CN" sz="1400" dirty="0">
                <a:latin typeface="Times New Roman" panose="02020603050405020304" pitchFamily="18" charset="0"/>
                <a:cs typeface="Times New Roman" panose="02020603050405020304" pitchFamily="18" charset="0"/>
              </a:rPr>
              <a:t>, et al. "</a:t>
            </a:r>
            <a:r>
              <a:rPr lang="en-US" altLang="zh-CN" sz="1400" dirty="0" err="1">
                <a:latin typeface="Times New Roman" panose="02020603050405020304" pitchFamily="18" charset="0"/>
                <a:cs typeface="Times New Roman" panose="02020603050405020304" pitchFamily="18" charset="0"/>
              </a:rPr>
              <a:t>Deepsdf</a:t>
            </a:r>
            <a:r>
              <a:rPr lang="en-US" altLang="zh-CN" sz="1400" dirty="0">
                <a:latin typeface="Times New Roman" panose="02020603050405020304" pitchFamily="18" charset="0"/>
                <a:cs typeface="Times New Roman" panose="02020603050405020304" pitchFamily="18" charset="0"/>
              </a:rPr>
              <a:t>: Learning continuous signed distance functions for shape representation." </a:t>
            </a:r>
            <a:r>
              <a:rPr lang="en-US" altLang="zh-CN" sz="1400" dirty="0" smtClean="0">
                <a:latin typeface="Times New Roman" panose="02020603050405020304" pitchFamily="18" charset="0"/>
                <a:cs typeface="Times New Roman" panose="02020603050405020304" pitchFamily="18" charset="0"/>
              </a:rPr>
              <a:t>CVPR 2019</a:t>
            </a:r>
            <a:r>
              <a:rPr lang="en-US" altLang="zh-CN" sz="1400" dirty="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Mescheder</a:t>
            </a:r>
            <a:r>
              <a:rPr lang="en-US" altLang="zh-CN" sz="1400" dirty="0">
                <a:latin typeface="Times New Roman" panose="02020603050405020304" pitchFamily="18" charset="0"/>
                <a:cs typeface="Times New Roman" panose="02020603050405020304" pitchFamily="18" charset="0"/>
              </a:rPr>
              <a:t>, Lars, et al. "Occupancy networks: Learning 3d reconstruction in function space." </a:t>
            </a:r>
            <a:r>
              <a:rPr lang="en-US" altLang="zh-CN" sz="1400" dirty="0" smtClean="0">
                <a:latin typeface="Times New Roman" panose="02020603050405020304" pitchFamily="18" charset="0"/>
                <a:cs typeface="Times New Roman" panose="02020603050405020304" pitchFamily="18" charset="0"/>
              </a:rPr>
              <a:t>CVPR </a:t>
            </a:r>
            <a:r>
              <a:rPr lang="en-US" altLang="zh-CN" sz="1400" dirty="0">
                <a:latin typeface="Times New Roman" panose="02020603050405020304" pitchFamily="18" charset="0"/>
                <a:cs typeface="Times New Roman" panose="02020603050405020304" pitchFamily="18" charset="0"/>
              </a:rPr>
              <a:t>2019</a:t>
            </a:r>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5"/>
          <a:stretch>
            <a:fillRect/>
          </a:stretch>
        </p:blipFill>
        <p:spPr>
          <a:xfrm>
            <a:off x="418748" y="2082373"/>
            <a:ext cx="5095875" cy="3333750"/>
          </a:xfrm>
          <a:prstGeom prst="rect">
            <a:avLst/>
          </a:prstGeom>
        </p:spPr>
      </p:pic>
      <p:pic>
        <p:nvPicPr>
          <p:cNvPr id="13" name="图片 12"/>
          <p:cNvPicPr>
            <a:picLocks noChangeAspect="1"/>
          </p:cNvPicPr>
          <p:nvPr/>
        </p:nvPicPr>
        <p:blipFill>
          <a:blip r:embed="rId6"/>
          <a:stretch>
            <a:fillRect/>
          </a:stretch>
        </p:blipFill>
        <p:spPr>
          <a:xfrm>
            <a:off x="5897279" y="2681655"/>
            <a:ext cx="4882432" cy="2133878"/>
          </a:xfrm>
          <a:prstGeom prst="rect">
            <a:avLst/>
          </a:prstGeom>
        </p:spPr>
      </p:pic>
    </p:spTree>
    <p:extLst>
      <p:ext uri="{BB962C8B-B14F-4D97-AF65-F5344CB8AC3E}">
        <p14:creationId xmlns:p14="http://schemas.microsoft.com/office/powerpoint/2010/main" val="266565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3918060"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Point Cloud Restoration</a:t>
            </a:r>
          </a:p>
        </p:txBody>
      </p:sp>
      <p:sp>
        <p:nvSpPr>
          <p:cNvPr id="5" name="文本框 4"/>
          <p:cNvSpPr txBox="1"/>
          <p:nvPr/>
        </p:nvSpPr>
        <p:spPr>
          <a:xfrm>
            <a:off x="389298" y="1128799"/>
            <a:ext cx="10765862" cy="477053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How to </a:t>
            </a:r>
            <a:r>
              <a:rPr lang="en-US" altLang="zh-CN" sz="2400" dirty="0" smtClean="0">
                <a:solidFill>
                  <a:srgbClr val="FF0000"/>
                </a:solidFill>
                <a:latin typeface="Times New Roman" panose="02020603050405020304" pitchFamily="18" charset="0"/>
                <a:cs typeface="Times New Roman" panose="02020603050405020304" pitchFamily="18" charset="0"/>
              </a:rPr>
              <a:t>re-generate</a:t>
            </a:r>
            <a:r>
              <a:rPr lang="en-US" altLang="zh-CN" sz="2400" dirty="0" smtClean="0">
                <a:latin typeface="Times New Roman" panose="02020603050405020304" pitchFamily="18" charset="0"/>
                <a:cs typeface="Times New Roman" panose="02020603050405020304" pitchFamily="18" charset="0"/>
              </a:rPr>
              <a:t> a point cloud from the </a:t>
            </a:r>
            <a:r>
              <a:rPr lang="en-US" altLang="zh-CN" sz="2400" dirty="0" smtClean="0">
                <a:solidFill>
                  <a:srgbClr val="FF0000"/>
                </a:solidFill>
                <a:latin typeface="Times New Roman" panose="02020603050405020304" pitchFamily="18" charset="0"/>
                <a:cs typeface="Times New Roman" panose="02020603050405020304" pitchFamily="18" charset="0"/>
              </a:rPr>
              <a:t>implicit representation</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An intuitive way: </a:t>
            </a:r>
            <a:r>
              <a:rPr lang="en-US" altLang="zh-CN" sz="2400" b="1" dirty="0" smtClean="0">
                <a:latin typeface="Times New Roman" panose="02020603050405020304" pitchFamily="18" charset="0"/>
                <a:cs typeface="Times New Roman" panose="02020603050405020304" pitchFamily="18" charset="0"/>
              </a:rPr>
              <a:t>re-mesh &amp; re-sample</a:t>
            </a:r>
          </a:p>
          <a:p>
            <a:pPr marL="342900" indent="-342900">
              <a:buFont typeface="Arial" panose="020B0604020202020204" pitchFamily="34" charset="0"/>
              <a:buChar char="•"/>
            </a:pPr>
            <a:endParaRPr lang="en-US" altLang="zh-CN" sz="4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36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Errors in the implicit field </a:t>
            </a:r>
            <a:r>
              <a:rPr lang="en-US" altLang="zh-CN" sz="2400" dirty="0" smtClean="0">
                <a:latin typeface="Times New Roman" panose="02020603050405020304" pitchFamily="18" charset="0"/>
                <a:cs typeface="Times New Roman" panose="02020603050405020304" pitchFamily="18" charset="0"/>
              </a:rPr>
              <a:t>degrade the defense performance!</a:t>
            </a:r>
          </a:p>
        </p:txBody>
      </p:sp>
      <p:sp>
        <p:nvSpPr>
          <p:cNvPr id="7" name="文本框 6"/>
          <p:cNvSpPr txBox="1"/>
          <p:nvPr/>
        </p:nvSpPr>
        <p:spPr>
          <a:xfrm>
            <a:off x="389298" y="6295536"/>
            <a:ext cx="9470319"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 Park, </a:t>
            </a:r>
            <a:r>
              <a:rPr lang="en-US" altLang="zh-CN" sz="1400" dirty="0" err="1">
                <a:latin typeface="Times New Roman" panose="02020603050405020304" pitchFamily="18" charset="0"/>
                <a:cs typeface="Times New Roman" panose="02020603050405020304" pitchFamily="18" charset="0"/>
              </a:rPr>
              <a:t>Jeong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Joon</a:t>
            </a:r>
            <a:r>
              <a:rPr lang="en-US" altLang="zh-CN" sz="1400" dirty="0">
                <a:latin typeface="Times New Roman" panose="02020603050405020304" pitchFamily="18" charset="0"/>
                <a:cs typeface="Times New Roman" panose="02020603050405020304" pitchFamily="18" charset="0"/>
              </a:rPr>
              <a:t>, et al. "</a:t>
            </a:r>
            <a:r>
              <a:rPr lang="en-US" altLang="zh-CN" sz="1400" dirty="0" err="1">
                <a:latin typeface="Times New Roman" panose="02020603050405020304" pitchFamily="18" charset="0"/>
                <a:cs typeface="Times New Roman" panose="02020603050405020304" pitchFamily="18" charset="0"/>
              </a:rPr>
              <a:t>Deepsdf</a:t>
            </a:r>
            <a:r>
              <a:rPr lang="en-US" altLang="zh-CN" sz="1400" dirty="0">
                <a:latin typeface="Times New Roman" panose="02020603050405020304" pitchFamily="18" charset="0"/>
                <a:cs typeface="Times New Roman" panose="02020603050405020304" pitchFamily="18" charset="0"/>
              </a:rPr>
              <a:t>: Learning continuous signed distance functions for shape representation." </a:t>
            </a:r>
            <a:r>
              <a:rPr lang="en-US" altLang="zh-CN" sz="1400" dirty="0" smtClean="0">
                <a:latin typeface="Times New Roman" panose="02020603050405020304" pitchFamily="18" charset="0"/>
                <a:cs typeface="Times New Roman" panose="02020603050405020304" pitchFamily="18" charset="0"/>
              </a:rPr>
              <a:t>CVPR 2019</a:t>
            </a:r>
            <a:r>
              <a:rPr lang="en-US" altLang="zh-CN" sz="1400" dirty="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Duan</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Yueqi</a:t>
            </a:r>
            <a:r>
              <a:rPr lang="en-US" altLang="zh-CN" sz="1400" dirty="0">
                <a:latin typeface="Times New Roman" panose="02020603050405020304" pitchFamily="18" charset="0"/>
                <a:cs typeface="Times New Roman" panose="02020603050405020304" pitchFamily="18" charset="0"/>
              </a:rPr>
              <a:t>, et al. "Curriculum </a:t>
            </a:r>
            <a:r>
              <a:rPr lang="en-US" altLang="zh-CN" sz="1400" dirty="0" err="1">
                <a:latin typeface="Times New Roman" panose="02020603050405020304" pitchFamily="18" charset="0"/>
                <a:cs typeface="Times New Roman" panose="02020603050405020304" pitchFamily="18" charset="0"/>
              </a:rPr>
              <a:t>DeepSDF</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ECCV 2020.</a:t>
            </a:r>
            <a:endParaRPr lang="zh-CN" altLang="en-US" sz="1400"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3"/>
          <a:stretch>
            <a:fillRect/>
          </a:stretch>
        </p:blipFill>
        <p:spPr>
          <a:xfrm>
            <a:off x="389298" y="2162153"/>
            <a:ext cx="9851982" cy="2483200"/>
          </a:xfrm>
          <a:prstGeom prst="rect">
            <a:avLst/>
          </a:prstGeom>
        </p:spPr>
      </p:pic>
      <p:pic>
        <p:nvPicPr>
          <p:cNvPr id="12" name="图片 11"/>
          <p:cNvPicPr>
            <a:picLocks noChangeAspect="1"/>
          </p:cNvPicPr>
          <p:nvPr/>
        </p:nvPicPr>
        <p:blipFill>
          <a:blip r:embed="rId4"/>
          <a:stretch>
            <a:fillRect/>
          </a:stretch>
        </p:blipFill>
        <p:spPr>
          <a:xfrm>
            <a:off x="5630315" y="2162153"/>
            <a:ext cx="5774747" cy="2964484"/>
          </a:xfrm>
          <a:prstGeom prst="rect">
            <a:avLst/>
          </a:prstGeom>
        </p:spPr>
      </p:pic>
    </p:spTree>
    <p:extLst>
      <p:ext uri="{BB962C8B-B14F-4D97-AF65-F5344CB8AC3E}">
        <p14:creationId xmlns:p14="http://schemas.microsoft.com/office/powerpoint/2010/main" val="357575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5104282"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Optimization-based Restoration</a:t>
            </a:r>
            <a:endParaRPr lang="zh-CN" altLang="en-US" sz="2800" b="1"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89298" y="1128799"/>
            <a:ext cx="10408935"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Input points lying on missing parts</a:t>
            </a:r>
            <a:r>
              <a:rPr lang="en-US" altLang="zh-CN" sz="2400" dirty="0" smtClean="0">
                <a:latin typeface="Times New Roman" panose="02020603050405020304" pitchFamily="18" charset="0"/>
                <a:cs typeface="Times New Roman" panose="02020603050405020304" pitchFamily="18" charset="0"/>
              </a:rPr>
              <a:t>, can compensate the errors in implicit field!</a:t>
            </a:r>
          </a:p>
          <a:p>
            <a:pPr marL="342900" indent="-342900">
              <a:buFont typeface="Arial" panose="020B0604020202020204" pitchFamily="34" charset="0"/>
              <a:buChar char="•"/>
            </a:pPr>
            <a:r>
              <a:rPr lang="en-US" altLang="zh-CN" sz="2400" dirty="0" smtClean="0">
                <a:solidFill>
                  <a:srgbClr val="FF0000"/>
                </a:solidFill>
                <a:latin typeface="Times New Roman" panose="02020603050405020304" pitchFamily="18" charset="0"/>
                <a:cs typeface="Times New Roman" panose="02020603050405020304" pitchFamily="18" charset="0"/>
              </a:rPr>
              <a:t>Initialize</a:t>
            </a:r>
            <a:r>
              <a:rPr lang="en-US" altLang="zh-CN" sz="2400" dirty="0" smtClean="0">
                <a:latin typeface="Times New Roman" panose="02020603050405020304" pitchFamily="18" charset="0"/>
                <a:cs typeface="Times New Roman" panose="02020603050405020304" pitchFamily="18" charset="0"/>
              </a:rPr>
              <a:t> from input points, </a:t>
            </a:r>
            <a:r>
              <a:rPr lang="en-US" altLang="zh-CN" sz="2400" dirty="0" smtClean="0">
                <a:solidFill>
                  <a:srgbClr val="FF0000"/>
                </a:solidFill>
                <a:latin typeface="Times New Roman" panose="02020603050405020304" pitchFamily="18" charset="0"/>
                <a:cs typeface="Times New Roman" panose="02020603050405020304" pitchFamily="18" charset="0"/>
              </a:rPr>
              <a:t>optimize</a:t>
            </a:r>
            <a:r>
              <a:rPr lang="en-US" altLang="zh-CN" sz="2400" dirty="0" smtClean="0">
                <a:latin typeface="Times New Roman" panose="02020603050405020304" pitchFamily="18" charset="0"/>
                <a:cs typeface="Times New Roman" panose="02020603050405020304" pitchFamily="18" charset="0"/>
              </a:rPr>
              <a:t> their coordinates according to:</a:t>
            </a:r>
          </a:p>
          <a:p>
            <a:pPr marL="800100" lvl="1"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Geometry</a:t>
            </a:r>
            <a:r>
              <a:rPr lang="en-US" altLang="zh-CN" sz="2400" dirty="0" smtClean="0">
                <a:latin typeface="Times New Roman" panose="02020603050405020304" pitchFamily="18" charset="0"/>
                <a:cs typeface="Times New Roman" panose="02020603050405020304" pitchFamily="18" charset="0"/>
              </a:rPr>
              <a:t>-aware loss: capture the surface</a:t>
            </a:r>
          </a:p>
          <a:p>
            <a:pPr marL="800100" lvl="1" indent="-342900">
              <a:buFont typeface="Arial" panose="020B0604020202020204" pitchFamily="34" charset="0"/>
              <a:buChar char="•"/>
            </a:pPr>
            <a:r>
              <a:rPr lang="en-US" altLang="zh-CN" sz="2400" b="1" dirty="0" smtClean="0">
                <a:latin typeface="Times New Roman" panose="02020603050405020304" pitchFamily="18" charset="0"/>
                <a:cs typeface="Times New Roman" panose="02020603050405020304" pitchFamily="18" charset="0"/>
              </a:rPr>
              <a:t>Distribution</a:t>
            </a:r>
            <a:r>
              <a:rPr lang="en-US" altLang="zh-CN" sz="2400" dirty="0" smtClean="0">
                <a:latin typeface="Times New Roman" panose="02020603050405020304" pitchFamily="18" charset="0"/>
                <a:cs typeface="Times New Roman" panose="02020603050405020304" pitchFamily="18" charset="0"/>
              </a:rPr>
              <a:t>-aware loss: uniform distribution</a:t>
            </a:r>
          </a:p>
        </p:txBody>
      </p:sp>
      <p:pic>
        <p:nvPicPr>
          <p:cNvPr id="8" name="图片 7"/>
          <p:cNvPicPr>
            <a:picLocks noChangeAspect="1"/>
          </p:cNvPicPr>
          <p:nvPr/>
        </p:nvPicPr>
        <p:blipFill>
          <a:blip r:embed="rId3"/>
          <a:stretch>
            <a:fillRect/>
          </a:stretch>
        </p:blipFill>
        <p:spPr>
          <a:xfrm>
            <a:off x="8181089" y="4030475"/>
            <a:ext cx="3301299" cy="2013251"/>
          </a:xfrm>
          <a:prstGeom prst="rect">
            <a:avLst/>
          </a:prstGeom>
        </p:spPr>
      </p:pic>
      <p:pic>
        <p:nvPicPr>
          <p:cNvPr id="9" name="图片 8"/>
          <p:cNvPicPr>
            <a:picLocks noChangeAspect="1"/>
          </p:cNvPicPr>
          <p:nvPr/>
        </p:nvPicPr>
        <p:blipFill>
          <a:blip r:embed="rId4"/>
          <a:stretch>
            <a:fillRect/>
          </a:stretch>
        </p:blipFill>
        <p:spPr>
          <a:xfrm>
            <a:off x="8181089" y="215505"/>
            <a:ext cx="3371667" cy="2314718"/>
          </a:xfrm>
          <a:prstGeom prst="rect">
            <a:avLst/>
          </a:prstGeom>
        </p:spPr>
      </p:pic>
      <p:sp>
        <p:nvSpPr>
          <p:cNvPr id="11" name="文本框 10"/>
          <p:cNvSpPr txBox="1"/>
          <p:nvPr/>
        </p:nvSpPr>
        <p:spPr>
          <a:xfrm>
            <a:off x="8112018" y="1833853"/>
            <a:ext cx="2380580" cy="400110"/>
          </a:xfrm>
          <a:prstGeom prst="rect">
            <a:avLst/>
          </a:prstGeom>
          <a:noFill/>
        </p:spPr>
        <p:txBody>
          <a:bodyPr wrap="square" rtlCol="0">
            <a:spAutoFit/>
          </a:bodyPr>
          <a:lstStyle/>
          <a:p>
            <a:pPr algn="ctr"/>
            <a:r>
              <a:rPr lang="en-US" altLang="zh-CN" sz="2000" dirty="0" smtClean="0">
                <a:latin typeface="Times New Roman" panose="02020603050405020304" pitchFamily="18" charset="0"/>
                <a:cs typeface="Times New Roman" panose="02020603050405020304" pitchFamily="18" charset="0"/>
              </a:rPr>
              <a:t>Geo-aware loss</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8329534" y="5188428"/>
            <a:ext cx="1945547" cy="400110"/>
          </a:xfrm>
          <a:prstGeom prst="rect">
            <a:avLst/>
          </a:prstGeom>
          <a:noFill/>
        </p:spPr>
        <p:txBody>
          <a:bodyPr wrap="square" rtlCol="0">
            <a:spAutoFit/>
          </a:bodyPr>
          <a:lstStyle/>
          <a:p>
            <a:pPr algn="ctr"/>
            <a:r>
              <a:rPr lang="en-US" altLang="zh-CN" sz="2000" dirty="0" err="1" smtClean="0">
                <a:latin typeface="Times New Roman" panose="02020603050405020304" pitchFamily="18" charset="0"/>
                <a:cs typeface="Times New Roman" panose="02020603050405020304" pitchFamily="18" charset="0"/>
              </a:rPr>
              <a:t>Dist</a:t>
            </a:r>
            <a:r>
              <a:rPr lang="en-US" altLang="zh-CN" sz="2000" dirty="0" smtClean="0">
                <a:latin typeface="Times New Roman" panose="02020603050405020304" pitchFamily="18" charset="0"/>
                <a:cs typeface="Times New Roman" panose="02020603050405020304" pitchFamily="18" charset="0"/>
              </a:rPr>
              <a:t>-aware loss</a:t>
            </a:r>
            <a:endParaRPr lang="zh-CN" altLang="en-US" sz="2000" dirty="0">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5"/>
          <a:stretch>
            <a:fillRect/>
          </a:stretch>
        </p:blipFill>
        <p:spPr>
          <a:xfrm>
            <a:off x="181426" y="2808286"/>
            <a:ext cx="7723228" cy="2966015"/>
          </a:xfrm>
          <a:prstGeom prst="rect">
            <a:avLst/>
          </a:prstGeom>
        </p:spPr>
      </p:pic>
      <mc:AlternateContent xmlns:mc="http://schemas.openxmlformats.org/markup-compatibility/2006">
        <mc:Choice xmlns:a14="http://schemas.microsoft.com/office/drawing/2010/main" Requires="a14">
          <p:sp>
            <p:nvSpPr>
              <p:cNvPr id="16" name="文本框 15"/>
              <p:cNvSpPr txBox="1"/>
              <p:nvPr/>
            </p:nvSpPr>
            <p:spPr>
              <a:xfrm>
                <a:off x="7904654" y="2448644"/>
                <a:ext cx="4126478" cy="943272"/>
              </a:xfrm>
              <a:prstGeom prst="rect">
                <a:avLst/>
              </a:prstGeom>
              <a:noFill/>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b="0" i="1" smtClean="0">
                              <a:latin typeface="Cambria Math" panose="02040503050406030204" pitchFamily="18" charset="0"/>
                              <a:cs typeface="Times New Roman" panose="02020603050405020304" pitchFamily="18" charset="0"/>
                            </a:rPr>
                            <m:t>𝑆</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r>
                            <m:rPr>
                              <m:brk m:alnAt="9"/>
                            </m:rPr>
                            <a:rPr lang="en-US" altLang="zh-CN" sz="2400" b="0" i="1" smtClean="0">
                              <a:latin typeface="Cambria Math" panose="02040503050406030204" pitchFamily="18" charset="0"/>
                              <a:cs typeface="Times New Roman" panose="02020603050405020304" pitchFamily="18" charset="0"/>
                            </a:rPr>
                            <m:t>𝑖</m:t>
                          </m:r>
                        </m:sub>
                        <m:sup/>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i="1">
                                  <a:latin typeface="Cambria Math" panose="02040503050406030204" pitchFamily="18" charset="0"/>
                                  <a:cs typeface="Times New Roman" panose="02020603050405020304" pitchFamily="18" charset="0"/>
                                </a:rPr>
                                <m:t>𝑐𝑒</m:t>
                              </m:r>
                            </m:sub>
                          </m:sSub>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𝑂𝑁𝑒𝑡</m:t>
                          </m:r>
                          <m:d>
                            <m:dPr>
                              <m:ctrlPr>
                                <a:rPr lang="en-US" altLang="zh-CN" sz="2400" i="1">
                                  <a:latin typeface="Cambria Math" panose="02040503050406030204" pitchFamily="18" charset="0"/>
                                  <a:cs typeface="Times New Roman" panose="02020603050405020304" pitchFamily="18" charset="0"/>
                                </a:rPr>
                              </m:ctrlPr>
                            </m:dPr>
                            <m:e>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cs typeface="Times New Roman" panose="02020603050405020304" pitchFamily="18" charset="0"/>
                                </a:rPr>
                                <m:t>𝑧</m:t>
                              </m:r>
                            </m:e>
                          </m:d>
                          <m:r>
                            <a:rPr lang="en-US" altLang="zh-CN" sz="2400" i="1">
                              <a:latin typeface="Cambria Math" panose="02040503050406030204" pitchFamily="18" charset="0"/>
                              <a:cs typeface="Times New Roman" panose="02020603050405020304" pitchFamily="18" charset="0"/>
                            </a:rPr>
                            <m:t>,0.5)</m:t>
                          </m:r>
                        </m:e>
                      </m:nary>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7904654" y="2448644"/>
                <a:ext cx="4126478" cy="943272"/>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6056376" y="5764861"/>
                <a:ext cx="6172725" cy="1005916"/>
              </a:xfrm>
              <a:prstGeom prst="rect">
                <a:avLst/>
              </a:prstGeom>
              <a:noFill/>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ℒ</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𝐷</m:t>
                          </m:r>
                        </m:sub>
                      </m:sSub>
                      <m:r>
                        <a:rPr lang="en-US" altLang="zh-CN" sz="2400" b="0" i="1" smtClean="0">
                          <a:latin typeface="Cambria Math" panose="02040503050406030204" pitchFamily="18" charset="0"/>
                          <a:cs typeface="Times New Roman" panose="02020603050405020304" pitchFamily="18" charset="0"/>
                        </a:rPr>
                        <m:t>=</m:t>
                      </m:r>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r>
                            <m:rPr>
                              <m:brk m:alnAt="9"/>
                            </m:rPr>
                            <a:rPr lang="en-US" altLang="zh-CN" sz="2400" b="0" i="1" smtClean="0">
                              <a:latin typeface="Cambria Math" panose="02040503050406030204" pitchFamily="18" charset="0"/>
                              <a:cs typeface="Times New Roman" panose="02020603050405020304" pitchFamily="18" charset="0"/>
                            </a:rPr>
                            <m:t>𝑖</m:t>
                          </m:r>
                        </m:sub>
                        <m:sup/>
                        <m:e>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r>
                                <m:rPr>
                                  <m:brk m:alnAt="9"/>
                                </m:rPr>
                                <a:rPr lang="en-US" altLang="zh-CN" sz="2400" b="0" i="1" smtClean="0">
                                  <a:latin typeface="Cambria Math" panose="02040503050406030204" pitchFamily="18" charset="0"/>
                                  <a:cs typeface="Times New Roman" panose="02020603050405020304" pitchFamily="18" charset="0"/>
                                </a:rPr>
                                <m:t>𝑗</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𝑘𝑁𝑁</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m:rPr>
                                  <m:brk m:alnAt="9"/>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b>
                            <m:sup/>
                            <m:e>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𝑖</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𝑗</m:t>
                                  </m:r>
                                </m:sub>
                              </m:sSub>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𝑗</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e>
                          </m:nary>
                        </m:e>
                      </m:nary>
                    </m:oMath>
                  </m:oMathPara>
                </a14:m>
                <a:endParaRPr lang="zh-CN" altLang="en-US" sz="2400" dirty="0">
                  <a:latin typeface="Times New Roman" panose="02020603050405020304" pitchFamily="18" charset="0"/>
                  <a:cs typeface="Times New Roman" panose="02020603050405020304" pitchFamily="18" charset="0"/>
                </a:endParaRPr>
              </a:p>
            </p:txBody>
          </p:sp>
        </mc:Choice>
        <mc:Fallback>
          <p:sp>
            <p:nvSpPr>
              <p:cNvPr id="17" name="文本框 16"/>
              <p:cNvSpPr txBox="1">
                <a:spLocks noRot="1" noChangeAspect="1" noMove="1" noResize="1" noEditPoints="1" noAdjustHandles="1" noChangeArrowheads="1" noChangeShapeType="1" noTextEdit="1"/>
              </p:cNvSpPr>
              <p:nvPr/>
            </p:nvSpPr>
            <p:spPr>
              <a:xfrm>
                <a:off x="6056376" y="5764861"/>
                <a:ext cx="6172725" cy="1005916"/>
              </a:xfrm>
              <a:prstGeom prst="rect">
                <a:avLst/>
              </a:prstGeom>
              <a:blipFill rotWithShape="0">
                <a:blip r:embed="rId7"/>
                <a:stretch>
                  <a:fillRect/>
                </a:stretch>
              </a:blipFill>
            </p:spPr>
            <p:txBody>
              <a:bodyPr/>
              <a:lstStyle/>
              <a:p>
                <a:r>
                  <a:rPr lang="zh-CN" altLang="en-US">
                    <a:noFill/>
                  </a:rPr>
                  <a:t> </a:t>
                </a:r>
              </a:p>
            </p:txBody>
          </p:sp>
        </mc:Fallback>
      </mc:AlternateContent>
      <p:sp>
        <p:nvSpPr>
          <p:cNvPr id="12" name="文本框 11"/>
          <p:cNvSpPr txBox="1"/>
          <p:nvPr/>
        </p:nvSpPr>
        <p:spPr>
          <a:xfrm>
            <a:off x="10635923" y="490240"/>
            <a:ext cx="770681" cy="461665"/>
          </a:xfrm>
          <a:prstGeom prst="rect">
            <a:avLst/>
          </a:prstGeom>
          <a:noFill/>
        </p:spPr>
        <p:txBody>
          <a:bodyPr wrap="square" rtlCol="0">
            <a:spAutoFit/>
          </a:bodyPr>
          <a:lstStyle/>
          <a:p>
            <a:pPr algn="ctr"/>
            <a:r>
              <a:rPr lang="en-US" altLang="zh-CN" sz="2400" b="1" dirty="0" smtClean="0">
                <a:solidFill>
                  <a:srgbClr val="FF0000"/>
                </a:solidFill>
                <a:latin typeface="Times New Roman" panose="02020603050405020304" pitchFamily="18" charset="0"/>
                <a:cs typeface="Times New Roman" panose="02020603050405020304" pitchFamily="18" charset="0"/>
              </a:rPr>
              <a:t>0.5</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cxnSp>
        <p:nvCxnSpPr>
          <p:cNvPr id="4" name="直接箭头连接符 3"/>
          <p:cNvCxnSpPr/>
          <p:nvPr/>
        </p:nvCxnSpPr>
        <p:spPr>
          <a:xfrm flipH="1">
            <a:off x="10397765" y="842774"/>
            <a:ext cx="439422" cy="42041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6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P spid="13" grpId="0"/>
      <p:bldP spid="16" grpId="0"/>
      <p:bldP spid="1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9298" y="481715"/>
            <a:ext cx="3485249"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Experimental Results</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文本框 4"/>
              <p:cNvSpPr txBox="1"/>
              <p:nvPr/>
            </p:nvSpPr>
            <p:spPr>
              <a:xfrm>
                <a:off x="389298" y="1128799"/>
                <a:ext cx="10408935" cy="581697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Five victim models (PN, PN++, </a:t>
                </a:r>
                <a:r>
                  <a:rPr lang="en-US" altLang="zh-CN" sz="2400" dirty="0">
                    <a:latin typeface="Times New Roman" panose="02020603050405020304" pitchFamily="18" charset="0"/>
                    <a:cs typeface="Times New Roman" panose="02020603050405020304" pitchFamily="18" charset="0"/>
                  </a:rPr>
                  <a:t>DGCNN, </a:t>
                </a:r>
                <a:r>
                  <a:rPr lang="en-US" altLang="zh-CN" sz="2400" dirty="0" err="1" smtClean="0">
                    <a:latin typeface="Times New Roman" panose="02020603050405020304" pitchFamily="18" charset="0"/>
                    <a:cs typeface="Times New Roman" panose="02020603050405020304" pitchFamily="18" charset="0"/>
                  </a:rPr>
                  <a:t>PointConv</a:t>
                </a:r>
                <a:r>
                  <a:rPr lang="en-US" altLang="zh-CN" sz="2400" dirty="0" smtClean="0">
                    <a:latin typeface="Times New Roman" panose="02020603050405020304" pitchFamily="18" charset="0"/>
                    <a:cs typeface="Times New Roman" panose="02020603050405020304" pitchFamily="18" charset="0"/>
                  </a:rPr>
                  <a:t>, RS-CNN), ModelNet40</a:t>
                </a:r>
              </a:p>
              <a:p>
                <a:pPr marL="342900" indent="-342900">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Implicit function: </a:t>
                </a:r>
                <a:r>
                  <a:rPr lang="en-US" altLang="zh-CN" sz="2400" dirty="0" err="1" smtClean="0">
                    <a:latin typeface="Times New Roman" panose="02020603050405020304" pitchFamily="18" charset="0"/>
                    <a:cs typeface="Times New Roman" panose="02020603050405020304" pitchFamily="18" charset="0"/>
                  </a:rPr>
                  <a:t>ONet</a:t>
                </a:r>
                <a:r>
                  <a:rPr lang="en-US" altLang="zh-CN" sz="2400" dirty="0" smtClean="0">
                    <a:latin typeface="Times New Roman" panose="02020603050405020304" pitchFamily="18" charset="0"/>
                    <a:cs typeface="Times New Roman" panose="02020603050405020304" pitchFamily="18" charset="0"/>
                  </a:rPr>
                  <a:t> and </a:t>
                </a:r>
                <a:r>
                  <a:rPr lang="en-US" altLang="zh-CN" sz="2400" dirty="0" err="1" smtClean="0">
                    <a:latin typeface="Times New Roman" panose="02020603050405020304" pitchFamily="18" charset="0"/>
                    <a:cs typeface="Times New Roman" panose="02020603050405020304" pitchFamily="18" charset="0"/>
                  </a:rPr>
                  <a:t>ConvONet</a:t>
                </a: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CN"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Opt</a:t>
                </a:r>
                <a:r>
                  <a:rPr lang="en-US" altLang="zh-CN" sz="2400" dirty="0">
                    <a:latin typeface="Times New Roman" panose="02020603050405020304" pitchFamily="18" charset="0"/>
                    <a:cs typeface="Times New Roman" panose="02020603050405020304" pitchFamily="18" charset="0"/>
                  </a:rPr>
                  <a:t> consistently outperforms </a:t>
                </a:r>
                <a:r>
                  <a:rPr lang="en-US" altLang="zh-CN" sz="2400" b="1" dirty="0">
                    <a:latin typeface="Times New Roman" panose="02020603050405020304" pitchFamily="18" charset="0"/>
                    <a:cs typeface="Times New Roman" panose="02020603050405020304" pitchFamily="18" charset="0"/>
                  </a:rPr>
                  <a:t>Mesh</a:t>
                </a:r>
                <a:r>
                  <a:rPr lang="en-US" altLang="zh-CN" sz="2400" dirty="0">
                    <a:latin typeface="Times New Roman" panose="02020603050405020304" pitchFamily="18" charset="0"/>
                    <a:cs typeface="Times New Roman" panose="02020603050405020304" pitchFamily="18" charset="0"/>
                  </a:rPr>
                  <a:t>, while </a:t>
                </a:r>
                <a:r>
                  <a:rPr lang="en-US" altLang="zh-CN" sz="2400" b="1" dirty="0" err="1">
                    <a:latin typeface="Times New Roman" panose="02020603050405020304" pitchFamily="18" charset="0"/>
                    <a:cs typeface="Times New Roman" panose="02020603050405020304" pitchFamily="18" charset="0"/>
                  </a:rPr>
                  <a:t>Conv</a:t>
                </a:r>
                <a:r>
                  <a:rPr lang="en-US" altLang="zh-CN" sz="2400" b="1" dirty="0">
                    <a:latin typeface="Times New Roman" panose="02020603050405020304" pitchFamily="18" charset="0"/>
                    <a:cs typeface="Times New Roman" panose="02020603050405020304" pitchFamily="18" charset="0"/>
                  </a:rPr>
                  <a:t>-Opt</a:t>
                </a:r>
                <a:r>
                  <a:rPr lang="en-US" altLang="zh-CN" sz="2400" dirty="0">
                    <a:latin typeface="Times New Roman" panose="02020603050405020304" pitchFamily="18" charset="0"/>
                    <a:cs typeface="Times New Roman" panose="02020603050405020304" pitchFamily="18" charset="0"/>
                  </a:rPr>
                  <a:t> achieves new SOTA</a:t>
                </a:r>
              </a:p>
              <a:p>
                <a:pPr marL="342900" indent="-342900">
                  <a:buFont typeface="Arial" panose="020B0604020202020204" pitchFamily="34" charset="0"/>
                  <a:buChar char="•"/>
                </a:pPr>
                <a:r>
                  <a:rPr lang="en-US" altLang="zh-CN" sz="2400" dirty="0" smtClean="0">
                    <a:solidFill>
                      <a:srgbClr val="FF0000"/>
                    </a:solidFill>
                    <a:latin typeface="Times New Roman" panose="02020603050405020304" pitchFamily="18" charset="0"/>
                    <a:cs typeface="Times New Roman" panose="02020603050405020304" pitchFamily="18" charset="0"/>
                  </a:rPr>
                  <a:t>Small</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improvement on </a:t>
                </a:r>
                <a:r>
                  <a:rPr lang="en-US" altLang="zh-CN" sz="2400" b="1" dirty="0" smtClean="0">
                    <a:latin typeface="Times New Roman" panose="02020603050405020304" pitchFamily="18" charset="0"/>
                    <a:cs typeface="Times New Roman" panose="02020603050405020304" pitchFamily="18" charset="0"/>
                  </a:rPr>
                  <a:t>perturb</a:t>
                </a:r>
                <a:r>
                  <a:rPr lang="en-US" altLang="zh-CN" sz="2400" dirty="0" smtClean="0">
                    <a:latin typeface="Times New Roman" panose="02020603050405020304" pitchFamily="18" charset="0"/>
                    <a:cs typeface="Times New Roman" panose="02020603050405020304" pitchFamily="18" charset="0"/>
                  </a:rPr>
                  <a:t> and </a:t>
                </a:r>
                <a:r>
                  <a:rPr lang="en-US" altLang="zh-CN" sz="2400" b="1" dirty="0" smtClean="0">
                    <a:latin typeface="Times New Roman" panose="02020603050405020304" pitchFamily="18" charset="0"/>
                    <a:cs typeface="Times New Roman" panose="02020603050405020304" pitchFamily="18" charset="0"/>
                  </a:rPr>
                  <a:t>adding</a:t>
                </a:r>
                <a:r>
                  <a:rPr lang="en-US" altLang="zh-CN" sz="2400" dirty="0" smtClean="0">
                    <a:latin typeface="Times New Roman" panose="02020603050405020304" pitchFamily="18" charset="0"/>
                    <a:cs typeface="Times New Roman" panose="02020603050405020304" pitchFamily="18" charset="0"/>
                  </a:rPr>
                  <a:t> attack</a:t>
                </a:r>
              </a:p>
              <a:p>
                <a:pPr marL="342900" indent="-342900">
                  <a:buFont typeface="Arial" panose="020B0604020202020204" pitchFamily="34" charset="0"/>
                  <a:buChar char="•"/>
                </a:pPr>
                <a:r>
                  <a:rPr lang="en-US" altLang="zh-CN" sz="2400" dirty="0" smtClean="0">
                    <a:solidFill>
                      <a:srgbClr val="FF0000"/>
                    </a:solidFill>
                    <a:latin typeface="Times New Roman" panose="02020603050405020304" pitchFamily="18" charset="0"/>
                    <a:cs typeface="Times New Roman" panose="02020603050405020304" pitchFamily="18" charset="0"/>
                  </a:rPr>
                  <a:t>Significant</a:t>
                </a:r>
                <a:r>
                  <a:rPr lang="en-US" altLang="zh-CN" sz="2400" dirty="0" smtClean="0">
                    <a:latin typeface="Times New Roman" panose="02020603050405020304" pitchFamily="18" charset="0"/>
                    <a:cs typeface="Times New Roman" panose="02020603050405020304" pitchFamily="18" charset="0"/>
                  </a:rPr>
                  <a:t> increase on </a:t>
                </a:r>
                <a14:m>
                  <m:oMath xmlns:m="http://schemas.openxmlformats.org/officeDocument/2006/math">
                    <m:r>
                      <a:rPr lang="en-US" altLang="zh-CN" sz="2400" b="1" i="1" dirty="0" smtClean="0">
                        <a:latin typeface="Cambria Math" panose="02040503050406030204" pitchFamily="18" charset="0"/>
                        <a:cs typeface="Times New Roman" panose="02020603050405020304" pitchFamily="18" charset="0"/>
                      </a:rPr>
                      <m:t>𝒌</m:t>
                    </m:r>
                  </m:oMath>
                </a14:m>
                <a:r>
                  <a:rPr lang="en-US" altLang="zh-CN" sz="2400" b="1" dirty="0" err="1" smtClean="0">
                    <a:latin typeface="Times New Roman" panose="02020603050405020304" pitchFamily="18" charset="0"/>
                    <a:cs typeface="Times New Roman" panose="02020603050405020304" pitchFamily="18" charset="0"/>
                  </a:rPr>
                  <a:t>NN</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dropping</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LG-GAN</a:t>
                </a:r>
              </a:p>
            </p:txBody>
          </p:sp>
        </mc:Choice>
        <mc:Fallback>
          <p:sp>
            <p:nvSpPr>
              <p:cNvPr id="5" name="文本框 4"/>
              <p:cNvSpPr txBox="1">
                <a:spLocks noRot="1" noChangeAspect="1" noMove="1" noResize="1" noEditPoints="1" noAdjustHandles="1" noChangeArrowheads="1" noChangeShapeType="1" noTextEdit="1"/>
              </p:cNvSpPr>
              <p:nvPr/>
            </p:nvSpPr>
            <p:spPr>
              <a:xfrm>
                <a:off x="389298" y="1128799"/>
                <a:ext cx="10408935" cy="5816977"/>
              </a:xfrm>
              <a:prstGeom prst="rect">
                <a:avLst/>
              </a:prstGeom>
              <a:blipFill rotWithShape="0">
                <a:blip r:embed="rId3"/>
                <a:stretch>
                  <a:fillRect l="-820" t="-839"/>
                </a:stretch>
              </a:blipFill>
            </p:spPr>
            <p:txBody>
              <a:bodyPr/>
              <a:lstStyle/>
              <a:p>
                <a:r>
                  <a:rPr lang="zh-CN" altLang="en-US">
                    <a:noFill/>
                  </a:rPr>
                  <a:t> </a:t>
                </a:r>
              </a:p>
            </p:txBody>
          </p:sp>
        </mc:Fallback>
      </mc:AlternateContent>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l="5340"/>
          <a:stretch/>
        </p:blipFill>
        <p:spPr>
          <a:xfrm>
            <a:off x="6298277" y="1964926"/>
            <a:ext cx="5893723" cy="3604190"/>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252" y="1964926"/>
            <a:ext cx="6213965" cy="3604190"/>
          </a:xfrm>
          <a:prstGeom prst="rect">
            <a:avLst/>
          </a:prstGeom>
        </p:spPr>
      </p:pic>
      <p:sp>
        <p:nvSpPr>
          <p:cNvPr id="20" name="文本框 19"/>
          <p:cNvSpPr txBox="1"/>
          <p:nvPr/>
        </p:nvSpPr>
        <p:spPr>
          <a:xfrm>
            <a:off x="4200532" y="2099601"/>
            <a:ext cx="770681"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7.09%</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24529" y="2099601"/>
            <a:ext cx="770681"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6.89%</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4823084" y="4313557"/>
            <a:ext cx="770681"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6.19%</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10690018" y="3149776"/>
            <a:ext cx="916153"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20.12%</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8808791" y="2113491"/>
            <a:ext cx="860515"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25.55%</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10027552" y="2113491"/>
            <a:ext cx="770681"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9.60%</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327259" y="1785017"/>
            <a:ext cx="925709"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8.77%</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11254111" y="1785017"/>
            <a:ext cx="925709" cy="338554"/>
          </a:xfrm>
          <a:prstGeom prst="rect">
            <a:avLst/>
          </a:prstGeom>
          <a:noFill/>
        </p:spPr>
        <p:txBody>
          <a:bodyPr wrap="square" rtlCol="0">
            <a:spAutoFit/>
          </a:bodyPr>
          <a:lstStyle/>
          <a:p>
            <a:pPr algn="ctr"/>
            <a:r>
              <a:rPr lang="en-US" altLang="zh-CN" sz="1600" b="1" dirty="0" smtClean="0">
                <a:solidFill>
                  <a:srgbClr val="FF0000"/>
                </a:solidFill>
                <a:latin typeface="Times New Roman" panose="02020603050405020304" pitchFamily="18" charset="0"/>
                <a:cs typeface="Times New Roman" panose="02020603050405020304" pitchFamily="18" charset="0"/>
              </a:rPr>
              <a:t>20.47%</a:t>
            </a:r>
            <a:endParaRPr lang="zh-CN" altLang="en-US" sz="1600" b="1" dirty="0">
              <a:solidFill>
                <a:srgbClr val="FF0000"/>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7327969" y="6309581"/>
            <a:ext cx="4817417"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 Peng, </a:t>
            </a:r>
            <a:r>
              <a:rPr lang="en-US" altLang="zh-CN" sz="1400" dirty="0" err="1">
                <a:latin typeface="Times New Roman" panose="02020603050405020304" pitchFamily="18" charset="0"/>
                <a:cs typeface="Times New Roman" panose="02020603050405020304" pitchFamily="18" charset="0"/>
              </a:rPr>
              <a:t>Songyou</a:t>
            </a:r>
            <a:r>
              <a:rPr lang="en-US" altLang="zh-CN" sz="1400" dirty="0">
                <a:latin typeface="Times New Roman" panose="02020603050405020304" pitchFamily="18" charset="0"/>
                <a:cs typeface="Times New Roman" panose="02020603050405020304" pitchFamily="18" charset="0"/>
              </a:rPr>
              <a:t>, et al. "Convolutional occupancy networks." </a:t>
            </a:r>
            <a:r>
              <a:rPr lang="en-US" altLang="zh-CN" sz="1400" dirty="0" smtClean="0">
                <a:latin typeface="Times New Roman" panose="02020603050405020304" pitchFamily="18" charset="0"/>
                <a:cs typeface="Times New Roman" panose="02020603050405020304" pitchFamily="18" charset="0"/>
              </a:rPr>
              <a:t>ECCV 2020.</a:t>
            </a:r>
          </a:p>
        </p:txBody>
      </p:sp>
    </p:spTree>
    <p:extLst>
      <p:ext uri="{BB962C8B-B14F-4D97-AF65-F5344CB8AC3E}">
        <p14:creationId xmlns:p14="http://schemas.microsoft.com/office/powerpoint/2010/main" val="2917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74022</TotalTime>
  <Words>1844</Words>
  <Application>Microsoft Office PowerPoint</Application>
  <PresentationFormat>宽屏</PresentationFormat>
  <Paragraphs>160</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Ziyi</dc:creator>
  <cp:lastModifiedBy>Wu Ziyi</cp:lastModifiedBy>
  <cp:revision>2789</cp:revision>
  <dcterms:created xsi:type="dcterms:W3CDTF">2020-04-19T03:47:12Z</dcterms:created>
  <dcterms:modified xsi:type="dcterms:W3CDTF">2021-01-12T12:49:23Z</dcterms:modified>
</cp:coreProperties>
</file>