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5"/>
  </p:notesMasterIdLst>
  <p:sldIdLst>
    <p:sldId id="30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Lst>
  <p:sldSz cx="9144000" cy="5143500" type="screen16x9"/>
  <p:notesSz cx="9144000" cy="5143500"/>
  <p:embeddedFontLst>
    <p:embeddedFont>
      <p:font typeface="Gill Sans MT" panose="020B0502020104020203" pitchFamily="34" charset="0"/>
      <p:regular r:id="rId56"/>
      <p:bold r:id="rId57"/>
      <p:italic r:id="rId58"/>
      <p:boldItalic r:id="rId59"/>
    </p:embeddedFont>
    <p:embeddedFont>
      <p:font typeface="Open Sans" panose="020B0604020202020204" charset="0"/>
      <p:regular r:id="rId60"/>
      <p:bold r:id="rId61"/>
      <p:italic r:id="rId62"/>
      <p:boldItalic r:id="rId63"/>
    </p:embeddedFont>
    <p:embeddedFont>
      <p:font typeface="Sitka Display" panose="02000505000000020004" pitchFamily="2" charset="0"/>
      <p:regular r:id="rId64"/>
      <p:bold r:id="rId65"/>
      <p:italic r:id="rId66"/>
      <p:boldItalic r:id="rId67"/>
    </p:embeddedFont>
    <p:embeddedFont>
      <p:font typeface="Wingdings 3" panose="05040102010807070707" pitchFamily="18" charset="2"/>
      <p:regular r:id="rId6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dirty="0"/>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9327042-6B61-B148-8485-8BBBFAA13D2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86918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3237775421"/>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047810763"/>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548151821"/>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815396"/>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522890968"/>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3661652352"/>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612979667"/>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9">
            <a:extLst>
              <a:ext uri="{8B2A4241-B01B-4B51-8C22-8C5BCA7CB4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01F8BB-9232-40AB-BEE9-1A6B17A2AABF}"/>
              </a:ext>
            </a:extLst>
          </p:cNvPr>
          <p:cNvSpPr/>
          <p:nvPr/>
        </p:nvSpPr>
        <p:spPr>
          <a:xfrm>
            <a:off x="774703" y="1417637"/>
            <a:ext cx="185052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Rectangle 20">
            <a:extLst>
              <a:ext uri="{6DC4E670-B8D8-437C-8673-190ED9FE85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2B9CF5-76D0-498C-AEAF-0BD4059B1ED3}"/>
              </a:ext>
            </a:extLst>
          </p:cNvPr>
          <p:cNvSpPr/>
          <p:nvPr/>
        </p:nvSpPr>
        <p:spPr>
          <a:xfrm>
            <a:off x="2774950" y="1417637"/>
            <a:ext cx="358031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4" name="Rectangle 22">
            <a:extLst>
              <a:ext uri="{BDDA44AA-D435-4CF3-9250-681A0FCC5C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014C34-46E7-46A0-973D-E9F56302A73E}"/>
              </a:ext>
            </a:extLst>
          </p:cNvPr>
          <p:cNvSpPr/>
          <p:nvPr/>
        </p:nvSpPr>
        <p:spPr>
          <a:xfrm>
            <a:off x="6496050" y="1417637"/>
            <a:ext cx="1882776" cy="2192337"/>
          </a:xfrm>
          <a:custGeom>
            <a:avLst/>
            <a:gdLst/>
            <a:ahLst/>
            <a:cxnLst/>
            <a:rect l="0" t="0" r="r" b="b"/>
            <a:pathLst>
              <a:path w="1882776" h="2192337">
                <a:moveTo>
                  <a:pt x="9525" y="0"/>
                </a:moveTo>
                <a:lnTo>
                  <a:pt x="1882777" y="0"/>
                </a:lnTo>
                <a:lnTo>
                  <a:pt x="1882777" y="2192337"/>
                </a:lnTo>
                <a:lnTo>
                  <a:pt x="9525" y="2192337"/>
                </a:lnTo>
                <a:close/>
              </a:path>
            </a:pathLst>
          </a:cu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5" name="Title 1">
            <a:extLst>
              <a:ext uri="{E795D820-4B37-4665-8BCA-B81D88B32F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BED4D9-B65C-4714-A7F1-115CC43141E5}"/>
              </a:ext>
            </a:extLst>
          </p:cNvPr>
          <p:cNvSpPr>
            <a:spLocks noGrp="1"/>
          </p:cNvSpPr>
          <p:nvPr>
            <p:ph type="title"/>
          </p:nvPr>
        </p:nvSpPr>
        <p:spPr/>
        <p:txBody>
          <a:bodyPr rtlCol="0"/>
          <a:lstStyle>
            <a:lvl1pPr lvl="0"/>
          </a:lstStyle>
          <a:p>
            <a:r>
              <a:rPr lang="en-US" dirty="0"/>
              <a:t>Click to edit Master title style</a:t>
            </a:r>
          </a:p>
        </p:txBody>
      </p:sp>
      <p:sp>
        <p:nvSpPr>
          <p:cNvPr id="6" name="Picture Placeholder 2">
            <a:extLst>
              <a:ext uri="{0C3544AD-4337-499B-A93E-31FA4DE32E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32462B-9333-4A44-842D-DEF457687CFF}"/>
              </a:ext>
            </a:extLst>
          </p:cNvPr>
          <p:cNvSpPr>
            <a:spLocks noGrp="1"/>
          </p:cNvSpPr>
          <p:nvPr>
            <p:ph type="pic" idx="1"/>
          </p:nvPr>
        </p:nvSpPr>
        <p:spPr>
          <a:xfrm>
            <a:off x="835027" y="1474787"/>
            <a:ext cx="1723499" cy="2074863"/>
          </a:xfrm>
          <a:solidFill>
            <a:schemeClr val="bg1">
              <a:lumMod val="95000"/>
            </a:schemeClr>
          </a:solidFill>
          <a:ln w="38100">
            <a:noFill/>
            <a:miter lim="800000"/>
          </a:ln>
        </p:spPr>
        <p:txBody>
          <a:bodyPr rtlCol="0"/>
          <a:lstStyle/>
          <a:p>
            <a:r>
              <a:rPr lang="en-US" dirty="0"/>
              <a:t>Click icon to add picture</a:t>
            </a:r>
          </a:p>
        </p:txBody>
      </p:sp>
      <p:sp>
        <p:nvSpPr>
          <p:cNvPr id="7" name="Content Placeholder 2">
            <a:extLst>
              <a:ext uri="{0DE2FAA1-0B62-4EC5-B35A-AD24BA6001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127CAE-8107-4380-A5A0-0E8D86AD2C99}"/>
              </a:ext>
            </a:extLst>
          </p:cNvPr>
          <p:cNvSpPr>
            <a:spLocks noGrp="1"/>
          </p:cNvSpPr>
          <p:nvPr>
            <p:ph type="body" idx="2"/>
          </p:nvPr>
        </p:nvSpPr>
        <p:spPr>
          <a:xfrm>
            <a:off x="762000" y="3810000"/>
            <a:ext cx="1847850" cy="523875"/>
          </a:xfrm>
          <a:prstGeom prst="rect">
            <a:avLst/>
          </a:prstGeom>
        </p:spPr>
        <p:txBody>
          <a:bodyPr vert="horz" rtlCol="0" anchor="t">
            <a:normAutofit/>
          </a:bodyPr>
          <a:lstStyle>
            <a:lvl1pPr marL="0" lvl="0" indent="0" algn="ctr">
              <a:lnSpc>
                <a:spcPct val="100000"/>
              </a:lnSpc>
              <a:buFont typeface="Arial"/>
              <a:buNone/>
              <a:defRPr lang="en-US" sz="1200" b="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8" name="Picture Placeholder 2">
            <a:extLst>
              <a:ext uri="{4C01419C-E6AC-4B6C-8C3F-46720CBBAF9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8F08DE-7E04-4CC0-9A24-C01DCB338161}"/>
              </a:ext>
            </a:extLst>
          </p:cNvPr>
          <p:cNvSpPr>
            <a:spLocks noGrp="1"/>
          </p:cNvSpPr>
          <p:nvPr>
            <p:ph type="pic" idx="3"/>
          </p:nvPr>
        </p:nvSpPr>
        <p:spPr>
          <a:xfrm>
            <a:off x="2835275" y="1474787"/>
            <a:ext cx="3459670" cy="2074863"/>
          </a:xfrm>
          <a:solidFill>
            <a:schemeClr val="bg1">
              <a:lumMod val="95000"/>
            </a:schemeClr>
          </a:solidFill>
          <a:ln w="38100">
            <a:noFill/>
            <a:miter lim="800000"/>
          </a:ln>
        </p:spPr>
        <p:txBody>
          <a:bodyPr rtlCol="0"/>
          <a:lstStyle/>
          <a:p>
            <a:r>
              <a:rPr lang="en-US" dirty="0"/>
              <a:t>Click icon to add picture</a:t>
            </a:r>
          </a:p>
        </p:txBody>
      </p:sp>
      <p:sp>
        <p:nvSpPr>
          <p:cNvPr id="9" name="Content Placeholder 2">
            <a:extLst>
              <a:ext uri="{B1798E29-D6DD-43AA-A07C-AAF6DC3E7E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8F55BB-C4BD-4416-9AC0-715F0933673A}"/>
              </a:ext>
            </a:extLst>
          </p:cNvPr>
          <p:cNvSpPr>
            <a:spLocks noGrp="1"/>
          </p:cNvSpPr>
          <p:nvPr>
            <p:ph type="body" idx="4"/>
          </p:nvPr>
        </p:nvSpPr>
        <p:spPr>
          <a:xfrm>
            <a:off x="2777561" y="3810000"/>
            <a:ext cx="3577708" cy="523875"/>
          </a:xfrm>
          <a:prstGeom prst="rect">
            <a:avLst/>
          </a:prstGeom>
        </p:spPr>
        <p:txBody>
          <a:bodyPr vert="horz" rtlCol="0" anchor="t">
            <a:normAutofit/>
          </a:bodyPr>
          <a:lstStyle>
            <a:lvl1pPr marL="0" lvl="0" indent="0" algn="ctr">
              <a:lnSpc>
                <a:spcPct val="100000"/>
              </a:lnSpc>
              <a:buFont typeface="Arial"/>
              <a:buNone/>
              <a:defRPr lang="en-US" sz="1200" b="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0" name="Picture Placeholder 2">
            <a:extLst>
              <a:ext uri="{EA296DFE-7DA8-4A95-ABA8-58C724E304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437724-DA29-49D3-AE98-7CD64DB46379}"/>
              </a:ext>
            </a:extLst>
          </p:cNvPr>
          <p:cNvSpPr>
            <a:spLocks noGrp="1"/>
          </p:cNvSpPr>
          <p:nvPr>
            <p:ph type="pic" idx="5"/>
          </p:nvPr>
        </p:nvSpPr>
        <p:spPr>
          <a:xfrm>
            <a:off x="6581774" y="1474787"/>
            <a:ext cx="1724025" cy="2074863"/>
          </a:xfrm>
          <a:solidFill>
            <a:schemeClr val="bg1">
              <a:lumMod val="95000"/>
            </a:schemeClr>
          </a:solidFill>
          <a:ln w="38100">
            <a:noFill/>
            <a:miter lim="800000"/>
          </a:ln>
        </p:spPr>
        <p:txBody>
          <a:bodyPr rtlCol="0"/>
          <a:lstStyle/>
          <a:p>
            <a:r>
              <a:rPr lang="en-US" dirty="0"/>
              <a:t>Click icon to add picture</a:t>
            </a:r>
          </a:p>
        </p:txBody>
      </p:sp>
      <p:sp>
        <p:nvSpPr>
          <p:cNvPr id="11" name="Content Placeholder 2">
            <a:extLst>
              <a:ext uri="{03EEB87D-F2C5-4E10-8CD4-B5363E166E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33198D-922A-4790-82FE-47D4FDC939E7}"/>
              </a:ext>
            </a:extLst>
          </p:cNvPr>
          <p:cNvSpPr>
            <a:spLocks noGrp="1"/>
          </p:cNvSpPr>
          <p:nvPr>
            <p:ph type="body" idx="6"/>
          </p:nvPr>
        </p:nvSpPr>
        <p:spPr>
          <a:xfrm>
            <a:off x="6496050" y="3810000"/>
            <a:ext cx="1882775" cy="523875"/>
          </a:xfrm>
          <a:prstGeom prst="rect">
            <a:avLst/>
          </a:prstGeom>
        </p:spPr>
        <p:txBody>
          <a:bodyPr vert="horz" rtlCol="0" anchor="t">
            <a:normAutofit/>
          </a:bodyPr>
          <a:lstStyle>
            <a:lvl1pPr marL="0" lvl="0" indent="0" algn="ctr">
              <a:lnSpc>
                <a:spcPct val="100000"/>
              </a:lnSpc>
              <a:buFont typeface="Arial"/>
              <a:buNone/>
              <a:defRPr lang="en-US" sz="1200" b="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2" name="Slide Number Placeholder 4">
            <a:extLst>
              <a:ext uri="{B4A891DA-0683-4C3A-A99F-067F3FE0B4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59646E-55D3-433E-A23E-21D799288174}"/>
              </a:ext>
            </a:extLst>
          </p:cNvPr>
          <p:cNvSpPr>
            <a:spLocks noGrp="1"/>
          </p:cNvSpPr>
          <p:nvPr>
            <p:ph type="sldNum" sz="quarter" idx="12"/>
          </p:nvPr>
        </p:nvSpPr>
        <p:spPr/>
        <p:txBody>
          <a:bodyPr rtlCol="0"/>
          <a:lstStyle/>
          <a:p>
            <a:r>
              <a:rPr lang="en-US" dirty="0"/>
              <a:t>&lt;#&gt;</a:t>
            </a:r>
          </a:p>
        </p:txBody>
      </p:sp>
      <p:sp>
        <p:nvSpPr>
          <p:cNvPr id="13" name="Footer Placeholder 3">
            <a:extLst>
              <a:ext uri="{D81B39B3-39EA-49B7-B620-2B2B7745163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5FFDC5-90C2-47C8-AAA4-DD82AA438D84}"/>
              </a:ext>
            </a:extLst>
          </p:cNvPr>
          <p:cNvSpPr>
            <a:spLocks noGrp="1"/>
          </p:cNvSpPr>
          <p:nvPr>
            <p:ph type="ftr" sz="quarter" idx="11"/>
          </p:nvPr>
        </p:nvSpPr>
        <p:spPr/>
        <p:txBody>
          <a:bodyPr rtlCol="0"/>
          <a:lstStyle/>
          <a:p>
            <a:r>
              <a:rPr lang="en-US" dirty="0"/>
              <a:t>Footer</a:t>
            </a:r>
          </a:p>
        </p:txBody>
      </p:sp>
      <p:sp>
        <p:nvSpPr>
          <p:cNvPr id="14" name="Date Placeholder 1">
            <a:extLst>
              <a:ext uri="{D8B0047C-AC72-42A7-85BE-B0437B0013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B0D69D-7AA4-4AF5-A367-40A752FCE07A}"/>
              </a:ext>
            </a:extLst>
          </p:cNvPr>
          <p:cNvSpPr>
            <a:spLocks noGrp="1"/>
          </p:cNvSpPr>
          <p:nvPr>
            <p:ph type="dt" sz="half" idx="10"/>
          </p:nvPr>
        </p:nvSpPr>
        <p:spPr/>
        <p:txBody>
          <a:bodyPr rtlCol="0"/>
          <a:lstStyle/>
          <a:p>
            <a:r>
              <a:rPr lang="en-US" dirty="0"/>
              <a:t>Date</a:t>
            </a:r>
          </a:p>
        </p:txBody>
      </p:sp>
    </p:spTree>
    <p:custDataLst>
      <p:tags r:id="rId1"/>
    </p:custDataLst>
    <p:extLst>
      <p:ext uri="{7E92716F-C717-48F8-B176-6612F36EE5F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a:extLst>
              <a:ext uri="{0A2307CA-8D9D-4948-89F1-AF7838128F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B9C30E-9AA4-4261-B94F-0A50B72F6F7D}"/>
              </a:ext>
            </a:extLst>
          </p:cNvPr>
          <p:cNvSpPr>
            <a:spLocks noGrp="1"/>
          </p:cNvSpPr>
          <p:nvPr>
            <p:ph type="title"/>
          </p:nvPr>
        </p:nvSpPr>
        <p:spPr/>
        <p:txBody>
          <a:bodyPr rtlCol="0"/>
          <a:lstStyle>
            <a:lvl1pPr lvl="0"/>
          </a:lstStyle>
          <a:p>
            <a:r>
              <a:rPr lang="en-US" dirty="0"/>
              <a:t>Click to edit Master title style</a:t>
            </a:r>
          </a:p>
        </p:txBody>
      </p:sp>
      <p:sp>
        <p:nvSpPr>
          <p:cNvPr id="3" name="Picture Placeholder 2">
            <a:extLst>
              <a:ext uri="{DBE847C6-7974-4CB6-B26E-92737A776E6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7FB44A7-35C2-4797-B532-1CEB880ADF12}"/>
              </a:ext>
            </a:extLst>
          </p:cNvPr>
          <p:cNvSpPr>
            <a:spLocks noGrp="1"/>
          </p:cNvSpPr>
          <p:nvPr>
            <p:ph type="pic" idx="1"/>
          </p:nvPr>
        </p:nvSpPr>
        <p:spPr>
          <a:xfrm>
            <a:off x="3048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4" name="Picture Placeholder 2">
            <a:extLst>
              <a:ext uri="{EA570A19-1A04-4BA7-81D6-FB3776011B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9AFEC7-A0E8-4559-B842-5D1F862699F5}"/>
              </a:ext>
            </a:extLst>
          </p:cNvPr>
          <p:cNvSpPr>
            <a:spLocks noGrp="1"/>
          </p:cNvSpPr>
          <p:nvPr>
            <p:ph type="pic" idx="2"/>
          </p:nvPr>
        </p:nvSpPr>
        <p:spPr>
          <a:xfrm>
            <a:off x="24701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5" name="Picture Placeholder 2">
            <a:extLst>
              <a:ext uri="{0EE5A435-A81E-43F2-BBA2-66D6E77099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32BC22-DF9F-4003-B912-D8AD89DB79C8}"/>
              </a:ext>
            </a:extLst>
          </p:cNvPr>
          <p:cNvSpPr>
            <a:spLocks noGrp="1"/>
          </p:cNvSpPr>
          <p:nvPr>
            <p:ph type="pic" idx="3"/>
          </p:nvPr>
        </p:nvSpPr>
        <p:spPr>
          <a:xfrm>
            <a:off x="46355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6" name="Picture Placeholder 2">
            <a:extLst>
              <a:ext uri="{4D30D64A-CF99-4CFD-B957-A7C6B8AF58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8AEB34-496B-4187-8470-82FA48C897EC}"/>
              </a:ext>
            </a:extLst>
          </p:cNvPr>
          <p:cNvSpPr>
            <a:spLocks noGrp="1"/>
          </p:cNvSpPr>
          <p:nvPr>
            <p:ph type="pic" idx="4"/>
          </p:nvPr>
        </p:nvSpPr>
        <p:spPr>
          <a:xfrm>
            <a:off x="68008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7" name="Slide Number Placeholder 4">
            <a:extLst>
              <a:ext uri="{E77644B2-CCFA-45A6-B2D2-46FB657A87E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900A61-7B3F-4E1C-A080-7797528FC4BC}"/>
              </a:ext>
            </a:extLst>
          </p:cNvPr>
          <p:cNvSpPr>
            <a:spLocks noGrp="1"/>
          </p:cNvSpPr>
          <p:nvPr>
            <p:ph type="sldNum" sz="quarter" idx="12"/>
          </p:nvPr>
        </p:nvSpPr>
        <p:spPr/>
        <p:txBody>
          <a:bodyPr rtlCol="0"/>
          <a:lstStyle/>
          <a:p>
            <a:r>
              <a:rPr lang="en-US" dirty="0"/>
              <a:t>&lt;#&gt;</a:t>
            </a:r>
          </a:p>
        </p:txBody>
      </p:sp>
      <p:sp>
        <p:nvSpPr>
          <p:cNvPr id="8" name="Footer Placeholder 3">
            <a:extLst>
              <a:ext uri="{0DECC436-5B53-4075-90F6-6010F937B6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C96382-D8E8-4D09-A712-87357841E75F}"/>
              </a:ext>
            </a:extLst>
          </p:cNvPr>
          <p:cNvSpPr>
            <a:spLocks noGrp="1"/>
          </p:cNvSpPr>
          <p:nvPr>
            <p:ph type="ftr" sz="quarter" idx="11"/>
          </p:nvPr>
        </p:nvSpPr>
        <p:spPr/>
        <p:txBody>
          <a:bodyPr rtlCol="0"/>
          <a:lstStyle/>
          <a:p>
            <a:r>
              <a:rPr lang="en-US" dirty="0"/>
              <a:t>Footer</a:t>
            </a:r>
          </a:p>
        </p:txBody>
      </p:sp>
      <p:sp>
        <p:nvSpPr>
          <p:cNvPr id="9" name="Date Placeholder 1">
            <a:extLst>
              <a:ext uri="{05A489A6-349E-4F52-BB85-2E947DE488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F484E6-BCC3-4D7C-9F52-5A07BDFE98B0}"/>
              </a:ext>
            </a:extLst>
          </p:cNvPr>
          <p:cNvSpPr>
            <a:spLocks noGrp="1"/>
          </p:cNvSpPr>
          <p:nvPr>
            <p:ph type="dt" sz="half" idx="10"/>
          </p:nvPr>
        </p:nvSpPr>
        <p:spPr/>
        <p:txBody>
          <a:bodyPr rtlCol="0"/>
          <a:lstStyle/>
          <a:p>
            <a:r>
              <a:rPr lang="en-US" dirty="0"/>
              <a:t>Date</a:t>
            </a:r>
          </a:p>
        </p:txBody>
      </p:sp>
    </p:spTree>
    <p:custDataLst>
      <p:tags r:id="rId1"/>
    </p:custDataLst>
    <p:extLst>
      <p:ext uri="{1AFAA776-4A44-41F8-8AC3-E4B2BBB7338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327591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360458524"/>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39143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Date</a:t>
            </a:r>
            <a:endParaRPr lang="en-US" dirty="0"/>
          </a:p>
        </p:txBody>
      </p:sp>
      <p:sp>
        <p:nvSpPr>
          <p:cNvPr id="8" name="Footer Placeholder 7"/>
          <p:cNvSpPr>
            <a:spLocks noGrp="1"/>
          </p:cNvSpPr>
          <p:nvPr>
            <p:ph type="ftr" sz="quarter" idx="11"/>
          </p:nvPr>
        </p:nvSpPr>
        <p:spPr/>
        <p:txBody>
          <a:bodyPr/>
          <a:lstStyle/>
          <a:p>
            <a:r>
              <a:rPr lang="en-US"/>
              <a:t>Footer</a:t>
            </a:r>
            <a:endParaRPr lang="en-US" dirty="0"/>
          </a:p>
        </p:txBody>
      </p:sp>
      <p:sp>
        <p:nvSpPr>
          <p:cNvPr id="9" name="Slide Number Placeholder 8"/>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3002274759"/>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Date</a:t>
            </a:r>
            <a:endParaRPr lang="en-US" dirty="0"/>
          </a:p>
        </p:txBody>
      </p:sp>
      <p:sp>
        <p:nvSpPr>
          <p:cNvPr id="4" name="Footer Placeholder 3"/>
          <p:cNvSpPr>
            <a:spLocks noGrp="1"/>
          </p:cNvSpPr>
          <p:nvPr>
            <p:ph type="ftr" sz="quarter" idx="11"/>
          </p:nvPr>
        </p:nvSpPr>
        <p:spPr/>
        <p:txBody>
          <a:bodyPr/>
          <a:lstStyle/>
          <a:p>
            <a:r>
              <a:rPr lang="en-US"/>
              <a:t>Footer</a:t>
            </a:r>
            <a:endParaRPr lang="en-US" dirty="0"/>
          </a:p>
        </p:txBody>
      </p:sp>
      <p:sp>
        <p:nvSpPr>
          <p:cNvPr id="5" name="Slide Number Placeholder 4"/>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94920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a:t>
            </a:r>
            <a:endParaRPr lang="en-US" dirty="0"/>
          </a:p>
        </p:txBody>
      </p:sp>
      <p:sp>
        <p:nvSpPr>
          <p:cNvPr id="3" name="Footer Placeholder 2"/>
          <p:cNvSpPr>
            <a:spLocks noGrp="1"/>
          </p:cNvSpPr>
          <p:nvPr>
            <p:ph type="ftr" sz="quarter" idx="11"/>
          </p:nvPr>
        </p:nvSpPr>
        <p:spPr/>
        <p:txBody>
          <a:bodyPr/>
          <a:lstStyle/>
          <a:p>
            <a:r>
              <a:rPr lang="en-US"/>
              <a:t>Footer</a:t>
            </a:r>
            <a:endParaRPr lang="en-US" dirty="0"/>
          </a:p>
        </p:txBody>
      </p:sp>
      <p:sp>
        <p:nvSpPr>
          <p:cNvPr id="4" name="Slide Number Placeholder 3"/>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26267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8117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578060182"/>
      </p:ext>
    </p:extLst>
  </p:cSld>
  <p:clrMapOvr>
    <a:masterClrMapping/>
  </p:clrMapOvr>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r>
              <a:rPr lang="en-US"/>
              <a:t>Date</a:t>
            </a:r>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Footer</a:t>
            </a:r>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r>
              <a:rPr lang="en-US"/>
              <a:t>&lt;#&gt;</a:t>
            </a:r>
            <a:endParaRPr lang="en-US" dirty="0"/>
          </a:p>
        </p:txBody>
      </p:sp>
    </p:spTree>
    <p:extLst>
      <p:ext uri="{BB962C8B-B14F-4D97-AF65-F5344CB8AC3E}">
        <p14:creationId xmlns:p14="http://schemas.microsoft.com/office/powerpoint/2010/main" val="4253238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58" r:id="rId17"/>
    <p:sldLayoutId id="2147483659" r:id="rId18"/>
  </p:sldLayoutIdLst>
  <p:hf sldNum="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819150"/>
            <a:ext cx="5825202" cy="1234727"/>
          </a:xfrm>
        </p:spPr>
        <p:txBody>
          <a:bodyPr/>
          <a:lstStyle/>
          <a:p>
            <a:r>
              <a:rPr lang="en-IN" sz="3600" b="1" i="1" dirty="0">
                <a:solidFill>
                  <a:schemeClr val="tx1"/>
                </a:solidFill>
                <a:latin typeface="Sitka Display" panose="02000505000000020004" pitchFamily="2" charset="0"/>
              </a:rPr>
              <a:t>Customer Retention</a:t>
            </a:r>
          </a:p>
        </p:txBody>
      </p:sp>
      <p:sp>
        <p:nvSpPr>
          <p:cNvPr id="3" name="Subtitle 2"/>
          <p:cNvSpPr>
            <a:spLocks noGrp="1"/>
          </p:cNvSpPr>
          <p:nvPr>
            <p:ph type="subTitle" idx="1"/>
          </p:nvPr>
        </p:nvSpPr>
        <p:spPr>
          <a:xfrm>
            <a:off x="685800" y="2678287"/>
            <a:ext cx="5825202" cy="822674"/>
          </a:xfrm>
        </p:spPr>
        <p:txBody>
          <a:bodyPr>
            <a:normAutofit/>
          </a:bodyPr>
          <a:lstStyle/>
          <a:p>
            <a:pPr algn="l"/>
            <a:r>
              <a:rPr lang="en-IN" sz="1800" dirty="0">
                <a:solidFill>
                  <a:schemeClr val="tx1"/>
                </a:solidFill>
                <a:latin typeface="Gill Sans MT" panose="020B0502020104020203" pitchFamily="34" charset="0"/>
              </a:rPr>
              <a:t>                              INTERNSHIP BATCH -33</a:t>
            </a:r>
            <a:r>
              <a:rPr lang="en-IN" dirty="0">
                <a:solidFill>
                  <a:schemeClr val="tx1"/>
                </a:solidFill>
                <a:latin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EC5AF4CC-BB70-4C86-8789-B1B46E437E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D4E16C5-24B9-4255-9001-213FAFACCA2B}"/>
              </a:ext>
            </a:extLst>
          </p:cNvPr>
          <p:cNvPicPr>
            <a:picLocks noGrp="1" noChangeAspect="1"/>
          </p:cNvPicPr>
          <p:nvPr>
            <p:ph idx="1"/>
          </p:nvPr>
        </p:nvPicPr>
        <p:blipFill>
          <a:blip r:embed="rId2"/>
          <a:srcRect t="17008" b="17008"/>
          <a:stretch>
            <a:fillRect/>
          </a:stretch>
        </p:blipFill>
        <p:spPr>
          <a:xfrm>
            <a:off x="762000" y="683361"/>
            <a:ext cx="2758259" cy="1103299"/>
          </a:xfrm>
          <a:noFill/>
        </p:spPr>
      </p:pic>
      <p:pic>
        <p:nvPicPr>
          <p:cNvPr id="3" name="Picture 2">
            <a:extLst>
              <a:ext uri="{13E08C6D-73D8-4FB6-9CCA-631FFA79CB1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272519-FAA5-4D54-8238-009F2F6B3FCF}"/>
              </a:ext>
            </a:extLst>
          </p:cNvPr>
          <p:cNvPicPr>
            <a:picLocks noChangeAspect="1"/>
          </p:cNvPicPr>
          <p:nvPr/>
        </p:nvPicPr>
        <p:blipFill>
          <a:blip r:embed="rId3"/>
          <a:stretch>
            <a:fillRect/>
          </a:stretch>
        </p:blipFill>
        <p:spPr>
          <a:xfrm>
            <a:off x="5048250" y="528637"/>
            <a:ext cx="2411291" cy="1469631"/>
          </a:xfrm>
          <a:prstGeom prst="rect">
            <a:avLst/>
          </a:prstGeom>
          <a:noFill/>
        </p:spPr>
      </p:pic>
      <p:sp>
        <p:nvSpPr>
          <p:cNvPr id="4" name="TextBox 3"/>
          <p:cNvSpPr txBox="1"/>
          <p:nvPr/>
        </p:nvSpPr>
        <p:spPr>
          <a:xfrm>
            <a:off x="762000" y="2786955"/>
            <a:ext cx="3429000" cy="1600438"/>
          </a:xfrm>
          <a:prstGeom prst="rect">
            <a:avLst/>
          </a:prstGeom>
          <a:noFill/>
        </p:spPr>
        <p:txBody>
          <a:bodyPr wrap="square" rtlCol="0">
            <a:spAutoFit/>
          </a:bodyPr>
          <a:lstStyle/>
          <a:p>
            <a:r>
              <a:rPr lang="en-IN" sz="1400" dirty="0">
                <a:latin typeface="Times New Roman" panose="02020603050405020304" pitchFamily="18" charset="0"/>
              </a:rPr>
              <a:t>observation:- </a:t>
            </a:r>
          </a:p>
          <a:p>
            <a:r>
              <a:rPr lang="en-IN" sz="1400" dirty="0">
                <a:latin typeface="Times New Roman" panose="02020603050405020304" pitchFamily="18" charset="0"/>
              </a:rPr>
              <a:t>1.There are 189 people accessing the mobile 	internet</a:t>
            </a:r>
          </a:p>
          <a:p>
            <a:r>
              <a:rPr lang="en-IN" sz="1400" dirty="0">
                <a:latin typeface="Times New Roman" panose="02020603050405020304" pitchFamily="18" charset="0"/>
              </a:rPr>
              <a:t> 2.There are 76 people accessing the </a:t>
            </a:r>
            <a:r>
              <a:rPr lang="en-IN" sz="1400" dirty="0" err="1">
                <a:latin typeface="Times New Roman" panose="02020603050405020304" pitchFamily="18" charset="0"/>
              </a:rPr>
              <a:t>wifi</a:t>
            </a:r>
            <a:r>
              <a:rPr lang="en-IN" sz="1400" dirty="0">
                <a:latin typeface="Times New Roman" panose="02020603050405020304" pitchFamily="18" charset="0"/>
              </a:rPr>
              <a:t> 	network</a:t>
            </a:r>
          </a:p>
          <a:p>
            <a:r>
              <a:rPr lang="en-IN" sz="1400" dirty="0">
                <a:latin typeface="Times New Roman" panose="02020603050405020304" pitchFamily="18" charset="0"/>
              </a:rPr>
              <a:t> 3.There are 4 people </a:t>
            </a:r>
            <a:r>
              <a:rPr lang="en-IN" sz="1400" dirty="0" err="1">
                <a:latin typeface="Times New Roman" panose="02020603050405020304" pitchFamily="18" charset="0"/>
              </a:rPr>
              <a:t>accesing</a:t>
            </a:r>
            <a:r>
              <a:rPr lang="en-IN" sz="1400" dirty="0">
                <a:latin typeface="Times New Roman" panose="02020603050405020304" pitchFamily="18" charset="0"/>
              </a:rPr>
              <a:t> the Dial-up 	network</a:t>
            </a:r>
          </a:p>
        </p:txBody>
      </p:sp>
      <p:sp>
        <p:nvSpPr>
          <p:cNvPr id="5" name="TextBox 4"/>
          <p:cNvSpPr txBox="1"/>
          <p:nvPr/>
        </p:nvSpPr>
        <p:spPr>
          <a:xfrm>
            <a:off x="816445" y="2038350"/>
            <a:ext cx="3068468" cy="246221"/>
          </a:xfrm>
          <a:prstGeom prst="rect">
            <a:avLst/>
          </a:prstGeom>
          <a:noFill/>
        </p:spPr>
        <p:txBody>
          <a:bodyPr wrap="none" rtlCol="0">
            <a:spAutoFit/>
          </a:bodyPr>
          <a:lstStyle/>
          <a:p>
            <a:pPr algn="ctr"/>
            <a:r>
              <a:rPr lang="en-IN" sz="1000" dirty="0">
                <a:latin typeface="Times New Roman" panose="02020603050405020304" pitchFamily="18" charset="0"/>
              </a:rPr>
              <a:t>How do you access the internet while shopping on-line?</a:t>
            </a:r>
          </a:p>
        </p:txBody>
      </p:sp>
      <p:sp>
        <p:nvSpPr>
          <p:cNvPr id="6" name="TextBox 5"/>
          <p:cNvSpPr txBox="1"/>
          <p:nvPr/>
        </p:nvSpPr>
        <p:spPr>
          <a:xfrm>
            <a:off x="5181485" y="2038350"/>
            <a:ext cx="3079689" cy="246221"/>
          </a:xfrm>
          <a:prstGeom prst="rect">
            <a:avLst/>
          </a:prstGeom>
          <a:noFill/>
        </p:spPr>
        <p:txBody>
          <a:bodyPr wrap="none" rtlCol="0">
            <a:spAutoFit/>
          </a:bodyPr>
          <a:lstStyle/>
          <a:p>
            <a:pPr algn="ctr"/>
            <a:r>
              <a:rPr lang="en-IN" sz="1000" dirty="0">
                <a:latin typeface="Times New Roman" panose="02020603050405020304" pitchFamily="18" charset="0"/>
              </a:rPr>
              <a:t>Which device do you use to access the online shopping?</a:t>
            </a:r>
          </a:p>
        </p:txBody>
      </p:sp>
      <p:sp>
        <p:nvSpPr>
          <p:cNvPr id="7" name="TextBox 6"/>
          <p:cNvSpPr txBox="1"/>
          <p:nvPr/>
        </p:nvSpPr>
        <p:spPr>
          <a:xfrm>
            <a:off x="5334000" y="2495550"/>
            <a:ext cx="3429000"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  141 people use smart phone to access 	the shopping online</a:t>
            </a:r>
          </a:p>
          <a:p>
            <a:r>
              <a:rPr lang="en-IN" sz="1400" dirty="0">
                <a:latin typeface="Times New Roman" panose="02020603050405020304" pitchFamily="18" charset="0"/>
              </a:rPr>
              <a:t>    2.  86 people use laptop to </a:t>
            </a:r>
            <a:r>
              <a:rPr lang="en-IN" sz="1400" dirty="0" err="1">
                <a:latin typeface="Times New Roman" panose="02020603050405020304" pitchFamily="18" charset="0"/>
              </a:rPr>
              <a:t>acess</a:t>
            </a:r>
            <a:r>
              <a:rPr lang="en-IN" sz="1400" dirty="0">
                <a:latin typeface="Times New Roman" panose="02020603050405020304" pitchFamily="18" charset="0"/>
              </a:rPr>
              <a:t> the 	shopping online</a:t>
            </a:r>
          </a:p>
          <a:p>
            <a:r>
              <a:rPr lang="en-IN" sz="1400" dirty="0">
                <a:latin typeface="Times New Roman" panose="02020603050405020304" pitchFamily="18" charset="0"/>
              </a:rPr>
              <a:t>    3.  30 people use desktop to </a:t>
            </a:r>
            <a:r>
              <a:rPr lang="en-IN" sz="1400" dirty="0" err="1">
                <a:latin typeface="Times New Roman" panose="02020603050405020304" pitchFamily="18" charset="0"/>
              </a:rPr>
              <a:t>acess</a:t>
            </a:r>
            <a:r>
              <a:rPr lang="en-IN" sz="1400" dirty="0">
                <a:latin typeface="Times New Roman" panose="02020603050405020304" pitchFamily="18" charset="0"/>
              </a:rPr>
              <a:t> the 	shopping online.</a:t>
            </a:r>
          </a:p>
          <a:p>
            <a:r>
              <a:rPr lang="en-IN" sz="1400" dirty="0">
                <a:latin typeface="Times New Roman" panose="02020603050405020304" pitchFamily="18" charset="0"/>
              </a:rPr>
              <a:t>    4.  12 people use tablet to </a:t>
            </a:r>
            <a:r>
              <a:rPr lang="en-IN" sz="1400" dirty="0" err="1">
                <a:latin typeface="Times New Roman" panose="02020603050405020304" pitchFamily="18" charset="0"/>
              </a:rPr>
              <a:t>acess</a:t>
            </a:r>
            <a:r>
              <a:rPr lang="en-IN" sz="1400" dirty="0">
                <a:latin typeface="Times New Roman" panose="02020603050405020304" pitchFamily="18" charset="0"/>
              </a:rPr>
              <a:t> the 	shopping online</a:t>
            </a:r>
          </a:p>
        </p:txBody>
      </p:sp>
    </p:spTree>
    <p:extLst>
      <p:ext uri="{0A3E4974-18A1-4EC7-915D-D67C4E987C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8" y="2114550"/>
            <a:ext cx="2585964" cy="246221"/>
          </a:xfrm>
          <a:prstGeom prst="rect">
            <a:avLst/>
          </a:prstGeom>
          <a:noFill/>
        </p:spPr>
        <p:txBody>
          <a:bodyPr wrap="none" rtlCol="0">
            <a:spAutoFit/>
          </a:bodyPr>
          <a:lstStyle/>
          <a:p>
            <a:pPr algn="ctr"/>
            <a:r>
              <a:rPr lang="en-IN" sz="1000" dirty="0">
                <a:latin typeface="Times New Roman" panose="02020603050405020304" pitchFamily="18" charset="0"/>
              </a:rPr>
              <a:t>What is the screen size of your mobile device?</a:t>
            </a:r>
          </a:p>
        </p:txBody>
      </p:sp>
      <p:pic>
        <p:nvPicPr>
          <p:cNvPr id="1026" name="Picture 2" descr="C:\Users\Admin\Pictures\Saved Pictures\what is the screen size of ur mobile device.png"/>
          <p:cNvPicPr>
            <a:picLocks noChangeAspect="1" noChangeArrowheads="1"/>
          </p:cNvPicPr>
          <p:nvPr/>
        </p:nvPicPr>
        <p:blipFill>
          <a:blip r:embed="rId2"/>
          <a:srcRect/>
          <a:stretch>
            <a:fillRect/>
          </a:stretch>
        </p:blipFill>
        <p:spPr bwMode="auto">
          <a:xfrm>
            <a:off x="533400" y="203201"/>
            <a:ext cx="3135407" cy="1911349"/>
          </a:xfrm>
          <a:prstGeom prst="rect">
            <a:avLst/>
          </a:prstGeom>
          <a:noFill/>
        </p:spPr>
      </p:pic>
      <p:sp>
        <p:nvSpPr>
          <p:cNvPr id="4" name="TextBox 3"/>
          <p:cNvSpPr txBox="1"/>
          <p:nvPr/>
        </p:nvSpPr>
        <p:spPr>
          <a:xfrm>
            <a:off x="563973" y="2363390"/>
            <a:ext cx="3276600" cy="2462213"/>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 The screen size of Mobile device of the people shopping online of 5.5 inches are 99</a:t>
            </a:r>
          </a:p>
          <a:p>
            <a:r>
              <a:rPr lang="en-IN" sz="1400" dirty="0">
                <a:latin typeface="Times New Roman" panose="02020603050405020304" pitchFamily="18" charset="0"/>
              </a:rPr>
              <a:t> 2. The screen size of Mobile device of the people shopping online of 4.7 inches are 29</a:t>
            </a:r>
          </a:p>
          <a:p>
            <a:r>
              <a:rPr lang="en-IN" sz="1400" dirty="0">
                <a:latin typeface="Times New Roman" panose="02020603050405020304" pitchFamily="18" charset="0"/>
              </a:rPr>
              <a:t>  3. The screen size of Mobile device of the people shopping online of 5 inches are 7</a:t>
            </a:r>
          </a:p>
          <a:p>
            <a:r>
              <a:rPr lang="en-IN" sz="1400" dirty="0">
                <a:latin typeface="Times New Roman" panose="02020603050405020304" pitchFamily="18" charset="0"/>
              </a:rPr>
              <a:t> 4. The screen size of Mobile device of the people shopping online of others are 134</a:t>
            </a:r>
          </a:p>
        </p:txBody>
      </p:sp>
      <p:pic>
        <p:nvPicPr>
          <p:cNvPr id="1027" name="Picture 3" descr="C:\Users\Admin\Pictures\Saved Pictures\what is the os of ur device.png"/>
          <p:cNvPicPr>
            <a:picLocks noChangeAspect="1" noChangeArrowheads="1"/>
          </p:cNvPicPr>
          <p:nvPr/>
        </p:nvPicPr>
        <p:blipFill>
          <a:blip r:embed="rId3"/>
          <a:srcRect/>
          <a:stretch>
            <a:fillRect/>
          </a:stretch>
        </p:blipFill>
        <p:spPr bwMode="auto">
          <a:xfrm>
            <a:off x="5176715" y="215900"/>
            <a:ext cx="2138485" cy="2013649"/>
          </a:xfrm>
          <a:prstGeom prst="rect">
            <a:avLst/>
          </a:prstGeom>
          <a:noFill/>
        </p:spPr>
      </p:pic>
      <p:sp>
        <p:nvSpPr>
          <p:cNvPr id="6" name="TextBox 5"/>
          <p:cNvSpPr txBox="1"/>
          <p:nvPr/>
        </p:nvSpPr>
        <p:spPr>
          <a:xfrm>
            <a:off x="5303428" y="2266950"/>
            <a:ext cx="2791149" cy="246221"/>
          </a:xfrm>
          <a:prstGeom prst="rect">
            <a:avLst/>
          </a:prstGeom>
          <a:noFill/>
        </p:spPr>
        <p:txBody>
          <a:bodyPr wrap="none" rtlCol="0">
            <a:spAutoFit/>
          </a:bodyPr>
          <a:lstStyle/>
          <a:p>
            <a:pPr algn="ctr"/>
            <a:r>
              <a:rPr lang="en-IN" sz="1000" dirty="0">
                <a:latin typeface="Times New Roman" panose="02020603050405020304" pitchFamily="18" charset="0"/>
              </a:rPr>
              <a:t>What is the operating system (OS) of your device?</a:t>
            </a:r>
          </a:p>
        </p:txBody>
      </p:sp>
      <p:sp>
        <p:nvSpPr>
          <p:cNvPr id="7" name="TextBox 6"/>
          <p:cNvSpPr txBox="1"/>
          <p:nvPr/>
        </p:nvSpPr>
        <p:spPr>
          <a:xfrm>
            <a:off x="4572001" y="2571750"/>
            <a:ext cx="4114800" cy="1600438"/>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 The operating system used by people who are shopping online in windows/ windows Mobile are 122.</a:t>
            </a:r>
          </a:p>
          <a:p>
            <a:r>
              <a:rPr lang="en-IN" sz="1400" dirty="0">
                <a:latin typeface="Times New Roman" panose="02020603050405020304" pitchFamily="18" charset="0"/>
              </a:rPr>
              <a:t>    2. The operating system used by people who are shopping online in Android  are 85.</a:t>
            </a:r>
          </a:p>
          <a:p>
            <a:r>
              <a:rPr lang="en-IN" sz="1400" dirty="0">
                <a:latin typeface="Times New Roman" panose="02020603050405020304" pitchFamily="18" charset="0"/>
              </a:rPr>
              <a:t>    3. The operating system used by people who are shopping online in IOS/MAC are 62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Pictures\Saved Pictures\what browser do u run on ur device.png"/>
          <p:cNvPicPr>
            <a:picLocks noChangeAspect="1" noChangeArrowheads="1"/>
          </p:cNvPicPr>
          <p:nvPr/>
        </p:nvPicPr>
        <p:blipFill>
          <a:blip r:embed="rId2"/>
          <a:srcRect/>
          <a:stretch>
            <a:fillRect/>
          </a:stretch>
        </p:blipFill>
        <p:spPr bwMode="auto">
          <a:xfrm>
            <a:off x="990600" y="133350"/>
            <a:ext cx="1828800" cy="1895558"/>
          </a:xfrm>
          <a:prstGeom prst="rect">
            <a:avLst/>
          </a:prstGeom>
          <a:noFill/>
        </p:spPr>
      </p:pic>
      <p:pic>
        <p:nvPicPr>
          <p:cNvPr id="2051" name="Picture 3" descr="C:\Users\Admin\Pictures\Saved Pictures\which channel do you use to arrive at the favorite channel.png"/>
          <p:cNvPicPr>
            <a:picLocks noChangeAspect="1" noChangeArrowheads="1"/>
          </p:cNvPicPr>
          <p:nvPr/>
        </p:nvPicPr>
        <p:blipFill>
          <a:blip r:embed="rId3"/>
          <a:srcRect/>
          <a:stretch>
            <a:fillRect/>
          </a:stretch>
        </p:blipFill>
        <p:spPr bwMode="auto">
          <a:xfrm>
            <a:off x="5943600" y="47708"/>
            <a:ext cx="2338991" cy="1981200"/>
          </a:xfrm>
          <a:prstGeom prst="rect">
            <a:avLst/>
          </a:prstGeom>
          <a:noFill/>
        </p:spPr>
      </p:pic>
      <p:sp>
        <p:nvSpPr>
          <p:cNvPr id="4" name="TextBox 3"/>
          <p:cNvSpPr txBox="1"/>
          <p:nvPr/>
        </p:nvSpPr>
        <p:spPr>
          <a:xfrm>
            <a:off x="914400" y="2419350"/>
            <a:ext cx="3429000" cy="2246769"/>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 the browser used by people in the device to access the website in Google Chrome are 216</a:t>
            </a:r>
          </a:p>
          <a:p>
            <a:r>
              <a:rPr lang="en-IN" sz="1400" dirty="0">
                <a:latin typeface="Times New Roman" panose="02020603050405020304" pitchFamily="18" charset="0"/>
              </a:rPr>
              <a:t> 2. the browser used by people in the device to access the website in safari are 40.</a:t>
            </a:r>
          </a:p>
          <a:p>
            <a:r>
              <a:rPr lang="en-IN" sz="1400" dirty="0">
                <a:latin typeface="Times New Roman" panose="02020603050405020304" pitchFamily="18" charset="0"/>
              </a:rPr>
              <a:t>3. the browser used by people in the device to access the website in opera are 8</a:t>
            </a:r>
          </a:p>
          <a:p>
            <a:r>
              <a:rPr lang="en-IN" sz="1400" dirty="0">
                <a:latin typeface="Times New Roman" panose="02020603050405020304" pitchFamily="18" charset="0"/>
              </a:rPr>
              <a:t>4. the browser used by people in the device to access the website in </a:t>
            </a:r>
            <a:r>
              <a:rPr lang="en-IN" sz="1400" dirty="0" err="1">
                <a:latin typeface="Times New Roman" panose="02020603050405020304" pitchFamily="18" charset="0"/>
              </a:rPr>
              <a:t>Mozilla</a:t>
            </a:r>
            <a:r>
              <a:rPr lang="en-IN" sz="1400" dirty="0">
                <a:latin typeface="Times New Roman" panose="02020603050405020304" pitchFamily="18" charset="0"/>
              </a:rPr>
              <a:t> </a:t>
            </a:r>
            <a:r>
              <a:rPr lang="en-IN" sz="1400" dirty="0" err="1">
                <a:latin typeface="Times New Roman" panose="02020603050405020304" pitchFamily="18" charset="0"/>
              </a:rPr>
              <a:t>fireFox</a:t>
            </a:r>
            <a:r>
              <a:rPr lang="en-IN" sz="1400" dirty="0">
                <a:latin typeface="Times New Roman" panose="02020603050405020304" pitchFamily="18" charset="0"/>
              </a:rPr>
              <a:t> are 5</a:t>
            </a:r>
          </a:p>
        </p:txBody>
      </p:sp>
      <p:sp>
        <p:nvSpPr>
          <p:cNvPr id="5" name="TextBox 4"/>
          <p:cNvSpPr txBox="1"/>
          <p:nvPr/>
        </p:nvSpPr>
        <p:spPr>
          <a:xfrm>
            <a:off x="473115" y="2114550"/>
            <a:ext cx="3461204" cy="246221"/>
          </a:xfrm>
          <a:prstGeom prst="rect">
            <a:avLst/>
          </a:prstGeom>
          <a:noFill/>
        </p:spPr>
        <p:txBody>
          <a:bodyPr wrap="none" rtlCol="0">
            <a:spAutoFit/>
          </a:bodyPr>
          <a:lstStyle/>
          <a:p>
            <a:pPr algn="ctr"/>
            <a:r>
              <a:rPr lang="en-IN" sz="1000" dirty="0">
                <a:latin typeface="Times New Roman" panose="02020603050405020304" pitchFamily="18" charset="0"/>
              </a:rPr>
              <a:t>What browser do you run on your device to access the website?</a:t>
            </a:r>
          </a:p>
        </p:txBody>
      </p:sp>
      <p:sp>
        <p:nvSpPr>
          <p:cNvPr id="6" name="TextBox 5"/>
          <p:cNvSpPr txBox="1"/>
          <p:nvPr/>
        </p:nvSpPr>
        <p:spPr>
          <a:xfrm>
            <a:off x="5067300" y="2360771"/>
            <a:ext cx="3733800" cy="2462213"/>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1.There are 230 people who follow the search engine channel to arrive at your favourite online store for the first time.</a:t>
            </a:r>
          </a:p>
          <a:p>
            <a:r>
              <a:rPr lang="en-IN" sz="1400" dirty="0">
                <a:latin typeface="Times New Roman" panose="02020603050405020304" pitchFamily="18" charset="0"/>
              </a:rPr>
              <a:t>              2.There are 20 people who follow the content marketing channel to arrive at your favourite online store for the first time.</a:t>
            </a:r>
          </a:p>
          <a:p>
            <a:r>
              <a:rPr lang="en-IN" sz="1400" dirty="0">
                <a:latin typeface="Times New Roman" panose="02020603050405020304" pitchFamily="18" charset="0"/>
              </a:rPr>
              <a:t>             3.There are 19 people who follow the Display Adverts to arrive at your favourite online store for the first time.</a:t>
            </a:r>
          </a:p>
          <a:p>
            <a:endParaRPr lang="en-IN" sz="1400" dirty="0">
              <a:latin typeface="Times New Roman" panose="02020603050405020304" pitchFamily="18" charset="0"/>
            </a:endParaRPr>
          </a:p>
        </p:txBody>
      </p:sp>
      <p:sp>
        <p:nvSpPr>
          <p:cNvPr id="7" name="TextBox 6"/>
          <p:cNvSpPr txBox="1"/>
          <p:nvPr/>
        </p:nvSpPr>
        <p:spPr>
          <a:xfrm>
            <a:off x="4724400" y="2106930"/>
            <a:ext cx="4419600" cy="400110"/>
          </a:xfrm>
          <a:prstGeom prst="rect">
            <a:avLst/>
          </a:prstGeom>
          <a:noFill/>
        </p:spPr>
        <p:txBody>
          <a:bodyPr wrap="square" rtlCol="0">
            <a:spAutoFit/>
          </a:bodyPr>
          <a:lstStyle/>
          <a:p>
            <a:pPr algn="ctr"/>
            <a:r>
              <a:rPr lang="en-IN" sz="1000" dirty="0">
                <a:latin typeface="Times New Roman" panose="02020603050405020304" pitchFamily="18" charset="0"/>
              </a:rPr>
              <a:t>Which channel did you follow to arrive at your favourite online store for the first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Pictures\Saved Pictures\after the fist visit how do yu reach online retail store.png"/>
          <p:cNvPicPr>
            <a:picLocks noChangeAspect="1" noChangeArrowheads="1"/>
          </p:cNvPicPr>
          <p:nvPr/>
        </p:nvPicPr>
        <p:blipFill>
          <a:blip r:embed="rId2"/>
          <a:srcRect/>
          <a:stretch>
            <a:fillRect/>
          </a:stretch>
        </p:blipFill>
        <p:spPr bwMode="auto">
          <a:xfrm>
            <a:off x="1104900" y="245027"/>
            <a:ext cx="2590799" cy="1945723"/>
          </a:xfrm>
          <a:prstGeom prst="rect">
            <a:avLst/>
          </a:prstGeom>
          <a:noFill/>
        </p:spPr>
      </p:pic>
      <p:sp>
        <p:nvSpPr>
          <p:cNvPr id="3" name="TextBox 2"/>
          <p:cNvSpPr txBox="1"/>
          <p:nvPr/>
        </p:nvSpPr>
        <p:spPr>
          <a:xfrm>
            <a:off x="250183" y="2190750"/>
            <a:ext cx="3050835" cy="246221"/>
          </a:xfrm>
          <a:prstGeom prst="rect">
            <a:avLst/>
          </a:prstGeom>
          <a:noFill/>
        </p:spPr>
        <p:txBody>
          <a:bodyPr wrap="none" rtlCol="0">
            <a:spAutoFit/>
          </a:bodyPr>
          <a:lstStyle/>
          <a:p>
            <a:pPr algn="ctr"/>
            <a:r>
              <a:rPr lang="en-IN" sz="1000" dirty="0">
                <a:latin typeface="Times New Roman" panose="02020603050405020304" pitchFamily="18" charset="0"/>
              </a:rPr>
              <a:t>After first visit, how do you reach the online retail store</a:t>
            </a:r>
          </a:p>
        </p:txBody>
      </p:sp>
      <p:sp>
        <p:nvSpPr>
          <p:cNvPr id="4" name="TextBox 3"/>
          <p:cNvSpPr txBox="1"/>
          <p:nvPr/>
        </p:nvSpPr>
        <p:spPr>
          <a:xfrm>
            <a:off x="381000" y="2495550"/>
            <a:ext cx="4038600" cy="2677656"/>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1.after the first visit, people do reach the online retail score through the search engine  are 87</a:t>
            </a:r>
          </a:p>
          <a:p>
            <a:r>
              <a:rPr lang="en-IN" sz="1400" dirty="0">
                <a:latin typeface="Times New Roman" panose="02020603050405020304" pitchFamily="18" charset="0"/>
              </a:rPr>
              <a:t> 2.after the first visit, people do reach the online retail score through the Via Application  are 86</a:t>
            </a:r>
          </a:p>
          <a:p>
            <a:r>
              <a:rPr lang="en-IN" sz="1400" dirty="0">
                <a:latin typeface="Times New Roman" panose="02020603050405020304" pitchFamily="18" charset="0"/>
              </a:rPr>
              <a:t> 3.after the first visit, people do reach the online retail score through the Direct URL  are 70.</a:t>
            </a:r>
          </a:p>
          <a:p>
            <a:r>
              <a:rPr lang="en-IN" sz="1400" dirty="0">
                <a:latin typeface="Times New Roman" panose="02020603050405020304" pitchFamily="18" charset="0"/>
              </a:rPr>
              <a:t> 4.after the first visit, people do reach the online retail score through the E-mail  are 18.</a:t>
            </a:r>
          </a:p>
          <a:p>
            <a:r>
              <a:rPr lang="en-IN" sz="1400" dirty="0">
                <a:latin typeface="Times New Roman" panose="02020603050405020304" pitchFamily="18" charset="0"/>
              </a:rPr>
              <a:t> 5.after the first visit, people do reach the online retail score through the Social Media  are 8</a:t>
            </a:r>
          </a:p>
          <a:p>
            <a:endParaRPr lang="en-IN" sz="1400" dirty="0">
              <a:latin typeface="Times New Roman" panose="02020603050405020304" pitchFamily="18" charset="0"/>
            </a:endParaRPr>
          </a:p>
        </p:txBody>
      </p:sp>
      <p:sp>
        <p:nvSpPr>
          <p:cNvPr id="5" name="TextBox 4"/>
          <p:cNvSpPr txBox="1"/>
          <p:nvPr/>
        </p:nvSpPr>
        <p:spPr>
          <a:xfrm>
            <a:off x="4469980" y="2190750"/>
            <a:ext cx="4535216" cy="246221"/>
          </a:xfrm>
          <a:prstGeom prst="rect">
            <a:avLst/>
          </a:prstGeom>
          <a:noFill/>
        </p:spPr>
        <p:txBody>
          <a:bodyPr wrap="none" rtlCol="0">
            <a:spAutoFit/>
          </a:bodyPr>
          <a:lstStyle/>
          <a:p>
            <a:pPr algn="ctr"/>
            <a:r>
              <a:rPr lang="en-IN" sz="1000" dirty="0">
                <a:latin typeface="Times New Roman" panose="02020603050405020304" pitchFamily="18" charset="0"/>
              </a:rPr>
              <a:t>How much time do you explore the e- retail store before making a purchase decision</a:t>
            </a:r>
          </a:p>
        </p:txBody>
      </p:sp>
      <p:pic>
        <p:nvPicPr>
          <p:cNvPr id="3075" name="Picture 3" descr="C:\Users\Admin\Pictures\Saved Pictures\how much time do you explore the eretail.png"/>
          <p:cNvPicPr>
            <a:picLocks noChangeAspect="1" noChangeArrowheads="1"/>
          </p:cNvPicPr>
          <p:nvPr/>
        </p:nvPicPr>
        <p:blipFill>
          <a:blip r:embed="rId3"/>
          <a:srcRect/>
          <a:stretch>
            <a:fillRect/>
          </a:stretch>
        </p:blipFill>
        <p:spPr bwMode="auto">
          <a:xfrm>
            <a:off x="4876800" y="254001"/>
            <a:ext cx="2470253" cy="1822449"/>
          </a:xfrm>
          <a:prstGeom prst="rect">
            <a:avLst/>
          </a:prstGeom>
          <a:noFill/>
        </p:spPr>
      </p:pic>
      <p:sp>
        <p:nvSpPr>
          <p:cNvPr id="7" name="TextBox 6"/>
          <p:cNvSpPr txBox="1"/>
          <p:nvPr/>
        </p:nvSpPr>
        <p:spPr>
          <a:xfrm>
            <a:off x="4267200" y="2419350"/>
            <a:ext cx="4876800" cy="2677656"/>
          </a:xfrm>
          <a:prstGeom prst="rect">
            <a:avLst/>
          </a:prstGeom>
          <a:noFill/>
        </p:spPr>
        <p:txBody>
          <a:bodyPr wrap="square" rtlCol="0">
            <a:spAutoFit/>
          </a:bodyPr>
          <a:lstStyle/>
          <a:p>
            <a:r>
              <a:rPr lang="en-IN" sz="1400" dirty="0">
                <a:latin typeface="Times New Roman" panose="02020603050405020304" pitchFamily="18" charset="0"/>
              </a:rPr>
              <a:t>observation:- </a:t>
            </a:r>
          </a:p>
          <a:p>
            <a:r>
              <a:rPr lang="en-IN" sz="1400" dirty="0">
                <a:latin typeface="Times New Roman" panose="02020603050405020304" pitchFamily="18" charset="0"/>
              </a:rPr>
              <a:t>1.the people exploring the e-retail store before making the purchase decision  more than 15 mins are 123.</a:t>
            </a:r>
          </a:p>
          <a:p>
            <a:r>
              <a:rPr lang="en-IN" sz="1400" dirty="0">
                <a:latin typeface="Times New Roman" panose="02020603050405020304" pitchFamily="18" charset="0"/>
              </a:rPr>
              <a:t>  2.the people exploring the e-retail store before making the purchase decision  between 6 and 10 minutes are 71.</a:t>
            </a:r>
          </a:p>
          <a:p>
            <a:r>
              <a:rPr lang="en-IN" sz="1400" dirty="0">
                <a:latin typeface="Times New Roman" panose="02020603050405020304" pitchFamily="18" charset="0"/>
              </a:rPr>
              <a:t> 3.the people exploring the e-retail store before making the purchase decision between 11 and 15 mins are 46.</a:t>
            </a:r>
          </a:p>
          <a:p>
            <a:r>
              <a:rPr lang="en-IN" sz="1400" dirty="0">
                <a:latin typeface="Times New Roman" panose="02020603050405020304" pitchFamily="18" charset="0"/>
              </a:rPr>
              <a:t>  4.the people exploring the e-retail store before making the purchase decision  less  than 1 mins are 15.</a:t>
            </a:r>
          </a:p>
          <a:p>
            <a:r>
              <a:rPr lang="en-IN" sz="1400" dirty="0">
                <a:latin typeface="Times New Roman" panose="02020603050405020304" pitchFamily="18" charset="0"/>
              </a:rPr>
              <a:t>   5.the people exploring the e-retail store before making the purchase decision  between 1and 5 mins are 14</a:t>
            </a:r>
          </a:p>
          <a:p>
            <a:endParaRPr lang="en-IN" sz="140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6370" y="2546434"/>
            <a:ext cx="2307042" cy="246221"/>
          </a:xfrm>
          <a:prstGeom prst="rect">
            <a:avLst/>
          </a:prstGeom>
          <a:noFill/>
        </p:spPr>
        <p:txBody>
          <a:bodyPr wrap="none" rtlCol="0">
            <a:spAutoFit/>
          </a:bodyPr>
          <a:lstStyle/>
          <a:p>
            <a:pPr algn="ctr"/>
            <a:r>
              <a:rPr lang="en-IN" sz="1000" dirty="0">
                <a:latin typeface="Times New Roman" panose="02020603050405020304" pitchFamily="18" charset="0"/>
              </a:rPr>
              <a:t>What is your preferred payment Option? </a:t>
            </a:r>
          </a:p>
        </p:txBody>
      </p:sp>
      <p:sp>
        <p:nvSpPr>
          <p:cNvPr id="3" name="TextBox 2"/>
          <p:cNvSpPr txBox="1"/>
          <p:nvPr/>
        </p:nvSpPr>
        <p:spPr>
          <a:xfrm>
            <a:off x="457200" y="3047821"/>
            <a:ext cx="4343400" cy="1600438"/>
          </a:xfrm>
          <a:prstGeom prst="rect">
            <a:avLst/>
          </a:prstGeom>
          <a:noFill/>
        </p:spPr>
        <p:txBody>
          <a:bodyPr wrap="square" rtlCol="0">
            <a:spAutoFit/>
          </a:bodyPr>
          <a:lstStyle/>
          <a:p>
            <a:r>
              <a:rPr lang="en-IN" sz="1400" dirty="0">
                <a:latin typeface="Times New Roman" panose="02020603050405020304" pitchFamily="18" charset="0"/>
              </a:rPr>
              <a:t>observation:- </a:t>
            </a:r>
          </a:p>
          <a:p>
            <a:r>
              <a:rPr lang="en-IN" sz="1400" dirty="0">
                <a:latin typeface="Times New Roman" panose="02020603050405020304" pitchFamily="18" charset="0"/>
              </a:rPr>
              <a:t>1. The number of people who preferred payment location as credit/debit cards are 148</a:t>
            </a:r>
          </a:p>
          <a:p>
            <a:r>
              <a:rPr lang="en-IN" sz="1400" dirty="0">
                <a:latin typeface="Times New Roman" panose="02020603050405020304" pitchFamily="18" charset="0"/>
              </a:rPr>
              <a:t> 2.The number of people who preferred payment location as cash on delivery are 76</a:t>
            </a:r>
          </a:p>
          <a:p>
            <a:r>
              <a:rPr lang="en-IN" sz="1400" dirty="0">
                <a:latin typeface="Times New Roman" panose="02020603050405020304" pitchFamily="18" charset="0"/>
              </a:rPr>
              <a:t> 3.The number of people who preferred payment location as E-wallets(</a:t>
            </a:r>
            <a:r>
              <a:rPr lang="en-IN" sz="1400" dirty="0" err="1">
                <a:latin typeface="Times New Roman" panose="02020603050405020304" pitchFamily="18" charset="0"/>
              </a:rPr>
              <a:t>paytm</a:t>
            </a:r>
            <a:r>
              <a:rPr lang="en-IN" sz="1400" dirty="0">
                <a:latin typeface="Times New Roman" panose="02020603050405020304" pitchFamily="18" charset="0"/>
              </a:rPr>
              <a:t>, Free charge etc) cards are 45</a:t>
            </a:r>
          </a:p>
        </p:txBody>
      </p:sp>
      <p:pic>
        <p:nvPicPr>
          <p:cNvPr id="4098" name="Picture 2" descr="C:\Users\Admin\Pictures\Saved Pictures\cash on delivery.png"/>
          <p:cNvPicPr>
            <a:picLocks noChangeAspect="1" noChangeArrowheads="1"/>
          </p:cNvPicPr>
          <p:nvPr/>
        </p:nvPicPr>
        <p:blipFill>
          <a:blip r:embed="rId2"/>
          <a:srcRect/>
          <a:stretch>
            <a:fillRect/>
          </a:stretch>
        </p:blipFill>
        <p:spPr bwMode="auto">
          <a:xfrm>
            <a:off x="838200" y="303146"/>
            <a:ext cx="2514600" cy="2231858"/>
          </a:xfrm>
          <a:prstGeom prst="rect">
            <a:avLst/>
          </a:prstGeom>
          <a:noFill/>
        </p:spPr>
      </p:pic>
      <p:sp>
        <p:nvSpPr>
          <p:cNvPr id="5" name="TextBox 4"/>
          <p:cNvSpPr txBox="1"/>
          <p:nvPr/>
        </p:nvSpPr>
        <p:spPr>
          <a:xfrm>
            <a:off x="5046344" y="2495550"/>
            <a:ext cx="2844048" cy="246221"/>
          </a:xfrm>
          <a:prstGeom prst="rect">
            <a:avLst/>
          </a:prstGeom>
          <a:noFill/>
        </p:spPr>
        <p:txBody>
          <a:bodyPr wrap="none" rtlCol="0">
            <a:spAutoFit/>
          </a:bodyPr>
          <a:lstStyle/>
          <a:p>
            <a:pPr algn="ctr"/>
            <a:r>
              <a:rPr lang="en-IN" sz="1000" dirty="0">
                <a:latin typeface="Times New Roman" panose="02020603050405020304" pitchFamily="18" charset="0"/>
              </a:rPr>
              <a:t>How frequently do you abandon your shopping cart</a:t>
            </a:r>
          </a:p>
        </p:txBody>
      </p:sp>
      <p:pic>
        <p:nvPicPr>
          <p:cNvPr id="4099" name="Picture 3" descr="C:\Users\Admin\Pictures\Saved Pictures\how frequently do you abonden the bag.png"/>
          <p:cNvPicPr>
            <a:picLocks noChangeAspect="1" noChangeArrowheads="1"/>
          </p:cNvPicPr>
          <p:nvPr/>
        </p:nvPicPr>
        <p:blipFill>
          <a:blip r:embed="rId3"/>
          <a:srcRect/>
          <a:stretch>
            <a:fillRect/>
          </a:stretch>
        </p:blipFill>
        <p:spPr bwMode="auto">
          <a:xfrm>
            <a:off x="5568945" y="239195"/>
            <a:ext cx="2321447" cy="2214028"/>
          </a:xfrm>
          <a:prstGeom prst="rect">
            <a:avLst/>
          </a:prstGeom>
          <a:noFill/>
        </p:spPr>
      </p:pic>
      <p:sp>
        <p:nvSpPr>
          <p:cNvPr id="7" name="TextBox 6"/>
          <p:cNvSpPr txBox="1"/>
          <p:nvPr/>
        </p:nvSpPr>
        <p:spPr>
          <a:xfrm>
            <a:off x="5410200" y="2826425"/>
            <a:ext cx="3276601" cy="2246769"/>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1.the people abandon on the shopping cart sometimes are 171</a:t>
            </a:r>
          </a:p>
          <a:p>
            <a:r>
              <a:rPr lang="en-IN" sz="1400" dirty="0">
                <a:latin typeface="Times New Roman" panose="02020603050405020304" pitchFamily="18" charset="0"/>
              </a:rPr>
              <a:t>    2.the people  never abandon on the shopping cart  are 48</a:t>
            </a:r>
          </a:p>
          <a:p>
            <a:r>
              <a:rPr lang="en-IN" sz="1400" dirty="0">
                <a:latin typeface="Times New Roman" panose="02020603050405020304" pitchFamily="18" charset="0"/>
              </a:rPr>
              <a:t>    3.the people abandon on the shopping cart frequently are 35</a:t>
            </a:r>
          </a:p>
          <a:p>
            <a:r>
              <a:rPr lang="en-IN" sz="1400" dirty="0">
                <a:latin typeface="Times New Roman" panose="02020603050405020304" pitchFamily="18" charset="0"/>
              </a:rPr>
              <a:t>    4.the people abandon on the shopping cart very Frequently are 15</a:t>
            </a:r>
          </a:p>
          <a:p>
            <a:endParaRPr lang="en-IN" sz="140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133" y="2244345"/>
            <a:ext cx="2669320" cy="246221"/>
          </a:xfrm>
          <a:prstGeom prst="rect">
            <a:avLst/>
          </a:prstGeom>
          <a:noFill/>
        </p:spPr>
        <p:txBody>
          <a:bodyPr wrap="none" rtlCol="0">
            <a:spAutoFit/>
          </a:bodyPr>
          <a:lstStyle/>
          <a:p>
            <a:pPr algn="ctr"/>
            <a:r>
              <a:rPr lang="en-IN" sz="1000" dirty="0">
                <a:latin typeface="Times New Roman" panose="02020603050405020304" pitchFamily="18" charset="0"/>
              </a:rPr>
              <a:t>Why did you abandon the "Bag", "shopping cart</a:t>
            </a:r>
          </a:p>
        </p:txBody>
      </p:sp>
      <p:pic>
        <p:nvPicPr>
          <p:cNvPr id="5122" name="Picture 2" descr="C:\Users\Admin\Pictures\Saved Pictures\why did u abonden the bag.png"/>
          <p:cNvPicPr>
            <a:picLocks noChangeAspect="1" noChangeArrowheads="1"/>
          </p:cNvPicPr>
          <p:nvPr/>
        </p:nvPicPr>
        <p:blipFill>
          <a:blip r:embed="rId2"/>
          <a:srcRect/>
          <a:stretch>
            <a:fillRect/>
          </a:stretch>
        </p:blipFill>
        <p:spPr bwMode="auto">
          <a:xfrm>
            <a:off x="609600" y="285750"/>
            <a:ext cx="3100387" cy="1910380"/>
          </a:xfrm>
          <a:prstGeom prst="rect">
            <a:avLst/>
          </a:prstGeom>
          <a:noFill/>
        </p:spPr>
      </p:pic>
      <p:sp>
        <p:nvSpPr>
          <p:cNvPr id="4" name="TextBox 3"/>
          <p:cNvSpPr txBox="1"/>
          <p:nvPr/>
        </p:nvSpPr>
        <p:spPr>
          <a:xfrm>
            <a:off x="152401" y="2466260"/>
            <a:ext cx="3657599" cy="2462213"/>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 The people abandon the bag for better alternative offer are 133</a:t>
            </a:r>
          </a:p>
          <a:p>
            <a:r>
              <a:rPr lang="en-IN" sz="1400" dirty="0">
                <a:latin typeface="Times New Roman" panose="02020603050405020304" pitchFamily="18" charset="0"/>
              </a:rPr>
              <a:t>    2.The people abandon the bag for  Promo code not applicable  are 54</a:t>
            </a:r>
          </a:p>
          <a:p>
            <a:r>
              <a:rPr lang="en-IN" sz="1400" dirty="0">
                <a:latin typeface="Times New Roman" panose="02020603050405020304" pitchFamily="18" charset="0"/>
              </a:rPr>
              <a:t>    3.The people abandon the bag for  change in price  are 37</a:t>
            </a:r>
          </a:p>
          <a:p>
            <a:r>
              <a:rPr lang="en-IN" sz="1400" dirty="0">
                <a:latin typeface="Times New Roman" panose="02020603050405020304" pitchFamily="18" charset="0"/>
              </a:rPr>
              <a:t>    4. The people abandon the bag for  lack of trust  are 31</a:t>
            </a:r>
          </a:p>
          <a:p>
            <a:r>
              <a:rPr lang="en-IN" sz="1400" dirty="0">
                <a:latin typeface="Times New Roman" panose="02020603050405020304" pitchFamily="18" charset="0"/>
              </a:rPr>
              <a:t>    5. The people abandon the bag for  no preferred mode of payment  are 14</a:t>
            </a:r>
          </a:p>
        </p:txBody>
      </p:sp>
      <p:pic>
        <p:nvPicPr>
          <p:cNvPr id="5123" name="Picture 3" descr="C:\Users\Admin\Pictures\Saved Pictures\content on website.png"/>
          <p:cNvPicPr>
            <a:picLocks noChangeAspect="1" noChangeArrowheads="1"/>
          </p:cNvPicPr>
          <p:nvPr/>
        </p:nvPicPr>
        <p:blipFill>
          <a:blip r:embed="rId3"/>
          <a:srcRect/>
          <a:stretch>
            <a:fillRect/>
          </a:stretch>
        </p:blipFill>
        <p:spPr bwMode="auto">
          <a:xfrm>
            <a:off x="4962525" y="285751"/>
            <a:ext cx="3190875" cy="1958594"/>
          </a:xfrm>
          <a:prstGeom prst="rect">
            <a:avLst/>
          </a:prstGeom>
          <a:noFill/>
        </p:spPr>
      </p:pic>
      <p:sp>
        <p:nvSpPr>
          <p:cNvPr id="6" name="TextBox 5"/>
          <p:cNvSpPr txBox="1"/>
          <p:nvPr/>
        </p:nvSpPr>
        <p:spPr>
          <a:xfrm>
            <a:off x="5300165" y="2343150"/>
            <a:ext cx="3466012" cy="246221"/>
          </a:xfrm>
          <a:prstGeom prst="rect">
            <a:avLst/>
          </a:prstGeom>
          <a:noFill/>
        </p:spPr>
        <p:txBody>
          <a:bodyPr wrap="none" rtlCol="0">
            <a:spAutoFit/>
          </a:bodyPr>
          <a:lstStyle/>
          <a:p>
            <a:pPr algn="ctr"/>
            <a:r>
              <a:rPr lang="en-IN" sz="1000" dirty="0">
                <a:latin typeface="Times New Roman" panose="02020603050405020304" pitchFamily="18" charset="0"/>
              </a:rPr>
              <a:t>The content on the website must be easy to read and understand</a:t>
            </a:r>
          </a:p>
        </p:txBody>
      </p:sp>
      <p:sp>
        <p:nvSpPr>
          <p:cNvPr id="7" name="TextBox 6"/>
          <p:cNvSpPr txBox="1"/>
          <p:nvPr/>
        </p:nvSpPr>
        <p:spPr>
          <a:xfrm>
            <a:off x="3810000" y="2724150"/>
            <a:ext cx="5181600" cy="1969770"/>
          </a:xfrm>
          <a:prstGeom prst="rect">
            <a:avLst/>
          </a:prstGeom>
          <a:noFill/>
        </p:spPr>
        <p:txBody>
          <a:bodyPr wrap="square" rtlCol="0">
            <a:spAutoFit/>
          </a:bodyPr>
          <a:lstStyle/>
          <a:p>
            <a:r>
              <a:rPr lang="en-IN" sz="1200" dirty="0">
                <a:latin typeface="Times New Roman" panose="02020603050405020304" pitchFamily="18" charset="0"/>
              </a:rPr>
              <a:t>observation:-</a:t>
            </a:r>
          </a:p>
          <a:p>
            <a:r>
              <a:rPr lang="en-IN" sz="1200" dirty="0">
                <a:latin typeface="Times New Roman" panose="02020603050405020304" pitchFamily="18" charset="0"/>
              </a:rPr>
              <a:t>1.the content must be easy to read and understand by people in better way are 38</a:t>
            </a:r>
          </a:p>
          <a:p>
            <a:r>
              <a:rPr lang="en-IN" sz="1200" dirty="0">
                <a:latin typeface="Times New Roman" panose="02020603050405020304" pitchFamily="18" charset="0"/>
              </a:rPr>
              <a:t>2.the content must be easy to read and understand by people in better alternative way are 96</a:t>
            </a:r>
          </a:p>
          <a:p>
            <a:r>
              <a:rPr lang="en-IN" sz="1200" dirty="0">
                <a:latin typeface="Times New Roman" panose="02020603050405020304" pitchFamily="18" charset="0"/>
              </a:rPr>
              <a:t>3.the content must be easy to read and understand by people in lack are 31</a:t>
            </a:r>
          </a:p>
          <a:p>
            <a:r>
              <a:rPr lang="en-IN" sz="1200" dirty="0">
                <a:latin typeface="Times New Roman" panose="02020603050405020304" pitchFamily="18" charset="0"/>
              </a:rPr>
              <a:t>4.the content must be easy to read and understand by people in change in price are 37</a:t>
            </a:r>
          </a:p>
          <a:p>
            <a:r>
              <a:rPr lang="en-IN" sz="1200" dirty="0">
                <a:latin typeface="Times New Roman" panose="02020603050405020304" pitchFamily="18" charset="0"/>
              </a:rPr>
              <a:t>5.the content must be easy to read and understand by people in no preferred m are 14</a:t>
            </a:r>
          </a:p>
          <a:p>
            <a:endParaRPr lang="en-IN" sz="120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114550"/>
            <a:ext cx="3048000" cy="400110"/>
          </a:xfrm>
          <a:prstGeom prst="rect">
            <a:avLst/>
          </a:prstGeom>
          <a:noFill/>
        </p:spPr>
        <p:txBody>
          <a:bodyPr wrap="square" rtlCol="0">
            <a:spAutoFit/>
          </a:bodyPr>
          <a:lstStyle/>
          <a:p>
            <a:pPr algn="ctr"/>
            <a:r>
              <a:rPr lang="en-IN" sz="1000" dirty="0">
                <a:latin typeface="Times New Roman" panose="02020603050405020304" pitchFamily="18" charset="0"/>
              </a:rPr>
              <a:t>Information on similar product to the one highlighted  is important for product comparison</a:t>
            </a:r>
          </a:p>
        </p:txBody>
      </p:sp>
      <p:pic>
        <p:nvPicPr>
          <p:cNvPr id="6146" name="Picture 2" descr="C:\Users\Admin\Pictures\Saved Pictures\information on similar product.png"/>
          <p:cNvPicPr>
            <a:picLocks noChangeAspect="1" noChangeArrowheads="1"/>
          </p:cNvPicPr>
          <p:nvPr/>
        </p:nvPicPr>
        <p:blipFill>
          <a:blip r:embed="rId2"/>
          <a:srcRect/>
          <a:stretch>
            <a:fillRect/>
          </a:stretch>
        </p:blipFill>
        <p:spPr bwMode="auto">
          <a:xfrm>
            <a:off x="304800" y="285750"/>
            <a:ext cx="3276600" cy="1704273"/>
          </a:xfrm>
          <a:prstGeom prst="rect">
            <a:avLst/>
          </a:prstGeom>
          <a:noFill/>
        </p:spPr>
      </p:pic>
      <p:sp>
        <p:nvSpPr>
          <p:cNvPr id="4" name="TextBox 3"/>
          <p:cNvSpPr txBox="1"/>
          <p:nvPr/>
        </p:nvSpPr>
        <p:spPr>
          <a:xfrm>
            <a:off x="0" y="2800350"/>
            <a:ext cx="3048000"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1.information on similar product people who strongly agree are 116</a:t>
            </a:r>
          </a:p>
          <a:p>
            <a:r>
              <a:rPr lang="en-IN" sz="1400" dirty="0">
                <a:latin typeface="Times New Roman" panose="02020603050405020304" pitchFamily="18" charset="0"/>
              </a:rPr>
              <a:t>    2.information on similar product people who  agree are 92</a:t>
            </a:r>
          </a:p>
          <a:p>
            <a:r>
              <a:rPr lang="en-IN" sz="1400" dirty="0">
                <a:latin typeface="Times New Roman" panose="02020603050405020304" pitchFamily="18" charset="0"/>
              </a:rPr>
              <a:t>    3.information on similar product people who are indifferent are 43</a:t>
            </a:r>
          </a:p>
          <a:p>
            <a:r>
              <a:rPr lang="en-IN" sz="1400" dirty="0">
                <a:latin typeface="Times New Roman" panose="02020603050405020304" pitchFamily="18" charset="0"/>
              </a:rPr>
              <a:t>    4.information on similar product people who </a:t>
            </a:r>
            <a:r>
              <a:rPr lang="en-IN" sz="1400" dirty="0" err="1">
                <a:latin typeface="Times New Roman" panose="02020603050405020304" pitchFamily="18" charset="0"/>
              </a:rPr>
              <a:t>dis</a:t>
            </a:r>
            <a:r>
              <a:rPr lang="en-IN" sz="1400" dirty="0">
                <a:latin typeface="Times New Roman" panose="02020603050405020304" pitchFamily="18" charset="0"/>
              </a:rPr>
              <a:t>-agree are 18</a:t>
            </a:r>
          </a:p>
        </p:txBody>
      </p:sp>
      <p:pic>
        <p:nvPicPr>
          <p:cNvPr id="6147" name="Picture 3" descr="C:\Users\Admin\Pictures\Saved Pictures\complete information on seller.png"/>
          <p:cNvPicPr>
            <a:picLocks noChangeAspect="1" noChangeArrowheads="1"/>
          </p:cNvPicPr>
          <p:nvPr/>
        </p:nvPicPr>
        <p:blipFill>
          <a:blip r:embed="rId3"/>
          <a:srcRect/>
          <a:stretch>
            <a:fillRect/>
          </a:stretch>
        </p:blipFill>
        <p:spPr bwMode="auto">
          <a:xfrm>
            <a:off x="4648200" y="342356"/>
            <a:ext cx="3276600" cy="1848394"/>
          </a:xfrm>
          <a:prstGeom prst="rect">
            <a:avLst/>
          </a:prstGeom>
          <a:noFill/>
        </p:spPr>
      </p:pic>
      <p:sp>
        <p:nvSpPr>
          <p:cNvPr id="6" name="TextBox 5"/>
          <p:cNvSpPr txBox="1"/>
          <p:nvPr/>
        </p:nvSpPr>
        <p:spPr>
          <a:xfrm>
            <a:off x="5181600" y="2190750"/>
            <a:ext cx="3124200" cy="400110"/>
          </a:xfrm>
          <a:prstGeom prst="rect">
            <a:avLst/>
          </a:prstGeom>
          <a:noFill/>
        </p:spPr>
        <p:txBody>
          <a:bodyPr wrap="square" rtlCol="0">
            <a:spAutoFit/>
          </a:bodyPr>
          <a:lstStyle/>
          <a:p>
            <a:pPr algn="ctr"/>
            <a:r>
              <a:rPr lang="en-IN" sz="1000" dirty="0">
                <a:latin typeface="Times New Roman" panose="02020603050405020304" pitchFamily="18" charset="0"/>
              </a:rPr>
              <a:t>Complete information on listed seller and product being offered is important for purchase decision</a:t>
            </a:r>
          </a:p>
        </p:txBody>
      </p:sp>
      <p:sp>
        <p:nvSpPr>
          <p:cNvPr id="7" name="TextBox 6"/>
          <p:cNvSpPr txBox="1"/>
          <p:nvPr/>
        </p:nvSpPr>
        <p:spPr>
          <a:xfrm>
            <a:off x="2971800" y="2607310"/>
            <a:ext cx="5867400" cy="2462213"/>
          </a:xfrm>
          <a:prstGeom prst="rect">
            <a:avLst/>
          </a:prstGeom>
          <a:noFill/>
        </p:spPr>
        <p:txBody>
          <a:bodyPr wrap="square" rtlCol="0">
            <a:spAutoFit/>
          </a:bodyPr>
          <a:lstStyle/>
          <a:p>
            <a:r>
              <a:rPr lang="en-IN" sz="1400" dirty="0">
                <a:latin typeface="Times New Roman" panose="02020603050405020304" pitchFamily="18" charset="0"/>
              </a:rPr>
              <a:t>observation:- </a:t>
            </a:r>
          </a:p>
          <a:p>
            <a:r>
              <a:rPr lang="en-IN" sz="1400" dirty="0">
                <a:latin typeface="Times New Roman" panose="02020603050405020304" pitchFamily="18" charset="0"/>
              </a:rPr>
              <a:t>1.people  who agree on complete information on listed seller and product being offered is important by purchase factor are 101.</a:t>
            </a:r>
          </a:p>
          <a:p>
            <a:r>
              <a:rPr lang="en-IN" sz="1400" dirty="0">
                <a:latin typeface="Times New Roman" panose="02020603050405020304" pitchFamily="18" charset="0"/>
              </a:rPr>
              <a:t>  2.people who strongly agree on complete information on listed seller and product being offered is important by purchase factor are 87.</a:t>
            </a:r>
          </a:p>
          <a:p>
            <a:r>
              <a:rPr lang="en-IN" sz="1400" dirty="0">
                <a:latin typeface="Times New Roman" panose="02020603050405020304" pitchFamily="18" charset="0"/>
              </a:rPr>
              <a:t>  3.people who become indifferent on complete information on listed seller and product being offered is important by purchase factor are 52.</a:t>
            </a:r>
          </a:p>
          <a:p>
            <a:r>
              <a:rPr lang="en-IN" sz="1400" dirty="0">
                <a:latin typeface="Times New Roman" panose="02020603050405020304" pitchFamily="18" charset="0"/>
              </a:rPr>
              <a:t>  4.people  who disagree on complete information on listed seller and product being offered is important by purchase factor are 18.</a:t>
            </a:r>
          </a:p>
          <a:p>
            <a:r>
              <a:rPr lang="en-IN" sz="1400" dirty="0">
                <a:latin typeface="Times New Roman" panose="02020603050405020304" pitchFamily="18" charset="0"/>
              </a:rPr>
              <a:t>  5.people who  strongly disagree on complete information on listed seller and product being offered is important by purchase factor are 11.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114550"/>
            <a:ext cx="2666999" cy="400110"/>
          </a:xfrm>
          <a:prstGeom prst="rect">
            <a:avLst/>
          </a:prstGeom>
          <a:noFill/>
        </p:spPr>
        <p:txBody>
          <a:bodyPr wrap="square" rtlCol="0">
            <a:spAutoFit/>
          </a:bodyPr>
          <a:lstStyle/>
          <a:p>
            <a:pPr algn="ctr"/>
            <a:r>
              <a:rPr lang="en-IN" sz="1000" dirty="0">
                <a:latin typeface="Times New Roman" panose="02020603050405020304" pitchFamily="18" charset="0"/>
              </a:rPr>
              <a:t>All relevant information on listed products must be stated clearly</a:t>
            </a:r>
          </a:p>
        </p:txBody>
      </p:sp>
      <p:pic>
        <p:nvPicPr>
          <p:cNvPr id="7170" name="Picture 2" descr="C:\Users\Admin\Pictures\Saved Pictures\all relevant information.png"/>
          <p:cNvPicPr>
            <a:picLocks noChangeAspect="1" noChangeArrowheads="1"/>
          </p:cNvPicPr>
          <p:nvPr/>
        </p:nvPicPr>
        <p:blipFill>
          <a:blip r:embed="rId2"/>
          <a:srcRect/>
          <a:stretch>
            <a:fillRect/>
          </a:stretch>
        </p:blipFill>
        <p:spPr bwMode="auto">
          <a:xfrm>
            <a:off x="914400" y="209550"/>
            <a:ext cx="1905000" cy="1828800"/>
          </a:xfrm>
          <a:prstGeom prst="rect">
            <a:avLst/>
          </a:prstGeom>
          <a:noFill/>
        </p:spPr>
      </p:pic>
      <p:sp>
        <p:nvSpPr>
          <p:cNvPr id="4" name="TextBox 3"/>
          <p:cNvSpPr txBox="1"/>
          <p:nvPr/>
        </p:nvSpPr>
        <p:spPr>
          <a:xfrm>
            <a:off x="609600" y="2495550"/>
            <a:ext cx="3429000" cy="2246769"/>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 people who agree on all relevant information on listed products are 132</a:t>
            </a:r>
          </a:p>
          <a:p>
            <a:r>
              <a:rPr lang="en-IN" sz="1400" dirty="0">
                <a:latin typeface="Times New Roman" panose="02020603050405020304" pitchFamily="18" charset="0"/>
              </a:rPr>
              <a:t>2.people who strongly agree on all relevant information on listed products are 107</a:t>
            </a:r>
          </a:p>
          <a:p>
            <a:r>
              <a:rPr lang="en-IN" sz="1400" dirty="0">
                <a:latin typeface="Times New Roman" panose="02020603050405020304" pitchFamily="18" charset="0"/>
              </a:rPr>
              <a:t>3.people who strongly dis-agree on all relevant information on listed products are 18</a:t>
            </a:r>
          </a:p>
          <a:p>
            <a:r>
              <a:rPr lang="en-IN" sz="1400" dirty="0">
                <a:latin typeface="Times New Roman" panose="02020603050405020304" pitchFamily="18" charset="0"/>
              </a:rPr>
              <a:t>4.people who disagree on all relevant information on listed products are 12</a:t>
            </a:r>
          </a:p>
        </p:txBody>
      </p:sp>
      <p:sp>
        <p:nvSpPr>
          <p:cNvPr id="5" name="TextBox 4"/>
          <p:cNvSpPr txBox="1"/>
          <p:nvPr/>
        </p:nvSpPr>
        <p:spPr>
          <a:xfrm>
            <a:off x="5625371" y="2173129"/>
            <a:ext cx="1697901" cy="246221"/>
          </a:xfrm>
          <a:prstGeom prst="rect">
            <a:avLst/>
          </a:prstGeom>
          <a:noFill/>
        </p:spPr>
        <p:txBody>
          <a:bodyPr wrap="none" rtlCol="0">
            <a:spAutoFit/>
          </a:bodyPr>
          <a:lstStyle/>
          <a:p>
            <a:pPr algn="ctr"/>
            <a:r>
              <a:rPr lang="en-IN" sz="1000" dirty="0">
                <a:latin typeface="Times New Roman" panose="02020603050405020304" pitchFamily="18" charset="0"/>
              </a:rPr>
              <a:t>Ease of navigation in website</a:t>
            </a:r>
          </a:p>
        </p:txBody>
      </p:sp>
      <p:sp>
        <p:nvSpPr>
          <p:cNvPr id="6" name="TextBox 5"/>
          <p:cNvSpPr txBox="1"/>
          <p:nvPr/>
        </p:nvSpPr>
        <p:spPr>
          <a:xfrm>
            <a:off x="5334000" y="2647950"/>
            <a:ext cx="3047999" cy="2031325"/>
          </a:xfrm>
          <a:prstGeom prst="rect">
            <a:avLst/>
          </a:prstGeom>
          <a:noFill/>
        </p:spPr>
        <p:txBody>
          <a:bodyPr wrap="square" rtlCol="0">
            <a:spAutoFit/>
          </a:bodyPr>
          <a:lstStyle/>
          <a:p>
            <a:r>
              <a:rPr lang="en-IN" sz="1400" dirty="0">
                <a:latin typeface="Times New Roman" panose="02020603050405020304" pitchFamily="18" charset="0"/>
              </a:rPr>
              <a:t> observation:-</a:t>
            </a:r>
          </a:p>
          <a:p>
            <a:r>
              <a:rPr lang="en-IN" sz="1400" dirty="0">
                <a:latin typeface="Times New Roman" panose="02020603050405020304" pitchFamily="18" charset="0"/>
              </a:rPr>
              <a:t>1.people who strongly agree on ease of navigation are 141.</a:t>
            </a:r>
          </a:p>
          <a:p>
            <a:r>
              <a:rPr lang="en-IN" sz="1400" dirty="0">
                <a:latin typeface="Times New Roman" panose="02020603050405020304" pitchFamily="18" charset="0"/>
              </a:rPr>
              <a:t>2.people who agree on ease of navigation are 105</a:t>
            </a:r>
          </a:p>
          <a:p>
            <a:r>
              <a:rPr lang="en-IN" sz="1400" dirty="0">
                <a:latin typeface="Times New Roman" panose="02020603050405020304" pitchFamily="18" charset="0"/>
              </a:rPr>
              <a:t>3.people who strongly  disagree on ease of navigation are 18</a:t>
            </a:r>
          </a:p>
          <a:p>
            <a:r>
              <a:rPr lang="en-IN" sz="1400" dirty="0">
                <a:latin typeface="Times New Roman" panose="02020603050405020304" pitchFamily="18" charset="0"/>
              </a:rPr>
              <a:t>4.people who disagree on ease of navigation are 5</a:t>
            </a:r>
          </a:p>
        </p:txBody>
      </p:sp>
      <p:pic>
        <p:nvPicPr>
          <p:cNvPr id="7171" name="Picture 3" descr="C:\Users\Admin\Pictures\Saved Pictures\ease of navigation.png"/>
          <p:cNvPicPr>
            <a:picLocks noChangeAspect="1" noChangeArrowheads="1"/>
          </p:cNvPicPr>
          <p:nvPr/>
        </p:nvPicPr>
        <p:blipFill>
          <a:blip r:embed="rId3"/>
          <a:srcRect/>
          <a:stretch>
            <a:fillRect/>
          </a:stretch>
        </p:blipFill>
        <p:spPr bwMode="auto">
          <a:xfrm>
            <a:off x="5638800" y="267462"/>
            <a:ext cx="1924050" cy="184708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2656" y="2249329"/>
            <a:ext cx="1737975" cy="246221"/>
          </a:xfrm>
          <a:prstGeom prst="rect">
            <a:avLst/>
          </a:prstGeom>
          <a:noFill/>
        </p:spPr>
        <p:txBody>
          <a:bodyPr wrap="none" rtlCol="0">
            <a:spAutoFit/>
          </a:bodyPr>
          <a:lstStyle/>
          <a:p>
            <a:pPr algn="ctr"/>
            <a:r>
              <a:rPr lang="en-IN" sz="1000" dirty="0">
                <a:latin typeface="Times New Roman" panose="02020603050405020304" pitchFamily="18" charset="0"/>
              </a:rPr>
              <a:t>Loading and processing speed</a:t>
            </a:r>
          </a:p>
        </p:txBody>
      </p:sp>
      <p:pic>
        <p:nvPicPr>
          <p:cNvPr id="8194" name="Picture 2" descr="C:\Users\Admin\Pictures\Saved Pictures\loading and processing speed.png"/>
          <p:cNvPicPr>
            <a:picLocks noChangeAspect="1" noChangeArrowheads="1"/>
          </p:cNvPicPr>
          <p:nvPr/>
        </p:nvPicPr>
        <p:blipFill>
          <a:blip r:embed="rId2"/>
          <a:srcRect/>
          <a:stretch>
            <a:fillRect/>
          </a:stretch>
        </p:blipFill>
        <p:spPr bwMode="auto">
          <a:xfrm>
            <a:off x="1066800" y="133350"/>
            <a:ext cx="2152649" cy="2070849"/>
          </a:xfrm>
          <a:prstGeom prst="rect">
            <a:avLst/>
          </a:prstGeom>
          <a:noFill/>
        </p:spPr>
      </p:pic>
      <p:sp>
        <p:nvSpPr>
          <p:cNvPr id="4" name="TextBox 3"/>
          <p:cNvSpPr txBox="1"/>
          <p:nvPr/>
        </p:nvSpPr>
        <p:spPr>
          <a:xfrm>
            <a:off x="609600" y="2647950"/>
            <a:ext cx="3657600" cy="2462213"/>
          </a:xfrm>
          <a:prstGeom prst="rect">
            <a:avLst/>
          </a:prstGeom>
          <a:noFill/>
        </p:spPr>
        <p:txBody>
          <a:bodyPr wrap="square" rtlCol="0">
            <a:spAutoFit/>
          </a:bodyPr>
          <a:lstStyle/>
          <a:p>
            <a:r>
              <a:rPr lang="en-IN" sz="1400" dirty="0">
                <a:latin typeface="Times New Roman" panose="02020603050405020304" pitchFamily="18" charset="0"/>
              </a:rPr>
              <a:t>observation :- </a:t>
            </a:r>
          </a:p>
          <a:p>
            <a:r>
              <a:rPr lang="en-IN" sz="1400" dirty="0">
                <a:latin typeface="Times New Roman" panose="02020603050405020304" pitchFamily="18" charset="0"/>
              </a:rPr>
              <a:t>1.people who strongly agree on loading and processing speed are 115.</a:t>
            </a:r>
          </a:p>
          <a:p>
            <a:r>
              <a:rPr lang="en-IN" sz="1400" dirty="0">
                <a:latin typeface="Times New Roman" panose="02020603050405020304" pitchFamily="18" charset="0"/>
              </a:rPr>
              <a:t>    2.people who agree on loading and processing the speed are 112.</a:t>
            </a:r>
          </a:p>
          <a:p>
            <a:r>
              <a:rPr lang="en-IN" sz="1400" dirty="0">
                <a:latin typeface="Times New Roman" panose="02020603050405020304" pitchFamily="18" charset="0"/>
              </a:rPr>
              <a:t>    3.people who </a:t>
            </a:r>
            <a:r>
              <a:rPr lang="en-IN" sz="1400" dirty="0" err="1">
                <a:latin typeface="Times New Roman" panose="02020603050405020304" pitchFamily="18" charset="0"/>
              </a:rPr>
              <a:t>dis</a:t>
            </a:r>
            <a:r>
              <a:rPr lang="en-IN" sz="1400" dirty="0">
                <a:latin typeface="Times New Roman" panose="02020603050405020304" pitchFamily="18" charset="0"/>
              </a:rPr>
              <a:t>-agree on loading and processing the speed are 18.</a:t>
            </a:r>
          </a:p>
          <a:p>
            <a:r>
              <a:rPr lang="en-IN" sz="1400" dirty="0">
                <a:latin typeface="Times New Roman" panose="02020603050405020304" pitchFamily="18" charset="0"/>
              </a:rPr>
              <a:t>    4.people who are indifferent in loading and processing the speed are 12.</a:t>
            </a:r>
          </a:p>
          <a:p>
            <a:r>
              <a:rPr lang="en-IN" sz="1400" dirty="0">
                <a:latin typeface="Times New Roman" panose="02020603050405020304" pitchFamily="18" charset="0"/>
              </a:rPr>
              <a:t>    5.people who are strongly </a:t>
            </a:r>
            <a:r>
              <a:rPr lang="en-IN" sz="1400" dirty="0" err="1">
                <a:latin typeface="Times New Roman" panose="02020603050405020304" pitchFamily="18" charset="0"/>
              </a:rPr>
              <a:t>dis</a:t>
            </a:r>
            <a:r>
              <a:rPr lang="en-IN" sz="1400" dirty="0">
                <a:latin typeface="Times New Roman" panose="02020603050405020304" pitchFamily="18" charset="0"/>
              </a:rPr>
              <a:t>-agree on loading and processing the speed are 12</a:t>
            </a:r>
          </a:p>
        </p:txBody>
      </p:sp>
      <p:sp>
        <p:nvSpPr>
          <p:cNvPr id="5" name="TextBox 4"/>
          <p:cNvSpPr txBox="1"/>
          <p:nvPr/>
        </p:nvSpPr>
        <p:spPr>
          <a:xfrm>
            <a:off x="5354521" y="2266950"/>
            <a:ext cx="2113079" cy="246221"/>
          </a:xfrm>
          <a:prstGeom prst="rect">
            <a:avLst/>
          </a:prstGeom>
          <a:noFill/>
        </p:spPr>
        <p:txBody>
          <a:bodyPr wrap="none" rtlCol="0">
            <a:spAutoFit/>
          </a:bodyPr>
          <a:lstStyle/>
          <a:p>
            <a:pPr algn="ctr"/>
            <a:r>
              <a:rPr lang="en-IN" sz="1000" dirty="0">
                <a:latin typeface="Times New Roman" panose="02020603050405020304" pitchFamily="18" charset="0"/>
              </a:rPr>
              <a:t>User friendly Interface of the website</a:t>
            </a:r>
          </a:p>
        </p:txBody>
      </p:sp>
      <p:pic>
        <p:nvPicPr>
          <p:cNvPr id="8195" name="Picture 3" descr="C:\Users\Admin\Pictures\Saved Pictures\user friendly interface.png"/>
          <p:cNvPicPr>
            <a:picLocks noChangeAspect="1" noChangeArrowheads="1"/>
          </p:cNvPicPr>
          <p:nvPr/>
        </p:nvPicPr>
        <p:blipFill>
          <a:blip r:embed="rId3"/>
          <a:srcRect/>
          <a:stretch>
            <a:fillRect/>
          </a:stretch>
        </p:blipFill>
        <p:spPr bwMode="auto">
          <a:xfrm>
            <a:off x="5238749" y="273557"/>
            <a:ext cx="2076451" cy="1993393"/>
          </a:xfrm>
          <a:prstGeom prst="rect">
            <a:avLst/>
          </a:prstGeom>
          <a:noFill/>
        </p:spPr>
      </p:pic>
      <p:sp>
        <p:nvSpPr>
          <p:cNvPr id="7" name="TextBox 6"/>
          <p:cNvSpPr txBox="1"/>
          <p:nvPr/>
        </p:nvSpPr>
        <p:spPr>
          <a:xfrm>
            <a:off x="4495801" y="2813268"/>
            <a:ext cx="4267199"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 people who strongly agree on user-friendly interface of the website are 45.</a:t>
            </a:r>
          </a:p>
          <a:p>
            <a:r>
              <a:rPr lang="en-IN" sz="1400" dirty="0">
                <a:latin typeface="Times New Roman" panose="02020603050405020304" pitchFamily="18" charset="0"/>
              </a:rPr>
              <a:t>2. people who  strongly disagree on user-friendly interface of website are 18.</a:t>
            </a:r>
          </a:p>
          <a:p>
            <a:r>
              <a:rPr lang="en-IN" sz="1400" dirty="0">
                <a:latin typeface="Times New Roman" panose="02020603050405020304" pitchFamily="18" charset="0"/>
              </a:rPr>
              <a:t>3.people who  dis-agree on user-friendly interface of website are 12</a:t>
            </a:r>
          </a:p>
          <a:p>
            <a:r>
              <a:rPr lang="en-IN" sz="1400" dirty="0">
                <a:latin typeface="Times New Roman" panose="02020603050405020304" pitchFamily="18" charset="0"/>
              </a:rPr>
              <a:t>4. people who are indifferent on user friendly interface on website are 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8590" y="2266950"/>
            <a:ext cx="2036135" cy="276999"/>
          </a:xfrm>
          <a:prstGeom prst="rect">
            <a:avLst/>
          </a:prstGeom>
          <a:noFill/>
        </p:spPr>
        <p:txBody>
          <a:bodyPr wrap="none" rtlCol="0">
            <a:spAutoFit/>
          </a:bodyPr>
          <a:lstStyle/>
          <a:p>
            <a:pPr algn="ctr"/>
            <a:r>
              <a:rPr lang="en-IN" sz="1200" dirty="0">
                <a:latin typeface="Times New Roman" panose="02020603050405020304" pitchFamily="18" charset="0"/>
              </a:rPr>
              <a:t>Convenient Payment methods</a:t>
            </a:r>
          </a:p>
        </p:txBody>
      </p:sp>
      <p:pic>
        <p:nvPicPr>
          <p:cNvPr id="9218" name="Picture 2" descr="C:\Users\Admin\Pictures\Saved Pictures\convinient payment methods.png"/>
          <p:cNvPicPr>
            <a:picLocks noChangeAspect="1" noChangeArrowheads="1"/>
          </p:cNvPicPr>
          <p:nvPr/>
        </p:nvPicPr>
        <p:blipFill>
          <a:blip r:embed="rId2"/>
          <a:srcRect/>
          <a:stretch>
            <a:fillRect/>
          </a:stretch>
        </p:blipFill>
        <p:spPr bwMode="auto">
          <a:xfrm>
            <a:off x="1295401" y="285751"/>
            <a:ext cx="1447800" cy="1786488"/>
          </a:xfrm>
          <a:prstGeom prst="rect">
            <a:avLst/>
          </a:prstGeom>
          <a:noFill/>
        </p:spPr>
      </p:pic>
      <p:sp>
        <p:nvSpPr>
          <p:cNvPr id="4" name="TextBox 3"/>
          <p:cNvSpPr txBox="1"/>
          <p:nvPr/>
        </p:nvSpPr>
        <p:spPr>
          <a:xfrm>
            <a:off x="457200" y="2800350"/>
            <a:ext cx="3200400" cy="1600438"/>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strongly agree on convenient payment methods are 159.</a:t>
            </a:r>
          </a:p>
          <a:p>
            <a:r>
              <a:rPr lang="en-IN" sz="1400" dirty="0">
                <a:latin typeface="Times New Roman" panose="02020603050405020304" pitchFamily="18" charset="0"/>
              </a:rPr>
              <a:t> 2.people who agree on convenient payment methods are 80.</a:t>
            </a:r>
          </a:p>
          <a:p>
            <a:r>
              <a:rPr lang="en-IN" sz="1400" dirty="0">
                <a:latin typeface="Times New Roman" panose="02020603050405020304" pitchFamily="18" charset="0"/>
              </a:rPr>
              <a:t> 3.people who dies-agree on  convenient payment methods are 30</a:t>
            </a:r>
          </a:p>
        </p:txBody>
      </p:sp>
      <p:sp>
        <p:nvSpPr>
          <p:cNvPr id="5" name="TextBox 4"/>
          <p:cNvSpPr txBox="1"/>
          <p:nvPr/>
        </p:nvSpPr>
        <p:spPr>
          <a:xfrm>
            <a:off x="5410200" y="2247840"/>
            <a:ext cx="2895600" cy="400110"/>
          </a:xfrm>
          <a:prstGeom prst="rect">
            <a:avLst/>
          </a:prstGeom>
          <a:noFill/>
        </p:spPr>
        <p:txBody>
          <a:bodyPr wrap="square" rtlCol="0">
            <a:spAutoFit/>
          </a:bodyPr>
          <a:lstStyle/>
          <a:p>
            <a:pPr algn="ctr"/>
            <a:r>
              <a:rPr lang="en-IN" sz="1000" dirty="0">
                <a:latin typeface="Times New Roman" panose="02020603050405020304" pitchFamily="18" charset="0"/>
              </a:rPr>
              <a:t>Trust that the online retail store will </a:t>
            </a:r>
            <a:r>
              <a:rPr lang="en-IN" sz="1000" dirty="0" err="1">
                <a:latin typeface="Times New Roman" panose="02020603050405020304" pitchFamily="18" charset="0"/>
              </a:rPr>
              <a:t>fulfill</a:t>
            </a:r>
            <a:r>
              <a:rPr lang="en-IN" sz="1000" dirty="0">
                <a:latin typeface="Times New Roman" panose="02020603050405020304" pitchFamily="18" charset="0"/>
              </a:rPr>
              <a:t>  its part of the transaction at the stipulated time</a:t>
            </a:r>
          </a:p>
        </p:txBody>
      </p:sp>
      <p:pic>
        <p:nvPicPr>
          <p:cNvPr id="9219" name="Picture 3" descr="C:\Users\Admin\Pictures\Saved Pictures\trust that online.png"/>
          <p:cNvPicPr>
            <a:picLocks noChangeAspect="1" noChangeArrowheads="1"/>
          </p:cNvPicPr>
          <p:nvPr/>
        </p:nvPicPr>
        <p:blipFill>
          <a:blip r:embed="rId3"/>
          <a:srcRect/>
          <a:stretch>
            <a:fillRect/>
          </a:stretch>
        </p:blipFill>
        <p:spPr bwMode="auto">
          <a:xfrm>
            <a:off x="5995988" y="285750"/>
            <a:ext cx="1776412" cy="1701951"/>
          </a:xfrm>
          <a:prstGeom prst="rect">
            <a:avLst/>
          </a:prstGeom>
          <a:noFill/>
        </p:spPr>
      </p:pic>
      <p:sp>
        <p:nvSpPr>
          <p:cNvPr id="7" name="TextBox 6"/>
          <p:cNvSpPr txBox="1"/>
          <p:nvPr/>
        </p:nvSpPr>
        <p:spPr>
          <a:xfrm>
            <a:off x="3657600" y="2800350"/>
            <a:ext cx="5181600"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strongly agree on the trust that online retail score will </a:t>
            </a:r>
            <a:r>
              <a:rPr lang="en-IN" sz="1400" dirty="0" err="1">
                <a:latin typeface="Times New Roman" panose="02020603050405020304" pitchFamily="18" charset="0"/>
              </a:rPr>
              <a:t>fulfill</a:t>
            </a:r>
            <a:r>
              <a:rPr lang="en-IN" sz="1400" dirty="0">
                <a:latin typeface="Times New Roman" panose="02020603050405020304" pitchFamily="18" charset="0"/>
              </a:rPr>
              <a:t> its part of transaction at the stipulated time are 141</a:t>
            </a:r>
          </a:p>
          <a:p>
            <a:r>
              <a:rPr lang="en-IN" sz="1400" dirty="0">
                <a:latin typeface="Times New Roman" panose="02020603050405020304" pitchFamily="18" charset="0"/>
              </a:rPr>
              <a:t>2.people who  agree on the trust that online retail score will </a:t>
            </a:r>
            <a:r>
              <a:rPr lang="en-IN" sz="1400" dirty="0" err="1">
                <a:latin typeface="Times New Roman" panose="02020603050405020304" pitchFamily="18" charset="0"/>
              </a:rPr>
              <a:t>fulfill</a:t>
            </a:r>
            <a:r>
              <a:rPr lang="en-IN" sz="1400" dirty="0">
                <a:latin typeface="Times New Roman" panose="02020603050405020304" pitchFamily="18" charset="0"/>
              </a:rPr>
              <a:t> its part of transaction at the stipulated time are 86</a:t>
            </a:r>
          </a:p>
          <a:p>
            <a:r>
              <a:rPr lang="en-IN" sz="1400" dirty="0">
                <a:latin typeface="Times New Roman" panose="02020603050405020304" pitchFamily="18" charset="0"/>
              </a:rPr>
              <a:t>3.people who  disagree on the trust that online retail score will </a:t>
            </a:r>
            <a:r>
              <a:rPr lang="en-IN" sz="1400" dirty="0" err="1">
                <a:latin typeface="Times New Roman" panose="02020603050405020304" pitchFamily="18" charset="0"/>
              </a:rPr>
              <a:t>fulfill</a:t>
            </a:r>
            <a:r>
              <a:rPr lang="en-IN" sz="1400" dirty="0">
                <a:latin typeface="Times New Roman" panose="02020603050405020304" pitchFamily="18" charset="0"/>
              </a:rPr>
              <a:t> its part of transaction at the stipulated time are 30.</a:t>
            </a:r>
          </a:p>
          <a:p>
            <a:r>
              <a:rPr lang="en-IN" sz="1400" dirty="0">
                <a:latin typeface="Times New Roman" panose="02020603050405020304" pitchFamily="18" charset="0"/>
              </a:rPr>
              <a:t>4.people who  are indifferent on the trust that online retail score will </a:t>
            </a:r>
            <a:r>
              <a:rPr lang="en-IN" sz="1400" dirty="0" err="1">
                <a:latin typeface="Times New Roman" panose="02020603050405020304" pitchFamily="18" charset="0"/>
              </a:rPr>
              <a:t>fulfill</a:t>
            </a:r>
            <a:r>
              <a:rPr lang="en-IN" sz="1400" dirty="0">
                <a:latin typeface="Times New Roman" panose="02020603050405020304" pitchFamily="18" charset="0"/>
              </a:rPr>
              <a:t> its part of transaction at the stipulated time are 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84506318-31DF-4DB1-B3C1-D2273F1796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0D3B8E-44B5-4250-BF62-C60C004F6522}"/>
              </a:ext>
            </a:extLst>
          </p:cNvPr>
          <p:cNvSpPr>
            <a:spLocks noGrp="1"/>
          </p:cNvSpPr>
          <p:nvPr>
            <p:ph type="title"/>
          </p:nvPr>
        </p:nvSpPr>
        <p:spPr/>
        <p:txBody>
          <a:bodyPr rtlCol="0"/>
          <a:lstStyle/>
          <a:p>
            <a:r>
              <a:rPr lang="en-US" sz="2800" b="1" dirty="0">
                <a:latin typeface="Times New Roman" panose="02020603050405020304" pitchFamily="18" charset="0"/>
                <a:cs typeface="Times New Roman" panose="02020603050405020304" pitchFamily="18" charset="0"/>
              </a:rPr>
              <a:t>Problem</a:t>
            </a:r>
            <a:r>
              <a:rPr lang="en-US" sz="2800" b="1" dirty="0">
                <a:latin typeface="Times New Roman" panose="02020603050405020304" pitchFamily="18" charset="0"/>
              </a:rPr>
              <a:t> Statement</a:t>
            </a:r>
          </a:p>
        </p:txBody>
      </p:sp>
      <p:sp>
        <p:nvSpPr>
          <p:cNvPr id="3" name="Content Placeholder 2">
            <a:extLst>
              <a:ext uri="{D3D754C4-9465-4B1B-8E33-33D9E306DA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73E388-2950-4EA2-A590-0D8A6F980FB3}"/>
              </a:ext>
            </a:extLst>
          </p:cNvPr>
          <p:cNvSpPr>
            <a:spLocks noGrp="1"/>
          </p:cNvSpPr>
          <p:nvPr>
            <p:ph idx="1"/>
          </p:nvPr>
        </p:nvSpPr>
        <p:spPr/>
        <p:txBody>
          <a:bodyPr vert="horz" rtlCol="0">
            <a:normAutofit/>
          </a:bodyPr>
          <a:lstStyle/>
          <a:p>
            <a:r>
              <a:rPr lang="en-US" sz="1400" b="0" dirty="0">
                <a:solidFill>
                  <a:schemeClr val="tx1"/>
                </a:solidFill>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a:t>
            </a:r>
            <a:br>
              <a:rPr lang="en-US" sz="1400" b="0" dirty="0">
                <a:latin typeface="Times New Roman" panose="02020603050405020304" pitchFamily="18" charset="0"/>
                <a:cs typeface="Times New Roman" panose="02020603050405020304" pitchFamily="18" charset="0"/>
              </a:rPr>
            </a:br>
            <a:endParaRPr lang="en-US" sz="1400" b="0" dirty="0">
              <a:latin typeface="Times New Roman" panose="02020603050405020304" pitchFamily="18" charset="0"/>
              <a:cs typeface="Times New Roman" panose="02020603050405020304" pitchFamily="18" charset="0"/>
            </a:endParaRPr>
          </a:p>
          <a:p>
            <a:r>
              <a:rPr lang="en-US" sz="1400" b="0" dirty="0">
                <a:solidFill>
                  <a:schemeClr val="tx1"/>
                </a:solidFill>
                <a:latin typeface="Times New Roman" panose="02020603050405020304" pitchFamily="18" charset="0"/>
                <a:cs typeface="Times New Roman" panose="02020603050405020304" pitchFamily="18" charset="0"/>
              </a:rPr>
              <a:t>A comprehensive review of the literature, theories and models have been carried</a:t>
            </a:r>
            <a:br>
              <a:rPr lang="en-US" sz="1400" b="0" dirty="0">
                <a:latin typeface="Times New Roman" panose="02020603050405020304" pitchFamily="18" charset="0"/>
                <a:cs typeface="Times New Roman" panose="02020603050405020304" pitchFamily="18" charset="0"/>
              </a:rPr>
            </a:br>
            <a:r>
              <a:rPr lang="en-US" sz="1400" b="0" dirty="0">
                <a:solidFill>
                  <a:schemeClr val="tx1"/>
                </a:solidFill>
                <a:latin typeface="Times New Roman" panose="02020603050405020304" pitchFamily="18" charset="0"/>
                <a:cs typeface="Times New Roman" panose="02020603050405020304" pitchFamily="18" charset="0"/>
              </a:rPr>
              <a:t>out to propose the models for customer activation and customer retention. </a:t>
            </a:r>
          </a:p>
        </p:txBody>
      </p:sp>
    </p:spTree>
    <p:extLst>
      <p:ext uri="{AB19D886-EB68-4C20-AA11-3BDDD9BCA19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2773" y="2096929"/>
            <a:ext cx="1858201" cy="246221"/>
          </a:xfrm>
          <a:prstGeom prst="rect">
            <a:avLst/>
          </a:prstGeom>
          <a:noFill/>
        </p:spPr>
        <p:txBody>
          <a:bodyPr wrap="none" rtlCol="0">
            <a:spAutoFit/>
          </a:bodyPr>
          <a:lstStyle/>
          <a:p>
            <a:pPr algn="ctr"/>
            <a:r>
              <a:rPr lang="en-IN" sz="1000" dirty="0">
                <a:latin typeface="Times New Roman" panose="02020603050405020304" pitchFamily="18" charset="0"/>
              </a:rPr>
              <a:t>Empathy towards the consumers</a:t>
            </a:r>
          </a:p>
        </p:txBody>
      </p:sp>
      <p:pic>
        <p:nvPicPr>
          <p:cNvPr id="10242" name="Picture 2" descr="C:\Users\Admin\Pictures\Saved Pictures\empathy.png"/>
          <p:cNvPicPr>
            <a:picLocks noChangeAspect="1" noChangeArrowheads="1"/>
          </p:cNvPicPr>
          <p:nvPr/>
        </p:nvPicPr>
        <p:blipFill>
          <a:blip r:embed="rId2"/>
          <a:srcRect/>
          <a:stretch>
            <a:fillRect/>
          </a:stretch>
        </p:blipFill>
        <p:spPr bwMode="auto">
          <a:xfrm>
            <a:off x="838200" y="133350"/>
            <a:ext cx="2133600" cy="1755648"/>
          </a:xfrm>
          <a:prstGeom prst="rect">
            <a:avLst/>
          </a:prstGeom>
          <a:noFill/>
        </p:spPr>
      </p:pic>
      <p:sp>
        <p:nvSpPr>
          <p:cNvPr id="4" name="TextBox 3"/>
          <p:cNvSpPr txBox="1"/>
          <p:nvPr/>
        </p:nvSpPr>
        <p:spPr>
          <a:xfrm>
            <a:off x="304800" y="2571750"/>
            <a:ext cx="3505200"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 people who strongly agree on empathy towards the consumer are 194.</a:t>
            </a:r>
          </a:p>
          <a:p>
            <a:r>
              <a:rPr lang="en-IN" sz="1400" dirty="0">
                <a:latin typeface="Times New Roman" panose="02020603050405020304" pitchFamily="18" charset="0"/>
              </a:rPr>
              <a:t>2.people who  agree on empathy towards the consumer are 42</a:t>
            </a:r>
          </a:p>
          <a:p>
            <a:r>
              <a:rPr lang="en-IN" sz="1400" dirty="0">
                <a:latin typeface="Times New Roman" panose="02020603050405020304" pitchFamily="18" charset="0"/>
              </a:rPr>
              <a:t>3.people who strongly disagree on empathy towards the consumer are 18.</a:t>
            </a:r>
          </a:p>
          <a:p>
            <a:r>
              <a:rPr lang="en-IN" sz="1400" dirty="0">
                <a:latin typeface="Times New Roman" panose="02020603050405020304" pitchFamily="18" charset="0"/>
              </a:rPr>
              <a:t>4.people who are indifferent  on empathy towards the consumer are 15.</a:t>
            </a:r>
          </a:p>
        </p:txBody>
      </p:sp>
      <p:sp>
        <p:nvSpPr>
          <p:cNvPr id="5" name="TextBox 4"/>
          <p:cNvSpPr txBox="1"/>
          <p:nvPr/>
        </p:nvSpPr>
        <p:spPr>
          <a:xfrm>
            <a:off x="4899185" y="2038350"/>
            <a:ext cx="2903359" cy="246221"/>
          </a:xfrm>
          <a:prstGeom prst="rect">
            <a:avLst/>
          </a:prstGeom>
          <a:noFill/>
        </p:spPr>
        <p:txBody>
          <a:bodyPr wrap="none" rtlCol="0">
            <a:spAutoFit/>
          </a:bodyPr>
          <a:lstStyle/>
          <a:p>
            <a:pPr algn="ctr"/>
            <a:r>
              <a:rPr lang="en-IN" sz="1000" dirty="0">
                <a:latin typeface="Times New Roman" panose="02020603050405020304" pitchFamily="18" charset="0"/>
              </a:rPr>
              <a:t>Being able to </a:t>
            </a:r>
            <a:r>
              <a:rPr lang="en-IN" sz="1000" dirty="0" err="1">
                <a:latin typeface="Times New Roman" panose="02020603050405020304" pitchFamily="18" charset="0"/>
              </a:rPr>
              <a:t>guarentee</a:t>
            </a:r>
            <a:r>
              <a:rPr lang="en-IN" sz="1000" dirty="0">
                <a:latin typeface="Times New Roman" panose="02020603050405020304" pitchFamily="18" charset="0"/>
              </a:rPr>
              <a:t> the privacy of the customer</a:t>
            </a:r>
          </a:p>
        </p:txBody>
      </p:sp>
      <p:sp>
        <p:nvSpPr>
          <p:cNvPr id="6" name="TextBox 5"/>
          <p:cNvSpPr txBox="1"/>
          <p:nvPr/>
        </p:nvSpPr>
        <p:spPr>
          <a:xfrm>
            <a:off x="4800600" y="2571750"/>
            <a:ext cx="3505200" cy="1815882"/>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are strongly agree on being able to guarantee the privacy of the customer are 185.</a:t>
            </a:r>
          </a:p>
          <a:p>
            <a:r>
              <a:rPr lang="en-IN" sz="1400" dirty="0">
                <a:latin typeface="Times New Roman" panose="02020603050405020304" pitchFamily="18" charset="0"/>
              </a:rPr>
              <a:t>2.people who agree on being able to guarantee the privacy of the customer are 58.</a:t>
            </a:r>
          </a:p>
          <a:p>
            <a:r>
              <a:rPr lang="en-IN" sz="1400" dirty="0">
                <a:latin typeface="Times New Roman" panose="02020603050405020304" pitchFamily="18" charset="0"/>
              </a:rPr>
              <a:t>3.people who are indifferent on being able to guarantee the privacy of the customer are 26</a:t>
            </a:r>
          </a:p>
        </p:txBody>
      </p:sp>
      <p:pic>
        <p:nvPicPr>
          <p:cNvPr id="10243" name="Picture 3" descr="C:\Users\Admin\Pictures\Saved Pictures\being able to gauanteee the privacy of customer.png"/>
          <p:cNvPicPr>
            <a:picLocks noChangeAspect="1" noChangeArrowheads="1"/>
          </p:cNvPicPr>
          <p:nvPr/>
        </p:nvPicPr>
        <p:blipFill>
          <a:blip r:embed="rId3"/>
          <a:srcRect/>
          <a:stretch>
            <a:fillRect/>
          </a:stretch>
        </p:blipFill>
        <p:spPr bwMode="auto">
          <a:xfrm>
            <a:off x="5181601" y="209550"/>
            <a:ext cx="1752599" cy="168952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50400"/>
            <a:ext cx="3886200" cy="2893100"/>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are strongly agree on the responsiveness, availability of several communication channels are 149.</a:t>
            </a:r>
          </a:p>
          <a:p>
            <a:r>
              <a:rPr lang="en-IN" sz="1400" dirty="0">
                <a:latin typeface="Times New Roman" panose="02020603050405020304" pitchFamily="18" charset="0"/>
              </a:rPr>
              <a:t>    2.people who are agree on the responsiveness, availability of several communication channels are 94.</a:t>
            </a:r>
          </a:p>
          <a:p>
            <a:r>
              <a:rPr lang="en-IN" sz="1400" dirty="0">
                <a:latin typeface="Times New Roman" panose="02020603050405020304" pitchFamily="18" charset="0"/>
              </a:rPr>
              <a:t>    3.people who are indifferent on the responsiveness, availability of several communication channels are 15.</a:t>
            </a:r>
          </a:p>
          <a:p>
            <a:r>
              <a:rPr lang="en-IN" sz="1400" dirty="0">
                <a:latin typeface="Times New Roman" panose="02020603050405020304" pitchFamily="18" charset="0"/>
              </a:rPr>
              <a:t>    4.people who are strongly disagree on the responsiveness, availability of several communication channels are 11</a:t>
            </a:r>
          </a:p>
        </p:txBody>
      </p:sp>
      <p:sp>
        <p:nvSpPr>
          <p:cNvPr id="3" name="TextBox 2"/>
          <p:cNvSpPr txBox="1"/>
          <p:nvPr/>
        </p:nvSpPr>
        <p:spPr>
          <a:xfrm>
            <a:off x="304800" y="2096929"/>
            <a:ext cx="3446777" cy="246221"/>
          </a:xfrm>
          <a:prstGeom prst="rect">
            <a:avLst/>
          </a:prstGeom>
          <a:noFill/>
        </p:spPr>
        <p:txBody>
          <a:bodyPr wrap="none" rtlCol="0">
            <a:spAutoFit/>
          </a:bodyPr>
          <a:lstStyle/>
          <a:p>
            <a:r>
              <a:rPr lang="en-IN" sz="1000" dirty="0">
                <a:latin typeface="Times New Roman" panose="02020603050405020304" pitchFamily="18" charset="0"/>
              </a:rPr>
              <a:t>responsiveness, availability of several communication channels</a:t>
            </a:r>
          </a:p>
        </p:txBody>
      </p:sp>
      <p:pic>
        <p:nvPicPr>
          <p:cNvPr id="11266" name="Picture 2" descr="C:\Users\Admin\Pictures\Saved Pictures\responsiveness.png"/>
          <p:cNvPicPr>
            <a:picLocks noChangeAspect="1" noChangeArrowheads="1"/>
          </p:cNvPicPr>
          <p:nvPr/>
        </p:nvPicPr>
        <p:blipFill>
          <a:blip r:embed="rId2"/>
          <a:srcRect/>
          <a:stretch>
            <a:fillRect/>
          </a:stretch>
        </p:blipFill>
        <p:spPr bwMode="auto">
          <a:xfrm>
            <a:off x="990600" y="285751"/>
            <a:ext cx="1957387" cy="1796454"/>
          </a:xfrm>
          <a:prstGeom prst="rect">
            <a:avLst/>
          </a:prstGeom>
          <a:noFill/>
        </p:spPr>
      </p:pic>
      <p:sp>
        <p:nvSpPr>
          <p:cNvPr id="5" name="TextBox 4"/>
          <p:cNvSpPr txBox="1"/>
          <p:nvPr/>
        </p:nvSpPr>
        <p:spPr>
          <a:xfrm>
            <a:off x="4648200" y="2173129"/>
            <a:ext cx="2980303" cy="246221"/>
          </a:xfrm>
          <a:prstGeom prst="rect">
            <a:avLst/>
          </a:prstGeom>
          <a:noFill/>
        </p:spPr>
        <p:txBody>
          <a:bodyPr wrap="none" rtlCol="0">
            <a:spAutoFit/>
          </a:bodyPr>
          <a:lstStyle/>
          <a:p>
            <a:r>
              <a:rPr lang="en-IN" sz="1000" dirty="0">
                <a:latin typeface="Times New Roman" panose="02020603050405020304" pitchFamily="18" charset="0"/>
              </a:rPr>
              <a:t>Online shopping gives monetary benefit and discounts</a:t>
            </a:r>
          </a:p>
        </p:txBody>
      </p:sp>
      <p:sp>
        <p:nvSpPr>
          <p:cNvPr id="6" name="TextBox 5"/>
          <p:cNvSpPr txBox="1"/>
          <p:nvPr/>
        </p:nvSpPr>
        <p:spPr>
          <a:xfrm>
            <a:off x="4343400" y="2419350"/>
            <a:ext cx="4648200" cy="2462213"/>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 people who are strongly agree on the online shopping gives monetary benefit are 105</a:t>
            </a:r>
          </a:p>
          <a:p>
            <a:r>
              <a:rPr lang="en-IN" sz="1400" dirty="0">
                <a:latin typeface="Times New Roman" panose="02020603050405020304" pitchFamily="18" charset="0"/>
              </a:rPr>
              <a:t>    2. people who are agree on the online shopping gives monetary  benefit are 85.</a:t>
            </a:r>
          </a:p>
          <a:p>
            <a:r>
              <a:rPr lang="en-IN" sz="1400" dirty="0">
                <a:latin typeface="Times New Roman" panose="02020603050405020304" pitchFamily="18" charset="0"/>
              </a:rPr>
              <a:t>    3.people who are indifferent on the online shopping gives monetary benefit are 50.</a:t>
            </a:r>
          </a:p>
          <a:p>
            <a:r>
              <a:rPr lang="en-IN" sz="1400" dirty="0">
                <a:latin typeface="Times New Roman" panose="02020603050405020304" pitchFamily="18" charset="0"/>
              </a:rPr>
              <a:t>    4.people who are strongly disagree on the online shopping gives monetary benefit are 18.</a:t>
            </a:r>
          </a:p>
          <a:p>
            <a:r>
              <a:rPr lang="en-IN" sz="1400" dirty="0">
                <a:latin typeface="Times New Roman" panose="02020603050405020304" pitchFamily="18" charset="0"/>
              </a:rPr>
              <a:t>    5.people who are </a:t>
            </a:r>
            <a:r>
              <a:rPr lang="en-IN" sz="1400" dirty="0" err="1">
                <a:latin typeface="Times New Roman" panose="02020603050405020304" pitchFamily="18" charset="0"/>
              </a:rPr>
              <a:t>dis</a:t>
            </a:r>
            <a:r>
              <a:rPr lang="en-IN" sz="1400" dirty="0">
                <a:latin typeface="Times New Roman" panose="02020603050405020304" pitchFamily="18" charset="0"/>
              </a:rPr>
              <a:t>-agree on the online shopping gives monetary benefit are 11</a:t>
            </a:r>
          </a:p>
        </p:txBody>
      </p:sp>
      <p:pic>
        <p:nvPicPr>
          <p:cNvPr id="11267" name="Picture 3" descr="C:\Users\Admin\Pictures\Saved Pictures\onlineshopping.png"/>
          <p:cNvPicPr>
            <a:picLocks noChangeAspect="1" noChangeArrowheads="1"/>
          </p:cNvPicPr>
          <p:nvPr/>
        </p:nvPicPr>
        <p:blipFill>
          <a:blip r:embed="rId3"/>
          <a:srcRect/>
          <a:stretch>
            <a:fillRect/>
          </a:stretch>
        </p:blipFill>
        <p:spPr bwMode="auto">
          <a:xfrm>
            <a:off x="5314950" y="340614"/>
            <a:ext cx="1847850" cy="177393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0958" y="2266950"/>
            <a:ext cx="2419252" cy="246221"/>
          </a:xfrm>
          <a:prstGeom prst="rect">
            <a:avLst/>
          </a:prstGeom>
          <a:noFill/>
        </p:spPr>
        <p:txBody>
          <a:bodyPr wrap="none" rtlCol="0">
            <a:spAutoFit/>
          </a:bodyPr>
          <a:lstStyle/>
          <a:p>
            <a:pPr algn="ctr"/>
            <a:r>
              <a:rPr lang="en-IN" sz="1000" dirty="0">
                <a:latin typeface="Times New Roman" panose="02020603050405020304" pitchFamily="18" charset="0"/>
              </a:rPr>
              <a:t>Enjoyment is derived from shopping online</a:t>
            </a:r>
          </a:p>
        </p:txBody>
      </p:sp>
      <p:sp>
        <p:nvSpPr>
          <p:cNvPr id="3" name="TextBox 2"/>
          <p:cNvSpPr txBox="1"/>
          <p:nvPr/>
        </p:nvSpPr>
        <p:spPr>
          <a:xfrm>
            <a:off x="76200" y="2565560"/>
            <a:ext cx="4495800" cy="2462213"/>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 people who are strongly agree on the enjoyment is derived from shopping online are 86.</a:t>
            </a:r>
          </a:p>
          <a:p>
            <a:r>
              <a:rPr lang="en-IN" sz="1400" dirty="0">
                <a:latin typeface="Times New Roman" panose="02020603050405020304" pitchFamily="18" charset="0"/>
              </a:rPr>
              <a:t>    2.people who are indifferent on the enjoyment is derived from shopping online are 75.</a:t>
            </a:r>
          </a:p>
          <a:p>
            <a:r>
              <a:rPr lang="en-IN" sz="1400" dirty="0">
                <a:latin typeface="Times New Roman" panose="02020603050405020304" pitchFamily="18" charset="0"/>
              </a:rPr>
              <a:t>    3.people who are agree on the enjoyment is derived from shopping online are 59.</a:t>
            </a:r>
          </a:p>
          <a:p>
            <a:r>
              <a:rPr lang="en-IN" sz="1400" dirty="0">
                <a:latin typeface="Times New Roman" panose="02020603050405020304" pitchFamily="18" charset="0"/>
              </a:rPr>
              <a:t>    4.people who are strongly disagree on enjoyment is derived from shopping online are 30.</a:t>
            </a:r>
          </a:p>
          <a:p>
            <a:r>
              <a:rPr lang="en-IN" sz="1400" dirty="0">
                <a:latin typeface="Times New Roman" panose="02020603050405020304" pitchFamily="18" charset="0"/>
              </a:rPr>
              <a:t>    5.people who are disagree on the enjoyment is derived from shopping online are 19.</a:t>
            </a:r>
          </a:p>
        </p:txBody>
      </p:sp>
      <p:pic>
        <p:nvPicPr>
          <p:cNvPr id="12290" name="Picture 2" descr="C:\Users\Admin\Pictures\Saved Pictures\enjoyment.png"/>
          <p:cNvPicPr>
            <a:picLocks noChangeAspect="1" noChangeArrowheads="1"/>
          </p:cNvPicPr>
          <p:nvPr/>
        </p:nvPicPr>
        <p:blipFill>
          <a:blip r:embed="rId2"/>
          <a:srcRect/>
          <a:stretch>
            <a:fillRect/>
          </a:stretch>
        </p:blipFill>
        <p:spPr bwMode="auto">
          <a:xfrm>
            <a:off x="838200" y="191656"/>
            <a:ext cx="3124200" cy="1999094"/>
          </a:xfrm>
          <a:prstGeom prst="rect">
            <a:avLst/>
          </a:prstGeom>
          <a:noFill/>
        </p:spPr>
      </p:pic>
      <p:sp>
        <p:nvSpPr>
          <p:cNvPr id="5" name="TextBox 4"/>
          <p:cNvSpPr txBox="1"/>
          <p:nvPr/>
        </p:nvSpPr>
        <p:spPr>
          <a:xfrm>
            <a:off x="5724561" y="2325529"/>
            <a:ext cx="2383986" cy="246221"/>
          </a:xfrm>
          <a:prstGeom prst="rect">
            <a:avLst/>
          </a:prstGeom>
          <a:noFill/>
        </p:spPr>
        <p:txBody>
          <a:bodyPr wrap="none" rtlCol="0">
            <a:spAutoFit/>
          </a:bodyPr>
          <a:lstStyle/>
          <a:p>
            <a:pPr algn="ctr"/>
            <a:r>
              <a:rPr lang="en-IN" sz="1000" dirty="0">
                <a:latin typeface="Times New Roman" panose="02020603050405020304" pitchFamily="18" charset="0"/>
              </a:rPr>
              <a:t>Shopping online is convenient and flexible</a:t>
            </a:r>
          </a:p>
        </p:txBody>
      </p:sp>
      <p:sp>
        <p:nvSpPr>
          <p:cNvPr id="6" name="TextBox 5"/>
          <p:cNvSpPr txBox="1"/>
          <p:nvPr/>
        </p:nvSpPr>
        <p:spPr>
          <a:xfrm>
            <a:off x="4724400" y="2724150"/>
            <a:ext cx="4038600"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1.People who are strongly agree on the shopping online is convenient and flexible are 146</a:t>
            </a:r>
          </a:p>
          <a:p>
            <a:r>
              <a:rPr lang="en-IN" sz="1400" dirty="0">
                <a:latin typeface="Times New Roman" panose="02020603050405020304" pitchFamily="18" charset="0"/>
              </a:rPr>
              <a:t>    2.People who are agree on the shopping online is convenient and flexible are 78.</a:t>
            </a:r>
          </a:p>
          <a:p>
            <a:r>
              <a:rPr lang="en-IN" sz="1400" dirty="0">
                <a:latin typeface="Times New Roman" panose="02020603050405020304" pitchFamily="18" charset="0"/>
              </a:rPr>
              <a:t>    3.people who are indifferent on the shopping online is convenient and flexible are 33</a:t>
            </a:r>
          </a:p>
          <a:p>
            <a:r>
              <a:rPr lang="en-IN" sz="1400" dirty="0">
                <a:latin typeface="Times New Roman" panose="02020603050405020304" pitchFamily="18" charset="0"/>
              </a:rPr>
              <a:t>    4.people who are disagree on the shopping online are 12</a:t>
            </a:r>
          </a:p>
        </p:txBody>
      </p:sp>
      <p:pic>
        <p:nvPicPr>
          <p:cNvPr id="12291" name="Picture 3" descr="C:\Users\Admin\Pictures\Saved Pictures\shopping online.png"/>
          <p:cNvPicPr>
            <a:picLocks noChangeAspect="1" noChangeArrowheads="1"/>
          </p:cNvPicPr>
          <p:nvPr/>
        </p:nvPicPr>
        <p:blipFill>
          <a:blip r:embed="rId3"/>
          <a:srcRect/>
          <a:stretch>
            <a:fillRect/>
          </a:stretch>
        </p:blipFill>
        <p:spPr bwMode="auto">
          <a:xfrm>
            <a:off x="4876800" y="209550"/>
            <a:ext cx="3581400" cy="206654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885950"/>
            <a:ext cx="2743200" cy="400110"/>
          </a:xfrm>
          <a:prstGeom prst="rect">
            <a:avLst/>
          </a:prstGeom>
          <a:noFill/>
        </p:spPr>
        <p:txBody>
          <a:bodyPr wrap="square" rtlCol="0">
            <a:spAutoFit/>
          </a:bodyPr>
          <a:lstStyle/>
          <a:p>
            <a:pPr algn="ctr"/>
            <a:r>
              <a:rPr lang="en-IN" sz="1000" dirty="0">
                <a:latin typeface="Times New Roman" panose="02020603050405020304" pitchFamily="18" charset="0"/>
              </a:rPr>
              <a:t>Return and replacement policy of the e-tailer is important for the purchase decision</a:t>
            </a:r>
          </a:p>
        </p:txBody>
      </p:sp>
      <p:sp>
        <p:nvSpPr>
          <p:cNvPr id="3" name="TextBox 2"/>
          <p:cNvSpPr txBox="1"/>
          <p:nvPr/>
        </p:nvSpPr>
        <p:spPr>
          <a:xfrm>
            <a:off x="152401" y="2495550"/>
            <a:ext cx="3352799" cy="2246769"/>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strongly agree on return and replacement policy of the e-tailor is important for the purchase decision are 198.</a:t>
            </a:r>
          </a:p>
          <a:p>
            <a:r>
              <a:rPr lang="en-IN" sz="1400" dirty="0">
                <a:latin typeface="Times New Roman" panose="02020603050405020304" pitchFamily="18" charset="0"/>
              </a:rPr>
              <a:t>2.people who agree on return and replacement policy of the e-tailor is important for the purchase decision are 51.</a:t>
            </a:r>
          </a:p>
          <a:p>
            <a:r>
              <a:rPr lang="en-IN" sz="1400" dirty="0">
                <a:latin typeface="Times New Roman" panose="02020603050405020304" pitchFamily="18" charset="0"/>
              </a:rPr>
              <a:t>3.people who dis-agree on return and replacement policy of the e-tailor is important for the purchase decision are 20</a:t>
            </a:r>
          </a:p>
        </p:txBody>
      </p:sp>
      <p:pic>
        <p:nvPicPr>
          <p:cNvPr id="1026" name="Picture 2" descr="C:\Users\Admin\Pictures\Saved Pictures\return.png"/>
          <p:cNvPicPr>
            <a:picLocks noChangeAspect="1" noChangeArrowheads="1"/>
          </p:cNvPicPr>
          <p:nvPr/>
        </p:nvPicPr>
        <p:blipFill>
          <a:blip r:embed="rId2"/>
          <a:srcRect/>
          <a:stretch>
            <a:fillRect/>
          </a:stretch>
        </p:blipFill>
        <p:spPr bwMode="auto">
          <a:xfrm>
            <a:off x="609600" y="133350"/>
            <a:ext cx="3048000" cy="1724201"/>
          </a:xfrm>
          <a:prstGeom prst="rect">
            <a:avLst/>
          </a:prstGeom>
          <a:noFill/>
        </p:spPr>
      </p:pic>
      <p:sp>
        <p:nvSpPr>
          <p:cNvPr id="5" name="TextBox 4"/>
          <p:cNvSpPr txBox="1"/>
          <p:nvPr/>
        </p:nvSpPr>
        <p:spPr>
          <a:xfrm>
            <a:off x="5181600" y="1943040"/>
            <a:ext cx="2286000" cy="400110"/>
          </a:xfrm>
          <a:prstGeom prst="rect">
            <a:avLst/>
          </a:prstGeom>
          <a:noFill/>
        </p:spPr>
        <p:txBody>
          <a:bodyPr wrap="square" rtlCol="0">
            <a:spAutoFit/>
          </a:bodyPr>
          <a:lstStyle/>
          <a:p>
            <a:pPr algn="ctr"/>
            <a:r>
              <a:rPr lang="en-IN" sz="1000" dirty="0">
                <a:latin typeface="Times New Roman" panose="02020603050405020304" pitchFamily="18" charset="0"/>
              </a:rPr>
              <a:t>Gaining access to loyalty programs is a benefit of shopping online</a:t>
            </a:r>
          </a:p>
        </p:txBody>
      </p:sp>
      <p:pic>
        <p:nvPicPr>
          <p:cNvPr id="1027" name="Picture 3" descr="C:\Users\Admin\Pictures\Saved Pictures\Gaining access to  loyalty.png"/>
          <p:cNvPicPr>
            <a:picLocks noChangeAspect="1" noChangeArrowheads="1"/>
          </p:cNvPicPr>
          <p:nvPr/>
        </p:nvPicPr>
        <p:blipFill>
          <a:blip r:embed="rId3"/>
          <a:srcRect/>
          <a:stretch>
            <a:fillRect/>
          </a:stretch>
        </p:blipFill>
        <p:spPr bwMode="auto">
          <a:xfrm>
            <a:off x="5486400" y="209550"/>
            <a:ext cx="2971800" cy="1686000"/>
          </a:xfrm>
          <a:prstGeom prst="rect">
            <a:avLst/>
          </a:prstGeom>
          <a:noFill/>
        </p:spPr>
      </p:pic>
      <p:sp>
        <p:nvSpPr>
          <p:cNvPr id="8" name="TextBox 7"/>
          <p:cNvSpPr txBox="1"/>
          <p:nvPr/>
        </p:nvSpPr>
        <p:spPr>
          <a:xfrm>
            <a:off x="3657600" y="2332494"/>
            <a:ext cx="5105400" cy="2677656"/>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 people who are strongly agree on the gaining access to loyalty programs is a benefit of shopping online are 115</a:t>
            </a:r>
          </a:p>
          <a:p>
            <a:r>
              <a:rPr lang="en-IN" sz="1400" dirty="0">
                <a:latin typeface="Times New Roman" panose="02020603050405020304" pitchFamily="18" charset="0"/>
              </a:rPr>
              <a:t>    2.people who are indifferent on the gaining access to loyalty programs is a benefit of shopping online are 64.</a:t>
            </a:r>
          </a:p>
          <a:p>
            <a:r>
              <a:rPr lang="en-IN" sz="1400" dirty="0">
                <a:latin typeface="Times New Roman" panose="02020603050405020304" pitchFamily="18" charset="0"/>
              </a:rPr>
              <a:t>    3.people who are agree on the gaining access to loyalty programs is a benefit of shopping online are 64</a:t>
            </a:r>
          </a:p>
          <a:p>
            <a:r>
              <a:rPr lang="en-IN" sz="1400" dirty="0">
                <a:latin typeface="Times New Roman" panose="02020603050405020304" pitchFamily="18" charset="0"/>
              </a:rPr>
              <a:t>    4.people who are disagree on the gaining access to loyalty programs is a benefit of shopping online are 15</a:t>
            </a:r>
          </a:p>
          <a:p>
            <a:r>
              <a:rPr lang="en-IN" sz="1400" dirty="0">
                <a:latin typeface="Times New Roman" panose="02020603050405020304" pitchFamily="18" charset="0"/>
              </a:rPr>
              <a:t>    5.people who are strongly disagree on the gaining access to loyalty programs is a benefit of shopping online are 11</a:t>
            </a:r>
          </a:p>
          <a:p>
            <a:endParaRPr lang="en-IN" sz="14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093952"/>
            <a:ext cx="2514600" cy="400110"/>
          </a:xfrm>
          <a:prstGeom prst="rect">
            <a:avLst/>
          </a:prstGeom>
          <a:noFill/>
        </p:spPr>
        <p:txBody>
          <a:bodyPr wrap="square" rtlCol="0">
            <a:spAutoFit/>
          </a:bodyPr>
          <a:lstStyle/>
          <a:p>
            <a:pPr algn="ctr"/>
            <a:r>
              <a:rPr lang="en-IN" sz="1000" dirty="0">
                <a:latin typeface="Times New Roman" panose="02020603050405020304" pitchFamily="18" charset="0"/>
              </a:rPr>
              <a:t>Displaying quality information of the website improves satisfaction of the consumer</a:t>
            </a:r>
          </a:p>
        </p:txBody>
      </p:sp>
      <p:sp>
        <p:nvSpPr>
          <p:cNvPr id="3" name="TextBox 2"/>
          <p:cNvSpPr txBox="1"/>
          <p:nvPr/>
        </p:nvSpPr>
        <p:spPr>
          <a:xfrm>
            <a:off x="152400" y="2637294"/>
            <a:ext cx="3581400" cy="2462213"/>
          </a:xfrm>
          <a:prstGeom prst="rect">
            <a:avLst/>
          </a:prstGeom>
          <a:noFill/>
        </p:spPr>
        <p:txBody>
          <a:bodyPr wrap="square" rtlCol="0">
            <a:spAutoFit/>
          </a:bodyPr>
          <a:lstStyle/>
          <a:p>
            <a:r>
              <a:rPr lang="en-IN" sz="1400" dirty="0">
                <a:latin typeface="Times New Roman" panose="02020603050405020304" pitchFamily="18" charset="0"/>
              </a:rPr>
              <a:t>observation:-1.</a:t>
            </a:r>
          </a:p>
          <a:p>
            <a:r>
              <a:rPr lang="en-IN" sz="1400" dirty="0">
                <a:latin typeface="Times New Roman" panose="02020603050405020304" pitchFamily="18" charset="0"/>
              </a:rPr>
              <a:t>people who are strongly agree on displaying the quality information of the website improves satisfaction of the customer are 133.</a:t>
            </a:r>
          </a:p>
          <a:p>
            <a:r>
              <a:rPr lang="en-IN" sz="1400" dirty="0">
                <a:latin typeface="Times New Roman" panose="02020603050405020304" pitchFamily="18" charset="0"/>
              </a:rPr>
              <a:t> 2.people who are  agree on displaying the quality information of the website improves satisfaction of the customer are 80.</a:t>
            </a:r>
          </a:p>
          <a:p>
            <a:r>
              <a:rPr lang="en-IN" sz="1400" dirty="0">
                <a:latin typeface="Times New Roman" panose="02020603050405020304" pitchFamily="18" charset="0"/>
              </a:rPr>
              <a:t>3.people who are indifferent on displaying the quality information of the website improves satisfaction of the customer are 56</a:t>
            </a:r>
          </a:p>
          <a:p>
            <a:endParaRPr lang="en-IN" sz="1400" dirty="0">
              <a:latin typeface="Times New Roman" panose="02020603050405020304" pitchFamily="18" charset="0"/>
            </a:endParaRPr>
          </a:p>
        </p:txBody>
      </p:sp>
      <p:pic>
        <p:nvPicPr>
          <p:cNvPr id="2050" name="Picture 2" descr="C:\Users\Admin\Pictures\Saved Pictures\displaying information.png"/>
          <p:cNvPicPr>
            <a:picLocks noChangeAspect="1" noChangeArrowheads="1"/>
          </p:cNvPicPr>
          <p:nvPr/>
        </p:nvPicPr>
        <p:blipFill>
          <a:blip r:embed="rId2"/>
          <a:srcRect/>
          <a:stretch>
            <a:fillRect/>
          </a:stretch>
        </p:blipFill>
        <p:spPr bwMode="auto">
          <a:xfrm>
            <a:off x="990600" y="285750"/>
            <a:ext cx="2514600" cy="1682496"/>
          </a:xfrm>
          <a:prstGeom prst="rect">
            <a:avLst/>
          </a:prstGeom>
          <a:noFill/>
        </p:spPr>
      </p:pic>
      <p:sp>
        <p:nvSpPr>
          <p:cNvPr id="5" name="TextBox 4"/>
          <p:cNvSpPr txBox="1"/>
          <p:nvPr/>
        </p:nvSpPr>
        <p:spPr>
          <a:xfrm>
            <a:off x="4953000" y="2190750"/>
            <a:ext cx="2743200" cy="400110"/>
          </a:xfrm>
          <a:prstGeom prst="rect">
            <a:avLst/>
          </a:prstGeom>
          <a:noFill/>
        </p:spPr>
        <p:txBody>
          <a:bodyPr wrap="square" rtlCol="0">
            <a:spAutoFit/>
          </a:bodyPr>
          <a:lstStyle/>
          <a:p>
            <a:pPr algn="ctr"/>
            <a:r>
              <a:rPr lang="en-IN" sz="1000" dirty="0">
                <a:latin typeface="Times New Roman" panose="02020603050405020304" pitchFamily="18" charset="0"/>
              </a:rPr>
              <a:t>User device satisfaction while shopping on a good quality website or application</a:t>
            </a:r>
          </a:p>
        </p:txBody>
      </p:sp>
      <p:sp>
        <p:nvSpPr>
          <p:cNvPr id="6" name="TextBox 5"/>
          <p:cNvSpPr txBox="1"/>
          <p:nvPr/>
        </p:nvSpPr>
        <p:spPr>
          <a:xfrm>
            <a:off x="4572000" y="2687181"/>
            <a:ext cx="3733800" cy="2246769"/>
          </a:xfrm>
          <a:prstGeom prst="rect">
            <a:avLst/>
          </a:prstGeom>
          <a:noFill/>
        </p:spPr>
        <p:txBody>
          <a:bodyPr wrap="square" rtlCol="0">
            <a:spAutoFit/>
          </a:bodyPr>
          <a:lstStyle/>
          <a:p>
            <a:r>
              <a:rPr lang="en-IN" sz="1400" dirty="0">
                <a:latin typeface="Times New Roman" panose="02020603050405020304" pitchFamily="18" charset="0"/>
              </a:rPr>
              <a:t>observation:-1.</a:t>
            </a:r>
          </a:p>
          <a:p>
            <a:r>
              <a:rPr lang="en-IN" sz="1400" dirty="0">
                <a:latin typeface="Times New Roman" panose="02020603050405020304" pitchFamily="18" charset="0"/>
              </a:rPr>
              <a:t> people who are strongly agree on User device satisfaction while shopping on a good quality website or application are 175.</a:t>
            </a:r>
          </a:p>
          <a:p>
            <a:r>
              <a:rPr lang="en-IN" sz="1400" dirty="0">
                <a:latin typeface="Times New Roman" panose="02020603050405020304" pitchFamily="18" charset="0"/>
              </a:rPr>
              <a:t> 2.people who are  agree on User device satisfaction while shopping on a good quality website or application are 86.</a:t>
            </a:r>
          </a:p>
          <a:p>
            <a:r>
              <a:rPr lang="en-IN" sz="1400" dirty="0">
                <a:latin typeface="Times New Roman" panose="02020603050405020304" pitchFamily="18" charset="0"/>
              </a:rPr>
              <a:t>3.people who are disagree on User device satisfaction while shopping on a good quality website or application are 8.</a:t>
            </a:r>
          </a:p>
        </p:txBody>
      </p:sp>
      <p:pic>
        <p:nvPicPr>
          <p:cNvPr id="2051" name="Picture 3" descr="C:\Users\Admin\Pictures\Saved Pictures\user device satisfaction.png"/>
          <p:cNvPicPr>
            <a:picLocks noChangeAspect="1" noChangeArrowheads="1"/>
          </p:cNvPicPr>
          <p:nvPr/>
        </p:nvPicPr>
        <p:blipFill>
          <a:blip r:embed="rId3"/>
          <a:srcRect/>
          <a:stretch>
            <a:fillRect/>
          </a:stretch>
        </p:blipFill>
        <p:spPr bwMode="auto">
          <a:xfrm>
            <a:off x="5172075" y="285750"/>
            <a:ext cx="2828925" cy="173619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095440"/>
            <a:ext cx="2514600" cy="400110"/>
          </a:xfrm>
          <a:prstGeom prst="rect">
            <a:avLst/>
          </a:prstGeom>
          <a:noFill/>
        </p:spPr>
        <p:txBody>
          <a:bodyPr wrap="square" rtlCol="0">
            <a:spAutoFit/>
          </a:bodyPr>
          <a:lstStyle/>
          <a:p>
            <a:pPr algn="ctr"/>
            <a:r>
              <a:rPr lang="en-IN" sz="1000" dirty="0">
                <a:latin typeface="Times New Roman" panose="02020603050405020304" pitchFamily="18" charset="0"/>
              </a:rPr>
              <a:t>Net Benefit derived from shopping online can lead users satisfaction</a:t>
            </a:r>
          </a:p>
        </p:txBody>
      </p:sp>
      <p:sp>
        <p:nvSpPr>
          <p:cNvPr id="3" name="TextBox 2"/>
          <p:cNvSpPr txBox="1"/>
          <p:nvPr/>
        </p:nvSpPr>
        <p:spPr>
          <a:xfrm>
            <a:off x="0" y="2495550"/>
            <a:ext cx="4495800"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are strongly agree on Net Benefit derived from shopping online can lead users satisfaction are 164.</a:t>
            </a:r>
          </a:p>
          <a:p>
            <a:r>
              <a:rPr lang="en-IN" sz="1400" dirty="0">
                <a:latin typeface="Times New Roman" panose="02020603050405020304" pitchFamily="18" charset="0"/>
              </a:rPr>
              <a:t>2.people  who are  agree on Net Benefit derived from shopping online can lead users satisfaction are 54</a:t>
            </a:r>
          </a:p>
          <a:p>
            <a:r>
              <a:rPr lang="en-IN" sz="1400" dirty="0">
                <a:latin typeface="Times New Roman" panose="02020603050405020304" pitchFamily="18" charset="0"/>
              </a:rPr>
              <a:t> 3.people  who are indifferent on Net Benefit derived from shopping online can lead users satisfaction are 40.</a:t>
            </a:r>
          </a:p>
          <a:p>
            <a:r>
              <a:rPr lang="en-IN" sz="1400" dirty="0">
                <a:latin typeface="Times New Roman" panose="02020603050405020304" pitchFamily="18" charset="0"/>
              </a:rPr>
              <a:t>  4.people  who are disagree on Net Benefit derived from shopping online can lead users satisfaction are 11.</a:t>
            </a:r>
          </a:p>
        </p:txBody>
      </p:sp>
      <p:pic>
        <p:nvPicPr>
          <p:cNvPr id="3074" name="Picture 2" descr="C:\Users\Admin\Pictures\Saved Pictures\netbenefit.png"/>
          <p:cNvPicPr>
            <a:picLocks noChangeAspect="1" noChangeArrowheads="1"/>
          </p:cNvPicPr>
          <p:nvPr/>
        </p:nvPicPr>
        <p:blipFill>
          <a:blip r:embed="rId2"/>
          <a:srcRect/>
          <a:stretch>
            <a:fillRect/>
          </a:stretch>
        </p:blipFill>
        <p:spPr bwMode="auto">
          <a:xfrm>
            <a:off x="1130300" y="209550"/>
            <a:ext cx="2679700" cy="1840992"/>
          </a:xfrm>
          <a:prstGeom prst="rect">
            <a:avLst/>
          </a:prstGeom>
          <a:noFill/>
        </p:spPr>
      </p:pic>
      <p:sp>
        <p:nvSpPr>
          <p:cNvPr id="5" name="TextBox 4"/>
          <p:cNvSpPr txBox="1"/>
          <p:nvPr/>
        </p:nvSpPr>
        <p:spPr>
          <a:xfrm>
            <a:off x="5352377" y="2266950"/>
            <a:ext cx="2377574" cy="246221"/>
          </a:xfrm>
          <a:prstGeom prst="rect">
            <a:avLst/>
          </a:prstGeom>
          <a:noFill/>
        </p:spPr>
        <p:txBody>
          <a:bodyPr wrap="none" rtlCol="0">
            <a:spAutoFit/>
          </a:bodyPr>
          <a:lstStyle/>
          <a:p>
            <a:pPr algn="ctr"/>
            <a:r>
              <a:rPr lang="en-IN" sz="1000" dirty="0">
                <a:latin typeface="Times New Roman" panose="02020603050405020304" pitchFamily="18" charset="0"/>
              </a:rPr>
              <a:t>User satisfaction cannot exist without trust</a:t>
            </a:r>
          </a:p>
        </p:txBody>
      </p:sp>
      <p:pic>
        <p:nvPicPr>
          <p:cNvPr id="3075" name="Picture 3" descr="C:\Users\Admin\Pictures\Saved Pictures\usersatisfactioncannotexist.png"/>
          <p:cNvPicPr>
            <a:picLocks noChangeAspect="1" noChangeArrowheads="1"/>
          </p:cNvPicPr>
          <p:nvPr/>
        </p:nvPicPr>
        <p:blipFill>
          <a:blip r:embed="rId3"/>
          <a:srcRect/>
          <a:stretch>
            <a:fillRect/>
          </a:stretch>
        </p:blipFill>
        <p:spPr bwMode="auto">
          <a:xfrm>
            <a:off x="5238750" y="282702"/>
            <a:ext cx="3219450" cy="1847088"/>
          </a:xfrm>
          <a:prstGeom prst="rect">
            <a:avLst/>
          </a:prstGeom>
          <a:noFill/>
        </p:spPr>
      </p:pic>
      <p:sp>
        <p:nvSpPr>
          <p:cNvPr id="7" name="TextBox 6"/>
          <p:cNvSpPr txBox="1"/>
          <p:nvPr/>
        </p:nvSpPr>
        <p:spPr>
          <a:xfrm>
            <a:off x="4495800" y="2495550"/>
            <a:ext cx="4419600" cy="2462213"/>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1.people who  are strongly agree on the user satisfaction cannot exist without trust are 122.</a:t>
            </a:r>
          </a:p>
          <a:p>
            <a:r>
              <a:rPr lang="en-IN" sz="1400" dirty="0">
                <a:latin typeface="Times New Roman" panose="02020603050405020304" pitchFamily="18" charset="0"/>
              </a:rPr>
              <a:t>    2.people who  are agree on the user satisfaction cannot exist without trust are 122.</a:t>
            </a:r>
          </a:p>
          <a:p>
            <a:r>
              <a:rPr lang="en-IN" sz="1400" dirty="0">
                <a:latin typeface="Times New Roman" panose="02020603050405020304" pitchFamily="18" charset="0"/>
              </a:rPr>
              <a:t>    3.people who  are strongly disagree on the user satisfaction cannot exist without trust are 122.</a:t>
            </a:r>
          </a:p>
          <a:p>
            <a:r>
              <a:rPr lang="en-IN" sz="1400" dirty="0">
                <a:latin typeface="Times New Roman" panose="02020603050405020304" pitchFamily="18" charset="0"/>
              </a:rPr>
              <a:t>    4.people who  are disagree on the user satisfaction cannot exist without trust are 122.</a:t>
            </a:r>
          </a:p>
          <a:p>
            <a:r>
              <a:rPr lang="en-IN" sz="1400" dirty="0">
                <a:latin typeface="Times New Roman" panose="02020603050405020304" pitchFamily="18" charset="0"/>
              </a:rPr>
              <a:t>    5.people who are indifferent on the user satisfaction cannot exist without trust are 122.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1" y="2324040"/>
            <a:ext cx="2285999" cy="400110"/>
          </a:xfrm>
          <a:prstGeom prst="rect">
            <a:avLst/>
          </a:prstGeom>
          <a:noFill/>
        </p:spPr>
        <p:txBody>
          <a:bodyPr wrap="square" rtlCol="0">
            <a:spAutoFit/>
          </a:bodyPr>
          <a:lstStyle/>
          <a:p>
            <a:pPr algn="ctr"/>
            <a:r>
              <a:rPr lang="en-IN" sz="1000" dirty="0">
                <a:latin typeface="Times New Roman" panose="02020603050405020304" pitchFamily="18" charset="0"/>
              </a:rPr>
              <a:t>Offering a wide variety of listed product in several category</a:t>
            </a:r>
          </a:p>
        </p:txBody>
      </p:sp>
      <p:sp>
        <p:nvSpPr>
          <p:cNvPr id="3" name="TextBox 2"/>
          <p:cNvSpPr txBox="1"/>
          <p:nvPr/>
        </p:nvSpPr>
        <p:spPr>
          <a:xfrm>
            <a:off x="381000" y="2750225"/>
            <a:ext cx="4191000"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strongly agree on Offering a wide variety of listed product in several category are 111</a:t>
            </a:r>
          </a:p>
          <a:p>
            <a:r>
              <a:rPr lang="en-IN" sz="1400" dirty="0">
                <a:latin typeface="Times New Roman" panose="02020603050405020304" pitchFamily="18" charset="0"/>
              </a:rPr>
              <a:t>2.people who agree on Offering a wide variety of listed product in several category are 94.</a:t>
            </a:r>
          </a:p>
          <a:p>
            <a:r>
              <a:rPr lang="en-IN" sz="1400" dirty="0">
                <a:latin typeface="Times New Roman" panose="02020603050405020304" pitchFamily="18" charset="0"/>
              </a:rPr>
              <a:t>3. people who are indifferent on Offering a wide variety of listed product in several category are 57</a:t>
            </a:r>
          </a:p>
          <a:p>
            <a:r>
              <a:rPr lang="en-IN" sz="1400" dirty="0">
                <a:latin typeface="Times New Roman" panose="02020603050405020304" pitchFamily="18" charset="0"/>
              </a:rPr>
              <a:t>4.people who are disagree on Offering a wide variety of listed product in several category are 7</a:t>
            </a:r>
          </a:p>
        </p:txBody>
      </p:sp>
      <p:pic>
        <p:nvPicPr>
          <p:cNvPr id="4098" name="Picture 2" descr="C:\Users\Admin\Pictures\Saved Pictures\offering a wide range.png"/>
          <p:cNvPicPr>
            <a:picLocks noChangeAspect="1" noChangeArrowheads="1"/>
          </p:cNvPicPr>
          <p:nvPr/>
        </p:nvPicPr>
        <p:blipFill>
          <a:blip r:embed="rId2"/>
          <a:srcRect/>
          <a:stretch>
            <a:fillRect/>
          </a:stretch>
        </p:blipFill>
        <p:spPr bwMode="auto">
          <a:xfrm>
            <a:off x="1066799" y="361950"/>
            <a:ext cx="2438401" cy="1905000"/>
          </a:xfrm>
          <a:prstGeom prst="rect">
            <a:avLst/>
          </a:prstGeom>
          <a:noFill/>
        </p:spPr>
      </p:pic>
      <p:sp>
        <p:nvSpPr>
          <p:cNvPr id="5" name="TextBox 4"/>
          <p:cNvSpPr txBox="1"/>
          <p:nvPr/>
        </p:nvSpPr>
        <p:spPr>
          <a:xfrm>
            <a:off x="5410200" y="2400240"/>
            <a:ext cx="2667000" cy="400110"/>
          </a:xfrm>
          <a:prstGeom prst="rect">
            <a:avLst/>
          </a:prstGeom>
          <a:noFill/>
        </p:spPr>
        <p:txBody>
          <a:bodyPr wrap="square" rtlCol="0">
            <a:spAutoFit/>
          </a:bodyPr>
          <a:lstStyle/>
          <a:p>
            <a:pPr algn="ctr"/>
            <a:r>
              <a:rPr lang="en-IN" sz="1000" dirty="0">
                <a:latin typeface="Times New Roman" panose="02020603050405020304" pitchFamily="18" charset="0"/>
              </a:rPr>
              <a:t>Provision of complete and relevant product information</a:t>
            </a:r>
          </a:p>
        </p:txBody>
      </p:sp>
      <p:sp>
        <p:nvSpPr>
          <p:cNvPr id="6" name="TextBox 5"/>
          <p:cNvSpPr txBox="1"/>
          <p:nvPr/>
        </p:nvSpPr>
        <p:spPr>
          <a:xfrm>
            <a:off x="5486400" y="3333750"/>
            <a:ext cx="184731" cy="369332"/>
          </a:xfrm>
          <a:prstGeom prst="rect">
            <a:avLst/>
          </a:prstGeom>
          <a:noFill/>
        </p:spPr>
        <p:txBody>
          <a:bodyPr wrap="none" rtlCol="0">
            <a:spAutoFit/>
          </a:bodyPr>
          <a:lstStyle/>
          <a:p>
            <a:endParaRPr lang="en-IN" dirty="0"/>
          </a:p>
        </p:txBody>
      </p:sp>
      <p:pic>
        <p:nvPicPr>
          <p:cNvPr id="4099" name="Picture 3" descr="C:\Users\Admin\Pictures\Saved Pictures\Provision of complete information.png"/>
          <p:cNvPicPr>
            <a:picLocks noChangeAspect="1" noChangeArrowheads="1"/>
          </p:cNvPicPr>
          <p:nvPr/>
        </p:nvPicPr>
        <p:blipFill>
          <a:blip r:embed="rId3"/>
          <a:srcRect/>
          <a:stretch>
            <a:fillRect/>
          </a:stretch>
        </p:blipFill>
        <p:spPr bwMode="auto">
          <a:xfrm>
            <a:off x="5715000" y="235625"/>
            <a:ext cx="2767012" cy="2024062"/>
          </a:xfrm>
          <a:prstGeom prst="rect">
            <a:avLst/>
          </a:prstGeom>
          <a:noFill/>
        </p:spPr>
      </p:pic>
      <p:sp>
        <p:nvSpPr>
          <p:cNvPr id="8" name="TextBox 7"/>
          <p:cNvSpPr txBox="1"/>
          <p:nvPr/>
        </p:nvSpPr>
        <p:spPr>
          <a:xfrm>
            <a:off x="4800599" y="2750464"/>
            <a:ext cx="4191001"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strongly agree on the Provision of complete and relevant product information are 135</a:t>
            </a:r>
          </a:p>
          <a:p>
            <a:r>
              <a:rPr lang="en-IN" sz="1400" dirty="0">
                <a:latin typeface="Times New Roman" panose="02020603050405020304" pitchFamily="18" charset="0"/>
              </a:rPr>
              <a:t>2.people who  agree on the Provision of complete and relevant product information are 98</a:t>
            </a:r>
          </a:p>
          <a:p>
            <a:r>
              <a:rPr lang="en-IN" sz="1400" dirty="0">
                <a:latin typeface="Times New Roman" panose="02020603050405020304" pitchFamily="18" charset="0"/>
              </a:rPr>
              <a:t>3.people who are in different on the Provision of complete and relevant product information are 31</a:t>
            </a:r>
          </a:p>
          <a:p>
            <a:r>
              <a:rPr lang="en-IN" sz="1400" dirty="0">
                <a:latin typeface="Times New Roman" panose="02020603050405020304" pitchFamily="18" charset="0"/>
              </a:rPr>
              <a:t>4.people who are disagree on the Provision of complete and relevant product information are 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938" y="2401729"/>
            <a:ext cx="1101584" cy="246221"/>
          </a:xfrm>
          <a:prstGeom prst="rect">
            <a:avLst/>
          </a:prstGeom>
          <a:noFill/>
        </p:spPr>
        <p:txBody>
          <a:bodyPr wrap="none" rtlCol="0">
            <a:spAutoFit/>
          </a:bodyPr>
          <a:lstStyle/>
          <a:p>
            <a:pPr algn="ctr"/>
            <a:r>
              <a:rPr lang="en-IN" sz="1000" dirty="0">
                <a:latin typeface="Times New Roman" panose="02020603050405020304" pitchFamily="18" charset="0"/>
              </a:rPr>
              <a:t>Monetary savings</a:t>
            </a:r>
          </a:p>
        </p:txBody>
      </p:sp>
      <p:sp>
        <p:nvSpPr>
          <p:cNvPr id="3" name="TextBox 2"/>
          <p:cNvSpPr txBox="1"/>
          <p:nvPr/>
        </p:nvSpPr>
        <p:spPr>
          <a:xfrm>
            <a:off x="228600" y="2750225"/>
            <a:ext cx="3200400"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are strongly agree on the monetary savings are 148</a:t>
            </a:r>
          </a:p>
          <a:p>
            <a:r>
              <a:rPr lang="en-IN" sz="1400" dirty="0">
                <a:latin typeface="Times New Roman" panose="02020603050405020304" pitchFamily="18" charset="0"/>
              </a:rPr>
              <a:t>2.people who are  agree on the monetary savings are 75</a:t>
            </a:r>
          </a:p>
          <a:p>
            <a:r>
              <a:rPr lang="en-IN" sz="1400" dirty="0">
                <a:latin typeface="Times New Roman" panose="02020603050405020304" pitchFamily="18" charset="0"/>
              </a:rPr>
              <a:t>3.people who are disagree on the monetary savings are 31</a:t>
            </a:r>
          </a:p>
          <a:p>
            <a:r>
              <a:rPr lang="en-IN" sz="1400" dirty="0">
                <a:latin typeface="Times New Roman" panose="02020603050405020304" pitchFamily="18" charset="0"/>
              </a:rPr>
              <a:t>4.people who are indifferent on the monetary savings are 15</a:t>
            </a:r>
          </a:p>
        </p:txBody>
      </p:sp>
      <p:pic>
        <p:nvPicPr>
          <p:cNvPr id="5122" name="Picture 2" descr="C:\Users\Admin\Pictures\Saved Pictures\monetarysavings.png"/>
          <p:cNvPicPr>
            <a:picLocks noChangeAspect="1" noChangeArrowheads="1"/>
          </p:cNvPicPr>
          <p:nvPr/>
        </p:nvPicPr>
        <p:blipFill>
          <a:blip r:embed="rId2"/>
          <a:srcRect/>
          <a:stretch>
            <a:fillRect/>
          </a:stretch>
        </p:blipFill>
        <p:spPr bwMode="auto">
          <a:xfrm>
            <a:off x="381000" y="166688"/>
            <a:ext cx="2819400" cy="2100262"/>
          </a:xfrm>
          <a:prstGeom prst="rect">
            <a:avLst/>
          </a:prstGeom>
          <a:noFill/>
        </p:spPr>
      </p:pic>
      <p:sp>
        <p:nvSpPr>
          <p:cNvPr id="5" name="TextBox 4"/>
          <p:cNvSpPr txBox="1"/>
          <p:nvPr/>
        </p:nvSpPr>
        <p:spPr>
          <a:xfrm>
            <a:off x="4648398" y="2325529"/>
            <a:ext cx="2757486" cy="246221"/>
          </a:xfrm>
          <a:prstGeom prst="rect">
            <a:avLst/>
          </a:prstGeom>
          <a:noFill/>
        </p:spPr>
        <p:txBody>
          <a:bodyPr wrap="none" rtlCol="0">
            <a:spAutoFit/>
          </a:bodyPr>
          <a:lstStyle/>
          <a:p>
            <a:pPr algn="ctr"/>
            <a:r>
              <a:rPr lang="en-IN" sz="1000" dirty="0">
                <a:latin typeface="Times New Roman" panose="02020603050405020304" pitchFamily="18" charset="0"/>
              </a:rPr>
              <a:t>The convenience of patronizing the online retailer</a:t>
            </a:r>
          </a:p>
        </p:txBody>
      </p:sp>
      <p:sp>
        <p:nvSpPr>
          <p:cNvPr id="6" name="TextBox 5"/>
          <p:cNvSpPr txBox="1"/>
          <p:nvPr/>
        </p:nvSpPr>
        <p:spPr>
          <a:xfrm>
            <a:off x="4419601" y="2724150"/>
            <a:ext cx="3505200" cy="2246769"/>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are strongly agree on  The convenience of patronizing the online retailer are 138</a:t>
            </a:r>
          </a:p>
          <a:p>
            <a:r>
              <a:rPr lang="en-IN" sz="1400" dirty="0">
                <a:latin typeface="Times New Roman" panose="02020603050405020304" pitchFamily="18" charset="0"/>
              </a:rPr>
              <a:t>2.people who are indifferent on  The convenience of patronizing the online retailer are 77</a:t>
            </a:r>
          </a:p>
          <a:p>
            <a:r>
              <a:rPr lang="en-IN" sz="1400" dirty="0">
                <a:latin typeface="Times New Roman" panose="02020603050405020304" pitchFamily="18" charset="0"/>
              </a:rPr>
              <a:t>3.people who are strongly agree on  The convenience of patronizing the online retailer are 54</a:t>
            </a:r>
          </a:p>
        </p:txBody>
      </p:sp>
      <p:pic>
        <p:nvPicPr>
          <p:cNvPr id="5123" name="Picture 3" descr="C:\Users\Admin\Pictures\Saved Pictures\coninienceofonlineretailer.png"/>
          <p:cNvPicPr>
            <a:picLocks noChangeAspect="1" noChangeArrowheads="1"/>
          </p:cNvPicPr>
          <p:nvPr/>
        </p:nvPicPr>
        <p:blipFill>
          <a:blip r:embed="rId3"/>
          <a:srcRect/>
          <a:stretch>
            <a:fillRect/>
          </a:stretch>
        </p:blipFill>
        <p:spPr bwMode="auto">
          <a:xfrm>
            <a:off x="4776789" y="209550"/>
            <a:ext cx="2538411" cy="202406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903" y="2173129"/>
            <a:ext cx="3156633" cy="246221"/>
          </a:xfrm>
          <a:prstGeom prst="rect">
            <a:avLst/>
          </a:prstGeom>
          <a:noFill/>
        </p:spPr>
        <p:txBody>
          <a:bodyPr wrap="none" rtlCol="0">
            <a:spAutoFit/>
          </a:bodyPr>
          <a:lstStyle/>
          <a:p>
            <a:pPr algn="ctr"/>
            <a:r>
              <a:rPr lang="en-IN" sz="1000" dirty="0">
                <a:latin typeface="Times New Roman" panose="02020603050405020304" pitchFamily="18" charset="0"/>
              </a:rPr>
              <a:t>Shopping on the website gives you the sense of adventure</a:t>
            </a:r>
          </a:p>
        </p:txBody>
      </p:sp>
      <p:sp>
        <p:nvSpPr>
          <p:cNvPr id="3" name="TextBox 2"/>
          <p:cNvSpPr txBox="1"/>
          <p:nvPr/>
        </p:nvSpPr>
        <p:spPr>
          <a:xfrm>
            <a:off x="76200" y="2547937"/>
            <a:ext cx="4343400" cy="2462213"/>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1.people who agree on Shopping on the website gives you the sense of adventure are 101</a:t>
            </a:r>
          </a:p>
          <a:p>
            <a:r>
              <a:rPr lang="en-IN" sz="1400" dirty="0">
                <a:latin typeface="Times New Roman" panose="02020603050405020304" pitchFamily="18" charset="0"/>
              </a:rPr>
              <a:t>    2.people who are indifferent on Shopping on the website gives you the sense of adventure are 59</a:t>
            </a:r>
          </a:p>
          <a:p>
            <a:r>
              <a:rPr lang="en-IN" sz="1400" dirty="0">
                <a:latin typeface="Times New Roman" panose="02020603050405020304" pitchFamily="18" charset="0"/>
              </a:rPr>
              <a:t>    3.people who strongly-agree on Shopping on the website gives you the sense of adventure are 54</a:t>
            </a:r>
          </a:p>
          <a:p>
            <a:r>
              <a:rPr lang="en-IN" sz="1400" dirty="0">
                <a:latin typeface="Times New Roman" panose="02020603050405020304" pitchFamily="18" charset="0"/>
              </a:rPr>
              <a:t>    4.people who </a:t>
            </a:r>
            <a:r>
              <a:rPr lang="en-IN" sz="1400" dirty="0" err="1">
                <a:latin typeface="Times New Roman" panose="02020603050405020304" pitchFamily="18" charset="0"/>
              </a:rPr>
              <a:t>dis</a:t>
            </a:r>
            <a:r>
              <a:rPr lang="en-IN" sz="1400" dirty="0">
                <a:latin typeface="Times New Roman" panose="02020603050405020304" pitchFamily="18" charset="0"/>
              </a:rPr>
              <a:t>-agree on Shopping on the website gives you the sense of adventure are 50.</a:t>
            </a:r>
          </a:p>
          <a:p>
            <a:r>
              <a:rPr lang="en-IN" sz="1400" dirty="0">
                <a:latin typeface="Times New Roman" panose="02020603050405020304" pitchFamily="18" charset="0"/>
              </a:rPr>
              <a:t>   5. people who  strongly disagree on Shopping on the website gives you the sense of adventure are 5</a:t>
            </a:r>
          </a:p>
        </p:txBody>
      </p:sp>
      <p:pic>
        <p:nvPicPr>
          <p:cNvPr id="6146" name="Picture 2" descr="C:\Users\Admin\Pictures\Saved Pictures\shoppingonwebsite.png"/>
          <p:cNvPicPr>
            <a:picLocks noChangeAspect="1" noChangeArrowheads="1"/>
          </p:cNvPicPr>
          <p:nvPr/>
        </p:nvPicPr>
        <p:blipFill>
          <a:blip r:embed="rId2"/>
          <a:srcRect/>
          <a:stretch>
            <a:fillRect/>
          </a:stretch>
        </p:blipFill>
        <p:spPr bwMode="auto">
          <a:xfrm>
            <a:off x="990600" y="285750"/>
            <a:ext cx="1924050" cy="1847088"/>
          </a:xfrm>
          <a:prstGeom prst="rect">
            <a:avLst/>
          </a:prstGeom>
          <a:noFill/>
        </p:spPr>
      </p:pic>
      <p:sp>
        <p:nvSpPr>
          <p:cNvPr id="5" name="TextBox 4"/>
          <p:cNvSpPr txBox="1"/>
          <p:nvPr/>
        </p:nvSpPr>
        <p:spPr>
          <a:xfrm>
            <a:off x="5499478" y="2325529"/>
            <a:ext cx="1747594" cy="246221"/>
          </a:xfrm>
          <a:prstGeom prst="rect">
            <a:avLst/>
          </a:prstGeom>
          <a:noFill/>
        </p:spPr>
        <p:txBody>
          <a:bodyPr wrap="none" rtlCol="0">
            <a:spAutoFit/>
          </a:bodyPr>
          <a:lstStyle/>
          <a:p>
            <a:pPr algn="ctr"/>
            <a:r>
              <a:rPr lang="en-IN" sz="1000" dirty="0">
                <a:latin typeface="Times New Roman" panose="02020603050405020304" pitchFamily="18" charset="0"/>
              </a:rPr>
              <a:t>Getting value for money spent</a:t>
            </a:r>
          </a:p>
        </p:txBody>
      </p:sp>
      <p:sp>
        <p:nvSpPr>
          <p:cNvPr id="6" name="TextBox 5"/>
          <p:cNvSpPr txBox="1"/>
          <p:nvPr/>
        </p:nvSpPr>
        <p:spPr>
          <a:xfrm>
            <a:off x="5029200" y="2965668"/>
            <a:ext cx="3276599" cy="1815882"/>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1.people who are  agree on Getting value for money spent are 149</a:t>
            </a:r>
          </a:p>
          <a:p>
            <a:r>
              <a:rPr lang="en-IN" sz="1400" dirty="0">
                <a:latin typeface="Times New Roman" panose="02020603050405020304" pitchFamily="18" charset="0"/>
              </a:rPr>
              <a:t>2.people who are strongly  agree on Getting value for money spent are 82</a:t>
            </a:r>
          </a:p>
          <a:p>
            <a:r>
              <a:rPr lang="en-IN" sz="1400" dirty="0">
                <a:latin typeface="Times New Roman" panose="02020603050405020304" pitchFamily="18" charset="0"/>
              </a:rPr>
              <a:t>3.people who are  indifferent  on Getting value for money spent are 38</a:t>
            </a:r>
          </a:p>
          <a:p>
            <a:r>
              <a:rPr lang="en-IN" sz="1400" dirty="0">
                <a:latin typeface="Times New Roman" panose="02020603050405020304" pitchFamily="18" charset="0"/>
              </a:rPr>
              <a:t> </a:t>
            </a:r>
          </a:p>
        </p:txBody>
      </p:sp>
      <p:pic>
        <p:nvPicPr>
          <p:cNvPr id="6147" name="Picture 3" descr="C:\Users\Admin\Pictures\Saved Pictures\gettingvalue for money spent.png"/>
          <p:cNvPicPr>
            <a:picLocks noChangeAspect="1" noChangeArrowheads="1"/>
          </p:cNvPicPr>
          <p:nvPr/>
        </p:nvPicPr>
        <p:blipFill>
          <a:blip r:embed="rId3"/>
          <a:srcRect/>
          <a:stretch>
            <a:fillRect/>
          </a:stretch>
        </p:blipFill>
        <p:spPr bwMode="auto">
          <a:xfrm>
            <a:off x="5360571" y="285750"/>
            <a:ext cx="1802229" cy="196901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657350"/>
            <a:ext cx="4953000" cy="246221"/>
          </a:xfrm>
          <a:prstGeom prst="rect">
            <a:avLst/>
          </a:prstGeom>
          <a:noFill/>
        </p:spPr>
        <p:txBody>
          <a:bodyPr wrap="square" rtlCol="0">
            <a:spAutoFit/>
          </a:bodyPr>
          <a:lstStyle/>
          <a:p>
            <a:pPr algn="ctr"/>
            <a:r>
              <a:rPr lang="en-IN" sz="1000" dirty="0">
                <a:latin typeface="Times New Roman" panose="02020603050405020304" pitchFamily="18" charset="0"/>
              </a:rPr>
              <a:t>From the following, tick any (or all) of the online retailers you have shopped from?</a:t>
            </a:r>
          </a:p>
        </p:txBody>
      </p:sp>
      <p:sp>
        <p:nvSpPr>
          <p:cNvPr id="3" name="TextBox 2"/>
          <p:cNvSpPr txBox="1"/>
          <p:nvPr/>
        </p:nvSpPr>
        <p:spPr>
          <a:xfrm>
            <a:off x="228600" y="2038350"/>
            <a:ext cx="8686800" cy="2492990"/>
          </a:xfrm>
          <a:prstGeom prst="rect">
            <a:avLst/>
          </a:prstGeom>
          <a:noFill/>
        </p:spPr>
        <p:txBody>
          <a:bodyPr wrap="square" rtlCol="0">
            <a:spAutoFit/>
          </a:bodyPr>
          <a:lstStyle/>
          <a:p>
            <a:r>
              <a:rPr lang="en-IN" sz="1200" dirty="0">
                <a:latin typeface="Times New Roman" panose="02020603050405020304" pitchFamily="18" charset="0"/>
              </a:rPr>
              <a:t>observation:-</a:t>
            </a:r>
          </a:p>
          <a:p>
            <a:r>
              <a:rPr lang="en-IN" sz="1200" dirty="0">
                <a:latin typeface="Times New Roman" panose="02020603050405020304" pitchFamily="18" charset="0"/>
              </a:rPr>
              <a:t>    1.From the following,  the online retailers people have shopped from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endParaRPr lang="en-IN" sz="1200" dirty="0">
              <a:latin typeface="Times New Roman" panose="02020603050405020304" pitchFamily="18" charset="0"/>
            </a:endParaRPr>
          </a:p>
          <a:p>
            <a:r>
              <a:rPr lang="en-IN" sz="1200" dirty="0">
                <a:latin typeface="Times New Roman" panose="02020603050405020304" pitchFamily="18" charset="0"/>
              </a:rPr>
              <a:t>    are 82</a:t>
            </a:r>
          </a:p>
          <a:p>
            <a:r>
              <a:rPr lang="en-IN" sz="1200" dirty="0">
                <a:latin typeface="Times New Roman" panose="02020603050405020304" pitchFamily="18" charset="0"/>
              </a:rPr>
              <a:t>    2.From the following,  the online retailers people have shopped from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endParaRPr lang="en-IN" sz="1200" dirty="0">
              <a:latin typeface="Times New Roman" panose="02020603050405020304" pitchFamily="18" charset="0"/>
            </a:endParaRPr>
          </a:p>
          <a:p>
            <a:r>
              <a:rPr lang="en-IN" sz="1200" dirty="0">
                <a:latin typeface="Times New Roman" panose="02020603050405020304" pitchFamily="18" charset="0"/>
              </a:rPr>
              <a:t>    are 44</a:t>
            </a:r>
          </a:p>
          <a:p>
            <a:r>
              <a:rPr lang="en-IN" sz="1200" dirty="0">
                <a:latin typeface="Times New Roman" panose="02020603050405020304" pitchFamily="18" charset="0"/>
              </a:rPr>
              <a:t>    3.From the following,  the online retailers people have shopped from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are 32</a:t>
            </a:r>
          </a:p>
          <a:p>
            <a:r>
              <a:rPr lang="en-IN" sz="1200" dirty="0">
                <a:latin typeface="Times New Roman" panose="02020603050405020304" pitchFamily="18" charset="0"/>
              </a:rPr>
              <a:t>    4.From the following,  the online retailers people have shopped from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29</a:t>
            </a:r>
          </a:p>
          <a:p>
            <a:r>
              <a:rPr lang="en-IN" sz="1200" dirty="0">
                <a:latin typeface="Times New Roman" panose="02020603050405020304" pitchFamily="18" charset="0"/>
              </a:rPr>
              <a:t>    5.From the following,  the online retailers people have shopped from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27</a:t>
            </a:r>
          </a:p>
          <a:p>
            <a:r>
              <a:rPr lang="en-IN" sz="1200" dirty="0">
                <a:latin typeface="Times New Roman" panose="02020603050405020304" pitchFamily="18" charset="0"/>
              </a:rPr>
              <a:t>    6.From the following,  the online retailers people have shopped from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Snapdeal.com</a:t>
            </a:r>
            <a:endParaRPr lang="en-IN" sz="1200" dirty="0">
              <a:latin typeface="Times New Roman" panose="02020603050405020304" pitchFamily="18" charset="0"/>
            </a:endParaRPr>
          </a:p>
          <a:p>
            <a:r>
              <a:rPr lang="en-IN" sz="1200" dirty="0">
                <a:latin typeface="Times New Roman" panose="02020603050405020304" pitchFamily="18" charset="0"/>
              </a:rPr>
              <a:t>    are 20.</a:t>
            </a:r>
          </a:p>
          <a:p>
            <a:r>
              <a:rPr lang="en-IN" sz="1200" dirty="0">
                <a:latin typeface="Times New Roman" panose="02020603050405020304" pitchFamily="18" charset="0"/>
              </a:rPr>
              <a:t>    7.From the following,  the online retailers people have shopped from  </a:t>
            </a:r>
            <a:r>
              <a:rPr lang="en-IN" sz="1200" dirty="0" err="1">
                <a:latin typeface="Times New Roman" panose="02020603050405020304" pitchFamily="18" charset="0"/>
              </a:rPr>
              <a:t>Amazon.in</a:t>
            </a:r>
            <a:r>
              <a:rPr lang="en-IN" sz="1200" dirty="0">
                <a:latin typeface="Times New Roman" panose="02020603050405020304" pitchFamily="18" charset="0"/>
              </a:rPr>
              <a:t> are 16.</a:t>
            </a:r>
          </a:p>
          <a:p>
            <a:r>
              <a:rPr lang="en-IN" sz="1200" dirty="0">
                <a:latin typeface="Times New Roman" panose="02020603050405020304" pitchFamily="18" charset="0"/>
              </a:rPr>
              <a:t>    8.From the following,  the online retailers people have shopped from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are 12.</a:t>
            </a:r>
          </a:p>
          <a:p>
            <a:r>
              <a:rPr lang="en-IN" sz="1200" dirty="0">
                <a:latin typeface="Times New Roman" panose="02020603050405020304" pitchFamily="18" charset="0"/>
              </a:rPr>
              <a:t>    9.From the following,  the online retailers people have shopped from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are 7</a:t>
            </a:r>
          </a:p>
        </p:txBody>
      </p:sp>
      <p:pic>
        <p:nvPicPr>
          <p:cNvPr id="5" name="Picture 4" descr="C:\Users\Admin\Pictures\Saved Pictures\last.png"/>
          <p:cNvPicPr/>
          <p:nvPr/>
        </p:nvPicPr>
        <p:blipFill>
          <a:blip r:embed="rId2" cstate="print"/>
          <a:srcRect/>
          <a:stretch>
            <a:fillRect/>
          </a:stretch>
        </p:blipFill>
        <p:spPr bwMode="auto">
          <a:xfrm>
            <a:off x="2286000" y="209550"/>
            <a:ext cx="3276600" cy="152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1CA0FD9-5658-486E-AED7-3A0F550844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B83B9C6-C37E-4CF3-AB2E-FEF5FD962ABC}"/>
              </a:ext>
            </a:extLst>
          </p:cNvPr>
          <p:cNvSpPr>
            <a:spLocks noGrp="1"/>
          </p:cNvSpPr>
          <p:nvPr>
            <p:ph type="title"/>
          </p:nvPr>
        </p:nvSpPr>
        <p:spPr/>
        <p:txBody>
          <a:bodyPr rtlCol="0"/>
          <a:lstStyle/>
          <a:p>
            <a:r>
              <a:rPr lang="en-US" sz="2800" b="1" dirty="0">
                <a:latin typeface="Times New Roman" panose="02020603050405020304" pitchFamily="18" charset="0"/>
              </a:rPr>
              <a:t>EDA Steps</a:t>
            </a:r>
          </a:p>
        </p:txBody>
      </p:sp>
      <p:sp>
        <p:nvSpPr>
          <p:cNvPr id="3" name="Content Placeholder 2">
            <a:extLst>
              <a:ext uri="{699245F5-F974-4368-87B3-E52481B716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7B6C6D-427F-42A0-A1E9-ABEB32E49B0F}"/>
              </a:ext>
            </a:extLst>
          </p:cNvPr>
          <p:cNvSpPr>
            <a:spLocks noGrp="1"/>
          </p:cNvSpPr>
          <p:nvPr>
            <p:ph idx="1"/>
          </p:nvPr>
        </p:nvSpPr>
        <p:spPr/>
        <p:txBody>
          <a:bodyPr vert="horz" rtlCol="0">
            <a:noAutofit/>
          </a:bodyPr>
          <a:lstStyle/>
          <a:p>
            <a:pPr marL="0" indent="0">
              <a:buNone/>
            </a:pPr>
            <a:r>
              <a:rPr lang="en-US" sz="1400" b="0" dirty="0">
                <a:latin typeface="Times New Roman" panose="02020603050405020304" pitchFamily="18" charset="0"/>
              </a:rPr>
              <a:t>1.Checking the missing values</a:t>
            </a:r>
          </a:p>
          <a:p>
            <a:pPr marL="0" indent="0">
              <a:buNone/>
            </a:pPr>
            <a:r>
              <a:rPr lang="en-US" sz="1400" b="0" dirty="0">
                <a:latin typeface="Times New Roman" panose="02020603050405020304" pitchFamily="18" charset="0"/>
              </a:rPr>
              <a:t>2.Checking for numerical columns</a:t>
            </a:r>
          </a:p>
          <a:p>
            <a:pPr marL="0" indent="0">
              <a:buNone/>
            </a:pPr>
            <a:r>
              <a:rPr lang="en-US" sz="1400" b="0" dirty="0">
                <a:latin typeface="Times New Roman" panose="02020603050405020304" pitchFamily="18" charset="0"/>
              </a:rPr>
              <a:t>3.Checking for the distribution of numerical variables</a:t>
            </a:r>
          </a:p>
          <a:p>
            <a:pPr marL="0" indent="0">
              <a:buNone/>
            </a:pPr>
            <a:r>
              <a:rPr lang="en-US" sz="1400" b="0" dirty="0">
                <a:latin typeface="Times New Roman" panose="02020603050405020304" pitchFamily="18" charset="0"/>
              </a:rPr>
              <a:t>4.Checking for Categorical variables</a:t>
            </a:r>
          </a:p>
          <a:p>
            <a:pPr marL="0" indent="0">
              <a:buNone/>
            </a:pPr>
            <a:r>
              <a:rPr lang="en-US" sz="1400" b="0" dirty="0">
                <a:latin typeface="Times New Roman" panose="02020603050405020304" pitchFamily="18" charset="0"/>
              </a:rPr>
              <a:t>5.Types of categorical variables</a:t>
            </a:r>
          </a:p>
          <a:p>
            <a:pPr marL="0" indent="0">
              <a:buNone/>
            </a:pPr>
            <a:r>
              <a:rPr lang="en-US" sz="1400" b="0" dirty="0">
                <a:latin typeface="Times New Roman" panose="02020603050405020304" pitchFamily="18" charset="0"/>
              </a:rPr>
              <a:t>6.Visualization</a:t>
            </a:r>
          </a:p>
        </p:txBody>
      </p:sp>
    </p:spTree>
    <p:extLst>
      <p:ext uri="{F7BE50DF-D6BE-4634-9AA8-26AE096A42A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363" y="2343150"/>
            <a:ext cx="1936749" cy="246221"/>
          </a:xfrm>
          <a:prstGeom prst="rect">
            <a:avLst/>
          </a:prstGeom>
          <a:noFill/>
        </p:spPr>
        <p:txBody>
          <a:bodyPr wrap="none" rtlCol="0">
            <a:spAutoFit/>
          </a:bodyPr>
          <a:lstStyle/>
          <a:p>
            <a:pPr algn="ctr"/>
            <a:r>
              <a:rPr lang="en-IN" sz="1000" dirty="0">
                <a:latin typeface="Times New Roman" panose="02020603050405020304" pitchFamily="18" charset="0"/>
              </a:rPr>
              <a:t>Easy to use website or application</a:t>
            </a:r>
          </a:p>
        </p:txBody>
      </p:sp>
      <p:sp>
        <p:nvSpPr>
          <p:cNvPr id="3" name="TextBox 2"/>
          <p:cNvSpPr txBox="1"/>
          <p:nvPr/>
        </p:nvSpPr>
        <p:spPr>
          <a:xfrm>
            <a:off x="228600" y="2810285"/>
            <a:ext cx="8305800" cy="2123658"/>
          </a:xfrm>
          <a:prstGeom prst="rect">
            <a:avLst/>
          </a:prstGeom>
          <a:noFill/>
        </p:spPr>
        <p:txBody>
          <a:bodyPr wrap="square" rtlCol="0">
            <a:spAutoFit/>
          </a:bodyPr>
          <a:lstStyle/>
          <a:p>
            <a:r>
              <a:rPr lang="en-IN" sz="1200" dirty="0">
                <a:latin typeface="Times New Roman" panose="02020603050405020304" pitchFamily="18" charset="0"/>
              </a:rPr>
              <a:t>observation:-</a:t>
            </a:r>
          </a:p>
          <a:p>
            <a:r>
              <a:rPr lang="en-IN" sz="1200" dirty="0">
                <a:latin typeface="Times New Roman" panose="02020603050405020304" pitchFamily="18" charset="0"/>
              </a:rPr>
              <a:t>    1.people Easy to use website or application in Amazon.in, Flipkart.com, Paytm.com, Myntra.com, Snapdeal.com  are 64</a:t>
            </a:r>
          </a:p>
          <a:p>
            <a:r>
              <a:rPr lang="en-IN" sz="1200" dirty="0">
                <a:latin typeface="Times New Roman" panose="02020603050405020304" pitchFamily="18" charset="0"/>
              </a:rPr>
              <a:t>    2.people Easy to use website or application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are 44</a:t>
            </a:r>
          </a:p>
          <a:p>
            <a:r>
              <a:rPr lang="en-IN" sz="1200" dirty="0">
                <a:latin typeface="Times New Roman" panose="02020603050405020304" pitchFamily="18" charset="0"/>
              </a:rPr>
              <a:t>    3.people Easy to use website or application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44.</a:t>
            </a:r>
          </a:p>
          <a:p>
            <a:r>
              <a:rPr lang="en-IN" sz="1200" dirty="0">
                <a:latin typeface="Times New Roman" panose="02020603050405020304" pitchFamily="18" charset="0"/>
              </a:rPr>
              <a:t>    4.people Easy to use website or application in </a:t>
            </a:r>
            <a:r>
              <a:rPr lang="en-IN" sz="1200" dirty="0" err="1">
                <a:latin typeface="Times New Roman" panose="02020603050405020304" pitchFamily="18" charset="0"/>
              </a:rPr>
              <a:t>Amazon.in</a:t>
            </a:r>
            <a:r>
              <a:rPr lang="en-IN" sz="1200" dirty="0">
                <a:latin typeface="Times New Roman" panose="02020603050405020304" pitchFamily="18" charset="0"/>
              </a:rPr>
              <a:t>  are 29.</a:t>
            </a:r>
          </a:p>
          <a:p>
            <a:r>
              <a:rPr lang="en-IN" sz="1200" dirty="0">
                <a:latin typeface="Times New Roman" panose="02020603050405020304" pitchFamily="18" charset="0"/>
              </a:rPr>
              <a:t>    5.people Easy to use website or application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22.</a:t>
            </a:r>
          </a:p>
          <a:p>
            <a:r>
              <a:rPr lang="en-IN" sz="1200" dirty="0">
                <a:latin typeface="Times New Roman" panose="02020603050405020304" pitchFamily="18" charset="0"/>
              </a:rPr>
              <a:t>    6.people Easy to use website or application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are 20</a:t>
            </a:r>
          </a:p>
          <a:p>
            <a:r>
              <a:rPr lang="en-IN" sz="1200" dirty="0">
                <a:latin typeface="Times New Roman" panose="02020603050405020304" pitchFamily="18" charset="0"/>
              </a:rPr>
              <a:t>    7.people Easy to use website or application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are 19.</a:t>
            </a:r>
          </a:p>
          <a:p>
            <a:r>
              <a:rPr lang="en-IN" sz="1200" dirty="0">
                <a:latin typeface="Times New Roman" panose="02020603050405020304" pitchFamily="18" charset="0"/>
              </a:rPr>
              <a:t>    8.people Easy to use website or application in </a:t>
            </a:r>
            <a:r>
              <a:rPr lang="en-IN" sz="1200" dirty="0" err="1">
                <a:latin typeface="Times New Roman" panose="02020603050405020304" pitchFamily="18" charset="0"/>
              </a:rPr>
              <a:t>paytm.com</a:t>
            </a:r>
            <a:r>
              <a:rPr lang="en-IN" sz="1200" dirty="0">
                <a:latin typeface="Times New Roman" panose="02020603050405020304" pitchFamily="18" charset="0"/>
              </a:rPr>
              <a:t>  are 12</a:t>
            </a:r>
          </a:p>
          <a:p>
            <a:r>
              <a:rPr lang="en-IN" sz="1200" dirty="0">
                <a:latin typeface="Times New Roman" panose="02020603050405020304" pitchFamily="18" charset="0"/>
              </a:rPr>
              <a:t>    9.people Easy to use website or application in </a:t>
            </a:r>
            <a:r>
              <a:rPr lang="en-IN" sz="1200" dirty="0" err="1">
                <a:latin typeface="Times New Roman" panose="02020603050405020304" pitchFamily="18" charset="0"/>
              </a:rPr>
              <a:t>Flipkart.com</a:t>
            </a:r>
            <a:r>
              <a:rPr lang="en-IN" sz="1200" dirty="0">
                <a:latin typeface="Times New Roman" panose="02020603050405020304" pitchFamily="18" charset="0"/>
              </a:rPr>
              <a:t>  are 8</a:t>
            </a:r>
          </a:p>
          <a:p>
            <a:r>
              <a:rPr lang="en-IN" sz="1200" dirty="0">
                <a:latin typeface="Times New Roman" panose="02020603050405020304" pitchFamily="18" charset="0"/>
              </a:rPr>
              <a:t>    10.people Easy to use website or application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are 7</a:t>
            </a:r>
          </a:p>
        </p:txBody>
      </p:sp>
      <p:pic>
        <p:nvPicPr>
          <p:cNvPr id="4" name="Picture 3" descr="C:\Users\Admin\Pictures\Saved Pictures\easetouse.png"/>
          <p:cNvPicPr/>
          <p:nvPr/>
        </p:nvPicPr>
        <p:blipFill>
          <a:blip r:embed="rId2"/>
          <a:srcRect/>
          <a:stretch>
            <a:fillRect/>
          </a:stretch>
        </p:blipFill>
        <p:spPr bwMode="auto">
          <a:xfrm>
            <a:off x="457200" y="361950"/>
            <a:ext cx="8077200" cy="197126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108" y="2477929"/>
            <a:ext cx="1938351" cy="246221"/>
          </a:xfrm>
          <a:prstGeom prst="rect">
            <a:avLst/>
          </a:prstGeom>
          <a:noFill/>
        </p:spPr>
        <p:txBody>
          <a:bodyPr wrap="none" rtlCol="0">
            <a:spAutoFit/>
          </a:bodyPr>
          <a:lstStyle/>
          <a:p>
            <a:pPr algn="ctr"/>
            <a:r>
              <a:rPr lang="en-IN" sz="1000" dirty="0">
                <a:latin typeface="Times New Roman" panose="02020603050405020304" pitchFamily="18" charset="0"/>
              </a:rPr>
              <a:t>Visual appealing web-page layout</a:t>
            </a:r>
          </a:p>
        </p:txBody>
      </p:sp>
      <p:sp>
        <p:nvSpPr>
          <p:cNvPr id="3" name="TextBox 2"/>
          <p:cNvSpPr txBox="1"/>
          <p:nvPr/>
        </p:nvSpPr>
        <p:spPr>
          <a:xfrm>
            <a:off x="381000" y="2724150"/>
            <a:ext cx="8458200" cy="2123658"/>
          </a:xfrm>
          <a:prstGeom prst="rect">
            <a:avLst/>
          </a:prstGeom>
          <a:noFill/>
        </p:spPr>
        <p:txBody>
          <a:bodyPr wrap="square" rtlCol="0">
            <a:spAutoFit/>
          </a:bodyPr>
          <a:lstStyle/>
          <a:p>
            <a:r>
              <a:rPr lang="en-IN" sz="1200" dirty="0">
                <a:latin typeface="Times New Roman" panose="02020603050405020304" pitchFamily="18" charset="0"/>
              </a:rPr>
              <a:t>observation:-</a:t>
            </a:r>
          </a:p>
          <a:p>
            <a:r>
              <a:rPr lang="en-IN" sz="1200" dirty="0">
                <a:latin typeface="Times New Roman" panose="02020603050405020304" pitchFamily="18" charset="0"/>
              </a:rPr>
              <a:t>    1.people who visual appealing the web page layout in  Amazon.in, Flipkart.com are 87</a:t>
            </a:r>
          </a:p>
          <a:p>
            <a:r>
              <a:rPr lang="en-IN" sz="1200" dirty="0">
                <a:latin typeface="Times New Roman" panose="02020603050405020304" pitchFamily="18" charset="0"/>
              </a:rPr>
              <a:t>    2.people who visual appealing the web page layout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44.</a:t>
            </a:r>
          </a:p>
          <a:p>
            <a:r>
              <a:rPr lang="en-IN" sz="1200" dirty="0">
                <a:latin typeface="Times New Roman" panose="02020603050405020304" pitchFamily="18" charset="0"/>
              </a:rPr>
              <a:t>    3.people who visual appealing the web page layout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36</a:t>
            </a:r>
          </a:p>
          <a:p>
            <a:r>
              <a:rPr lang="en-IN" sz="1200" dirty="0">
                <a:latin typeface="Times New Roman" panose="02020603050405020304" pitchFamily="18" charset="0"/>
              </a:rPr>
              <a:t>    4.people who visual appealing the web page layout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are 20</a:t>
            </a:r>
          </a:p>
          <a:p>
            <a:r>
              <a:rPr lang="en-IN" sz="1200" dirty="0">
                <a:latin typeface="Times New Roman" panose="02020603050405020304" pitchFamily="18" charset="0"/>
              </a:rPr>
              <a:t>    5.people who visual appealing the web page layout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are 15</a:t>
            </a:r>
          </a:p>
          <a:p>
            <a:r>
              <a:rPr lang="en-IN" sz="1200" dirty="0">
                <a:latin typeface="Times New Roman" panose="02020603050405020304" pitchFamily="18" charset="0"/>
              </a:rPr>
              <a:t>    6.people who visual appealing the web page layout in </a:t>
            </a:r>
            <a:r>
              <a:rPr lang="en-IN" sz="1200" dirty="0" err="1">
                <a:latin typeface="Times New Roman" panose="02020603050405020304" pitchFamily="18" charset="0"/>
              </a:rPr>
              <a:t>Myntra.com</a:t>
            </a:r>
            <a:r>
              <a:rPr lang="en-IN" sz="1200" dirty="0">
                <a:latin typeface="Times New Roman" panose="02020603050405020304" pitchFamily="18" charset="0"/>
              </a:rPr>
              <a:t>  are 15.</a:t>
            </a:r>
          </a:p>
          <a:p>
            <a:r>
              <a:rPr lang="en-IN" sz="1200" dirty="0">
                <a:latin typeface="Times New Roman" panose="02020603050405020304" pitchFamily="18" charset="0"/>
              </a:rPr>
              <a:t>    7.people who visual appealing the web page layout in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are 15</a:t>
            </a:r>
          </a:p>
          <a:p>
            <a:r>
              <a:rPr lang="en-IN" sz="1200" dirty="0">
                <a:latin typeface="Times New Roman" panose="02020603050405020304" pitchFamily="18" charset="0"/>
              </a:rPr>
              <a:t>    8.people who visual appealing the web page layout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14</a:t>
            </a:r>
          </a:p>
          <a:p>
            <a:r>
              <a:rPr lang="en-IN" sz="1200" dirty="0">
                <a:latin typeface="Times New Roman" panose="02020603050405020304" pitchFamily="18" charset="0"/>
              </a:rPr>
              <a:t>    9.people who visual appealing the web page layout in </a:t>
            </a:r>
            <a:r>
              <a:rPr lang="en-IN" sz="1200" dirty="0" err="1">
                <a:latin typeface="Times New Roman" panose="02020603050405020304" pitchFamily="18" charset="0"/>
              </a:rPr>
              <a:t>Flipkart.com</a:t>
            </a:r>
            <a:r>
              <a:rPr lang="en-IN" sz="1200" dirty="0">
                <a:latin typeface="Times New Roman" panose="02020603050405020304" pitchFamily="18" charset="0"/>
              </a:rPr>
              <a:t> are 12</a:t>
            </a:r>
          </a:p>
          <a:p>
            <a:r>
              <a:rPr lang="en-IN" sz="1200" dirty="0">
                <a:latin typeface="Times New Roman" panose="02020603050405020304" pitchFamily="18" charset="0"/>
              </a:rPr>
              <a:t>    10.people who visual appealing the web page layout in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11</a:t>
            </a:r>
          </a:p>
        </p:txBody>
      </p:sp>
      <p:pic>
        <p:nvPicPr>
          <p:cNvPr id="5" name="Picture 4" descr="C:\Users\Admin\Pictures\Saved Pictures\visualappealing.png"/>
          <p:cNvPicPr/>
          <p:nvPr/>
        </p:nvPicPr>
        <p:blipFill>
          <a:blip r:embed="rId2"/>
          <a:srcRect/>
          <a:stretch>
            <a:fillRect/>
          </a:stretch>
        </p:blipFill>
        <p:spPr bwMode="auto">
          <a:xfrm>
            <a:off x="457200" y="438150"/>
            <a:ext cx="8153400" cy="1905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5981" y="2325529"/>
            <a:ext cx="1861407" cy="246221"/>
          </a:xfrm>
          <a:prstGeom prst="rect">
            <a:avLst/>
          </a:prstGeom>
          <a:noFill/>
        </p:spPr>
        <p:txBody>
          <a:bodyPr wrap="none" rtlCol="0">
            <a:spAutoFit/>
          </a:bodyPr>
          <a:lstStyle/>
          <a:p>
            <a:pPr algn="ctr"/>
            <a:r>
              <a:rPr lang="en-IN" sz="1000" dirty="0">
                <a:latin typeface="Times New Roman" panose="02020603050405020304" pitchFamily="18" charset="0"/>
              </a:rPr>
              <a:t>Wide variety of product on offer</a:t>
            </a:r>
          </a:p>
        </p:txBody>
      </p:sp>
      <p:sp>
        <p:nvSpPr>
          <p:cNvPr id="3" name="TextBox 2"/>
          <p:cNvSpPr txBox="1"/>
          <p:nvPr/>
        </p:nvSpPr>
        <p:spPr>
          <a:xfrm>
            <a:off x="609600" y="2639618"/>
            <a:ext cx="7471597" cy="2246769"/>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1.wide variety of product on offer in Amazon.in, Flipkart.com are 130</a:t>
            </a:r>
          </a:p>
          <a:p>
            <a:r>
              <a:rPr lang="en-IN" sz="1400" dirty="0">
                <a:latin typeface="Times New Roman" panose="02020603050405020304" pitchFamily="18" charset="0"/>
              </a:rPr>
              <a:t>    2.wide variety of product on offer in </a:t>
            </a:r>
            <a:r>
              <a:rPr lang="en-IN" sz="1400" dirty="0" err="1">
                <a:latin typeface="Times New Roman" panose="02020603050405020304" pitchFamily="18" charset="0"/>
              </a:rPr>
              <a:t>Amazon.in</a:t>
            </a:r>
            <a:r>
              <a:rPr lang="en-IN" sz="1400" dirty="0">
                <a:latin typeface="Times New Roman" panose="02020603050405020304" pitchFamily="18" charset="0"/>
              </a:rPr>
              <a:t> are 43</a:t>
            </a:r>
          </a:p>
          <a:p>
            <a:r>
              <a:rPr lang="en-IN" sz="1400" dirty="0">
                <a:latin typeface="Times New Roman" panose="02020603050405020304" pitchFamily="18" charset="0"/>
              </a:rPr>
              <a:t>    3.wide variety of product on offer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20</a:t>
            </a:r>
          </a:p>
          <a:p>
            <a:r>
              <a:rPr lang="en-IN" sz="1400" dirty="0">
                <a:latin typeface="Times New Roman" panose="02020603050405020304" pitchFamily="18" charset="0"/>
              </a:rPr>
              <a:t>    4.wide variety of product on offer in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15</a:t>
            </a:r>
          </a:p>
          <a:p>
            <a:r>
              <a:rPr lang="en-IN" sz="1400" dirty="0">
                <a:latin typeface="Times New Roman" panose="02020603050405020304" pitchFamily="18" charset="0"/>
              </a:rPr>
              <a:t>    5.wide variety of product on offer in  </a:t>
            </a:r>
            <a:r>
              <a:rPr lang="en-IN" sz="1400" dirty="0" err="1">
                <a:latin typeface="Times New Roman" panose="02020603050405020304" pitchFamily="18" charset="0"/>
              </a:rPr>
              <a:t>Myntra.com</a:t>
            </a:r>
            <a:r>
              <a:rPr lang="en-IN" sz="1400" dirty="0">
                <a:latin typeface="Times New Roman" panose="02020603050405020304" pitchFamily="18" charset="0"/>
              </a:rPr>
              <a:t> are 15</a:t>
            </a:r>
          </a:p>
          <a:p>
            <a:r>
              <a:rPr lang="en-IN" sz="1400" dirty="0">
                <a:latin typeface="Times New Roman" panose="02020603050405020304" pitchFamily="18" charset="0"/>
              </a:rPr>
              <a:t>    6.wide variety of product on offer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14</a:t>
            </a:r>
          </a:p>
          <a:p>
            <a:r>
              <a:rPr lang="en-IN" sz="1400" dirty="0">
                <a:latin typeface="Times New Roman" panose="02020603050405020304" pitchFamily="18" charset="0"/>
              </a:rPr>
              <a:t>    7.wide variety of product on offer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13</a:t>
            </a:r>
          </a:p>
          <a:p>
            <a:r>
              <a:rPr lang="en-IN" sz="1400" dirty="0">
                <a:latin typeface="Times New Roman" panose="02020603050405020304" pitchFamily="18" charset="0"/>
              </a:rPr>
              <a:t>    8.wide variety of product on offer in </a:t>
            </a:r>
            <a:r>
              <a:rPr lang="en-IN" sz="1400" dirty="0" err="1">
                <a:latin typeface="Times New Roman" panose="02020603050405020304" pitchFamily="18" charset="0"/>
              </a:rPr>
              <a:t>flipkart.com</a:t>
            </a:r>
            <a:r>
              <a:rPr lang="en-IN" sz="1400" dirty="0">
                <a:latin typeface="Times New Roman" panose="02020603050405020304" pitchFamily="18" charset="0"/>
              </a:rPr>
              <a:t> are 12       </a:t>
            </a:r>
          </a:p>
          <a:p>
            <a:r>
              <a:rPr lang="en-IN" sz="1400" dirty="0">
                <a:latin typeface="Times New Roman" panose="02020603050405020304" pitchFamily="18" charset="0"/>
              </a:rPr>
              <a:t>    9.wide variety of product on offer in </a:t>
            </a:r>
            <a:r>
              <a:rPr lang="en-IN" sz="1400" dirty="0" err="1">
                <a:latin typeface="Times New Roman" panose="02020603050405020304" pitchFamily="18" charset="0"/>
              </a:rPr>
              <a:t>paytm.com</a:t>
            </a:r>
            <a:r>
              <a:rPr lang="en-IN" sz="1400" dirty="0">
                <a:latin typeface="Times New Roman" panose="02020603050405020304" pitchFamily="18" charset="0"/>
              </a:rPr>
              <a:t> are 7                                         </a:t>
            </a:r>
          </a:p>
        </p:txBody>
      </p:sp>
      <p:pic>
        <p:nvPicPr>
          <p:cNvPr id="7" name="Picture 6" descr="C:\Users\Admin\Pictures\Saved Pictures\widevariety.png"/>
          <p:cNvPicPr/>
          <p:nvPr/>
        </p:nvPicPr>
        <p:blipFill>
          <a:blip r:embed="rId2"/>
          <a:srcRect/>
          <a:stretch>
            <a:fillRect/>
          </a:stretch>
        </p:blipFill>
        <p:spPr bwMode="auto">
          <a:xfrm>
            <a:off x="381000" y="514350"/>
            <a:ext cx="7772400" cy="174331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1619" y="2096929"/>
            <a:ext cx="3017172" cy="246221"/>
          </a:xfrm>
          <a:prstGeom prst="rect">
            <a:avLst/>
          </a:prstGeom>
          <a:noFill/>
        </p:spPr>
        <p:txBody>
          <a:bodyPr wrap="none" rtlCol="0">
            <a:spAutoFit/>
          </a:bodyPr>
          <a:lstStyle/>
          <a:p>
            <a:pPr algn="ctr"/>
            <a:r>
              <a:rPr lang="en-IN" sz="1000" dirty="0">
                <a:latin typeface="Times New Roman" panose="02020603050405020304" pitchFamily="18" charset="0"/>
              </a:rPr>
              <a:t>Complete, relevant description information of products</a:t>
            </a:r>
          </a:p>
        </p:txBody>
      </p:sp>
      <p:sp>
        <p:nvSpPr>
          <p:cNvPr id="3" name="TextBox 2"/>
          <p:cNvSpPr txBox="1"/>
          <p:nvPr/>
        </p:nvSpPr>
        <p:spPr>
          <a:xfrm>
            <a:off x="76200" y="2408694"/>
            <a:ext cx="8763000" cy="2677656"/>
          </a:xfrm>
          <a:prstGeom prst="rect">
            <a:avLst/>
          </a:prstGeom>
          <a:noFill/>
        </p:spPr>
        <p:txBody>
          <a:bodyPr wrap="square" rtlCol="0">
            <a:spAutoFit/>
          </a:bodyPr>
          <a:lstStyle/>
          <a:p>
            <a:r>
              <a:rPr lang="en-IN" sz="1200" dirty="0">
                <a:latin typeface="Times New Roman" panose="02020603050405020304" pitchFamily="18" charset="0"/>
              </a:rPr>
              <a:t>observation:</a:t>
            </a:r>
          </a:p>
          <a:p>
            <a:r>
              <a:rPr lang="en-IN" sz="1200" dirty="0">
                <a:latin typeface="Times New Roman" panose="02020603050405020304" pitchFamily="18" charset="0"/>
              </a:rPr>
              <a:t>1.-people know the Complete, relevant description information of products on Amazon.in, Flipkart.com are 100</a:t>
            </a:r>
          </a:p>
          <a:p>
            <a:r>
              <a:rPr lang="en-IN" sz="1200" dirty="0">
                <a:latin typeface="Times New Roman" panose="02020603050405020304" pitchFamily="18" charset="0"/>
              </a:rPr>
              <a:t>    2.people know the Complete, relevant description information of products on </a:t>
            </a:r>
            <a:r>
              <a:rPr lang="en-IN" sz="1200" dirty="0" err="1">
                <a:latin typeface="Times New Roman" panose="02020603050405020304" pitchFamily="18" charset="0"/>
              </a:rPr>
              <a:t>Amazon.in</a:t>
            </a:r>
            <a:r>
              <a:rPr lang="en-IN" sz="1200" dirty="0">
                <a:latin typeface="Times New Roman" panose="02020603050405020304" pitchFamily="18" charset="0"/>
              </a:rPr>
              <a:t> are 43</a:t>
            </a:r>
          </a:p>
          <a:p>
            <a:r>
              <a:rPr lang="en-IN" sz="1200" dirty="0">
                <a:latin typeface="Times New Roman" panose="02020603050405020304" pitchFamily="18" charset="0"/>
              </a:rPr>
              <a:t>    3.people know the Complete, relevant description information of products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are 24</a:t>
            </a:r>
          </a:p>
          <a:p>
            <a:r>
              <a:rPr lang="en-IN" sz="1200" dirty="0">
                <a:latin typeface="Times New Roman" panose="02020603050405020304" pitchFamily="18" charset="0"/>
              </a:rPr>
              <a:t>    4.people know the Complete, relevant description information of products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are 20</a:t>
            </a:r>
          </a:p>
          <a:p>
            <a:r>
              <a:rPr lang="en-IN" sz="1200" dirty="0">
                <a:latin typeface="Times New Roman" panose="02020603050405020304" pitchFamily="18" charset="0"/>
              </a:rPr>
              <a:t>    5.people know the Complete, relevant description information of products on Amazon.in, Flipkart.com, Paytm.com, Myntra.com,           	Snapdeal.com  are 15</a:t>
            </a:r>
          </a:p>
          <a:p>
            <a:r>
              <a:rPr lang="en-IN" sz="1200" dirty="0">
                <a:latin typeface="Times New Roman" panose="02020603050405020304" pitchFamily="18" charset="0"/>
              </a:rPr>
              <a:t>    6.people know the Complete, relevant description information of products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are 15.</a:t>
            </a:r>
          </a:p>
          <a:p>
            <a:r>
              <a:rPr lang="en-IN" sz="1200" dirty="0">
                <a:latin typeface="Times New Roman" panose="02020603050405020304" pitchFamily="18" charset="0"/>
              </a:rPr>
              <a:t>    7.people know the Complete, relevant description information of products on Amazon.in, Flipkart.com, Paytm.com, Myntra.com, 	Snapdeal.com are 14.</a:t>
            </a:r>
          </a:p>
          <a:p>
            <a:r>
              <a:rPr lang="en-IN" sz="1200" dirty="0">
                <a:latin typeface="Times New Roman" panose="02020603050405020304" pitchFamily="18" charset="0"/>
              </a:rPr>
              <a:t>    8.people know the Complete, relevant description information of products on </a:t>
            </a:r>
            <a:r>
              <a:rPr lang="en-IN" sz="1200" dirty="0" err="1">
                <a:latin typeface="Times New Roman" panose="02020603050405020304" pitchFamily="18" charset="0"/>
              </a:rPr>
              <a:t>Snapdeal.com</a:t>
            </a:r>
            <a:r>
              <a:rPr lang="en-IN" sz="1200" dirty="0">
                <a:latin typeface="Times New Roman" panose="02020603050405020304" pitchFamily="18" charset="0"/>
              </a:rPr>
              <a:t>  are 12.</a:t>
            </a:r>
          </a:p>
          <a:p>
            <a:r>
              <a:rPr lang="en-IN" sz="1200" dirty="0">
                <a:latin typeface="Times New Roman" panose="02020603050405020304" pitchFamily="18" charset="0"/>
              </a:rPr>
              <a:t>    9.people know the Complete, relevant description information of products on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11.</a:t>
            </a:r>
          </a:p>
          <a:p>
            <a:r>
              <a:rPr lang="en-IN" sz="1200" dirty="0">
                <a:latin typeface="Times New Roman" panose="02020603050405020304" pitchFamily="18" charset="0"/>
              </a:rPr>
              <a:t>    10.people know the Complete, relevant description information of products on </a:t>
            </a:r>
            <a:r>
              <a:rPr lang="en-IN" sz="1200" dirty="0" err="1">
                <a:latin typeface="Times New Roman" panose="02020603050405020304" pitchFamily="18" charset="0"/>
              </a:rPr>
              <a:t>Flipkart.com</a:t>
            </a:r>
            <a:r>
              <a:rPr lang="en-IN" sz="1200" dirty="0">
                <a:latin typeface="Times New Roman" panose="02020603050405020304" pitchFamily="18" charset="0"/>
              </a:rPr>
              <a:t>   are 8</a:t>
            </a:r>
          </a:p>
          <a:p>
            <a:r>
              <a:rPr lang="en-IN" sz="1200" dirty="0">
                <a:latin typeface="Times New Roman" panose="02020603050405020304" pitchFamily="18" charset="0"/>
              </a:rPr>
              <a:t>    11.people know the Complete, relevant description information of products on  </a:t>
            </a:r>
            <a:r>
              <a:rPr lang="en-IN" sz="1200" dirty="0" err="1">
                <a:latin typeface="Times New Roman" panose="02020603050405020304" pitchFamily="18" charset="0"/>
              </a:rPr>
              <a:t>Amazon.com</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7</a:t>
            </a:r>
          </a:p>
        </p:txBody>
      </p:sp>
      <p:pic>
        <p:nvPicPr>
          <p:cNvPr id="4" name="Picture 3" descr="C:\Users\Admin\Pictures\Saved Pictures\completerelevant.png"/>
          <p:cNvPicPr/>
          <p:nvPr/>
        </p:nvPicPr>
        <p:blipFill>
          <a:blip r:embed="rId2"/>
          <a:srcRect/>
          <a:stretch>
            <a:fillRect/>
          </a:stretch>
        </p:blipFill>
        <p:spPr bwMode="auto">
          <a:xfrm>
            <a:off x="838200" y="209550"/>
            <a:ext cx="7467600" cy="1828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2892" y="2325529"/>
            <a:ext cx="2949846" cy="246221"/>
          </a:xfrm>
          <a:prstGeom prst="rect">
            <a:avLst/>
          </a:prstGeom>
          <a:noFill/>
        </p:spPr>
        <p:txBody>
          <a:bodyPr wrap="none" rtlCol="0">
            <a:spAutoFit/>
          </a:bodyPr>
          <a:lstStyle/>
          <a:p>
            <a:pPr algn="ctr"/>
            <a:r>
              <a:rPr lang="en-IN" sz="1000" dirty="0">
                <a:latin typeface="Times New Roman" panose="02020603050405020304" pitchFamily="18" charset="0"/>
              </a:rPr>
              <a:t>Fast loading website speed of website and application</a:t>
            </a:r>
          </a:p>
        </p:txBody>
      </p:sp>
      <p:pic>
        <p:nvPicPr>
          <p:cNvPr id="4" name="Picture 3" descr="C:\Users\Admin\Pictures\Saved Pictures\fastloadingwebsite.png"/>
          <p:cNvPicPr/>
          <p:nvPr/>
        </p:nvPicPr>
        <p:blipFill>
          <a:blip r:embed="rId2"/>
          <a:srcRect/>
          <a:stretch>
            <a:fillRect/>
          </a:stretch>
        </p:blipFill>
        <p:spPr bwMode="auto">
          <a:xfrm>
            <a:off x="914400" y="285750"/>
            <a:ext cx="7772400" cy="1981200"/>
          </a:xfrm>
          <a:prstGeom prst="rect">
            <a:avLst/>
          </a:prstGeom>
          <a:noFill/>
          <a:ln w="9525">
            <a:noFill/>
            <a:miter lim="800000"/>
            <a:headEnd/>
            <a:tailEnd/>
          </a:ln>
        </p:spPr>
      </p:pic>
      <p:sp>
        <p:nvSpPr>
          <p:cNvPr id="5" name="TextBox 4"/>
          <p:cNvSpPr txBox="1"/>
          <p:nvPr/>
        </p:nvSpPr>
        <p:spPr>
          <a:xfrm>
            <a:off x="304800" y="2495550"/>
            <a:ext cx="8382000" cy="2462213"/>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1.fast loading website speed of website and application in </a:t>
            </a:r>
            <a:r>
              <a:rPr lang="en-IN" sz="1400" dirty="0" err="1">
                <a:latin typeface="Times New Roman" panose="02020603050405020304" pitchFamily="18" charset="0"/>
              </a:rPr>
              <a:t>Amazon.in</a:t>
            </a:r>
            <a:r>
              <a:rPr lang="en-IN" sz="1400" dirty="0">
                <a:latin typeface="Times New Roman" panose="02020603050405020304" pitchFamily="18" charset="0"/>
              </a:rPr>
              <a:t>   are 51</a:t>
            </a:r>
          </a:p>
          <a:p>
            <a:r>
              <a:rPr lang="en-IN" sz="1400" dirty="0">
                <a:latin typeface="Times New Roman" panose="02020603050405020304" pitchFamily="18" charset="0"/>
              </a:rPr>
              <a:t>2.fast loading website speed of website and application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44</a:t>
            </a:r>
          </a:p>
          <a:p>
            <a:r>
              <a:rPr lang="en-IN" sz="1400" dirty="0">
                <a:latin typeface="Times New Roman" panose="02020603050405020304" pitchFamily="18" charset="0"/>
              </a:rPr>
              <a:t>3.fast loading website speed of website and application in  Amazon.in, Flipkart.com,  Myntra.com, Snapdeal.com        are 30</a:t>
            </a:r>
          </a:p>
          <a:p>
            <a:r>
              <a:rPr lang="en-IN" sz="1400" dirty="0">
                <a:latin typeface="Times New Roman" panose="02020603050405020304" pitchFamily="18" charset="0"/>
              </a:rPr>
              <a:t>4.fast loading website speed of website and application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25</a:t>
            </a:r>
          </a:p>
          <a:p>
            <a:r>
              <a:rPr lang="en-IN" sz="1400" dirty="0">
                <a:latin typeface="Times New Roman" panose="02020603050405020304" pitchFamily="18" charset="0"/>
              </a:rPr>
              <a:t>5.fast loading website speed of website and application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25</a:t>
            </a:r>
          </a:p>
          <a:p>
            <a:r>
              <a:rPr lang="en-IN" sz="1400" dirty="0">
                <a:latin typeface="Times New Roman" panose="02020603050405020304" pitchFamily="18" charset="0"/>
              </a:rPr>
              <a:t>6.fast loading website speed of website and application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14</a:t>
            </a:r>
          </a:p>
          <a:p>
            <a:r>
              <a:rPr lang="en-IN" sz="1400" dirty="0">
                <a:latin typeface="Times New Roman" panose="02020603050405020304" pitchFamily="18" charset="0"/>
              </a:rPr>
              <a:t>7.fast loading website speed of website and application in   </a:t>
            </a:r>
            <a:r>
              <a:rPr lang="en-IN" sz="1400" dirty="0" err="1">
                <a:latin typeface="Times New Roman" panose="02020603050405020304" pitchFamily="18" charset="0"/>
              </a:rPr>
              <a:t>snapdeal.com</a:t>
            </a:r>
            <a:r>
              <a:rPr lang="en-IN" sz="1400" dirty="0">
                <a:latin typeface="Times New Roman" panose="02020603050405020304" pitchFamily="18" charset="0"/>
              </a:rPr>
              <a:t> are 12.</a:t>
            </a:r>
          </a:p>
          <a:p>
            <a:r>
              <a:rPr lang="en-IN" sz="1400" dirty="0">
                <a:latin typeface="Times New Roman" panose="02020603050405020304" pitchFamily="18" charset="0"/>
              </a:rPr>
              <a:t>8.fast loading website speed of website and application in    </a:t>
            </a:r>
            <a:r>
              <a:rPr lang="en-IN" sz="1400" dirty="0" err="1">
                <a:latin typeface="Times New Roman" panose="02020603050405020304" pitchFamily="18" charset="0"/>
              </a:rPr>
              <a:t>Flipkart.com</a:t>
            </a:r>
            <a:r>
              <a:rPr lang="en-IN" sz="1400" dirty="0">
                <a:latin typeface="Times New Roman" panose="02020603050405020304" pitchFamily="18" charset="0"/>
              </a:rPr>
              <a:t>  are 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5401" y="2325529"/>
            <a:ext cx="2220480" cy="246221"/>
          </a:xfrm>
          <a:prstGeom prst="rect">
            <a:avLst/>
          </a:prstGeom>
          <a:noFill/>
        </p:spPr>
        <p:txBody>
          <a:bodyPr wrap="none" rtlCol="0">
            <a:spAutoFit/>
          </a:bodyPr>
          <a:lstStyle/>
          <a:p>
            <a:pPr algn="ctr"/>
            <a:r>
              <a:rPr lang="en-IN" sz="1000" dirty="0">
                <a:latin typeface="Times New Roman" panose="02020603050405020304" pitchFamily="18" charset="0"/>
              </a:rPr>
              <a:t>Reliability of the website or application</a:t>
            </a:r>
          </a:p>
        </p:txBody>
      </p:sp>
      <p:sp>
        <p:nvSpPr>
          <p:cNvPr id="3" name="TextBox 2"/>
          <p:cNvSpPr txBox="1"/>
          <p:nvPr/>
        </p:nvSpPr>
        <p:spPr>
          <a:xfrm>
            <a:off x="533400" y="2647950"/>
            <a:ext cx="8111259" cy="2462213"/>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1.Reliability of the website or application on  Amazon.in are 61</a:t>
            </a:r>
          </a:p>
          <a:p>
            <a:r>
              <a:rPr lang="en-IN" sz="1400" dirty="0">
                <a:latin typeface="Times New Roman" panose="02020603050405020304" pitchFamily="18" charset="0"/>
              </a:rPr>
              <a:t>    2.Reliability of the website or application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50</a:t>
            </a:r>
          </a:p>
          <a:p>
            <a:r>
              <a:rPr lang="en-IN" sz="1400" dirty="0">
                <a:latin typeface="Times New Roman" panose="02020603050405020304" pitchFamily="18" charset="0"/>
              </a:rPr>
              <a:t>    3.Reliability of the website or application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36</a:t>
            </a:r>
          </a:p>
          <a:p>
            <a:r>
              <a:rPr lang="en-IN" sz="1400" dirty="0">
                <a:latin typeface="Times New Roman" panose="02020603050405020304" pitchFamily="18" charset="0"/>
              </a:rPr>
              <a:t>    4.Reliability of the website or application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35</a:t>
            </a:r>
          </a:p>
          <a:p>
            <a:r>
              <a:rPr lang="en-IN" sz="1400" dirty="0">
                <a:latin typeface="Times New Roman" panose="02020603050405020304" pitchFamily="18" charset="0"/>
              </a:rPr>
              <a:t>    5.Reliability of the website or application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18</a:t>
            </a:r>
          </a:p>
          <a:p>
            <a:r>
              <a:rPr lang="en-IN" sz="1400" dirty="0">
                <a:latin typeface="Times New Roman" panose="02020603050405020304" pitchFamily="18" charset="0"/>
              </a:rPr>
              <a:t>    6.Reliability of the website or application on  </a:t>
            </a:r>
            <a:r>
              <a:rPr lang="en-IN" sz="1400" dirty="0" err="1">
                <a:latin typeface="Times New Roman" panose="02020603050405020304" pitchFamily="18" charset="0"/>
              </a:rPr>
              <a:t>Flipkart.com</a:t>
            </a:r>
            <a:r>
              <a:rPr lang="en-IN" sz="1400" dirty="0">
                <a:latin typeface="Times New Roman" panose="02020603050405020304" pitchFamily="18" charset="0"/>
              </a:rPr>
              <a:t>   are 15</a:t>
            </a:r>
          </a:p>
          <a:p>
            <a:r>
              <a:rPr lang="en-IN" sz="1400" dirty="0">
                <a:latin typeface="Times New Roman" panose="02020603050405020304" pitchFamily="18" charset="0"/>
              </a:rPr>
              <a:t>    7.Reliability of the website or application on  </a:t>
            </a:r>
            <a:r>
              <a:rPr lang="en-IN" sz="1400" dirty="0" err="1">
                <a:latin typeface="Times New Roman" panose="02020603050405020304" pitchFamily="18" charset="0"/>
              </a:rPr>
              <a:t>Myntra.com</a:t>
            </a:r>
            <a:r>
              <a:rPr lang="en-IN" sz="1400" dirty="0">
                <a:latin typeface="Times New Roman" panose="02020603050405020304" pitchFamily="18" charset="0"/>
              </a:rPr>
              <a:t>   are 15</a:t>
            </a:r>
          </a:p>
          <a:p>
            <a:r>
              <a:rPr lang="en-IN" sz="1400" dirty="0">
                <a:latin typeface="Times New Roman" panose="02020603050405020304" pitchFamily="18" charset="0"/>
              </a:rPr>
              <a:t>    8.Reliability of the website or application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14</a:t>
            </a:r>
          </a:p>
          <a:p>
            <a:r>
              <a:rPr lang="en-IN" sz="1400" dirty="0">
                <a:latin typeface="Times New Roman" panose="02020603050405020304" pitchFamily="18" charset="0"/>
              </a:rPr>
              <a:t>    9.Reliability of the website or application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13</a:t>
            </a:r>
          </a:p>
          <a:p>
            <a:r>
              <a:rPr lang="en-IN" sz="1400" dirty="0">
                <a:latin typeface="Times New Roman" panose="02020603050405020304" pitchFamily="18" charset="0"/>
              </a:rPr>
              <a:t>    10.Reliability of the website or application on   </a:t>
            </a:r>
            <a:r>
              <a:rPr lang="en-IN" sz="1400" dirty="0" err="1">
                <a:latin typeface="Times New Roman" panose="02020603050405020304" pitchFamily="18" charset="0"/>
              </a:rPr>
              <a:t>Paytm.com</a:t>
            </a:r>
            <a:r>
              <a:rPr lang="en-IN" sz="1400" dirty="0">
                <a:latin typeface="Times New Roman" panose="02020603050405020304" pitchFamily="18" charset="0"/>
              </a:rPr>
              <a:t> are  12</a:t>
            </a:r>
          </a:p>
        </p:txBody>
      </p:sp>
      <p:pic>
        <p:nvPicPr>
          <p:cNvPr id="5" name="Picture 4" descr="C:\Users\Admin\Pictures\Saved Pictures\reliabilty.png"/>
          <p:cNvPicPr/>
          <p:nvPr/>
        </p:nvPicPr>
        <p:blipFill>
          <a:blip r:embed="rId2"/>
          <a:srcRect/>
          <a:stretch>
            <a:fillRect/>
          </a:stretch>
        </p:blipFill>
        <p:spPr bwMode="auto">
          <a:xfrm>
            <a:off x="838200" y="285750"/>
            <a:ext cx="6324600" cy="194874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8246" y="2325529"/>
            <a:ext cx="1845377" cy="246221"/>
          </a:xfrm>
          <a:prstGeom prst="rect">
            <a:avLst/>
          </a:prstGeom>
          <a:noFill/>
        </p:spPr>
        <p:txBody>
          <a:bodyPr wrap="none" rtlCol="0">
            <a:spAutoFit/>
          </a:bodyPr>
          <a:lstStyle/>
          <a:p>
            <a:pPr algn="ctr"/>
            <a:r>
              <a:rPr lang="en-IN" sz="1000" dirty="0">
                <a:latin typeface="Times New Roman" panose="02020603050405020304" pitchFamily="18" charset="0"/>
              </a:rPr>
              <a:t>Quickness to complete purchase</a:t>
            </a:r>
          </a:p>
        </p:txBody>
      </p:sp>
      <p:sp>
        <p:nvSpPr>
          <p:cNvPr id="3" name="TextBox 2"/>
          <p:cNvSpPr txBox="1"/>
          <p:nvPr/>
        </p:nvSpPr>
        <p:spPr>
          <a:xfrm>
            <a:off x="685800" y="2876550"/>
            <a:ext cx="6607643" cy="2031325"/>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1.Quickness to complete purchase on Amazon.in are 66</a:t>
            </a:r>
          </a:p>
          <a:p>
            <a:r>
              <a:rPr lang="en-IN" sz="1400" dirty="0">
                <a:latin typeface="Times New Roman" panose="02020603050405020304" pitchFamily="18" charset="0"/>
              </a:rPr>
              <a:t>    2.Quickness to complete purchase on </a:t>
            </a:r>
            <a:r>
              <a:rPr lang="en-IN" sz="1400" dirty="0" err="1">
                <a:latin typeface="Times New Roman" panose="02020603050405020304" pitchFamily="18" charset="0"/>
              </a:rPr>
              <a:t>Amazon.com</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37</a:t>
            </a:r>
          </a:p>
          <a:p>
            <a:r>
              <a:rPr lang="en-IN" sz="1400" dirty="0">
                <a:latin typeface="Times New Roman" panose="02020603050405020304" pitchFamily="18" charset="0"/>
              </a:rPr>
              <a:t>    3.Quickness to complete purchase on </a:t>
            </a:r>
            <a:r>
              <a:rPr lang="en-IN" sz="1400" dirty="0" err="1">
                <a:latin typeface="Times New Roman" panose="02020603050405020304" pitchFamily="18" charset="0"/>
              </a:rPr>
              <a:t>Amazon.com</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30.</a:t>
            </a:r>
          </a:p>
          <a:p>
            <a:r>
              <a:rPr lang="en-IN" sz="1400" dirty="0">
                <a:latin typeface="Times New Roman" panose="02020603050405020304" pitchFamily="18" charset="0"/>
              </a:rPr>
              <a:t>    4.Quickness to complete purchase on </a:t>
            </a:r>
            <a:r>
              <a:rPr lang="en-IN" sz="1400" dirty="0" err="1">
                <a:latin typeface="Times New Roman" panose="02020603050405020304" pitchFamily="18" charset="0"/>
              </a:rPr>
              <a:t>Amazon.com</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20</a:t>
            </a:r>
          </a:p>
          <a:p>
            <a:r>
              <a:rPr lang="en-IN" sz="1400" dirty="0">
                <a:latin typeface="Times New Roman" panose="02020603050405020304" pitchFamily="18" charset="0"/>
              </a:rPr>
              <a:t>    5.Quickness to complete purchase on </a:t>
            </a:r>
            <a:r>
              <a:rPr lang="en-IN" sz="1400" dirty="0" err="1">
                <a:latin typeface="Times New Roman" panose="02020603050405020304" pitchFamily="18" charset="0"/>
              </a:rPr>
              <a:t>Amazon.com</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30.</a:t>
            </a:r>
          </a:p>
          <a:p>
            <a:r>
              <a:rPr lang="en-IN" sz="1400" dirty="0">
                <a:latin typeface="Times New Roman" panose="02020603050405020304" pitchFamily="18" charset="0"/>
              </a:rPr>
              <a:t>    6.Quickness to complete purchase on  </a:t>
            </a:r>
            <a:r>
              <a:rPr lang="en-IN" sz="1400" dirty="0" err="1">
                <a:latin typeface="Times New Roman" panose="02020603050405020304" pitchFamily="18" charset="0"/>
              </a:rPr>
              <a:t>Paytm.com</a:t>
            </a:r>
            <a:r>
              <a:rPr lang="en-IN" sz="1400" dirty="0">
                <a:latin typeface="Times New Roman" panose="02020603050405020304" pitchFamily="18" charset="0"/>
              </a:rPr>
              <a:t> are 25.</a:t>
            </a:r>
          </a:p>
          <a:p>
            <a:r>
              <a:rPr lang="en-IN" sz="1400" dirty="0">
                <a:latin typeface="Times New Roman" panose="02020603050405020304" pitchFamily="18" charset="0"/>
              </a:rPr>
              <a:t>    7.Quickness to complete purchase on   </a:t>
            </a:r>
            <a:r>
              <a:rPr lang="en-IN" sz="1400" dirty="0" err="1">
                <a:latin typeface="Times New Roman" panose="02020603050405020304" pitchFamily="18" charset="0"/>
              </a:rPr>
              <a:t>Amazon.com</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30</a:t>
            </a:r>
          </a:p>
          <a:p>
            <a:r>
              <a:rPr lang="en-IN" sz="1400" dirty="0">
                <a:latin typeface="Times New Roman" panose="02020603050405020304" pitchFamily="18" charset="0"/>
              </a:rPr>
              <a:t>    8.Quickness to complete purchase on   </a:t>
            </a:r>
            <a:r>
              <a:rPr lang="en-IN" sz="1400" dirty="0" err="1">
                <a:latin typeface="Times New Roman" panose="02020603050405020304" pitchFamily="18" charset="0"/>
              </a:rPr>
              <a:t>Amazon.com</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30</a:t>
            </a:r>
          </a:p>
        </p:txBody>
      </p:sp>
      <p:pic>
        <p:nvPicPr>
          <p:cNvPr id="4" name="Picture 3" descr="C:\Users\Admin\Pictures\Saved Pictures\reliabilty.png"/>
          <p:cNvPicPr/>
          <p:nvPr/>
        </p:nvPicPr>
        <p:blipFill>
          <a:blip r:embed="rId2"/>
          <a:srcRect/>
          <a:stretch>
            <a:fillRect/>
          </a:stretch>
        </p:blipFill>
        <p:spPr bwMode="auto">
          <a:xfrm>
            <a:off x="914400" y="361950"/>
            <a:ext cx="6172200" cy="1905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9283" y="2325529"/>
            <a:ext cx="2217274" cy="246221"/>
          </a:xfrm>
          <a:prstGeom prst="rect">
            <a:avLst/>
          </a:prstGeom>
          <a:noFill/>
        </p:spPr>
        <p:txBody>
          <a:bodyPr wrap="none" rtlCol="0">
            <a:spAutoFit/>
          </a:bodyPr>
          <a:lstStyle/>
          <a:p>
            <a:r>
              <a:rPr lang="en-IN" sz="1000" dirty="0">
                <a:latin typeface="Times New Roman" panose="02020603050405020304" pitchFamily="18" charset="0"/>
              </a:rPr>
              <a:t>Availability of several payment options</a:t>
            </a:r>
          </a:p>
        </p:txBody>
      </p:sp>
      <p:sp>
        <p:nvSpPr>
          <p:cNvPr id="3" name="TextBox 2"/>
          <p:cNvSpPr txBox="1"/>
          <p:nvPr/>
        </p:nvSpPr>
        <p:spPr>
          <a:xfrm>
            <a:off x="76200" y="2625626"/>
            <a:ext cx="9067800" cy="2308324"/>
          </a:xfrm>
          <a:prstGeom prst="rect">
            <a:avLst/>
          </a:prstGeom>
          <a:noFill/>
        </p:spPr>
        <p:txBody>
          <a:bodyPr wrap="square" rtlCol="0">
            <a:spAutoFit/>
          </a:bodyPr>
          <a:lstStyle/>
          <a:p>
            <a:r>
              <a:rPr lang="en-IN" sz="1200" dirty="0">
                <a:latin typeface="Times New Roman" panose="02020603050405020304" pitchFamily="18" charset="0"/>
              </a:rPr>
              <a:t>observation:-</a:t>
            </a:r>
          </a:p>
          <a:p>
            <a:r>
              <a:rPr lang="en-IN" sz="1200" dirty="0">
                <a:latin typeface="Times New Roman" panose="02020603050405020304" pitchFamily="18" charset="0"/>
              </a:rPr>
              <a:t>    1.Availability of several payment options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by people is 65</a:t>
            </a:r>
          </a:p>
          <a:p>
            <a:r>
              <a:rPr lang="en-IN" sz="1200" dirty="0">
                <a:latin typeface="Times New Roman" panose="02020603050405020304" pitchFamily="18" charset="0"/>
              </a:rPr>
              <a:t>    2.Availability of several payment options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by people is 40.</a:t>
            </a:r>
          </a:p>
          <a:p>
            <a:r>
              <a:rPr lang="en-IN" sz="1200" dirty="0">
                <a:latin typeface="Times New Roman" panose="02020603050405020304" pitchFamily="18" charset="0"/>
              </a:rPr>
              <a:t>    3.Availability of several payment options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Patym.com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by people is 39.</a:t>
            </a:r>
          </a:p>
          <a:p>
            <a:r>
              <a:rPr lang="en-IN" sz="1200" dirty="0">
                <a:latin typeface="Times New Roman" panose="02020603050405020304" pitchFamily="18" charset="0"/>
              </a:rPr>
              <a:t>    4.Availability of several payment options on  </a:t>
            </a:r>
            <a:r>
              <a:rPr lang="en-IN" sz="1200" dirty="0" err="1">
                <a:latin typeface="Times New Roman" panose="02020603050405020304" pitchFamily="18" charset="0"/>
              </a:rPr>
              <a:t>Amazon.in</a:t>
            </a:r>
            <a:r>
              <a:rPr lang="en-IN" sz="1200" dirty="0">
                <a:latin typeface="Times New Roman" panose="02020603050405020304" pitchFamily="18" charset="0"/>
              </a:rPr>
              <a:t>   by people is 23</a:t>
            </a:r>
          </a:p>
          <a:p>
            <a:r>
              <a:rPr lang="en-IN" sz="1200" dirty="0">
                <a:latin typeface="Times New Roman" panose="02020603050405020304" pitchFamily="18" charset="0"/>
              </a:rPr>
              <a:t>    5.Availability of several payment options on  </a:t>
            </a:r>
            <a:r>
              <a:rPr lang="en-IN" sz="1200" dirty="0" err="1">
                <a:latin typeface="Times New Roman" panose="02020603050405020304" pitchFamily="18" charset="0"/>
              </a:rPr>
              <a:t>Patym.com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by people is 20.</a:t>
            </a:r>
          </a:p>
          <a:p>
            <a:r>
              <a:rPr lang="en-IN" sz="1200" dirty="0">
                <a:latin typeface="Times New Roman" panose="02020603050405020304" pitchFamily="18" charset="0"/>
              </a:rPr>
              <a:t>    6.Availability of several payment options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by people is 19</a:t>
            </a:r>
          </a:p>
          <a:p>
            <a:r>
              <a:rPr lang="en-IN" sz="1200" dirty="0">
                <a:latin typeface="Times New Roman" panose="02020603050405020304" pitchFamily="18" charset="0"/>
              </a:rPr>
              <a:t>    7.Availability of several payment options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by people is 18.</a:t>
            </a:r>
          </a:p>
          <a:p>
            <a:r>
              <a:rPr lang="en-IN" sz="1200" dirty="0">
                <a:latin typeface="Times New Roman" panose="02020603050405020304" pitchFamily="18" charset="0"/>
              </a:rPr>
              <a:t>    8.Availability of several payment options on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by people is 14.</a:t>
            </a:r>
          </a:p>
          <a:p>
            <a:r>
              <a:rPr lang="en-IN" sz="1200" dirty="0">
                <a:latin typeface="Times New Roman" panose="02020603050405020304" pitchFamily="18" charset="0"/>
              </a:rPr>
              <a:t>    9.Availability of several payment options on   </a:t>
            </a:r>
            <a:r>
              <a:rPr lang="en-IN" sz="1200" dirty="0" err="1">
                <a:latin typeface="Times New Roman" panose="02020603050405020304" pitchFamily="18" charset="0"/>
              </a:rPr>
              <a:t>paytm.com</a:t>
            </a:r>
            <a:r>
              <a:rPr lang="en-IN" sz="1200" dirty="0">
                <a:latin typeface="Times New Roman" panose="02020603050405020304" pitchFamily="18" charset="0"/>
              </a:rPr>
              <a:t>   by people is 12.</a:t>
            </a:r>
          </a:p>
          <a:p>
            <a:r>
              <a:rPr lang="en-IN" sz="1200" dirty="0">
                <a:latin typeface="Times New Roman" panose="02020603050405020304" pitchFamily="18" charset="0"/>
              </a:rPr>
              <a:t>    10.Availability of several payment options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Patym.com</a:t>
            </a:r>
            <a:r>
              <a:rPr lang="en-IN" sz="1200" dirty="0">
                <a:latin typeface="Times New Roman" panose="02020603050405020304" pitchFamily="18" charset="0"/>
              </a:rPr>
              <a:t>   by people is 11.</a:t>
            </a:r>
          </a:p>
          <a:p>
            <a:r>
              <a:rPr lang="en-IN" sz="1200" dirty="0">
                <a:latin typeface="Times New Roman" panose="02020603050405020304" pitchFamily="18" charset="0"/>
              </a:rPr>
              <a:t>    11.Availability of several payment options on   </a:t>
            </a:r>
            <a:r>
              <a:rPr lang="en-IN" sz="1200" dirty="0" err="1">
                <a:latin typeface="Times New Roman" panose="02020603050405020304" pitchFamily="18" charset="0"/>
              </a:rPr>
              <a:t>Flipkart.com</a:t>
            </a:r>
            <a:r>
              <a:rPr lang="en-IN" sz="1200" dirty="0">
                <a:latin typeface="Times New Roman" panose="02020603050405020304" pitchFamily="18" charset="0"/>
              </a:rPr>
              <a:t>  by people is 8.</a:t>
            </a:r>
          </a:p>
        </p:txBody>
      </p:sp>
      <p:pic>
        <p:nvPicPr>
          <p:cNvPr id="5" name="Picture 4" descr="C:\Users\Admin\Pictures\Saved Pictures\availabiltyofseverealpayment.png"/>
          <p:cNvPicPr/>
          <p:nvPr/>
        </p:nvPicPr>
        <p:blipFill>
          <a:blip r:embed="rId2"/>
          <a:srcRect/>
          <a:stretch>
            <a:fillRect/>
          </a:stretch>
        </p:blipFill>
        <p:spPr bwMode="auto">
          <a:xfrm>
            <a:off x="1066800" y="361950"/>
            <a:ext cx="6400800" cy="1808016"/>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9010" y="2495550"/>
            <a:ext cx="1321196" cy="246221"/>
          </a:xfrm>
          <a:prstGeom prst="rect">
            <a:avLst/>
          </a:prstGeom>
          <a:noFill/>
        </p:spPr>
        <p:txBody>
          <a:bodyPr wrap="none" rtlCol="0">
            <a:spAutoFit/>
          </a:bodyPr>
          <a:lstStyle/>
          <a:p>
            <a:r>
              <a:rPr lang="en-IN" sz="1000" dirty="0">
                <a:latin typeface="Times New Roman" panose="02020603050405020304" pitchFamily="18" charset="0"/>
              </a:rPr>
              <a:t>Speedy order delivery</a:t>
            </a:r>
          </a:p>
        </p:txBody>
      </p:sp>
      <p:sp>
        <p:nvSpPr>
          <p:cNvPr id="3" name="TextBox 2"/>
          <p:cNvSpPr txBox="1"/>
          <p:nvPr/>
        </p:nvSpPr>
        <p:spPr>
          <a:xfrm>
            <a:off x="762000" y="2865121"/>
            <a:ext cx="5945858" cy="1600438"/>
          </a:xfrm>
          <a:prstGeom prst="rect">
            <a:avLst/>
          </a:prstGeom>
          <a:noFill/>
        </p:spPr>
        <p:txBody>
          <a:bodyPr wrap="none" rtlCol="0">
            <a:spAutoFit/>
          </a:bodyPr>
          <a:lstStyle/>
          <a:p>
            <a:r>
              <a:rPr lang="en-IN" sz="1400" dirty="0">
                <a:latin typeface="Times New Roman" panose="02020603050405020304" pitchFamily="18" charset="0"/>
              </a:rPr>
              <a:t>observation:- </a:t>
            </a:r>
          </a:p>
          <a:p>
            <a:r>
              <a:rPr lang="en-IN" sz="1400" dirty="0">
                <a:latin typeface="Times New Roman" panose="02020603050405020304" pitchFamily="18" charset="0"/>
              </a:rPr>
              <a:t>    1.speedy order delivery on Amazon.in are 107.</a:t>
            </a:r>
          </a:p>
          <a:p>
            <a:r>
              <a:rPr lang="en-IN" sz="1400" dirty="0">
                <a:latin typeface="Times New Roman" panose="02020603050405020304" pitchFamily="18" charset="0"/>
              </a:rPr>
              <a:t>    2.speedy order delivery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82.</a:t>
            </a:r>
          </a:p>
          <a:p>
            <a:r>
              <a:rPr lang="en-IN" sz="1400" dirty="0">
                <a:latin typeface="Times New Roman" panose="02020603050405020304" pitchFamily="18" charset="0"/>
              </a:rPr>
              <a:t>    3.speedy order delivery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36.</a:t>
            </a:r>
          </a:p>
          <a:p>
            <a:r>
              <a:rPr lang="en-IN" sz="1400" dirty="0">
                <a:latin typeface="Times New Roman" panose="02020603050405020304" pitchFamily="18" charset="0"/>
              </a:rPr>
              <a:t>    4.speedy order delivery on  </a:t>
            </a:r>
            <a:r>
              <a:rPr lang="en-IN" sz="1400" dirty="0" err="1">
                <a:latin typeface="Times New Roman" panose="02020603050405020304" pitchFamily="18" charset="0"/>
              </a:rPr>
              <a:t>Flipkart.com</a:t>
            </a:r>
            <a:r>
              <a:rPr lang="en-IN" sz="1400" dirty="0">
                <a:latin typeface="Times New Roman" panose="02020603050405020304" pitchFamily="18" charset="0"/>
              </a:rPr>
              <a:t>   are 36.</a:t>
            </a:r>
          </a:p>
          <a:p>
            <a:r>
              <a:rPr lang="en-IN" sz="1400" dirty="0">
                <a:latin typeface="Times New Roman" panose="02020603050405020304" pitchFamily="18" charset="0"/>
              </a:rPr>
              <a:t>    5.speedy order delivery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15.</a:t>
            </a:r>
          </a:p>
          <a:p>
            <a:r>
              <a:rPr lang="en-IN" sz="1400" dirty="0">
                <a:latin typeface="Times New Roman" panose="02020603050405020304" pitchFamily="18" charset="0"/>
              </a:rPr>
              <a:t>    6.speedy order delivery on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14.</a:t>
            </a:r>
          </a:p>
        </p:txBody>
      </p:sp>
      <p:pic>
        <p:nvPicPr>
          <p:cNvPr id="4" name="Picture 3" descr="C:\Users\Admin\Pictures\Saved Pictures\speedyorderdelivery.png"/>
          <p:cNvPicPr/>
          <p:nvPr/>
        </p:nvPicPr>
        <p:blipFill>
          <a:blip r:embed="rId2"/>
          <a:srcRect/>
          <a:stretch>
            <a:fillRect/>
          </a:stretch>
        </p:blipFill>
        <p:spPr bwMode="auto">
          <a:xfrm>
            <a:off x="838200" y="438150"/>
            <a:ext cx="6858000" cy="18288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2463" y="1809750"/>
            <a:ext cx="1907895" cy="246221"/>
          </a:xfrm>
          <a:prstGeom prst="rect">
            <a:avLst/>
          </a:prstGeom>
        </p:spPr>
        <p:txBody>
          <a:bodyPr wrap="none">
            <a:spAutoFit/>
          </a:bodyPr>
          <a:lstStyle/>
          <a:p>
            <a:r>
              <a:rPr lang="en-IN" sz="1000" dirty="0">
                <a:latin typeface="Times New Roman" panose="02020603050405020304" pitchFamily="18" charset="0"/>
              </a:rPr>
              <a:t>Privacy of customers information</a:t>
            </a:r>
          </a:p>
        </p:txBody>
      </p:sp>
      <p:pic>
        <p:nvPicPr>
          <p:cNvPr id="4" name="Picture 3" descr="C:\Users\Admin\Pictures\Saved Pictures\privacyofcustomer.png"/>
          <p:cNvPicPr/>
          <p:nvPr/>
        </p:nvPicPr>
        <p:blipFill>
          <a:blip r:embed="rId2" cstate="print"/>
          <a:srcRect/>
          <a:stretch>
            <a:fillRect/>
          </a:stretch>
        </p:blipFill>
        <p:spPr bwMode="auto">
          <a:xfrm>
            <a:off x="457200" y="133350"/>
            <a:ext cx="7772400" cy="1666424"/>
          </a:xfrm>
          <a:prstGeom prst="rect">
            <a:avLst/>
          </a:prstGeom>
          <a:noFill/>
          <a:ln w="9525">
            <a:noFill/>
            <a:miter lim="800000"/>
            <a:headEnd/>
            <a:tailEnd/>
          </a:ln>
        </p:spPr>
      </p:pic>
      <p:sp>
        <p:nvSpPr>
          <p:cNvPr id="5" name="TextBox 4"/>
          <p:cNvSpPr txBox="1"/>
          <p:nvPr/>
        </p:nvSpPr>
        <p:spPr>
          <a:xfrm>
            <a:off x="152401" y="2190750"/>
            <a:ext cx="8610599" cy="2893100"/>
          </a:xfrm>
          <a:prstGeom prst="rect">
            <a:avLst/>
          </a:prstGeom>
          <a:noFill/>
        </p:spPr>
        <p:txBody>
          <a:bodyPr wrap="square" rtlCol="0">
            <a:spAutoFit/>
          </a:bodyPr>
          <a:lstStyle/>
          <a:p>
            <a:r>
              <a:rPr lang="en-IN" sz="1400" dirty="0">
                <a:latin typeface="Times New Roman" panose="02020603050405020304" pitchFamily="18" charset="0"/>
              </a:rPr>
              <a:t>observation:- </a:t>
            </a:r>
          </a:p>
          <a:p>
            <a:r>
              <a:rPr lang="en-IN" sz="1400" dirty="0">
                <a:latin typeface="Times New Roman" panose="02020603050405020304" pitchFamily="18" charset="0"/>
              </a:rPr>
              <a:t>    privacy of customers information by people in Amazon.in are 71</a:t>
            </a:r>
          </a:p>
          <a:p>
            <a:r>
              <a:rPr lang="en-IN" sz="1400" dirty="0">
                <a:latin typeface="Times New Roman" panose="02020603050405020304" pitchFamily="18" charset="0"/>
              </a:rPr>
              <a:t>    privacy of customers information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54</a:t>
            </a:r>
          </a:p>
          <a:p>
            <a:r>
              <a:rPr lang="en-IN" sz="1400" dirty="0">
                <a:latin typeface="Times New Roman" panose="02020603050405020304" pitchFamily="18" charset="0"/>
              </a:rPr>
              <a:t>    privacy of customers information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25</a:t>
            </a:r>
          </a:p>
          <a:p>
            <a:r>
              <a:rPr lang="en-IN" sz="1400" dirty="0">
                <a:latin typeface="Times New Roman" panose="02020603050405020304" pitchFamily="18" charset="0"/>
              </a:rPr>
              <a:t>    privacy of customers information by people in Amazon.in, Flipkart.com, Paytm.com, Myntra.com, Snapdeal.com24     </a:t>
            </a:r>
          </a:p>
          <a:p>
            <a:endParaRPr lang="en-IN" sz="1400" dirty="0">
              <a:latin typeface="Times New Roman" panose="02020603050405020304" pitchFamily="18" charset="0"/>
            </a:endParaRPr>
          </a:p>
          <a:p>
            <a:r>
              <a:rPr lang="en-IN" sz="1400" dirty="0">
                <a:latin typeface="Times New Roman" panose="02020603050405020304" pitchFamily="18" charset="0"/>
              </a:rPr>
              <a:t>    privacy of customers information by people in Paytm.com  are 18 </a:t>
            </a:r>
          </a:p>
          <a:p>
            <a:r>
              <a:rPr lang="en-IN" sz="1400" dirty="0">
                <a:latin typeface="Times New Roman" panose="02020603050405020304" pitchFamily="18" charset="0"/>
              </a:rPr>
              <a:t>    privacy of customers information by people in </a:t>
            </a:r>
            <a:r>
              <a:rPr lang="en-IN" sz="1400" dirty="0" err="1">
                <a:latin typeface="Times New Roman" panose="02020603050405020304" pitchFamily="18" charset="0"/>
              </a:rPr>
              <a:t>Flipkart.com</a:t>
            </a:r>
            <a:r>
              <a:rPr lang="en-IN" sz="1400" dirty="0">
                <a:latin typeface="Times New Roman" panose="02020603050405020304" pitchFamily="18" charset="0"/>
              </a:rPr>
              <a:t>  are 15 </a:t>
            </a:r>
          </a:p>
          <a:p>
            <a:r>
              <a:rPr lang="en-IN" sz="1400" dirty="0">
                <a:latin typeface="Times New Roman" panose="02020603050405020304" pitchFamily="18" charset="0"/>
              </a:rPr>
              <a:t>    privacy of customers information by people in </a:t>
            </a:r>
            <a:r>
              <a:rPr lang="en-IN" sz="1400" dirty="0" err="1">
                <a:latin typeface="Times New Roman" panose="02020603050405020304" pitchFamily="18" charset="0"/>
              </a:rPr>
              <a:t>Myntra.com</a:t>
            </a:r>
            <a:r>
              <a:rPr lang="en-IN" sz="1400" dirty="0">
                <a:latin typeface="Times New Roman" panose="02020603050405020304" pitchFamily="18" charset="0"/>
              </a:rPr>
              <a:t> are  15</a:t>
            </a:r>
          </a:p>
          <a:p>
            <a:r>
              <a:rPr lang="en-IN" sz="1400" dirty="0">
                <a:latin typeface="Times New Roman" panose="02020603050405020304" pitchFamily="18" charset="0"/>
              </a:rPr>
              <a:t>    privacy of customers information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15.</a:t>
            </a:r>
          </a:p>
          <a:p>
            <a:r>
              <a:rPr lang="en-IN" sz="1400" dirty="0">
                <a:latin typeface="Times New Roman" panose="02020603050405020304" pitchFamily="18" charset="0"/>
              </a:rPr>
              <a:t>    privacy of customers information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14 </a:t>
            </a:r>
          </a:p>
          <a:p>
            <a:r>
              <a:rPr lang="en-IN" sz="1400" dirty="0">
                <a:latin typeface="Times New Roman" panose="02020603050405020304" pitchFamily="18" charset="0"/>
              </a:rPr>
              <a:t>    privacy of customers information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11 </a:t>
            </a:r>
          </a:p>
          <a:p>
            <a:r>
              <a:rPr lang="en-IN" sz="1400" dirty="0">
                <a:latin typeface="Times New Roman" panose="02020603050405020304" pitchFamily="18" charset="0"/>
              </a:rPr>
              <a:t>    privacy of customers information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167DFB9C-1097-4F5C-B81A-8D2D0B0F18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E065501-55B9-4618-8770-2661F4607C48}"/>
              </a:ext>
            </a:extLst>
          </p:cNvPr>
          <p:cNvSpPr>
            <a:spLocks noGrp="1"/>
          </p:cNvSpPr>
          <p:nvPr>
            <p:ph type="title"/>
          </p:nvPr>
        </p:nvSpPr>
        <p:spPr/>
        <p:txBody>
          <a:bodyPr/>
          <a:lstStyle/>
          <a:p>
            <a:r>
              <a:rPr lang="en-US" sz="2800" dirty="0">
                <a:latin typeface="Times New Roman" panose="02020603050405020304" pitchFamily="18" charset="0"/>
              </a:rPr>
              <a:t>1.Checking the missing value</a:t>
            </a:r>
          </a:p>
        </p:txBody>
      </p:sp>
      <p:sp>
        <p:nvSpPr>
          <p:cNvPr id="3" name="Content Placeholder 2">
            <a:extLst>
              <a:ext uri="{42DBAEFF-241F-4248-B22A-9EBCFDF514A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F42A3C1-E6E1-4904-A572-48F7FAF78A2D}"/>
              </a:ext>
            </a:extLst>
          </p:cNvPr>
          <p:cNvSpPr>
            <a:spLocks noGrp="1"/>
          </p:cNvSpPr>
          <p:nvPr>
            <p:ph idx="1"/>
          </p:nvPr>
        </p:nvSpPr>
        <p:spPr/>
        <p:txBody>
          <a:bodyPr>
            <a:normAutofit/>
          </a:bodyPr>
          <a:lstStyle/>
          <a:p>
            <a:r>
              <a:rPr lang="en-US" sz="1400" dirty="0">
                <a:latin typeface="Times New Roman" panose="02020603050405020304" pitchFamily="18" charset="0"/>
              </a:rPr>
              <a:t>Missing value can be checked by the following python code</a:t>
            </a:r>
          </a:p>
          <a:p>
            <a:r>
              <a:rPr lang="en-US" sz="1400" dirty="0" err="1">
                <a:latin typeface="Times New Roman" panose="02020603050405020304" pitchFamily="18" charset="0"/>
              </a:rPr>
              <a:t>missing_value</a:t>
            </a:r>
            <a:r>
              <a:rPr lang="en-US" sz="1400" dirty="0">
                <a:latin typeface="Times New Roman" panose="02020603050405020304" pitchFamily="18" charset="0"/>
              </a:rPr>
              <a:t>=[feature for feature</a:t>
            </a:r>
            <a:br>
              <a:rPr lang="en-US" sz="1400" dirty="0">
                <a:latin typeface="Times New Roman" panose="02020603050405020304" pitchFamily="18" charset="0"/>
              </a:rPr>
            </a:br>
            <a:r>
              <a:rPr lang="en-US" sz="1400" dirty="0">
                <a:latin typeface="Times New Roman" panose="02020603050405020304" pitchFamily="18" charset="0"/>
              </a:rPr>
              <a:t>in </a:t>
            </a:r>
            <a:r>
              <a:rPr lang="en-US" sz="1400" dirty="0" err="1">
                <a:latin typeface="Times New Roman" panose="02020603050405020304" pitchFamily="18" charset="0"/>
              </a:rPr>
              <a:t>df.columns</a:t>
            </a:r>
            <a:r>
              <a:rPr lang="en-US" sz="1400" dirty="0">
                <a:latin typeface="Times New Roman" panose="02020603050405020304" pitchFamily="18" charset="0"/>
              </a:rPr>
              <a:t> if </a:t>
            </a:r>
            <a:r>
              <a:rPr lang="en-US" sz="1400" dirty="0" err="1">
                <a:latin typeface="Times New Roman" panose="02020603050405020304" pitchFamily="18" charset="0"/>
              </a:rPr>
              <a:t>df</a:t>
            </a:r>
            <a:r>
              <a:rPr lang="en-US" sz="1400" dirty="0">
                <a:latin typeface="Times New Roman" panose="02020603050405020304" pitchFamily="18" charset="0"/>
              </a:rPr>
              <a:t>[feature].</a:t>
            </a:r>
            <a:r>
              <a:rPr lang="en-US" sz="1400" dirty="0" err="1">
                <a:latin typeface="Times New Roman" panose="02020603050405020304" pitchFamily="18" charset="0"/>
              </a:rPr>
              <a:t>isnull</a:t>
            </a:r>
            <a:r>
              <a:rPr lang="en-US" sz="1400" dirty="0">
                <a:latin typeface="Times New Roman" panose="02020603050405020304" pitchFamily="18" charset="0"/>
              </a:rPr>
              <a:t>().sum()&gt;1]</a:t>
            </a:r>
          </a:p>
          <a:p>
            <a:r>
              <a:rPr lang="en-US" sz="1400" dirty="0" err="1">
                <a:latin typeface="Times New Roman" panose="02020603050405020304" pitchFamily="18" charset="0"/>
              </a:rPr>
              <a:t>missing_value</a:t>
            </a:r>
            <a:endParaRPr lang="en-US" sz="1400" dirty="0">
              <a:latin typeface="Times New Roman" panose="02020603050405020304" pitchFamily="18" charset="0"/>
            </a:endParaRPr>
          </a:p>
          <a:p>
            <a:r>
              <a:rPr lang="en-US" sz="1400" dirty="0">
                <a:latin typeface="Times New Roman" panose="02020603050405020304" pitchFamily="18" charset="0"/>
              </a:rPr>
              <a:t>Observation:-</a:t>
            </a:r>
            <a:br>
              <a:rPr lang="en-US" sz="1400" dirty="0">
                <a:latin typeface="Times New Roman" panose="02020603050405020304" pitchFamily="18" charset="0"/>
              </a:rPr>
            </a:br>
            <a:r>
              <a:rPr lang="en-US" sz="1400" dirty="0">
                <a:latin typeface="Times New Roman" panose="02020603050405020304" pitchFamily="18" charset="0"/>
              </a:rPr>
              <a:t>There are no missing values present in the dataset</a:t>
            </a:r>
          </a:p>
        </p:txBody>
      </p:sp>
    </p:spTree>
    <p:extLst>
      <p:ext uri="{D7DE0008-39A1-4A77-A89A-41D35B0F296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0162" y="2325529"/>
            <a:ext cx="2375971" cy="246221"/>
          </a:xfrm>
          <a:prstGeom prst="rect">
            <a:avLst/>
          </a:prstGeom>
          <a:noFill/>
        </p:spPr>
        <p:txBody>
          <a:bodyPr wrap="none" rtlCol="0">
            <a:spAutoFit/>
          </a:bodyPr>
          <a:lstStyle/>
          <a:p>
            <a:r>
              <a:rPr lang="en-IN" sz="1000" dirty="0">
                <a:latin typeface="Times New Roman" panose="02020603050405020304" pitchFamily="18" charset="0"/>
              </a:rPr>
              <a:t>Security of customer financial information</a:t>
            </a:r>
          </a:p>
        </p:txBody>
      </p:sp>
      <p:sp>
        <p:nvSpPr>
          <p:cNvPr id="3" name="TextBox 2"/>
          <p:cNvSpPr txBox="1"/>
          <p:nvPr/>
        </p:nvSpPr>
        <p:spPr>
          <a:xfrm>
            <a:off x="304800" y="2701826"/>
            <a:ext cx="8686800" cy="2308324"/>
          </a:xfrm>
          <a:prstGeom prst="rect">
            <a:avLst/>
          </a:prstGeom>
          <a:noFill/>
        </p:spPr>
        <p:txBody>
          <a:bodyPr wrap="square" rtlCol="0">
            <a:spAutoFit/>
          </a:bodyPr>
          <a:lstStyle/>
          <a:p>
            <a:r>
              <a:rPr lang="en-IN" sz="1200" dirty="0">
                <a:latin typeface="Times New Roman" panose="02020603050405020304" pitchFamily="18" charset="0"/>
              </a:rPr>
              <a:t>observation:-</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Amazon.in</a:t>
            </a:r>
            <a:r>
              <a:rPr lang="en-IN" sz="1200" dirty="0">
                <a:latin typeface="Times New Roman" panose="02020603050405020304" pitchFamily="18" charset="0"/>
              </a:rPr>
              <a:t> is 51</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is 33</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Flipkart.com</a:t>
            </a:r>
            <a:r>
              <a:rPr lang="en-IN" sz="1200" dirty="0">
                <a:latin typeface="Times New Roman" panose="02020603050405020304" pitchFamily="18" charset="0"/>
              </a:rPr>
              <a:t>  is 33</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is 25</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is 24</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is 20</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is 19</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Myntra.com</a:t>
            </a:r>
            <a:r>
              <a:rPr lang="en-IN" sz="1200" dirty="0">
                <a:latin typeface="Times New Roman" panose="02020603050405020304" pitchFamily="18" charset="0"/>
              </a:rPr>
              <a:t>  is 15</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paytm.com</a:t>
            </a:r>
            <a:r>
              <a:rPr lang="en-IN" sz="1200" dirty="0">
                <a:latin typeface="Times New Roman" panose="02020603050405020304" pitchFamily="18" charset="0"/>
              </a:rPr>
              <a:t> is 15.</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is 14.</a:t>
            </a:r>
          </a:p>
          <a:p>
            <a:r>
              <a:rPr lang="en-IN" sz="1200" dirty="0">
                <a:latin typeface="Times New Roman" panose="02020603050405020304" pitchFamily="18" charset="0"/>
              </a:rPr>
              <a:t>    Security of customer financial information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is 11.</a:t>
            </a:r>
          </a:p>
        </p:txBody>
      </p:sp>
      <p:pic>
        <p:nvPicPr>
          <p:cNvPr id="4" name="Picture 3" descr="C:\Users\Admin\Pictures\Saved Pictures\securityofcustomerinformation.png"/>
          <p:cNvPicPr/>
          <p:nvPr/>
        </p:nvPicPr>
        <p:blipFill>
          <a:blip r:embed="rId2"/>
          <a:srcRect/>
          <a:stretch>
            <a:fillRect/>
          </a:stretch>
        </p:blipFill>
        <p:spPr bwMode="auto">
          <a:xfrm>
            <a:off x="914400" y="458934"/>
            <a:ext cx="6705600" cy="1808016"/>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8243" y="2554129"/>
            <a:ext cx="1552028" cy="246221"/>
          </a:xfrm>
          <a:prstGeom prst="rect">
            <a:avLst/>
          </a:prstGeom>
          <a:noFill/>
        </p:spPr>
        <p:txBody>
          <a:bodyPr wrap="none" rtlCol="0">
            <a:spAutoFit/>
          </a:bodyPr>
          <a:lstStyle/>
          <a:p>
            <a:pPr algn="ctr"/>
            <a:r>
              <a:rPr lang="en-IN" sz="1000" dirty="0">
                <a:latin typeface="Times New Roman" panose="02020603050405020304" pitchFamily="18" charset="0"/>
              </a:rPr>
              <a:t>Perceived Trustworthiness</a:t>
            </a:r>
          </a:p>
        </p:txBody>
      </p:sp>
      <p:sp>
        <p:nvSpPr>
          <p:cNvPr id="3" name="TextBox 2"/>
          <p:cNvSpPr txBox="1"/>
          <p:nvPr/>
        </p:nvSpPr>
        <p:spPr>
          <a:xfrm>
            <a:off x="304800" y="2889468"/>
            <a:ext cx="6825458" cy="1754326"/>
          </a:xfrm>
          <a:prstGeom prst="rect">
            <a:avLst/>
          </a:prstGeom>
          <a:noFill/>
        </p:spPr>
        <p:txBody>
          <a:bodyPr wrap="none" rtlCol="0">
            <a:spAutoFit/>
          </a:bodyPr>
          <a:lstStyle/>
          <a:p>
            <a:r>
              <a:rPr lang="en-IN" sz="1200" dirty="0">
                <a:latin typeface="Times New Roman" panose="02020603050405020304" pitchFamily="18" charset="0"/>
              </a:rPr>
              <a:t>observation:-</a:t>
            </a:r>
          </a:p>
          <a:p>
            <a:r>
              <a:rPr lang="en-IN" sz="1200" dirty="0">
                <a:latin typeface="Times New Roman" panose="02020603050405020304" pitchFamily="18" charset="0"/>
              </a:rPr>
              <a:t>    1. perceived trustworthiness on </a:t>
            </a:r>
            <a:r>
              <a:rPr lang="en-IN" sz="1200" dirty="0" err="1">
                <a:latin typeface="Times New Roman" panose="02020603050405020304" pitchFamily="18" charset="0"/>
              </a:rPr>
              <a:t>Amazon.in</a:t>
            </a:r>
            <a:r>
              <a:rPr lang="en-IN" sz="1200" dirty="0">
                <a:latin typeface="Times New Roman" panose="02020603050405020304" pitchFamily="18" charset="0"/>
              </a:rPr>
              <a:t> are 76</a:t>
            </a:r>
          </a:p>
          <a:p>
            <a:r>
              <a:rPr lang="en-IN" sz="1200" dirty="0">
                <a:latin typeface="Times New Roman" panose="02020603050405020304" pitchFamily="18" charset="0"/>
              </a:rPr>
              <a:t>    2.perceived trustworthiness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36</a:t>
            </a:r>
          </a:p>
          <a:p>
            <a:r>
              <a:rPr lang="en-IN" sz="1200" dirty="0">
                <a:latin typeface="Times New Roman" panose="02020603050405020304" pitchFamily="18" charset="0"/>
              </a:rPr>
              <a:t>    3.perceived trustworthiness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are 35</a:t>
            </a:r>
          </a:p>
          <a:p>
            <a:r>
              <a:rPr lang="en-IN" sz="1200" dirty="0">
                <a:latin typeface="Times New Roman" panose="02020603050405020304" pitchFamily="18" charset="0"/>
              </a:rPr>
              <a:t>    4.perceived trustworthiness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are 31</a:t>
            </a:r>
          </a:p>
          <a:p>
            <a:r>
              <a:rPr lang="en-IN" sz="1200" dirty="0">
                <a:latin typeface="Times New Roman" panose="02020603050405020304" pitchFamily="18" charset="0"/>
              </a:rPr>
              <a:t>    5.perceived trustworthiness on  </a:t>
            </a:r>
            <a:r>
              <a:rPr lang="en-IN" sz="1200" dirty="0" err="1">
                <a:latin typeface="Times New Roman" panose="02020603050405020304" pitchFamily="18" charset="0"/>
              </a:rPr>
              <a:t>flipkart.com</a:t>
            </a:r>
            <a:r>
              <a:rPr lang="en-IN" sz="1200" dirty="0">
                <a:latin typeface="Times New Roman" panose="02020603050405020304" pitchFamily="18" charset="0"/>
              </a:rPr>
              <a:t> are 27</a:t>
            </a:r>
          </a:p>
          <a:p>
            <a:r>
              <a:rPr lang="en-IN" sz="1200" dirty="0">
                <a:latin typeface="Times New Roman" panose="02020603050405020304" pitchFamily="18" charset="0"/>
              </a:rPr>
              <a:t>    6.perceived trustworthiness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25</a:t>
            </a:r>
          </a:p>
          <a:p>
            <a:r>
              <a:rPr lang="en-IN" sz="1200" dirty="0">
                <a:latin typeface="Times New Roman" panose="02020603050405020304" pitchFamily="18" charset="0"/>
              </a:rPr>
              <a:t>    7.perceived trustworthiness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are 13</a:t>
            </a:r>
          </a:p>
          <a:p>
            <a:r>
              <a:rPr lang="en-IN" sz="1200" dirty="0">
                <a:latin typeface="Times New Roman" panose="02020603050405020304" pitchFamily="18" charset="0"/>
              </a:rPr>
              <a:t>    8.perceived trustworthiness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are 11</a:t>
            </a:r>
          </a:p>
        </p:txBody>
      </p:sp>
      <p:pic>
        <p:nvPicPr>
          <p:cNvPr id="12291" name="Picture 3" descr="percieved truthfullness"/>
          <p:cNvPicPr>
            <a:picLocks noChangeAspect="1" noChangeArrowheads="1"/>
          </p:cNvPicPr>
          <p:nvPr/>
        </p:nvPicPr>
        <p:blipFill>
          <a:blip r:embed="rId2"/>
          <a:srcRect/>
          <a:stretch>
            <a:fillRect/>
          </a:stretch>
        </p:blipFill>
        <p:spPr bwMode="auto">
          <a:xfrm>
            <a:off x="609600" y="188119"/>
            <a:ext cx="7010399" cy="24003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3862" y="2495550"/>
            <a:ext cx="2858475" cy="246221"/>
          </a:xfrm>
          <a:prstGeom prst="rect">
            <a:avLst/>
          </a:prstGeom>
          <a:noFill/>
        </p:spPr>
        <p:txBody>
          <a:bodyPr wrap="none" rtlCol="0">
            <a:spAutoFit/>
          </a:bodyPr>
          <a:lstStyle/>
          <a:p>
            <a:pPr algn="ctr"/>
            <a:r>
              <a:rPr lang="en-IN" sz="1000" dirty="0">
                <a:latin typeface="Times New Roman" panose="02020603050405020304" pitchFamily="18" charset="0"/>
              </a:rPr>
              <a:t>Presence of online assistance through multi-channel</a:t>
            </a:r>
          </a:p>
        </p:txBody>
      </p:sp>
      <p:sp>
        <p:nvSpPr>
          <p:cNvPr id="3" name="TextBox 2"/>
          <p:cNvSpPr txBox="1"/>
          <p:nvPr/>
        </p:nvSpPr>
        <p:spPr>
          <a:xfrm>
            <a:off x="609599" y="2952750"/>
            <a:ext cx="7239001" cy="1938992"/>
          </a:xfrm>
          <a:prstGeom prst="rect">
            <a:avLst/>
          </a:prstGeom>
          <a:noFill/>
        </p:spPr>
        <p:txBody>
          <a:bodyPr wrap="square" rtlCol="0">
            <a:spAutoFit/>
          </a:bodyPr>
          <a:lstStyle/>
          <a:p>
            <a:r>
              <a:rPr lang="en-IN" sz="1200" dirty="0">
                <a:latin typeface="Times New Roman" panose="02020603050405020304" pitchFamily="18" charset="0"/>
              </a:rPr>
              <a:t>observation:-</a:t>
            </a:r>
          </a:p>
          <a:p>
            <a:r>
              <a:rPr lang="en-IN" sz="1200" dirty="0">
                <a:latin typeface="Times New Roman" panose="02020603050405020304" pitchFamily="18" charset="0"/>
              </a:rPr>
              <a:t>Presence of online assistance through multi-channel on  Amazon.in, Flipkart.com, Myntra.com, Snapdeal  are  61</a:t>
            </a:r>
          </a:p>
          <a:p>
            <a:r>
              <a:rPr lang="en-IN" sz="1200" dirty="0">
                <a:latin typeface="Times New Roman" panose="02020603050405020304" pitchFamily="18" charset="0"/>
              </a:rPr>
              <a:t>Presence of online assistance through multi-channel on </a:t>
            </a:r>
            <a:r>
              <a:rPr lang="en-IN" sz="1200" dirty="0" err="1">
                <a:latin typeface="Times New Roman" panose="02020603050405020304" pitchFamily="18" charset="0"/>
              </a:rPr>
              <a:t>Amazon.in</a:t>
            </a:r>
            <a:r>
              <a:rPr lang="en-IN" sz="1200" dirty="0">
                <a:latin typeface="Times New Roman" panose="02020603050405020304" pitchFamily="18" charset="0"/>
              </a:rPr>
              <a:t>  is 60</a:t>
            </a:r>
          </a:p>
          <a:p>
            <a:r>
              <a:rPr lang="en-IN" sz="1200" dirty="0">
                <a:latin typeface="Times New Roman" panose="02020603050405020304" pitchFamily="18" charset="0"/>
              </a:rPr>
              <a:t>Presence of online assistance through multi-channel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is 39</a:t>
            </a:r>
          </a:p>
          <a:p>
            <a:r>
              <a:rPr lang="en-IN" sz="1200" dirty="0">
                <a:latin typeface="Times New Roman" panose="02020603050405020304" pitchFamily="18" charset="0"/>
              </a:rPr>
              <a:t>Presence of online assistance through multi-channel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Snapdeal.com</a:t>
            </a:r>
            <a:r>
              <a:rPr lang="en-IN" sz="1200" dirty="0">
                <a:latin typeface="Times New Roman" panose="02020603050405020304" pitchFamily="18" charset="0"/>
              </a:rPr>
              <a:t>   is 26</a:t>
            </a:r>
          </a:p>
          <a:p>
            <a:r>
              <a:rPr lang="en-IN" sz="1200" dirty="0">
                <a:latin typeface="Times New Roman" panose="02020603050405020304" pitchFamily="18" charset="0"/>
              </a:rPr>
              <a:t>Presence of online assistance through multi-channel on </a:t>
            </a:r>
            <a:r>
              <a:rPr lang="en-IN" sz="1200" dirty="0" err="1">
                <a:latin typeface="Times New Roman" panose="02020603050405020304" pitchFamily="18" charset="0"/>
              </a:rPr>
              <a:t>Myntra.com</a:t>
            </a:r>
            <a:r>
              <a:rPr lang="en-IN" sz="1200" dirty="0">
                <a:latin typeface="Times New Roman" panose="02020603050405020304" pitchFamily="18" charset="0"/>
              </a:rPr>
              <a:t>  is 20</a:t>
            </a:r>
          </a:p>
          <a:p>
            <a:r>
              <a:rPr lang="en-IN" sz="1200" dirty="0">
                <a:latin typeface="Times New Roman" panose="02020603050405020304" pitchFamily="18" charset="0"/>
              </a:rPr>
              <a:t>Presence of online assistance through multi-channel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is 15</a:t>
            </a:r>
          </a:p>
          <a:p>
            <a:r>
              <a:rPr lang="en-IN" sz="1200" dirty="0">
                <a:latin typeface="Times New Roman" panose="02020603050405020304" pitchFamily="18" charset="0"/>
              </a:rPr>
              <a:t>presence of online assistance through multi-channel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Myntra.com</a:t>
            </a:r>
            <a:r>
              <a:rPr lang="en-IN" sz="1200" dirty="0">
                <a:latin typeface="Times New Roman" panose="02020603050405020304" pitchFamily="18" charset="0"/>
              </a:rPr>
              <a:t>   is 15</a:t>
            </a:r>
          </a:p>
          <a:p>
            <a:r>
              <a:rPr lang="en-IN" sz="1200" dirty="0">
                <a:latin typeface="Times New Roman" panose="02020603050405020304" pitchFamily="18" charset="0"/>
              </a:rPr>
              <a:t>presence of online assistance through multi-channel on </a:t>
            </a:r>
            <a:r>
              <a:rPr lang="en-IN" sz="1200" dirty="0" err="1">
                <a:latin typeface="Times New Roman" panose="02020603050405020304" pitchFamily="18" charset="0"/>
              </a:rPr>
              <a:t>Amazon.in</a:t>
            </a:r>
            <a:r>
              <a:rPr lang="en-IN" sz="1200" dirty="0">
                <a:latin typeface="Times New Roman" panose="02020603050405020304" pitchFamily="18" charset="0"/>
              </a:rPr>
              <a:t>, </a:t>
            </a:r>
            <a:r>
              <a:rPr lang="en-IN" sz="1200" dirty="0" err="1">
                <a:latin typeface="Times New Roman" panose="02020603050405020304" pitchFamily="18" charset="0"/>
              </a:rPr>
              <a:t>Flipkart.com</a:t>
            </a:r>
            <a:r>
              <a:rPr lang="en-IN" sz="1200" dirty="0">
                <a:latin typeface="Times New Roman" panose="02020603050405020304" pitchFamily="18" charset="0"/>
              </a:rPr>
              <a:t>, </a:t>
            </a:r>
            <a:r>
              <a:rPr lang="en-IN" sz="1200" dirty="0" err="1">
                <a:latin typeface="Times New Roman" panose="02020603050405020304" pitchFamily="18" charset="0"/>
              </a:rPr>
              <a:t>Paytm.com</a:t>
            </a:r>
            <a:r>
              <a:rPr lang="en-IN" sz="1200" dirty="0">
                <a:latin typeface="Times New Roman" panose="02020603050405020304" pitchFamily="18" charset="0"/>
              </a:rPr>
              <a:t>   is 13</a:t>
            </a:r>
          </a:p>
          <a:p>
            <a:r>
              <a:rPr lang="en-IN" sz="1200" dirty="0">
                <a:latin typeface="Times New Roman" panose="02020603050405020304" pitchFamily="18" charset="0"/>
              </a:rPr>
              <a:t>presence of online assistance through multi-channel on </a:t>
            </a:r>
            <a:r>
              <a:rPr lang="en-IN" sz="1200" dirty="0" err="1">
                <a:latin typeface="Times New Roman" panose="02020603050405020304" pitchFamily="18" charset="0"/>
              </a:rPr>
              <a:t>Flipkart.com</a:t>
            </a:r>
            <a:r>
              <a:rPr lang="en-IN" sz="1200" dirty="0">
                <a:latin typeface="Times New Roman" panose="02020603050405020304" pitchFamily="18" charset="0"/>
              </a:rPr>
              <a:t>   is 8</a:t>
            </a:r>
          </a:p>
        </p:txBody>
      </p:sp>
      <p:pic>
        <p:nvPicPr>
          <p:cNvPr id="13314" name="Picture 2" descr="presenceofonlineassistance"/>
          <p:cNvPicPr>
            <a:picLocks noChangeAspect="1" noChangeArrowheads="1"/>
          </p:cNvPicPr>
          <p:nvPr/>
        </p:nvPicPr>
        <p:blipFill>
          <a:blip r:embed="rId2"/>
          <a:srcRect/>
          <a:stretch>
            <a:fillRect/>
          </a:stretch>
        </p:blipFill>
        <p:spPr bwMode="auto">
          <a:xfrm>
            <a:off x="685800" y="685800"/>
            <a:ext cx="6400799" cy="18097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1685" y="2477929"/>
            <a:ext cx="2977097" cy="246221"/>
          </a:xfrm>
          <a:prstGeom prst="rect">
            <a:avLst/>
          </a:prstGeom>
          <a:noFill/>
        </p:spPr>
        <p:txBody>
          <a:bodyPr wrap="none" rtlCol="0">
            <a:spAutoFit/>
          </a:bodyPr>
          <a:lstStyle/>
          <a:p>
            <a:pPr algn="ctr"/>
            <a:r>
              <a:rPr lang="en-IN" sz="1000" dirty="0">
                <a:latin typeface="Times New Roman" panose="02020603050405020304" pitchFamily="18" charset="0"/>
              </a:rPr>
              <a:t>Longer time to get logged in (promotion, sales period)</a:t>
            </a:r>
          </a:p>
        </p:txBody>
      </p:sp>
      <p:sp>
        <p:nvSpPr>
          <p:cNvPr id="3" name="TextBox 2"/>
          <p:cNvSpPr txBox="1"/>
          <p:nvPr/>
        </p:nvSpPr>
        <p:spPr>
          <a:xfrm>
            <a:off x="990600" y="2748439"/>
            <a:ext cx="5918608" cy="2246769"/>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1.Longer time to get logged in Amazon.in are 57</a:t>
            </a:r>
          </a:p>
          <a:p>
            <a:r>
              <a:rPr lang="en-IN" sz="1400" dirty="0">
                <a:latin typeface="Times New Roman" panose="02020603050405020304" pitchFamily="18" charset="0"/>
              </a:rPr>
              <a:t> 2.Longer time to get logged in </a:t>
            </a:r>
            <a:r>
              <a:rPr lang="en-IN" sz="1400" dirty="0" err="1">
                <a:latin typeface="Times New Roman" panose="02020603050405020304" pitchFamily="18" charset="0"/>
              </a:rPr>
              <a:t>paytm.com</a:t>
            </a:r>
            <a:r>
              <a:rPr lang="en-IN" sz="1400" dirty="0">
                <a:latin typeface="Times New Roman" panose="02020603050405020304" pitchFamily="18" charset="0"/>
              </a:rPr>
              <a:t> are 38</a:t>
            </a:r>
          </a:p>
          <a:p>
            <a:r>
              <a:rPr lang="en-IN" sz="1400" dirty="0">
                <a:latin typeface="Times New Roman" panose="02020603050405020304" pitchFamily="18" charset="0"/>
              </a:rPr>
              <a:t>3.Longer time to get logged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38</a:t>
            </a:r>
          </a:p>
          <a:p>
            <a:r>
              <a:rPr lang="en-IN" sz="1400" dirty="0">
                <a:latin typeface="Times New Roman" panose="02020603050405020304" pitchFamily="18" charset="0"/>
              </a:rPr>
              <a:t> 4. Longer time to get logged in </a:t>
            </a:r>
            <a:r>
              <a:rPr lang="en-IN" sz="1400" dirty="0" err="1">
                <a:latin typeface="Times New Roman" panose="02020603050405020304" pitchFamily="18" charset="0"/>
              </a:rPr>
              <a:t>Myntra.com</a:t>
            </a:r>
            <a:r>
              <a:rPr lang="en-IN" sz="1400" dirty="0">
                <a:latin typeface="Times New Roman" panose="02020603050405020304" pitchFamily="18" charset="0"/>
              </a:rPr>
              <a:t>  are 35</a:t>
            </a:r>
          </a:p>
          <a:p>
            <a:r>
              <a:rPr lang="en-IN" sz="1400" dirty="0">
                <a:latin typeface="Times New Roman" panose="02020603050405020304" pitchFamily="18" charset="0"/>
              </a:rPr>
              <a:t> 5.Longer time to get logged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29</a:t>
            </a:r>
          </a:p>
          <a:p>
            <a:r>
              <a:rPr lang="en-IN" sz="1400" dirty="0">
                <a:latin typeface="Times New Roman" panose="02020603050405020304" pitchFamily="18" charset="0"/>
              </a:rPr>
              <a:t> 6.Longer time to get logged in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15</a:t>
            </a:r>
          </a:p>
          <a:p>
            <a:r>
              <a:rPr lang="en-IN" sz="1400" dirty="0">
                <a:latin typeface="Times New Roman" panose="02020603050405020304" pitchFamily="18" charset="0"/>
              </a:rPr>
              <a:t> 7.Longer time to get logged in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13</a:t>
            </a:r>
          </a:p>
          <a:p>
            <a:r>
              <a:rPr lang="en-IN" sz="1400" dirty="0">
                <a:latin typeface="Times New Roman" panose="02020603050405020304" pitchFamily="18" charset="0"/>
              </a:rPr>
              <a:t> 8.Longer time to get logged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11</a:t>
            </a:r>
          </a:p>
          <a:p>
            <a:r>
              <a:rPr lang="en-IN" sz="1400" dirty="0">
                <a:latin typeface="Times New Roman" panose="02020603050405020304" pitchFamily="18" charset="0"/>
              </a:rPr>
              <a:t> 9.Longer time to get logged in  </a:t>
            </a:r>
            <a:r>
              <a:rPr lang="en-IN" sz="1400" dirty="0" err="1">
                <a:latin typeface="Times New Roman" panose="02020603050405020304" pitchFamily="18" charset="0"/>
              </a:rPr>
              <a:t>Flipkart.com</a:t>
            </a:r>
            <a:r>
              <a:rPr lang="en-IN" sz="1400" dirty="0">
                <a:latin typeface="Times New Roman" panose="02020603050405020304" pitchFamily="18" charset="0"/>
              </a:rPr>
              <a:t>   are 8</a:t>
            </a:r>
          </a:p>
        </p:txBody>
      </p:sp>
      <p:pic>
        <p:nvPicPr>
          <p:cNvPr id="14338" name="Picture 2" descr="longertimetogetloggedin"/>
          <p:cNvPicPr>
            <a:picLocks noChangeAspect="1" noChangeArrowheads="1"/>
          </p:cNvPicPr>
          <p:nvPr/>
        </p:nvPicPr>
        <p:blipFill>
          <a:blip r:embed="rId2"/>
          <a:srcRect/>
          <a:stretch>
            <a:fillRect/>
          </a:stretch>
        </p:blipFill>
        <p:spPr bwMode="auto">
          <a:xfrm>
            <a:off x="914400" y="742950"/>
            <a:ext cx="6553200" cy="17145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6070" y="2401729"/>
            <a:ext cx="3900427" cy="246221"/>
          </a:xfrm>
          <a:prstGeom prst="rect">
            <a:avLst/>
          </a:prstGeom>
          <a:noFill/>
        </p:spPr>
        <p:txBody>
          <a:bodyPr wrap="none" rtlCol="0">
            <a:spAutoFit/>
          </a:bodyPr>
          <a:lstStyle/>
          <a:p>
            <a:pPr algn="ctr"/>
            <a:r>
              <a:rPr lang="en-IN" sz="1000" dirty="0">
                <a:latin typeface="Times New Roman" panose="02020603050405020304" pitchFamily="18" charset="0"/>
              </a:rPr>
              <a:t>Longer time in displaying graphics and photos (promotion, sales period)</a:t>
            </a:r>
          </a:p>
        </p:txBody>
      </p:sp>
      <p:sp>
        <p:nvSpPr>
          <p:cNvPr id="3" name="TextBox 2"/>
          <p:cNvSpPr txBox="1"/>
          <p:nvPr/>
        </p:nvSpPr>
        <p:spPr>
          <a:xfrm>
            <a:off x="609600" y="2724150"/>
            <a:ext cx="7439088" cy="2246769"/>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1.Longer time in displaying graphics and photos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60</a:t>
            </a:r>
          </a:p>
          <a:p>
            <a:r>
              <a:rPr lang="en-IN" sz="1400" dirty="0">
                <a:latin typeface="Times New Roman" panose="02020603050405020304" pitchFamily="18" charset="0"/>
              </a:rPr>
              <a:t>    2.Longer time in displaying graphics and photos on </a:t>
            </a:r>
            <a:r>
              <a:rPr lang="en-IN" sz="1400" dirty="0" err="1">
                <a:latin typeface="Times New Roman" panose="02020603050405020304" pitchFamily="18" charset="0"/>
              </a:rPr>
              <a:t>Amazon.in</a:t>
            </a:r>
            <a:r>
              <a:rPr lang="en-IN" sz="1400" dirty="0">
                <a:latin typeface="Times New Roman" panose="02020603050405020304" pitchFamily="18" charset="0"/>
              </a:rPr>
              <a:t>  are 39</a:t>
            </a:r>
          </a:p>
          <a:p>
            <a:r>
              <a:rPr lang="en-IN" sz="1400" dirty="0">
                <a:latin typeface="Times New Roman" panose="02020603050405020304" pitchFamily="18" charset="0"/>
              </a:rPr>
              <a:t>    3.Longer time in displaying graphics and photos on </a:t>
            </a:r>
            <a:r>
              <a:rPr lang="en-IN" sz="1400" dirty="0" err="1">
                <a:latin typeface="Times New Roman" panose="02020603050405020304" pitchFamily="18" charset="0"/>
              </a:rPr>
              <a:t>Myntra.com</a:t>
            </a:r>
            <a:r>
              <a:rPr lang="en-IN" sz="1400" dirty="0">
                <a:latin typeface="Times New Roman" panose="02020603050405020304" pitchFamily="18" charset="0"/>
              </a:rPr>
              <a:t>  are 35</a:t>
            </a:r>
          </a:p>
          <a:p>
            <a:r>
              <a:rPr lang="en-IN" sz="1400" dirty="0">
                <a:latin typeface="Times New Roman" panose="02020603050405020304" pitchFamily="18" charset="0"/>
              </a:rPr>
              <a:t>    4.Longer time in displaying graphics and photos on </a:t>
            </a:r>
            <a:r>
              <a:rPr lang="en-IN" sz="1400" dirty="0" err="1">
                <a:latin typeface="Times New Roman" panose="02020603050405020304" pitchFamily="18" charset="0"/>
              </a:rPr>
              <a:t>snapdeal.com</a:t>
            </a:r>
            <a:r>
              <a:rPr lang="en-IN" sz="1400" dirty="0">
                <a:latin typeface="Times New Roman" panose="02020603050405020304" pitchFamily="18" charset="0"/>
              </a:rPr>
              <a:t>  are 34</a:t>
            </a:r>
          </a:p>
          <a:p>
            <a:r>
              <a:rPr lang="en-IN" sz="1400" dirty="0">
                <a:latin typeface="Times New Roman" panose="02020603050405020304" pitchFamily="18" charset="0"/>
              </a:rPr>
              <a:t>    5.Longer time in displaying graphics and photos on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25</a:t>
            </a:r>
          </a:p>
          <a:p>
            <a:r>
              <a:rPr lang="en-IN" sz="1400" dirty="0">
                <a:latin typeface="Times New Roman" panose="02020603050405020304" pitchFamily="18" charset="0"/>
              </a:rPr>
              <a:t>    6.Longer time in displaying graphics and photos on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19</a:t>
            </a:r>
          </a:p>
          <a:p>
            <a:r>
              <a:rPr lang="en-IN" sz="1400" dirty="0">
                <a:latin typeface="Times New Roman" panose="02020603050405020304" pitchFamily="18" charset="0"/>
              </a:rPr>
              <a:t>    7.Longer time in displaying graphics and photos on </a:t>
            </a:r>
            <a:r>
              <a:rPr lang="en-IN" sz="1400" dirty="0" err="1">
                <a:latin typeface="Times New Roman" panose="02020603050405020304" pitchFamily="18" charset="0"/>
              </a:rPr>
              <a:t>paytm.com</a:t>
            </a:r>
            <a:r>
              <a:rPr lang="en-IN" sz="1400" dirty="0">
                <a:latin typeface="Times New Roman" panose="02020603050405020304" pitchFamily="18" charset="0"/>
              </a:rPr>
              <a:t>   are 15</a:t>
            </a:r>
          </a:p>
          <a:p>
            <a:r>
              <a:rPr lang="en-IN" sz="1400" dirty="0">
                <a:latin typeface="Times New Roman" panose="02020603050405020304" pitchFamily="18" charset="0"/>
              </a:rPr>
              <a:t>    8.Longer time in displaying graphics and photos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14</a:t>
            </a:r>
          </a:p>
          <a:p>
            <a:r>
              <a:rPr lang="en-IN" sz="1400" dirty="0">
                <a:latin typeface="Times New Roman" panose="02020603050405020304" pitchFamily="18" charset="0"/>
              </a:rPr>
              <a:t>    9.Longer time in displaying graphics and photos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13</a:t>
            </a:r>
          </a:p>
        </p:txBody>
      </p:sp>
      <p:pic>
        <p:nvPicPr>
          <p:cNvPr id="15362" name="Picture 2" descr="longertimeindisplaying"/>
          <p:cNvPicPr>
            <a:picLocks noChangeAspect="1" noChangeArrowheads="1"/>
          </p:cNvPicPr>
          <p:nvPr/>
        </p:nvPicPr>
        <p:blipFill>
          <a:blip r:embed="rId2" cstate="print"/>
          <a:srcRect/>
          <a:stretch>
            <a:fillRect/>
          </a:stretch>
        </p:blipFill>
        <p:spPr bwMode="auto">
          <a:xfrm>
            <a:off x="1295401" y="457200"/>
            <a:ext cx="6477000" cy="16573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4478" y="2249329"/>
            <a:ext cx="2775119" cy="246221"/>
          </a:xfrm>
          <a:prstGeom prst="rect">
            <a:avLst/>
          </a:prstGeom>
          <a:noFill/>
        </p:spPr>
        <p:txBody>
          <a:bodyPr wrap="none" rtlCol="0">
            <a:spAutoFit/>
          </a:bodyPr>
          <a:lstStyle/>
          <a:p>
            <a:pPr algn="ctr"/>
            <a:r>
              <a:rPr lang="en-IN" sz="1000" dirty="0">
                <a:latin typeface="Times New Roman" panose="02020603050405020304" pitchFamily="18" charset="0"/>
              </a:rPr>
              <a:t>Late declaration of price (promotion, sales period)</a:t>
            </a:r>
          </a:p>
        </p:txBody>
      </p:sp>
      <p:sp>
        <p:nvSpPr>
          <p:cNvPr id="3" name="TextBox 2"/>
          <p:cNvSpPr txBox="1"/>
          <p:nvPr/>
        </p:nvSpPr>
        <p:spPr>
          <a:xfrm>
            <a:off x="609600" y="2724150"/>
            <a:ext cx="6623929" cy="2246769"/>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Late declaration of price (promotion, sales period) on Myntra.com  are 75 </a:t>
            </a:r>
          </a:p>
          <a:p>
            <a:r>
              <a:rPr lang="en-IN" sz="1400" dirty="0">
                <a:latin typeface="Times New Roman" panose="02020603050405020304" pitchFamily="18" charset="0"/>
              </a:rPr>
              <a:t>    Late declaration of price (promotion, sales period) on </a:t>
            </a:r>
            <a:r>
              <a:rPr lang="en-IN" sz="1400" dirty="0" err="1">
                <a:latin typeface="Times New Roman" panose="02020603050405020304" pitchFamily="18" charset="0"/>
              </a:rPr>
              <a:t>paytm.com</a:t>
            </a:r>
            <a:r>
              <a:rPr lang="en-IN" sz="1400" dirty="0">
                <a:latin typeface="Times New Roman" panose="02020603050405020304" pitchFamily="18" charset="0"/>
              </a:rPr>
              <a:t> are 41</a:t>
            </a:r>
          </a:p>
          <a:p>
            <a:r>
              <a:rPr lang="en-IN" sz="1400" dirty="0">
                <a:latin typeface="Times New Roman" panose="02020603050405020304" pitchFamily="18" charset="0"/>
              </a:rPr>
              <a:t>    Late declaration of price (promotion, sales period) on </a:t>
            </a:r>
            <a:r>
              <a:rPr lang="en-IN" sz="1400" dirty="0" err="1">
                <a:latin typeface="Times New Roman" panose="02020603050405020304" pitchFamily="18" charset="0"/>
              </a:rPr>
              <a:t>paytm.com</a:t>
            </a:r>
            <a:r>
              <a:rPr lang="en-IN" sz="1400" dirty="0">
                <a:latin typeface="Times New Roman" panose="02020603050405020304" pitchFamily="18" charset="0"/>
              </a:rPr>
              <a:t> are 52</a:t>
            </a:r>
          </a:p>
          <a:p>
            <a:r>
              <a:rPr lang="en-IN" sz="1400" dirty="0">
                <a:latin typeface="Times New Roman" panose="02020603050405020304" pitchFamily="18" charset="0"/>
              </a:rPr>
              <a:t>    Late declaration of price (promotion, sales period) on </a:t>
            </a:r>
            <a:r>
              <a:rPr lang="en-IN" sz="1400" dirty="0" err="1">
                <a:latin typeface="Times New Roman" panose="02020603050405020304" pitchFamily="18" charset="0"/>
              </a:rPr>
              <a:t>snapdeal.com</a:t>
            </a:r>
            <a:r>
              <a:rPr lang="en-IN" sz="1400" dirty="0">
                <a:latin typeface="Times New Roman" panose="02020603050405020304" pitchFamily="18" charset="0"/>
              </a:rPr>
              <a:t> are 41</a:t>
            </a:r>
          </a:p>
          <a:p>
            <a:r>
              <a:rPr lang="en-IN" sz="1400" dirty="0">
                <a:latin typeface="Times New Roman" panose="02020603050405020304" pitchFamily="18" charset="0"/>
              </a:rPr>
              <a:t>    Late declaration of price (promotion, sales period) on </a:t>
            </a:r>
            <a:r>
              <a:rPr lang="en-IN" sz="1400" dirty="0" err="1">
                <a:latin typeface="Times New Roman" panose="02020603050405020304" pitchFamily="18" charset="0"/>
              </a:rPr>
              <a:t>flipkart.com</a:t>
            </a:r>
            <a:r>
              <a:rPr lang="en-IN" sz="1400" dirty="0">
                <a:latin typeface="Times New Roman" panose="02020603050405020304" pitchFamily="18" charset="0"/>
              </a:rPr>
              <a:t> are 38</a:t>
            </a:r>
          </a:p>
          <a:p>
            <a:r>
              <a:rPr lang="en-IN" sz="1400" dirty="0">
                <a:latin typeface="Times New Roman" panose="02020603050405020304" pitchFamily="18" charset="0"/>
              </a:rPr>
              <a:t>    Late declaration of price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are 38</a:t>
            </a:r>
          </a:p>
          <a:p>
            <a:r>
              <a:rPr lang="en-IN" sz="1400" dirty="0">
                <a:latin typeface="Times New Roman" panose="02020603050405020304" pitchFamily="18" charset="0"/>
              </a:rPr>
              <a:t>    Late declaration of price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13.</a:t>
            </a:r>
          </a:p>
          <a:p>
            <a:r>
              <a:rPr lang="en-IN" sz="1400" dirty="0">
                <a:latin typeface="Times New Roman" panose="02020603050405020304" pitchFamily="18" charset="0"/>
              </a:rPr>
              <a:t>    Late declaration of price (promotion, sales period) on  </a:t>
            </a:r>
            <a:r>
              <a:rPr lang="en-IN" sz="1400" dirty="0" err="1">
                <a:latin typeface="Times New Roman" panose="02020603050405020304" pitchFamily="18" charset="0"/>
              </a:rPr>
              <a:t>Paytm.com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7.</a:t>
            </a:r>
          </a:p>
          <a:p>
            <a:r>
              <a:rPr lang="en-IN" sz="1400" dirty="0">
                <a:latin typeface="Times New Roman" panose="02020603050405020304" pitchFamily="18" charset="0"/>
              </a:rPr>
              <a:t>    Late declaration of price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5.</a:t>
            </a:r>
          </a:p>
        </p:txBody>
      </p:sp>
      <p:pic>
        <p:nvPicPr>
          <p:cNvPr id="16386" name="Picture 2" descr="latedeclaration"/>
          <p:cNvPicPr>
            <a:picLocks noChangeAspect="1" noChangeArrowheads="1"/>
          </p:cNvPicPr>
          <p:nvPr/>
        </p:nvPicPr>
        <p:blipFill>
          <a:blip r:embed="rId2"/>
          <a:srcRect/>
          <a:stretch>
            <a:fillRect/>
          </a:stretch>
        </p:blipFill>
        <p:spPr bwMode="auto">
          <a:xfrm>
            <a:off x="914400" y="209550"/>
            <a:ext cx="6095999" cy="197167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3613" y="2190750"/>
            <a:ext cx="2792752" cy="246221"/>
          </a:xfrm>
          <a:prstGeom prst="rect">
            <a:avLst/>
          </a:prstGeom>
          <a:noFill/>
        </p:spPr>
        <p:txBody>
          <a:bodyPr wrap="none" rtlCol="0">
            <a:spAutoFit/>
          </a:bodyPr>
          <a:lstStyle/>
          <a:p>
            <a:r>
              <a:rPr lang="en-IN" sz="1000" dirty="0">
                <a:latin typeface="Times New Roman" panose="02020603050405020304" pitchFamily="18" charset="0"/>
              </a:rPr>
              <a:t>Longer page loading time (promotion, sales period</a:t>
            </a:r>
          </a:p>
        </p:txBody>
      </p:sp>
      <p:sp>
        <p:nvSpPr>
          <p:cNvPr id="3" name="TextBox 2"/>
          <p:cNvSpPr txBox="1"/>
          <p:nvPr/>
        </p:nvSpPr>
        <p:spPr>
          <a:xfrm>
            <a:off x="533400" y="2495550"/>
            <a:ext cx="7244804" cy="2462213"/>
          </a:xfrm>
          <a:prstGeom prst="rect">
            <a:avLst/>
          </a:prstGeom>
          <a:noFill/>
        </p:spPr>
        <p:txBody>
          <a:bodyPr wrap="none" rtlCol="0">
            <a:spAutoFit/>
          </a:bodyPr>
          <a:lstStyle/>
          <a:p>
            <a:r>
              <a:rPr lang="en-IN" sz="1400" dirty="0">
                <a:latin typeface="Times New Roman" panose="02020603050405020304" pitchFamily="18" charset="0"/>
              </a:rPr>
              <a:t>observation:-Longer page loading time (promotion, sales period) on </a:t>
            </a:r>
            <a:r>
              <a:rPr lang="en-IN" sz="1400" dirty="0" err="1">
                <a:latin typeface="Times New Roman" panose="02020603050405020304" pitchFamily="18" charset="0"/>
              </a:rPr>
              <a:t>Myntra.com</a:t>
            </a:r>
            <a:r>
              <a:rPr lang="en-IN" sz="1400" dirty="0">
                <a:latin typeface="Times New Roman" panose="02020603050405020304" pitchFamily="18" charset="0"/>
              </a:rPr>
              <a:t>   are 61</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paytm.com</a:t>
            </a:r>
            <a:r>
              <a:rPr lang="en-IN" sz="1400" dirty="0">
                <a:latin typeface="Times New Roman" panose="02020603050405020304" pitchFamily="18" charset="0"/>
              </a:rPr>
              <a:t> are 59</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FlipKart.com</a:t>
            </a:r>
            <a:r>
              <a:rPr lang="en-IN" sz="1400" dirty="0">
                <a:latin typeface="Times New Roman" panose="02020603050405020304" pitchFamily="18" charset="0"/>
              </a:rPr>
              <a:t> are 32</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snapdeal.com</a:t>
            </a:r>
            <a:r>
              <a:rPr lang="en-IN" sz="1400" dirty="0">
                <a:latin typeface="Times New Roman" panose="02020603050405020304" pitchFamily="18" charset="0"/>
              </a:rPr>
              <a:t> are 23</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18</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are 16</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Paytm.com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15</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14</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13</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11</a:t>
            </a:r>
          </a:p>
          <a:p>
            <a:r>
              <a:rPr lang="en-IN" sz="1400" dirty="0">
                <a:latin typeface="Times New Roman" panose="02020603050405020304" pitchFamily="18" charset="0"/>
              </a:rPr>
              <a:t>Longer page loading time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7</a:t>
            </a:r>
          </a:p>
        </p:txBody>
      </p:sp>
      <p:pic>
        <p:nvPicPr>
          <p:cNvPr id="17410" name="Picture 2" descr="longerpage"/>
          <p:cNvPicPr>
            <a:picLocks noChangeAspect="1" noChangeArrowheads="1"/>
          </p:cNvPicPr>
          <p:nvPr/>
        </p:nvPicPr>
        <p:blipFill>
          <a:blip r:embed="rId2"/>
          <a:srcRect/>
          <a:stretch>
            <a:fillRect/>
          </a:stretch>
        </p:blipFill>
        <p:spPr bwMode="auto">
          <a:xfrm>
            <a:off x="990600" y="361950"/>
            <a:ext cx="6553200" cy="17621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5443" y="2096929"/>
            <a:ext cx="3764172" cy="246221"/>
          </a:xfrm>
          <a:prstGeom prst="rect">
            <a:avLst/>
          </a:prstGeom>
          <a:noFill/>
        </p:spPr>
        <p:txBody>
          <a:bodyPr wrap="none" rtlCol="0">
            <a:spAutoFit/>
          </a:bodyPr>
          <a:lstStyle/>
          <a:p>
            <a:r>
              <a:rPr lang="en-IN" sz="1000" dirty="0">
                <a:latin typeface="Times New Roman" panose="02020603050405020304" pitchFamily="18" charset="0"/>
              </a:rPr>
              <a:t>Limited mode of payment on most products (promotion, sales period)</a:t>
            </a:r>
          </a:p>
        </p:txBody>
      </p:sp>
      <p:sp>
        <p:nvSpPr>
          <p:cNvPr id="3" name="TextBox 2"/>
          <p:cNvSpPr txBox="1"/>
          <p:nvPr/>
        </p:nvSpPr>
        <p:spPr>
          <a:xfrm>
            <a:off x="457200" y="2343150"/>
            <a:ext cx="8381999" cy="2031325"/>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Limited mode of payment on most products (promotion, sales period) on  Snapdeal.com  are  87</a:t>
            </a:r>
          </a:p>
          <a:p>
            <a:r>
              <a:rPr lang="en-IN" sz="1400" dirty="0">
                <a:latin typeface="Times New Roman" panose="02020603050405020304" pitchFamily="18" charset="0"/>
              </a:rPr>
              <a:t>    Limited mode of payment on most products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are  62</a:t>
            </a:r>
          </a:p>
          <a:p>
            <a:r>
              <a:rPr lang="en-IN" sz="1400" dirty="0">
                <a:latin typeface="Times New Roman" panose="02020603050405020304" pitchFamily="18" charset="0"/>
              </a:rPr>
              <a:t>    Limited mode of payment on most products (promotion, sales period) on  </a:t>
            </a:r>
            <a:r>
              <a:rPr lang="en-IN" sz="1400" dirty="0" err="1">
                <a:latin typeface="Times New Roman" panose="02020603050405020304" pitchFamily="18" charset="0"/>
              </a:rPr>
              <a:t>Flipkart.com</a:t>
            </a:r>
            <a:r>
              <a:rPr lang="en-IN" sz="1400" dirty="0">
                <a:latin typeface="Times New Roman" panose="02020603050405020304" pitchFamily="18" charset="0"/>
              </a:rPr>
              <a:t>  are 31</a:t>
            </a:r>
          </a:p>
          <a:p>
            <a:r>
              <a:rPr lang="en-IN" sz="1400" dirty="0">
                <a:latin typeface="Times New Roman" panose="02020603050405020304" pitchFamily="18" charset="0"/>
              </a:rPr>
              <a:t>    Limited mode of payment on most products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29</a:t>
            </a:r>
          </a:p>
          <a:p>
            <a:r>
              <a:rPr lang="en-IN" sz="1400" dirty="0">
                <a:latin typeface="Times New Roman" panose="02020603050405020304" pitchFamily="18" charset="0"/>
              </a:rPr>
              <a:t>    Limited mode of payment on most products (promotion, sales period) on  </a:t>
            </a:r>
            <a:r>
              <a:rPr lang="en-IN" sz="1400" dirty="0" err="1">
                <a:latin typeface="Times New Roman" panose="02020603050405020304" pitchFamily="18" charset="0"/>
              </a:rPr>
              <a:t>paytm.com</a:t>
            </a:r>
            <a:r>
              <a:rPr lang="en-IN" sz="1400" dirty="0">
                <a:latin typeface="Times New Roman" panose="02020603050405020304" pitchFamily="18" charset="0"/>
              </a:rPr>
              <a:t>  are 25</a:t>
            </a:r>
          </a:p>
          <a:p>
            <a:r>
              <a:rPr lang="en-IN" sz="1400" dirty="0">
                <a:latin typeface="Times New Roman" panose="02020603050405020304" pitchFamily="18" charset="0"/>
              </a:rPr>
              <a:t>    Limited mode of payment on most products (promotion, sales period) on </a:t>
            </a:r>
            <a:r>
              <a:rPr lang="en-IN" sz="1400" dirty="0" err="1">
                <a:latin typeface="Times New Roman" panose="02020603050405020304" pitchFamily="18" charset="0"/>
              </a:rPr>
              <a:t>Paytm.com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15</a:t>
            </a:r>
          </a:p>
          <a:p>
            <a:r>
              <a:rPr lang="en-IN" sz="1400" dirty="0">
                <a:latin typeface="Times New Roman" panose="02020603050405020304" pitchFamily="18" charset="0"/>
              </a:rPr>
              <a:t>    Limited mode of payment on most products (promotion, sales period) on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13</a:t>
            </a:r>
          </a:p>
          <a:p>
            <a:r>
              <a:rPr lang="en-IN" sz="1400" dirty="0">
                <a:latin typeface="Times New Roman" panose="02020603050405020304" pitchFamily="18" charset="0"/>
              </a:rPr>
              <a:t>    Limited mode of payment on most products (promotion, sales period) on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7</a:t>
            </a:r>
          </a:p>
        </p:txBody>
      </p:sp>
      <p:pic>
        <p:nvPicPr>
          <p:cNvPr id="18434" name="Picture 2" descr="limitedmodeofpayment"/>
          <p:cNvPicPr>
            <a:picLocks noChangeAspect="1" noChangeArrowheads="1"/>
          </p:cNvPicPr>
          <p:nvPr/>
        </p:nvPicPr>
        <p:blipFill>
          <a:blip r:embed="rId2"/>
          <a:srcRect/>
          <a:stretch>
            <a:fillRect/>
          </a:stretch>
        </p:blipFill>
        <p:spPr bwMode="auto">
          <a:xfrm>
            <a:off x="762000" y="285750"/>
            <a:ext cx="6400799" cy="17907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8170" y="2706529"/>
            <a:ext cx="1370888" cy="246221"/>
          </a:xfrm>
          <a:prstGeom prst="rect">
            <a:avLst/>
          </a:prstGeom>
          <a:noFill/>
        </p:spPr>
        <p:txBody>
          <a:bodyPr wrap="none" rtlCol="0">
            <a:spAutoFit/>
          </a:bodyPr>
          <a:lstStyle/>
          <a:p>
            <a:r>
              <a:rPr lang="en-IN" sz="1000" dirty="0">
                <a:latin typeface="Times New Roman" panose="02020603050405020304" pitchFamily="18" charset="0"/>
              </a:rPr>
              <a:t>Longer delivery period</a:t>
            </a:r>
          </a:p>
        </p:txBody>
      </p:sp>
      <p:sp>
        <p:nvSpPr>
          <p:cNvPr id="3" name="TextBox 2"/>
          <p:cNvSpPr txBox="1"/>
          <p:nvPr/>
        </p:nvSpPr>
        <p:spPr>
          <a:xfrm>
            <a:off x="1600200" y="3030379"/>
            <a:ext cx="4677884" cy="1600438"/>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1.Longer delivery period on paytm.com are 72</a:t>
            </a:r>
          </a:p>
          <a:p>
            <a:r>
              <a:rPr lang="en-IN" sz="1400" dirty="0">
                <a:latin typeface="Times New Roman" panose="02020603050405020304" pitchFamily="18" charset="0"/>
              </a:rPr>
              <a:t>2. longer delivery period on </a:t>
            </a:r>
            <a:r>
              <a:rPr lang="en-IN" sz="1400" dirty="0" err="1">
                <a:latin typeface="Times New Roman" panose="02020603050405020304" pitchFamily="18" charset="0"/>
              </a:rPr>
              <a:t>snapdeal.com</a:t>
            </a:r>
            <a:r>
              <a:rPr lang="en-IN" sz="1400" dirty="0">
                <a:latin typeface="Times New Roman" panose="02020603050405020304" pitchFamily="18" charset="0"/>
              </a:rPr>
              <a:t> are 64</a:t>
            </a:r>
          </a:p>
          <a:p>
            <a:r>
              <a:rPr lang="en-IN" sz="1400" dirty="0">
                <a:latin typeface="Times New Roman" panose="02020603050405020304" pitchFamily="18" charset="0"/>
              </a:rPr>
              <a:t>3.longer delivery period on Flipkart.com  are 44</a:t>
            </a:r>
          </a:p>
          <a:p>
            <a:r>
              <a:rPr lang="en-IN" sz="1400" dirty="0">
                <a:latin typeface="Times New Roman" panose="02020603050405020304" pitchFamily="18" charset="0"/>
              </a:rPr>
              <a:t>4.longer delivery period on Amazon.in   are 37</a:t>
            </a:r>
          </a:p>
          <a:p>
            <a:r>
              <a:rPr lang="en-IN" sz="1400" dirty="0">
                <a:latin typeface="Times New Roman" panose="02020603050405020304" pitchFamily="18" charset="0"/>
              </a:rPr>
              <a:t>5.longer delivery period on Paytm.com, Snapdeal.com  are  26</a:t>
            </a:r>
          </a:p>
          <a:p>
            <a:r>
              <a:rPr lang="en-IN" sz="1400" dirty="0">
                <a:latin typeface="Times New Roman" panose="02020603050405020304" pitchFamily="18" charset="0"/>
              </a:rPr>
              <a:t>6.longer delivery period on myntra.com  are  26</a:t>
            </a:r>
          </a:p>
        </p:txBody>
      </p:sp>
      <p:pic>
        <p:nvPicPr>
          <p:cNvPr id="19458" name="Picture 2" descr="longerdeliveryperiod"/>
          <p:cNvPicPr>
            <a:picLocks noChangeAspect="1" noChangeArrowheads="1"/>
          </p:cNvPicPr>
          <p:nvPr/>
        </p:nvPicPr>
        <p:blipFill>
          <a:blip r:embed="rId2"/>
          <a:srcRect/>
          <a:stretch>
            <a:fillRect/>
          </a:stretch>
        </p:blipFill>
        <p:spPr bwMode="auto">
          <a:xfrm>
            <a:off x="1142999" y="561975"/>
            <a:ext cx="5575565" cy="20859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5717" y="2419350"/>
            <a:ext cx="2141932" cy="246221"/>
          </a:xfrm>
          <a:prstGeom prst="rect">
            <a:avLst/>
          </a:prstGeom>
          <a:noFill/>
        </p:spPr>
        <p:txBody>
          <a:bodyPr wrap="none" rtlCol="0">
            <a:spAutoFit/>
          </a:bodyPr>
          <a:lstStyle/>
          <a:p>
            <a:pPr algn="ctr"/>
            <a:r>
              <a:rPr lang="en-IN" sz="1000" dirty="0">
                <a:latin typeface="Times New Roman" panose="02020603050405020304" pitchFamily="18" charset="0"/>
              </a:rPr>
              <a:t>Change in website/Application design</a:t>
            </a:r>
          </a:p>
        </p:txBody>
      </p:sp>
      <p:sp>
        <p:nvSpPr>
          <p:cNvPr id="3" name="TextBox 2"/>
          <p:cNvSpPr txBox="1"/>
          <p:nvPr/>
        </p:nvSpPr>
        <p:spPr>
          <a:xfrm>
            <a:off x="914400" y="2819401"/>
            <a:ext cx="5788508" cy="1815882"/>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1.Change in website/Application design in </a:t>
            </a:r>
            <a:r>
              <a:rPr lang="en-IN" sz="1400" dirty="0" err="1">
                <a:latin typeface="Times New Roman" panose="02020603050405020304" pitchFamily="18" charset="0"/>
              </a:rPr>
              <a:t>Amazon.com</a:t>
            </a:r>
            <a:r>
              <a:rPr lang="en-IN" sz="1400" dirty="0">
                <a:latin typeface="Times New Roman" panose="02020603050405020304" pitchFamily="18" charset="0"/>
              </a:rPr>
              <a:t> is 96</a:t>
            </a:r>
          </a:p>
          <a:p>
            <a:r>
              <a:rPr lang="en-IN" sz="1400" dirty="0">
                <a:latin typeface="Times New Roman" panose="02020603050405020304" pitchFamily="18" charset="0"/>
              </a:rPr>
              <a:t>    2.Change in website/Application design in </a:t>
            </a:r>
            <a:r>
              <a:rPr lang="en-IN" sz="1400" dirty="0" err="1">
                <a:latin typeface="Times New Roman" panose="02020603050405020304" pitchFamily="18" charset="0"/>
              </a:rPr>
              <a:t>Paytm.com</a:t>
            </a:r>
            <a:r>
              <a:rPr lang="en-IN" sz="1400" dirty="0">
                <a:latin typeface="Times New Roman" panose="02020603050405020304" pitchFamily="18" charset="0"/>
              </a:rPr>
              <a:t>   is 63</a:t>
            </a:r>
          </a:p>
          <a:p>
            <a:r>
              <a:rPr lang="en-IN" sz="1400" dirty="0">
                <a:latin typeface="Times New Roman" panose="02020603050405020304" pitchFamily="18" charset="0"/>
              </a:rPr>
              <a:t>    3.Change in website/Application design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is 45</a:t>
            </a:r>
          </a:p>
          <a:p>
            <a:r>
              <a:rPr lang="en-IN" sz="1400" dirty="0">
                <a:latin typeface="Times New Roman" panose="02020603050405020304" pitchFamily="18" charset="0"/>
              </a:rPr>
              <a:t>    4.Change in website/Application design in </a:t>
            </a:r>
            <a:r>
              <a:rPr lang="en-IN" sz="1400" dirty="0" err="1">
                <a:latin typeface="Times New Roman" panose="02020603050405020304" pitchFamily="18" charset="0"/>
              </a:rPr>
              <a:t>Myntra.com</a:t>
            </a:r>
            <a:r>
              <a:rPr lang="en-IN" sz="1400" dirty="0">
                <a:latin typeface="Times New Roman" panose="02020603050405020304" pitchFamily="18" charset="0"/>
              </a:rPr>
              <a:t>    is 45</a:t>
            </a:r>
          </a:p>
          <a:p>
            <a:r>
              <a:rPr lang="en-IN" sz="1400" dirty="0">
                <a:latin typeface="Times New Roman" panose="02020603050405020304" pitchFamily="18" charset="0"/>
              </a:rPr>
              <a:t>    5.Change in website/Application design in </a:t>
            </a:r>
            <a:r>
              <a:rPr lang="en-IN" sz="1400" dirty="0" err="1">
                <a:latin typeface="Times New Roman" panose="02020603050405020304" pitchFamily="18" charset="0"/>
              </a:rPr>
              <a:t>Flipkart.com</a:t>
            </a:r>
            <a:r>
              <a:rPr lang="en-IN" sz="1400" dirty="0">
                <a:latin typeface="Times New Roman" panose="02020603050405020304" pitchFamily="18" charset="0"/>
              </a:rPr>
              <a:t> is 20.</a:t>
            </a:r>
          </a:p>
          <a:p>
            <a:r>
              <a:rPr lang="en-IN" sz="1400" dirty="0">
                <a:latin typeface="Times New Roman" panose="02020603050405020304" pitchFamily="18" charset="0"/>
              </a:rPr>
              <a:t>    6.Change in website/Application design in </a:t>
            </a:r>
            <a:r>
              <a:rPr lang="en-IN" sz="1400" dirty="0" err="1">
                <a:latin typeface="Times New Roman" panose="02020603050405020304" pitchFamily="18" charset="0"/>
              </a:rPr>
              <a:t>Snapdeal.com</a:t>
            </a:r>
            <a:r>
              <a:rPr lang="en-IN" sz="1400" dirty="0">
                <a:latin typeface="Times New Roman" panose="02020603050405020304" pitchFamily="18" charset="0"/>
              </a:rPr>
              <a:t>   is 8.</a:t>
            </a:r>
          </a:p>
          <a:p>
            <a:r>
              <a:rPr lang="en-IN" sz="1400" dirty="0">
                <a:latin typeface="Times New Roman" panose="02020603050405020304" pitchFamily="18" charset="0"/>
              </a:rPr>
              <a:t>    7.Change in website/Application design in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is 7.</a:t>
            </a:r>
          </a:p>
        </p:txBody>
      </p:sp>
      <p:pic>
        <p:nvPicPr>
          <p:cNvPr id="20482" name="Picture 2" descr="changeinwebsite"/>
          <p:cNvPicPr>
            <a:picLocks noChangeAspect="1" noChangeArrowheads="1"/>
          </p:cNvPicPr>
          <p:nvPr/>
        </p:nvPicPr>
        <p:blipFill>
          <a:blip r:embed="rId2"/>
          <a:srcRect/>
          <a:stretch>
            <a:fillRect/>
          </a:stretch>
        </p:blipFill>
        <p:spPr bwMode="auto">
          <a:xfrm>
            <a:off x="1219200" y="552450"/>
            <a:ext cx="5410199" cy="17907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4B2106CB-1E21-480C-A226-EEAD488881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C0DA02C-979D-4A6E-AF6A-F1A2E1E563DB}"/>
              </a:ext>
            </a:extLst>
          </p:cNvPr>
          <p:cNvSpPr>
            <a:spLocks noGrp="1"/>
          </p:cNvSpPr>
          <p:nvPr>
            <p:ph type="title"/>
          </p:nvPr>
        </p:nvSpPr>
        <p:spPr>
          <a:xfrm>
            <a:off x="457276" y="425243"/>
            <a:ext cx="7962824" cy="857250"/>
          </a:xfrm>
        </p:spPr>
        <p:txBody>
          <a:bodyPr rtlCol="0">
            <a:normAutofit fontScale="90000"/>
          </a:bodyPr>
          <a:lstStyle/>
          <a:p>
            <a:br>
              <a:rPr lang="en-US" sz="2800" b="1" dirty="0">
                <a:latin typeface="Times New Roman" panose="02020603050405020304" pitchFamily="18" charset="0"/>
              </a:rPr>
            </a:br>
            <a:r>
              <a:rPr lang="en-US" sz="2800" b="1" dirty="0">
                <a:latin typeface="Times New Roman" panose="02020603050405020304" pitchFamily="18" charset="0"/>
              </a:rPr>
              <a:t>      2.  Checking the numerical columns</a:t>
            </a:r>
          </a:p>
        </p:txBody>
      </p:sp>
      <p:sp>
        <p:nvSpPr>
          <p:cNvPr id="3" name="Content Placeholder 2">
            <a:extLst>
              <a:ext uri="{E48EFC79-F9E4-4F9C-B9C9-0610A940E7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2D44A1-827A-43E3-81A9-4D4EEFB97AD1}"/>
              </a:ext>
            </a:extLst>
          </p:cNvPr>
          <p:cNvSpPr>
            <a:spLocks noGrp="1"/>
          </p:cNvSpPr>
          <p:nvPr>
            <p:ph idx="1"/>
          </p:nvPr>
        </p:nvSpPr>
        <p:spPr/>
        <p:txBody>
          <a:bodyPr rtlCol="0">
            <a:normAutofit/>
          </a:bodyPr>
          <a:lstStyle/>
          <a:p>
            <a:r>
              <a:rPr lang="en-US" sz="1400" b="0" dirty="0">
                <a:solidFill>
                  <a:schemeClr val="tx1"/>
                </a:solidFill>
                <a:latin typeface="Times New Roman" panose="02020603050405020304" pitchFamily="18" charset="0"/>
              </a:rPr>
              <a:t>Numerical values can be checked using the following python code</a:t>
            </a:r>
          </a:p>
          <a:p>
            <a:pPr marL="0" indent="0">
              <a:buNone/>
            </a:pPr>
            <a:r>
              <a:rPr lang="en-US" sz="1400" b="0" dirty="0">
                <a:solidFill>
                  <a:schemeClr val="tx1"/>
                </a:solidFill>
                <a:latin typeface="Times New Roman" panose="02020603050405020304" pitchFamily="18" charset="0"/>
              </a:rPr>
              <a:t>numerical_feature=[feature for feature in df.columns if df[feature].dtypes!="O"]</a:t>
            </a:r>
          </a:p>
          <a:p>
            <a:pPr marL="0" indent="0">
              <a:buNone/>
            </a:pPr>
            <a:r>
              <a:rPr lang="en-US" sz="1400" b="0" dirty="0">
                <a:solidFill>
                  <a:schemeClr val="tx1"/>
                </a:solidFill>
                <a:latin typeface="Times New Roman" panose="02020603050405020304" pitchFamily="18" charset="0"/>
              </a:rPr>
              <a:t>df[numerical_feature]</a:t>
            </a:r>
          </a:p>
          <a:p>
            <a:r>
              <a:rPr lang="en-US" sz="1400" b="0" dirty="0">
                <a:solidFill>
                  <a:schemeClr val="tx1"/>
                </a:solidFill>
                <a:latin typeface="Times New Roman" panose="02020603050405020304" pitchFamily="18" charset="0"/>
              </a:rPr>
              <a:t>Observation:-There are 1 numerical values present in the dataset</a:t>
            </a:r>
          </a:p>
        </p:txBody>
      </p:sp>
    </p:spTree>
    <p:extLst>
      <p:ext uri="{C51F8BE6-E7AE-43CA-9DAC-20B4DA50249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477929"/>
            <a:ext cx="3505200" cy="246221"/>
          </a:xfrm>
          <a:prstGeom prst="rect">
            <a:avLst/>
          </a:prstGeom>
        </p:spPr>
        <p:txBody>
          <a:bodyPr wrap="square">
            <a:spAutoFit/>
          </a:bodyPr>
          <a:lstStyle/>
          <a:p>
            <a:pPr algn="ctr"/>
            <a:r>
              <a:rPr lang="en-IN" sz="1000" dirty="0">
                <a:latin typeface="Times New Roman" panose="02020603050405020304" pitchFamily="18" charset="0"/>
              </a:rPr>
              <a:t>Frequent disruption when moving from one page to another</a:t>
            </a:r>
          </a:p>
        </p:txBody>
      </p:sp>
      <p:sp>
        <p:nvSpPr>
          <p:cNvPr id="3" name="TextBox 2"/>
          <p:cNvSpPr txBox="1"/>
          <p:nvPr/>
        </p:nvSpPr>
        <p:spPr>
          <a:xfrm>
            <a:off x="304800" y="2724150"/>
            <a:ext cx="7612725" cy="2031325"/>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 Frequent disruption when moving from one page to another in </a:t>
            </a:r>
            <a:r>
              <a:rPr lang="en-IN" sz="1400" dirty="0" err="1">
                <a:latin typeface="Times New Roman" panose="02020603050405020304" pitchFamily="18" charset="0"/>
              </a:rPr>
              <a:t>Amazon.in</a:t>
            </a:r>
            <a:r>
              <a:rPr lang="en-IN" sz="1400" dirty="0">
                <a:latin typeface="Times New Roman" panose="02020603050405020304" pitchFamily="18" charset="0"/>
              </a:rPr>
              <a:t> are 53</a:t>
            </a:r>
          </a:p>
          <a:p>
            <a:r>
              <a:rPr lang="en-IN" sz="1400" dirty="0">
                <a:latin typeface="Times New Roman" panose="02020603050405020304" pitchFamily="18" charset="0"/>
              </a:rPr>
              <a:t>    2. Frequent disruption when moving from one page to another in </a:t>
            </a:r>
            <a:r>
              <a:rPr lang="en-IN" sz="1400" dirty="0" err="1">
                <a:latin typeface="Times New Roman" panose="02020603050405020304" pitchFamily="18" charset="0"/>
              </a:rPr>
              <a:t>Myntra.com</a:t>
            </a:r>
            <a:r>
              <a:rPr lang="en-IN" sz="1400" dirty="0">
                <a:latin typeface="Times New Roman" panose="02020603050405020304" pitchFamily="18" charset="0"/>
              </a:rPr>
              <a:t>   are 52</a:t>
            </a:r>
          </a:p>
          <a:p>
            <a:r>
              <a:rPr lang="en-IN" sz="1400" dirty="0">
                <a:latin typeface="Times New Roman" panose="02020603050405020304" pitchFamily="18" charset="0"/>
              </a:rPr>
              <a:t>    3. Frequent disruption when moving from one page to another in </a:t>
            </a:r>
            <a:r>
              <a:rPr lang="en-IN" sz="1400" dirty="0" err="1">
                <a:latin typeface="Times New Roman" panose="02020603050405020304" pitchFamily="18" charset="0"/>
              </a:rPr>
              <a:t>snapdeal.com</a:t>
            </a:r>
            <a:r>
              <a:rPr lang="en-IN" sz="1400" dirty="0">
                <a:latin typeface="Times New Roman" panose="02020603050405020304" pitchFamily="18" charset="0"/>
              </a:rPr>
              <a:t>   are 49</a:t>
            </a:r>
          </a:p>
          <a:p>
            <a:r>
              <a:rPr lang="en-IN" sz="1400" dirty="0">
                <a:latin typeface="Times New Roman" panose="02020603050405020304" pitchFamily="18" charset="0"/>
              </a:rPr>
              <a:t>    4. Frequent disruption when moving from one page to another in </a:t>
            </a:r>
            <a:r>
              <a:rPr lang="en-IN" sz="1400" dirty="0" err="1">
                <a:latin typeface="Times New Roman" panose="02020603050405020304" pitchFamily="18" charset="0"/>
              </a:rPr>
              <a:t>paytm.com</a:t>
            </a:r>
            <a:r>
              <a:rPr lang="en-IN" sz="1400" dirty="0">
                <a:latin typeface="Times New Roman" panose="02020603050405020304" pitchFamily="18" charset="0"/>
              </a:rPr>
              <a:t>   are 39</a:t>
            </a:r>
          </a:p>
          <a:p>
            <a:r>
              <a:rPr lang="en-IN" sz="1400" dirty="0">
                <a:latin typeface="Times New Roman" panose="02020603050405020304" pitchFamily="18" charset="0"/>
              </a:rPr>
              <a:t>    5.Frequent disruption when moving from one page to another in </a:t>
            </a:r>
            <a:r>
              <a:rPr lang="en-IN" sz="1400" dirty="0" err="1">
                <a:latin typeface="Times New Roman" panose="02020603050405020304" pitchFamily="18" charset="0"/>
              </a:rPr>
              <a:t>Flipkart.com</a:t>
            </a:r>
            <a:r>
              <a:rPr lang="en-IN" sz="1400" dirty="0">
                <a:latin typeface="Times New Roman" panose="02020603050405020304" pitchFamily="18" charset="0"/>
              </a:rPr>
              <a:t>   are 26</a:t>
            </a:r>
          </a:p>
          <a:p>
            <a:r>
              <a:rPr lang="en-IN" sz="1400" dirty="0">
                <a:latin typeface="Times New Roman" panose="02020603050405020304" pitchFamily="18" charset="0"/>
              </a:rPr>
              <a:t>    6. Frequent disruption when moving from one page to another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25</a:t>
            </a:r>
          </a:p>
          <a:p>
            <a:r>
              <a:rPr lang="en-IN" sz="1400" dirty="0">
                <a:latin typeface="Times New Roman" panose="02020603050405020304" pitchFamily="18" charset="0"/>
              </a:rPr>
              <a:t>    7.Frequent disruption when moving from one page to another in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14</a:t>
            </a:r>
          </a:p>
          <a:p>
            <a:r>
              <a:rPr lang="en-IN" sz="1400" dirty="0">
                <a:latin typeface="Times New Roman" panose="02020603050405020304" pitchFamily="18" charset="0"/>
              </a:rPr>
              <a:t>    8.Frequent disruption when moving from one page to another in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11</a:t>
            </a:r>
          </a:p>
        </p:txBody>
      </p:sp>
      <p:pic>
        <p:nvPicPr>
          <p:cNvPr id="21506" name="Picture 2" descr="frequentdisruption"/>
          <p:cNvPicPr>
            <a:picLocks noChangeAspect="1" noChangeArrowheads="1"/>
          </p:cNvPicPr>
          <p:nvPr/>
        </p:nvPicPr>
        <p:blipFill>
          <a:blip r:embed="rId2"/>
          <a:srcRect/>
          <a:stretch>
            <a:fillRect/>
          </a:stretch>
        </p:blipFill>
        <p:spPr bwMode="auto">
          <a:xfrm>
            <a:off x="1219200" y="428625"/>
            <a:ext cx="5638799" cy="18383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3710" y="2038350"/>
            <a:ext cx="1826141" cy="246221"/>
          </a:xfrm>
          <a:prstGeom prst="rect">
            <a:avLst/>
          </a:prstGeom>
        </p:spPr>
        <p:txBody>
          <a:bodyPr wrap="none">
            <a:spAutoFit/>
          </a:bodyPr>
          <a:lstStyle/>
          <a:p>
            <a:pPr algn="ctr"/>
            <a:r>
              <a:rPr lang="en-IN" sz="1000" dirty="0">
                <a:latin typeface="Times New Roman" panose="02020603050405020304" pitchFamily="18" charset="0"/>
              </a:rPr>
              <a:t>Website is as efficient as before</a:t>
            </a:r>
          </a:p>
        </p:txBody>
      </p:sp>
      <p:sp>
        <p:nvSpPr>
          <p:cNvPr id="3" name="TextBox 2"/>
          <p:cNvSpPr txBox="1"/>
          <p:nvPr/>
        </p:nvSpPr>
        <p:spPr>
          <a:xfrm>
            <a:off x="914400" y="2343150"/>
            <a:ext cx="6852902" cy="2677656"/>
          </a:xfrm>
          <a:prstGeom prst="rect">
            <a:avLst/>
          </a:prstGeom>
          <a:noFill/>
        </p:spPr>
        <p:txBody>
          <a:bodyPr wrap="non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   1.Website is as efficient as before in Amazon.in  for 94 peoples</a:t>
            </a:r>
          </a:p>
          <a:p>
            <a:r>
              <a:rPr lang="en-IN" sz="1400" dirty="0">
                <a:latin typeface="Times New Roman" panose="02020603050405020304" pitchFamily="18" charset="0"/>
              </a:rPr>
              <a:t>    2.Website is as efficient as before in  </a:t>
            </a:r>
            <a:r>
              <a:rPr lang="en-IN" sz="1400" dirty="0" err="1">
                <a:latin typeface="Times New Roman" panose="02020603050405020304" pitchFamily="18" charset="0"/>
              </a:rPr>
              <a:t>Flipkart.com</a:t>
            </a:r>
            <a:r>
              <a:rPr lang="en-IN" sz="1400" dirty="0">
                <a:latin typeface="Times New Roman" panose="02020603050405020304" pitchFamily="18" charset="0"/>
              </a:rPr>
              <a:t> for 47 peoples</a:t>
            </a:r>
          </a:p>
          <a:p>
            <a:r>
              <a:rPr lang="en-IN" sz="1400" dirty="0">
                <a:latin typeface="Times New Roman" panose="02020603050405020304" pitchFamily="18" charset="0"/>
              </a:rPr>
              <a:t>    3.Website is as efficient as before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for 45 peoples</a:t>
            </a:r>
          </a:p>
          <a:p>
            <a:r>
              <a:rPr lang="en-IN" sz="1400" dirty="0">
                <a:latin typeface="Times New Roman" panose="02020603050405020304" pitchFamily="18" charset="0"/>
              </a:rPr>
              <a:t>    4.Website is as efficient as before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for 25 peoples</a:t>
            </a:r>
          </a:p>
          <a:p>
            <a:r>
              <a:rPr lang="en-IN" sz="1400" dirty="0">
                <a:latin typeface="Times New Roman" panose="02020603050405020304" pitchFamily="18" charset="0"/>
              </a:rPr>
              <a:t>    5.Website is as efficient as before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for 18 peoples</a:t>
            </a:r>
          </a:p>
          <a:p>
            <a:r>
              <a:rPr lang="en-IN" sz="1400" dirty="0">
                <a:latin typeface="Times New Roman" panose="02020603050405020304" pitchFamily="18" charset="0"/>
              </a:rPr>
              <a:t>    6.Website is as efficient as before in   </a:t>
            </a:r>
            <a:r>
              <a:rPr lang="en-IN" sz="1400" dirty="0" err="1">
                <a:latin typeface="Times New Roman" panose="02020603050405020304" pitchFamily="18" charset="0"/>
              </a:rPr>
              <a:t>paytm.com</a:t>
            </a:r>
            <a:r>
              <a:rPr lang="en-IN" sz="1400" dirty="0">
                <a:latin typeface="Times New Roman" panose="02020603050405020304" pitchFamily="18" charset="0"/>
              </a:rPr>
              <a:t>   for 15 peoples</a:t>
            </a:r>
          </a:p>
          <a:p>
            <a:r>
              <a:rPr lang="en-IN" sz="1400" dirty="0">
                <a:latin typeface="Times New Roman" panose="02020603050405020304" pitchFamily="18" charset="0"/>
              </a:rPr>
              <a:t>    7.Website is as efficient as before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for 18 peoples</a:t>
            </a:r>
          </a:p>
          <a:p>
            <a:r>
              <a:rPr lang="en-IN" sz="1400" dirty="0">
                <a:latin typeface="Times New Roman" panose="02020603050405020304" pitchFamily="18" charset="0"/>
              </a:rPr>
              <a:t>    8.Website is as efficient as before in   </a:t>
            </a:r>
            <a:r>
              <a:rPr lang="en-IN" sz="1400" dirty="0" err="1">
                <a:latin typeface="Times New Roman" panose="02020603050405020304" pitchFamily="18" charset="0"/>
              </a:rPr>
              <a:t>Paytm.com</a:t>
            </a:r>
            <a:r>
              <a:rPr lang="en-IN" sz="1400" dirty="0">
                <a:latin typeface="Times New Roman" panose="02020603050405020304" pitchFamily="18" charset="0"/>
              </a:rPr>
              <a:t>     for 15 peoples</a:t>
            </a:r>
          </a:p>
          <a:p>
            <a:r>
              <a:rPr lang="en-IN" sz="1400" dirty="0">
                <a:latin typeface="Times New Roman" panose="02020603050405020304" pitchFamily="18" charset="0"/>
              </a:rPr>
              <a:t>    9.Website is as efficient as before in   </a:t>
            </a:r>
            <a:r>
              <a:rPr lang="en-IN" sz="1400" dirty="0" err="1">
                <a:latin typeface="Times New Roman" panose="02020603050405020304" pitchFamily="18" charset="0"/>
              </a:rPr>
              <a:t>Paytm.com</a:t>
            </a:r>
            <a:r>
              <a:rPr lang="en-IN" sz="1400" dirty="0">
                <a:latin typeface="Times New Roman" panose="02020603050405020304" pitchFamily="18" charset="0"/>
              </a:rPr>
              <a:t>     for 15 peoples</a:t>
            </a:r>
          </a:p>
          <a:p>
            <a:r>
              <a:rPr lang="en-IN" sz="1400" dirty="0">
                <a:latin typeface="Times New Roman" panose="02020603050405020304" pitchFamily="18" charset="0"/>
              </a:rPr>
              <a:t>    10. Website is as efficient as before in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for 14 peoples</a:t>
            </a:r>
          </a:p>
          <a:p>
            <a:r>
              <a:rPr lang="en-IN" sz="1400" dirty="0">
                <a:latin typeface="Times New Roman" panose="02020603050405020304" pitchFamily="18" charset="0"/>
              </a:rPr>
              <a:t>    11.Website is as efficient as before in  </a:t>
            </a:r>
            <a:r>
              <a:rPr lang="en-IN" sz="1400" dirty="0" err="1">
                <a:latin typeface="Times New Roman" panose="02020603050405020304" pitchFamily="18" charset="0"/>
              </a:rPr>
              <a:t>Snapdeal.com</a:t>
            </a:r>
            <a:r>
              <a:rPr lang="en-IN" sz="1400" dirty="0">
                <a:latin typeface="Times New Roman" panose="02020603050405020304" pitchFamily="18" charset="0"/>
              </a:rPr>
              <a:t>    for 11 peoples</a:t>
            </a:r>
          </a:p>
        </p:txBody>
      </p:sp>
      <p:pic>
        <p:nvPicPr>
          <p:cNvPr id="22530" name="Picture 2" descr="websiteisefficient"/>
          <p:cNvPicPr>
            <a:picLocks noChangeAspect="1" noChangeArrowheads="1"/>
          </p:cNvPicPr>
          <p:nvPr/>
        </p:nvPicPr>
        <p:blipFill>
          <a:blip r:embed="rId2"/>
          <a:srcRect/>
          <a:stretch>
            <a:fillRect/>
          </a:stretch>
        </p:blipFill>
        <p:spPr bwMode="auto">
          <a:xfrm>
            <a:off x="1447800" y="209550"/>
            <a:ext cx="5181600" cy="18288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7628" y="2038350"/>
            <a:ext cx="3744936" cy="246221"/>
          </a:xfrm>
          <a:prstGeom prst="rect">
            <a:avLst/>
          </a:prstGeom>
          <a:noFill/>
        </p:spPr>
        <p:txBody>
          <a:bodyPr wrap="none" rtlCol="0">
            <a:spAutoFit/>
          </a:bodyPr>
          <a:lstStyle/>
          <a:p>
            <a:pPr algn="ctr"/>
            <a:r>
              <a:rPr lang="en-IN" sz="1000" dirty="0">
                <a:latin typeface="Times New Roman" panose="02020603050405020304" pitchFamily="18" charset="0"/>
              </a:rPr>
              <a:t>Which of the Indian online retailer would you recommend to a friend</a:t>
            </a:r>
          </a:p>
        </p:txBody>
      </p:sp>
      <p:sp>
        <p:nvSpPr>
          <p:cNvPr id="3" name="TextBox 2"/>
          <p:cNvSpPr txBox="1"/>
          <p:nvPr/>
        </p:nvSpPr>
        <p:spPr>
          <a:xfrm>
            <a:off x="152400" y="2284571"/>
            <a:ext cx="8686800" cy="2893100"/>
          </a:xfrm>
          <a:prstGeom prst="rect">
            <a:avLst/>
          </a:prstGeom>
          <a:noFill/>
        </p:spPr>
        <p:txBody>
          <a:bodyPr wrap="square" rtlCol="0">
            <a:spAutoFit/>
          </a:bodyPr>
          <a:lstStyle/>
          <a:p>
            <a:r>
              <a:rPr lang="en-IN" sz="1400" dirty="0">
                <a:latin typeface="Times New Roman" panose="02020603050405020304" pitchFamily="18" charset="0"/>
              </a:rPr>
              <a:t>observation:-</a:t>
            </a:r>
          </a:p>
          <a:p>
            <a:r>
              <a:rPr lang="en-IN" sz="1400" dirty="0">
                <a:latin typeface="Times New Roman" panose="02020603050405020304" pitchFamily="18" charset="0"/>
              </a:rPr>
              <a:t>1.the Indian online retailer would you recommend to a friend by people in Amazon.in are 79</a:t>
            </a:r>
          </a:p>
          <a:p>
            <a:r>
              <a:rPr lang="en-IN" sz="1400" dirty="0">
                <a:latin typeface="Times New Roman" panose="02020603050405020304" pitchFamily="18" charset="0"/>
              </a:rPr>
              <a:t>2. the Indian online retailer would you recommend to a friend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39</a:t>
            </a:r>
          </a:p>
          <a:p>
            <a:r>
              <a:rPr lang="en-IN" sz="1400" dirty="0">
                <a:latin typeface="Times New Roman" panose="02020603050405020304" pitchFamily="18" charset="0"/>
              </a:rPr>
              <a:t>3.the Indian online retailer would you recommend to a friend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are 62</a:t>
            </a:r>
          </a:p>
          <a:p>
            <a:r>
              <a:rPr lang="en-IN" sz="1400" dirty="0">
                <a:latin typeface="Times New Roman" panose="02020603050405020304" pitchFamily="18" charset="0"/>
              </a:rPr>
              <a:t>4.the Indian online retailer would you recommend to a friend by people in </a:t>
            </a:r>
            <a:r>
              <a:rPr lang="en-IN" sz="1400" dirty="0" err="1">
                <a:latin typeface="Times New Roman" panose="02020603050405020304" pitchFamily="18" charset="0"/>
              </a:rPr>
              <a:t>Flipkart.com</a:t>
            </a:r>
            <a:r>
              <a:rPr lang="en-IN" sz="1400" dirty="0">
                <a:latin typeface="Times New Roman" panose="02020603050405020304" pitchFamily="18" charset="0"/>
              </a:rPr>
              <a:t>   are 39</a:t>
            </a:r>
          </a:p>
          <a:p>
            <a:r>
              <a:rPr lang="en-IN" sz="1400" dirty="0">
                <a:latin typeface="Times New Roman" panose="02020603050405020304" pitchFamily="18" charset="0"/>
              </a:rPr>
              <a:t>5.the Indian online retailer would you recommend to a friend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30</a:t>
            </a:r>
          </a:p>
          <a:p>
            <a:r>
              <a:rPr lang="en-IN" sz="1400" dirty="0">
                <a:latin typeface="Times New Roman" panose="02020603050405020304" pitchFamily="18" charset="0"/>
              </a:rPr>
              <a:t>6.the Indian online retailer would you recommend to a friend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20</a:t>
            </a:r>
          </a:p>
          <a:p>
            <a:r>
              <a:rPr lang="en-IN" sz="1400" dirty="0">
                <a:latin typeface="Times New Roman" panose="02020603050405020304" pitchFamily="18" charset="0"/>
              </a:rPr>
              <a:t>7.the Indian online retailer would you recommend to a friend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are 15</a:t>
            </a:r>
          </a:p>
          <a:p>
            <a:r>
              <a:rPr lang="en-IN" sz="1400" dirty="0">
                <a:latin typeface="Times New Roman" panose="02020603050405020304" pitchFamily="18" charset="0"/>
              </a:rPr>
              <a:t>8.the Indian online retailer would you recommend to a friend by people in  </a:t>
            </a:r>
            <a:r>
              <a:rPr lang="en-IN" sz="1400" dirty="0" err="1">
                <a:latin typeface="Times New Roman" panose="02020603050405020304" pitchFamily="18" charset="0"/>
              </a:rPr>
              <a:t>Amazon.in</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are 13</a:t>
            </a:r>
          </a:p>
          <a:p>
            <a:r>
              <a:rPr lang="en-IN" sz="1400" dirty="0">
                <a:latin typeface="Times New Roman" panose="02020603050405020304" pitchFamily="18" charset="0"/>
              </a:rPr>
              <a:t>9.the Indian online retailer would you recommend to a friend by people in  </a:t>
            </a:r>
            <a:r>
              <a:rPr lang="en-IN" sz="1400" dirty="0" err="1">
                <a:latin typeface="Times New Roman" panose="02020603050405020304" pitchFamily="18" charset="0"/>
              </a:rPr>
              <a:t>Flipkart.com</a:t>
            </a:r>
            <a:r>
              <a:rPr lang="en-IN" sz="1400" dirty="0">
                <a:latin typeface="Times New Roman" panose="02020603050405020304" pitchFamily="18" charset="0"/>
              </a:rPr>
              <a:t>, </a:t>
            </a:r>
            <a:r>
              <a:rPr lang="en-IN" sz="1400" dirty="0" err="1">
                <a:latin typeface="Times New Roman" panose="02020603050405020304" pitchFamily="18" charset="0"/>
              </a:rPr>
              <a:t>Paytm.com</a:t>
            </a:r>
            <a:r>
              <a:rPr lang="en-IN" sz="1400" dirty="0">
                <a:latin typeface="Times New Roman" panose="02020603050405020304" pitchFamily="18" charset="0"/>
              </a:rPr>
              <a:t>, </a:t>
            </a:r>
            <a:r>
              <a:rPr lang="en-IN" sz="1400" dirty="0" err="1">
                <a:latin typeface="Times New Roman" panose="02020603050405020304" pitchFamily="18" charset="0"/>
              </a:rPr>
              <a:t>Myntra.com</a:t>
            </a:r>
            <a:r>
              <a:rPr lang="en-IN" sz="1400" dirty="0">
                <a:latin typeface="Times New Roman" panose="02020603050405020304" pitchFamily="18" charset="0"/>
              </a:rPr>
              <a:t>, </a:t>
            </a:r>
            <a:r>
              <a:rPr lang="en-IN" sz="1400" dirty="0" err="1">
                <a:latin typeface="Times New Roman" panose="02020603050405020304" pitchFamily="18" charset="0"/>
              </a:rPr>
              <a:t>snapdeal.com</a:t>
            </a:r>
            <a:r>
              <a:rPr lang="en-IN" sz="1400" dirty="0">
                <a:latin typeface="Times New Roman" panose="02020603050405020304" pitchFamily="18" charset="0"/>
              </a:rPr>
              <a:t> are 11</a:t>
            </a:r>
          </a:p>
        </p:txBody>
      </p:sp>
      <p:pic>
        <p:nvPicPr>
          <p:cNvPr id="23554" name="Picture 2" descr="whichofindian"/>
          <p:cNvPicPr>
            <a:picLocks noChangeAspect="1" noChangeArrowheads="1"/>
          </p:cNvPicPr>
          <p:nvPr/>
        </p:nvPicPr>
        <p:blipFill>
          <a:blip r:embed="rId2"/>
          <a:srcRect/>
          <a:stretch>
            <a:fillRect/>
          </a:stretch>
        </p:blipFill>
        <p:spPr bwMode="auto">
          <a:xfrm>
            <a:off x="1600200" y="361950"/>
            <a:ext cx="4648200" cy="16954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A657-22A0-4816-B854-5C376129ADB2}"/>
              </a:ext>
            </a:extLst>
          </p:cNvPr>
          <p:cNvSpPr>
            <a:spLocks noGrp="1"/>
          </p:cNvSpPr>
          <p:nvPr>
            <p:ph type="title"/>
          </p:nvPr>
        </p:nvSpPr>
        <p:spPr>
          <a:xfrm>
            <a:off x="381000" y="177206"/>
            <a:ext cx="4419600" cy="1178222"/>
          </a:xfrm>
        </p:spPr>
        <p:txBody>
          <a:bodyPr/>
          <a:lstStyle/>
          <a:p>
            <a:r>
              <a:rPr lang="en-US" dirty="0"/>
              <a:t>FINAL CONCLUSION</a:t>
            </a:r>
            <a:endParaRPr lang="en-IN" dirty="0"/>
          </a:p>
        </p:txBody>
      </p:sp>
      <p:sp>
        <p:nvSpPr>
          <p:cNvPr id="3" name="Text Placeholder 2">
            <a:extLst>
              <a:ext uri="{FF2B5EF4-FFF2-40B4-BE49-F238E27FC236}">
                <a16:creationId xmlns:a16="http://schemas.microsoft.com/office/drawing/2014/main" id="{BAADBBE9-7E5F-4E6E-A9E4-7FC8418F827A}"/>
              </a:ext>
            </a:extLst>
          </p:cNvPr>
          <p:cNvSpPr>
            <a:spLocks noGrp="1"/>
          </p:cNvSpPr>
          <p:nvPr>
            <p:ph type="body" idx="1"/>
          </p:nvPr>
        </p:nvSpPr>
        <p:spPr>
          <a:xfrm>
            <a:off x="609600" y="1581150"/>
            <a:ext cx="6447501" cy="1828800"/>
          </a:xfrm>
        </p:spPr>
        <p:txBody>
          <a:bodyPr>
            <a:normAutofit fontScale="77500" lnSpcReduction="20000"/>
          </a:bodyPr>
          <a:lstStyle/>
          <a:p>
            <a:r>
              <a:rPr lang="en-US" sz="2900" i="1" dirty="0">
                <a:solidFill>
                  <a:srgbClr val="000000"/>
                </a:solidFill>
                <a:effectLst/>
                <a:latin typeface="Times New Roman" panose="02020603050405020304" pitchFamily="18" charset="0"/>
              </a:rPr>
              <a:t>From above analysis. It is clear that amazon performs well.</a:t>
            </a:r>
          </a:p>
          <a:p>
            <a:r>
              <a:rPr lang="en-US" sz="2900" i="1" dirty="0">
                <a:solidFill>
                  <a:srgbClr val="000000"/>
                </a:solidFill>
                <a:effectLst/>
                <a:latin typeface="Times New Roman" panose="02020603050405020304" pitchFamily="18" charset="0"/>
              </a:rPr>
              <a:t>.The count plot gives the rough analysis, the bar graph gives us the best insights of data in an orderly manner. Pie charts are used to analyze the impact of data in percentage. </a:t>
            </a:r>
            <a:endParaRPr lang="en-IN" dirty="0"/>
          </a:p>
        </p:txBody>
      </p:sp>
    </p:spTree>
    <p:extLst>
      <p:ext uri="{BB962C8B-B14F-4D97-AF65-F5344CB8AC3E}">
        <p14:creationId xmlns:p14="http://schemas.microsoft.com/office/powerpoint/2010/main" val="305368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A09BFFA7-A675-43AE-AC3B-3775A632624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DD86B37-C4AB-4B80-89F3-D73F97030B93}"/>
              </a:ext>
            </a:extLst>
          </p:cNvPr>
          <p:cNvSpPr>
            <a:spLocks noGrp="1"/>
          </p:cNvSpPr>
          <p:nvPr>
            <p:ph type="title"/>
          </p:nvPr>
        </p:nvSpPr>
        <p:spPr/>
        <p:txBody>
          <a:bodyPr rtlCol="0"/>
          <a:lstStyle/>
          <a:p>
            <a:r>
              <a:rPr lang="en-US" sz="2800" b="1" dirty="0">
                <a:latin typeface="Times New Roman" panose="02020603050405020304" pitchFamily="18" charset="0"/>
              </a:rPr>
              <a:t>3.Checking the categorical variable</a:t>
            </a:r>
          </a:p>
        </p:txBody>
      </p:sp>
      <p:sp>
        <p:nvSpPr>
          <p:cNvPr id="3" name="Content Placeholder 2">
            <a:extLst>
              <a:ext uri="{F7A1385E-BAAA-4E1B-8B62-D267BED61D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32A80C-3A78-48F3-BA8A-C5AD4BEC4A93}"/>
              </a:ext>
            </a:extLst>
          </p:cNvPr>
          <p:cNvSpPr>
            <a:spLocks noGrp="1"/>
          </p:cNvSpPr>
          <p:nvPr>
            <p:ph idx="1"/>
          </p:nvPr>
        </p:nvSpPr>
        <p:spPr/>
        <p:txBody>
          <a:bodyPr rtlCol="0">
            <a:normAutofit/>
          </a:bodyPr>
          <a:lstStyle/>
          <a:p>
            <a:r>
              <a:rPr lang="en-US" sz="1400" b="0" dirty="0">
                <a:solidFill>
                  <a:schemeClr val="tx1"/>
                </a:solidFill>
                <a:latin typeface="Times New Roman" panose="02020603050405020304" pitchFamily="18" charset="0"/>
              </a:rPr>
              <a:t>Categorical variable can be checked using the following python code</a:t>
            </a:r>
          </a:p>
          <a:p>
            <a:pPr marL="0" indent="0">
              <a:buNone/>
            </a:pPr>
            <a:r>
              <a:rPr lang="en-US" sz="1400" b="0" dirty="0">
                <a:solidFill>
                  <a:schemeClr val="tx1"/>
                </a:solidFill>
                <a:latin typeface="Times New Roman" panose="02020603050405020304" pitchFamily="18" charset="0"/>
              </a:rPr>
              <a:t>discrete_feature=[feature for feature in df.columns if feature not in numerical_feature]</a:t>
            </a:r>
          </a:p>
          <a:p>
            <a:pPr marL="0" indent="0">
              <a:buNone/>
            </a:pPr>
            <a:r>
              <a:rPr lang="en-US" sz="1400" b="0" dirty="0">
                <a:solidFill>
                  <a:schemeClr val="tx1"/>
                </a:solidFill>
                <a:latin typeface="Times New Roman" panose="02020603050405020304" pitchFamily="18" charset="0"/>
              </a:rPr>
              <a:t>df[discrete_feature]</a:t>
            </a:r>
          </a:p>
          <a:p>
            <a:r>
              <a:rPr lang="en-US" sz="1400" b="0" dirty="0">
                <a:solidFill>
                  <a:schemeClr val="tx1"/>
                </a:solidFill>
                <a:latin typeface="Times New Roman" panose="02020603050405020304" pitchFamily="18" charset="0"/>
              </a:rPr>
              <a:t>Observation:-</a:t>
            </a:r>
            <a:br>
              <a:rPr lang="en-US" sz="1400" b="0" dirty="0">
                <a:latin typeface="Times New Roman" panose="02020603050405020304" pitchFamily="18" charset="0"/>
              </a:rPr>
            </a:br>
            <a:r>
              <a:rPr lang="en-US" sz="1400" b="0" dirty="0">
                <a:solidFill>
                  <a:schemeClr val="tx1"/>
                </a:solidFill>
                <a:latin typeface="Times New Roman" panose="02020603050405020304" pitchFamily="18" charset="0"/>
              </a:rPr>
              <a:t>There are 70 categorical values present in dataset</a:t>
            </a:r>
          </a:p>
        </p:txBody>
      </p:sp>
    </p:spTree>
    <p:extLst>
      <p:ext uri="{8972D5CE-DB20-4FD4-BCA3-C4F06BD3A7B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8F6BA425-B0B2-4F33-8B22-FB99E70166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38E4EA-C0D1-435C-A366-5261D743FCE4}"/>
              </a:ext>
            </a:extLst>
          </p:cNvPr>
          <p:cNvSpPr>
            <a:spLocks noGrp="1"/>
          </p:cNvSpPr>
          <p:nvPr>
            <p:ph type="title"/>
          </p:nvPr>
        </p:nvSpPr>
        <p:spPr>
          <a:xfrm>
            <a:off x="762000" y="82345"/>
            <a:ext cx="7620000" cy="857250"/>
          </a:xfrm>
        </p:spPr>
        <p:txBody>
          <a:bodyPr rtlCol="0"/>
          <a:lstStyle/>
          <a:p>
            <a:pPr algn="ctr"/>
            <a:r>
              <a:rPr lang="en-US" b="1" dirty="0">
                <a:latin typeface="Times New Roman" panose="02020603050405020304" pitchFamily="18" charset="0"/>
              </a:rPr>
              <a:t>Data visualization</a:t>
            </a:r>
          </a:p>
        </p:txBody>
      </p:sp>
      <p:pic>
        <p:nvPicPr>
          <p:cNvPr id="3" name="Content Placeholder 2">
            <a:extLst>
              <a:ext uri="{7A6FA803-AC16-41F3-8C54-83A588106E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6D92C1-A975-4AC3-B305-023910644F69}"/>
              </a:ext>
            </a:extLst>
          </p:cNvPr>
          <p:cNvPicPr>
            <a:picLocks noGrp="1" noChangeAspect="1"/>
          </p:cNvPicPr>
          <p:nvPr>
            <p:ph idx="1"/>
          </p:nvPr>
        </p:nvPicPr>
        <p:blipFill>
          <a:blip r:embed="rId2"/>
          <a:srcRect l="-42750" r="-42750"/>
          <a:stretch>
            <a:fillRect/>
          </a:stretch>
        </p:blipFill>
        <p:spPr>
          <a:xfrm>
            <a:off x="99669" y="1206750"/>
            <a:ext cx="3873227" cy="1549288"/>
          </a:xfrm>
          <a:noFill/>
        </p:spPr>
      </p:pic>
      <p:pic>
        <p:nvPicPr>
          <p:cNvPr id="4" name="Picture 3">
            <a:extLst>
              <a:ext uri="{1B70EC27-C77F-4543-9C2B-65F6114A3D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5FFCD9-8C60-455E-9A90-5C2749807D8A}"/>
              </a:ext>
            </a:extLst>
          </p:cNvPr>
          <p:cNvPicPr>
            <a:picLocks noChangeAspect="1"/>
          </p:cNvPicPr>
          <p:nvPr/>
        </p:nvPicPr>
        <p:blipFill>
          <a:blip r:embed="rId3"/>
          <a:stretch>
            <a:fillRect/>
          </a:stretch>
        </p:blipFill>
        <p:spPr>
          <a:xfrm>
            <a:off x="5065671" y="1281113"/>
            <a:ext cx="2167375" cy="1595437"/>
          </a:xfrm>
          <a:prstGeom prst="rect">
            <a:avLst/>
          </a:prstGeom>
          <a:noFill/>
        </p:spPr>
      </p:pic>
      <p:sp>
        <p:nvSpPr>
          <p:cNvPr id="5" name="TextBox 4">
            <a:extLst>
              <a:ext uri="{5DE961DA-2A2D-4B68-A162-F2D72CF276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B8A57F-0908-4FAE-8D8F-CD512D07558D}"/>
              </a:ext>
            </a:extLst>
          </p:cNvPr>
          <p:cNvSpPr txBox="1"/>
          <p:nvPr/>
        </p:nvSpPr>
        <p:spPr>
          <a:xfrm>
            <a:off x="1110034" y="2857500"/>
            <a:ext cx="2304059" cy="280846"/>
          </a:xfrm>
          <a:prstGeom prst="rect">
            <a:avLst/>
          </a:prstGeom>
        </p:spPr>
        <p:txBody>
          <a:bodyPr vert="horz" lIns="95250" tIns="47625" rIns="95250" bIns="47625" rtlCol="0" anchor="t">
            <a:spAutoFit/>
          </a:bodyPr>
          <a:lstStyle/>
          <a:p>
            <a:pPr algn="ctr">
              <a:defRPr lang="en-US" sz="1400" dirty="0"/>
            </a:pPr>
            <a:r>
              <a:rPr lang="en-US" sz="1200" b="0" dirty="0">
                <a:latin typeface="Times New Roman" panose="02020603050405020304" pitchFamily="18" charset="0"/>
              </a:rPr>
              <a:t>Gender of the respondent</a:t>
            </a:r>
          </a:p>
        </p:txBody>
      </p:sp>
      <p:sp>
        <p:nvSpPr>
          <p:cNvPr id="6" name="TextBox 5">
            <a:extLst>
              <a:ext uri="{A8DEB670-B8EC-456E-A286-D80B08AFF7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5AE456-0531-4A83-86C4-18AE5967F0B1}"/>
              </a:ext>
            </a:extLst>
          </p:cNvPr>
          <p:cNvSpPr txBox="1"/>
          <p:nvPr/>
        </p:nvSpPr>
        <p:spPr>
          <a:xfrm>
            <a:off x="5301037" y="2876550"/>
            <a:ext cx="1905000" cy="280846"/>
          </a:xfrm>
          <a:prstGeom prst="rect">
            <a:avLst/>
          </a:prstGeom>
        </p:spPr>
        <p:txBody>
          <a:bodyPr vert="horz" lIns="95250" tIns="47625" rIns="95250" bIns="47625" rtlCol="0" anchor="t">
            <a:spAutoFit/>
          </a:bodyPr>
          <a:lstStyle/>
          <a:p>
            <a:pPr algn="ctr">
              <a:defRPr lang="en-US" sz="1400" dirty="0"/>
            </a:pPr>
            <a:r>
              <a:rPr lang="en-US" sz="1200" b="0" dirty="0">
                <a:latin typeface="Times New Roman" panose="02020603050405020304" pitchFamily="18" charset="0"/>
              </a:rPr>
              <a:t>    How old are you?</a:t>
            </a:r>
          </a:p>
        </p:txBody>
      </p:sp>
      <p:sp>
        <p:nvSpPr>
          <p:cNvPr id="7" name="TextBox 6">
            <a:extLst>
              <a:ext uri="{0563BE2B-63B5-4BF9-BA25-4F52A0DD99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D77382-3479-4E96-ADCD-E201B5A3A866}"/>
              </a:ext>
            </a:extLst>
          </p:cNvPr>
          <p:cNvSpPr txBox="1"/>
          <p:nvPr/>
        </p:nvSpPr>
        <p:spPr>
          <a:xfrm>
            <a:off x="182441" y="3676650"/>
            <a:ext cx="3475159" cy="527067"/>
          </a:xfrm>
          <a:prstGeom prst="rect">
            <a:avLst/>
          </a:prstGeom>
        </p:spPr>
        <p:txBody>
          <a:bodyPr vert="horz" wrap="square" lIns="95250" tIns="47625" rIns="95250" bIns="47625" rtlCol="0" anchor="t">
            <a:spAutoFit/>
          </a:bodyPr>
          <a:lstStyle/>
          <a:p>
            <a:pPr>
              <a:defRPr lang="en-US" sz="1400" dirty="0"/>
            </a:pPr>
            <a:r>
              <a:rPr lang="en-US" sz="1400" b="0" dirty="0">
                <a:latin typeface="Times New Roman" panose="02020603050405020304" pitchFamily="18" charset="0"/>
              </a:rPr>
              <a:t>observation:-</a:t>
            </a:r>
          </a:p>
          <a:p>
            <a:pPr>
              <a:defRPr lang="en-US" sz="1400" dirty="0"/>
            </a:pPr>
            <a:r>
              <a:rPr lang="en-US" sz="1400" b="0" dirty="0">
                <a:latin typeface="Times New Roman" panose="02020603050405020304" pitchFamily="18" charset="0"/>
              </a:rPr>
              <a:t> There are 181 female and 88 male </a:t>
            </a:r>
          </a:p>
        </p:txBody>
      </p:sp>
      <p:sp>
        <p:nvSpPr>
          <p:cNvPr id="8" name="TextBox 7">
            <a:extLst>
              <a:ext uri="{0C16A2A0-FA7B-4243-86CF-534CB8BBB6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E1D9BEC-B306-4E04-8128-00C20F8E6DC5}"/>
              </a:ext>
            </a:extLst>
          </p:cNvPr>
          <p:cNvSpPr txBox="1"/>
          <p:nvPr/>
        </p:nvSpPr>
        <p:spPr>
          <a:xfrm>
            <a:off x="4313359" y="3353484"/>
            <a:ext cx="4648200" cy="1173398"/>
          </a:xfrm>
          <a:prstGeom prst="rect">
            <a:avLst/>
          </a:prstGeom>
        </p:spPr>
        <p:txBody>
          <a:bodyPr vert="horz" wrap="square" lIns="95250" tIns="47625" rIns="95250" bIns="47625" rtlCol="0" anchor="t">
            <a:spAutoFit/>
          </a:bodyPr>
          <a:lstStyle/>
          <a:p>
            <a:pPr>
              <a:defRPr lang="en-US" sz="1400" dirty="0"/>
            </a:pPr>
            <a:r>
              <a:rPr lang="en-US" sz="1400" b="0" dirty="0">
                <a:latin typeface="Times New Roman" panose="02020603050405020304" pitchFamily="18" charset="0"/>
              </a:rPr>
              <a:t>observation:- </a:t>
            </a:r>
          </a:p>
          <a:p>
            <a:pPr>
              <a:defRPr lang="en-US" sz="1400" dirty="0"/>
            </a:pPr>
            <a:r>
              <a:rPr lang="en-US" sz="1400" b="0" dirty="0">
                <a:latin typeface="Times New Roman" panose="02020603050405020304" pitchFamily="18" charset="0"/>
              </a:rPr>
              <a:t>there are 81 peoples in  age between 31 and 40 years. </a:t>
            </a:r>
            <a:br>
              <a:rPr lang="en-US" sz="1400" b="0" dirty="0">
                <a:latin typeface="Times New Roman" panose="02020603050405020304" pitchFamily="18" charset="0"/>
              </a:rPr>
            </a:br>
            <a:r>
              <a:rPr lang="en-US" sz="1400" b="0" dirty="0">
                <a:latin typeface="Times New Roman" panose="02020603050405020304" pitchFamily="18" charset="0"/>
              </a:rPr>
              <a:t> there are 70 peoples in the age between 41 and 50 years </a:t>
            </a:r>
            <a:br>
              <a:rPr lang="en-US" sz="1400" b="0" dirty="0">
                <a:latin typeface="Times New Roman" panose="02020603050405020304" pitchFamily="18" charset="0"/>
              </a:rPr>
            </a:br>
            <a:r>
              <a:rPr lang="en-US" sz="1400" b="0" dirty="0">
                <a:latin typeface="Times New Roman" panose="02020603050405020304" pitchFamily="18" charset="0"/>
              </a:rPr>
              <a:t> there are 20 peoples in less than 20 years </a:t>
            </a:r>
            <a:br>
              <a:rPr lang="en-US" sz="1400" b="0" dirty="0">
                <a:latin typeface="Times New Roman" panose="02020603050405020304" pitchFamily="18" charset="0"/>
              </a:rPr>
            </a:br>
            <a:r>
              <a:rPr lang="en-US" sz="1400" b="0" dirty="0">
                <a:latin typeface="Times New Roman" panose="02020603050405020304" pitchFamily="18" charset="0"/>
              </a:rPr>
              <a:t> there are 19 peoples 51 years and above</a:t>
            </a:r>
          </a:p>
        </p:txBody>
      </p:sp>
    </p:spTree>
    <p:extLst>
      <p:ext uri="{409425A2-E6B5-4468-AD63-55CB2D438C0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6732A8D9-1A3B-4B45-A140-ADA03D5F9B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EC6D76-2AC0-4315-84E7-58ABE1138089}"/>
              </a:ext>
            </a:extLst>
          </p:cNvPr>
          <p:cNvPicPr>
            <a:picLocks noGrp="1" noChangeAspect="1"/>
          </p:cNvPicPr>
          <p:nvPr>
            <p:ph idx="1"/>
          </p:nvPr>
        </p:nvPicPr>
        <p:blipFill>
          <a:blip r:embed="rId2"/>
          <a:srcRect t="15458" b="15458"/>
          <a:stretch>
            <a:fillRect/>
          </a:stretch>
        </p:blipFill>
        <p:spPr>
          <a:xfrm>
            <a:off x="457200" y="476250"/>
            <a:ext cx="3353552" cy="1341415"/>
          </a:xfrm>
          <a:noFill/>
        </p:spPr>
      </p:pic>
      <p:pic>
        <p:nvPicPr>
          <p:cNvPr id="3" name="Picture 2">
            <a:extLst>
              <a:ext uri="{5561FADE-1461-46C4-80C6-AFC935FE5E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A538D0-CC49-4E3D-A55C-0D842F46BC1E}"/>
              </a:ext>
            </a:extLst>
          </p:cNvPr>
          <p:cNvPicPr>
            <a:picLocks noChangeAspect="1"/>
          </p:cNvPicPr>
          <p:nvPr/>
        </p:nvPicPr>
        <p:blipFill>
          <a:blip r:embed="rId3"/>
          <a:stretch>
            <a:fillRect/>
          </a:stretch>
        </p:blipFill>
        <p:spPr>
          <a:xfrm>
            <a:off x="5715000" y="337330"/>
            <a:ext cx="2613460" cy="1584302"/>
          </a:xfrm>
          <a:prstGeom prst="rect">
            <a:avLst/>
          </a:prstGeom>
          <a:noFill/>
        </p:spPr>
      </p:pic>
      <p:sp>
        <p:nvSpPr>
          <p:cNvPr id="4" name="TextBox 3">
            <a:extLst>
              <a:ext uri="{44569E85-5398-4D42-9231-73C43F40DC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99B427-59D3-43E3-AE00-6C8769A9B88A}"/>
              </a:ext>
            </a:extLst>
          </p:cNvPr>
          <p:cNvSpPr txBox="1"/>
          <p:nvPr/>
        </p:nvSpPr>
        <p:spPr>
          <a:xfrm>
            <a:off x="729034" y="1988868"/>
            <a:ext cx="2666647" cy="250068"/>
          </a:xfrm>
          <a:prstGeom prst="rect">
            <a:avLst/>
          </a:prstGeom>
        </p:spPr>
        <p:txBody>
          <a:bodyPr vert="horz" lIns="95250" tIns="47625" rIns="95250" bIns="47625" rtlCol="0" anchor="t">
            <a:spAutoFit/>
          </a:bodyPr>
          <a:lstStyle/>
          <a:p>
            <a:pPr algn="ctr">
              <a:defRPr lang="en-US" sz="1400" dirty="0"/>
            </a:pPr>
            <a:r>
              <a:rPr lang="en-US" sz="1000" b="0" dirty="0">
                <a:latin typeface="Times New Roman" panose="02020603050405020304" pitchFamily="18" charset="0"/>
              </a:rPr>
              <a:t>Which city do you shop online?</a:t>
            </a:r>
          </a:p>
        </p:txBody>
      </p:sp>
      <p:sp>
        <p:nvSpPr>
          <p:cNvPr id="5" name="TextBox 4">
            <a:extLst>
              <a:ext uri="{1C386AEE-DA1E-4B9C-AE46-D807E480EF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0F20C0A-528C-4107-8E21-BF064E19F8ED}"/>
              </a:ext>
            </a:extLst>
          </p:cNvPr>
          <p:cNvSpPr txBox="1"/>
          <p:nvPr/>
        </p:nvSpPr>
        <p:spPr>
          <a:xfrm>
            <a:off x="4629873" y="1940682"/>
            <a:ext cx="3432848" cy="250068"/>
          </a:xfrm>
          <a:prstGeom prst="rect">
            <a:avLst/>
          </a:prstGeom>
        </p:spPr>
        <p:txBody>
          <a:bodyPr vert="horz" lIns="95250" tIns="47625" rIns="95250" bIns="47625" rtlCol="0" anchor="t">
            <a:spAutoFit/>
          </a:bodyPr>
          <a:lstStyle/>
          <a:p>
            <a:pPr algn="ctr">
              <a:defRPr lang="en-US" sz="1400" dirty="0"/>
            </a:pPr>
            <a:r>
              <a:rPr lang="en-US" sz="1000" b="0" dirty="0">
                <a:latin typeface="Times New Roman" panose="02020603050405020304" pitchFamily="18" charset="0"/>
              </a:rPr>
              <a:t>Since how long you are shopping online?</a:t>
            </a:r>
          </a:p>
        </p:txBody>
      </p:sp>
      <p:sp>
        <p:nvSpPr>
          <p:cNvPr id="6" name="TextBox 5">
            <a:extLst>
              <a:ext uri="{E81893EE-E3DC-4933-9C1E-A400FCBE3D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071F45-B908-4DA6-BC42-77BEC415F9F3}"/>
              </a:ext>
            </a:extLst>
          </p:cNvPr>
          <p:cNvSpPr txBox="1"/>
          <p:nvPr/>
        </p:nvSpPr>
        <p:spPr>
          <a:xfrm>
            <a:off x="348033" y="2571750"/>
            <a:ext cx="4334065" cy="2466060"/>
          </a:xfrm>
          <a:prstGeom prst="rect">
            <a:avLst/>
          </a:prstGeom>
        </p:spPr>
        <p:txBody>
          <a:bodyPr vert="horz" lIns="95250" tIns="47625" rIns="95250" bIns="47625" rtlCol="0" anchor="t">
            <a:spAutoFit/>
          </a:bodyPr>
          <a:lstStyle/>
          <a:p>
            <a:pPr>
              <a:defRPr lang="en-US" sz="1400" dirty="0"/>
            </a:pPr>
            <a:r>
              <a:rPr lang="en-US" b="0" dirty="0">
                <a:latin typeface="Times New Roman" panose="02020603050405020304" pitchFamily="18" charset="0"/>
              </a:rPr>
              <a:t>observation:-</a:t>
            </a:r>
          </a:p>
          <a:p>
            <a:pPr>
              <a:defRPr lang="en-US" sz="1400" dirty="0"/>
            </a:pPr>
            <a:r>
              <a:rPr lang="en-US" b="0" dirty="0">
                <a:latin typeface="Times New Roman" panose="02020603050405020304" pitchFamily="18" charset="0"/>
              </a:rPr>
              <a:t>1. 58 people shop online from Dehli </a:t>
            </a:r>
            <a:br>
              <a:rPr lang="en-US" b="0" dirty="0">
                <a:latin typeface="Times New Roman" panose="02020603050405020304" pitchFamily="18" charset="0"/>
              </a:rPr>
            </a:br>
            <a:r>
              <a:rPr lang="en-US" b="0" dirty="0">
                <a:latin typeface="Times New Roman" panose="02020603050405020304" pitchFamily="18" charset="0"/>
              </a:rPr>
              <a:t> 2. 43 people shop online from Greater Noida </a:t>
            </a:r>
            <a:br>
              <a:rPr lang="en-US" b="0" dirty="0">
                <a:latin typeface="Times New Roman" panose="02020603050405020304" pitchFamily="18" charset="0"/>
              </a:rPr>
            </a:br>
            <a:r>
              <a:rPr lang="en-US" b="0" dirty="0">
                <a:latin typeface="Times New Roman" panose="02020603050405020304" pitchFamily="18" charset="0"/>
              </a:rPr>
              <a:t> 3.40 people shop online from Noida </a:t>
            </a:r>
            <a:br>
              <a:rPr lang="en-US" b="0" dirty="0">
                <a:latin typeface="Times New Roman" panose="02020603050405020304" pitchFamily="18" charset="0"/>
              </a:rPr>
            </a:br>
            <a:r>
              <a:rPr lang="en-US" b="0" dirty="0">
                <a:latin typeface="Times New Roman" panose="02020603050405020304" pitchFamily="18" charset="0"/>
              </a:rPr>
              <a:t> 4. 37 People shop online from Noida </a:t>
            </a:r>
            <a:br>
              <a:rPr lang="en-US" b="0" dirty="0">
                <a:latin typeface="Times New Roman" panose="02020603050405020304" pitchFamily="18" charset="0"/>
              </a:rPr>
            </a:br>
            <a:r>
              <a:rPr lang="en-US" b="0" dirty="0">
                <a:latin typeface="Times New Roman" panose="02020603050405020304" pitchFamily="18" charset="0"/>
              </a:rPr>
              <a:t> 5.27 People shop online from karnal </a:t>
            </a:r>
            <a:br>
              <a:rPr lang="en-US" b="0" dirty="0">
                <a:latin typeface="Times New Roman" panose="02020603050405020304" pitchFamily="18" charset="0"/>
              </a:rPr>
            </a:br>
            <a:r>
              <a:rPr lang="en-US" b="0" dirty="0">
                <a:latin typeface="Times New Roman" panose="02020603050405020304" pitchFamily="18" charset="0"/>
              </a:rPr>
              <a:t> 6.12 People shop online from Gurgaon </a:t>
            </a:r>
            <a:br>
              <a:rPr lang="en-US" b="0" dirty="0">
                <a:latin typeface="Times New Roman" panose="02020603050405020304" pitchFamily="18" charset="0"/>
              </a:rPr>
            </a:br>
            <a:r>
              <a:rPr lang="en-US" b="0" dirty="0">
                <a:latin typeface="Times New Roman" panose="02020603050405020304" pitchFamily="18" charset="0"/>
              </a:rPr>
              <a:t> 7.9  People shop online from Merrut            </a:t>
            </a:r>
            <a:br>
              <a:rPr lang="en-US" b="0" dirty="0">
                <a:latin typeface="Times New Roman" panose="02020603050405020304" pitchFamily="18" charset="0"/>
              </a:rPr>
            </a:br>
            <a:r>
              <a:rPr lang="en-US" b="0" dirty="0">
                <a:latin typeface="Times New Roman" panose="02020603050405020304" pitchFamily="18" charset="0"/>
              </a:rPr>
              <a:t> 8. 5  People shop online from Moradabad   </a:t>
            </a:r>
            <a:br>
              <a:rPr lang="en-US" b="0" dirty="0">
                <a:latin typeface="Times New Roman" panose="02020603050405020304" pitchFamily="18" charset="0"/>
              </a:rPr>
            </a:br>
            <a:r>
              <a:rPr lang="en-US" b="0" dirty="0">
                <a:latin typeface="Times New Roman" panose="02020603050405020304" pitchFamily="18" charset="0"/>
              </a:rPr>
              <a:t> 9. 2 People shop online from Bulandshahr </a:t>
            </a:r>
            <a:br>
              <a:rPr lang="en-US" b="0" dirty="0">
                <a:latin typeface="Times New Roman" panose="02020603050405020304" pitchFamily="18" charset="0"/>
              </a:rPr>
            </a:br>
            <a:r>
              <a:rPr lang="en-US" b="0" dirty="0">
                <a:latin typeface="Times New Roman" panose="02020603050405020304" pitchFamily="18" charset="0"/>
              </a:rPr>
              <a:t>10. 18 people shop online from Ghaziabad</a:t>
            </a:r>
          </a:p>
        </p:txBody>
      </p:sp>
      <p:sp>
        <p:nvSpPr>
          <p:cNvPr id="7" name="TextBox 6">
            <a:extLst>
              <a:ext uri="{B7621B31-CA01-4248-93C4-783EE09514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A8977C-A25B-4FEE-8D16-BB3BFED67E8F}"/>
              </a:ext>
            </a:extLst>
          </p:cNvPr>
          <p:cNvSpPr txBox="1"/>
          <p:nvPr/>
        </p:nvSpPr>
        <p:spPr>
          <a:xfrm>
            <a:off x="5148634" y="2495550"/>
            <a:ext cx="3596039" cy="2466060"/>
          </a:xfrm>
          <a:prstGeom prst="rect">
            <a:avLst/>
          </a:prstGeom>
        </p:spPr>
        <p:txBody>
          <a:bodyPr vert="horz" lIns="95250" tIns="47625" rIns="95250" bIns="47625" rtlCol="0" anchor="t">
            <a:spAutoFit/>
          </a:bodyPr>
          <a:lstStyle/>
          <a:p>
            <a:pPr>
              <a:defRPr lang="en-US" sz="1400" dirty="0"/>
            </a:pPr>
            <a:r>
              <a:rPr lang="en-US" b="0" dirty="0">
                <a:latin typeface="Times New Roman" panose="02020603050405020304" pitchFamily="18" charset="0"/>
              </a:rPr>
              <a:t>observation:-</a:t>
            </a:r>
          </a:p>
          <a:p>
            <a:pPr>
              <a:defRPr lang="en-US" sz="1400" dirty="0"/>
            </a:pPr>
            <a:r>
              <a:rPr lang="en-US" b="0" dirty="0">
                <a:latin typeface="Times New Roman" panose="02020603050405020304" pitchFamily="18" charset="0"/>
              </a:rPr>
              <a:t>1. there are 98 people are shopping online above 4 years   </a:t>
            </a:r>
            <a:br>
              <a:rPr lang="en-US" b="0" dirty="0">
                <a:latin typeface="Times New Roman" panose="02020603050405020304" pitchFamily="18" charset="0"/>
              </a:rPr>
            </a:br>
            <a:r>
              <a:rPr lang="en-US" b="0" dirty="0">
                <a:latin typeface="Times New Roman" panose="02020603050405020304" pitchFamily="18" charset="0"/>
              </a:rPr>
              <a:t> 2. there are 65 people are shopping online between 2 and 3 years </a:t>
            </a:r>
            <a:br>
              <a:rPr lang="en-US" b="0" dirty="0">
                <a:latin typeface="Times New Roman" panose="02020603050405020304" pitchFamily="18" charset="0"/>
              </a:rPr>
            </a:br>
            <a:r>
              <a:rPr lang="en-US" b="0" dirty="0">
                <a:latin typeface="Times New Roman" panose="02020603050405020304" pitchFamily="18" charset="0"/>
              </a:rPr>
              <a:t> 3. there are 47 peples are shopping online between 3 and 4 years </a:t>
            </a:r>
            <a:br>
              <a:rPr lang="en-US" b="0" dirty="0">
                <a:latin typeface="Times New Roman" panose="02020603050405020304" pitchFamily="18" charset="0"/>
              </a:rPr>
            </a:br>
            <a:r>
              <a:rPr lang="en-US" b="0" dirty="0">
                <a:latin typeface="Times New Roman" panose="02020603050405020304" pitchFamily="18" charset="0"/>
              </a:rPr>
              <a:t>4. there are 43 peoples are shopping online less than 1 year </a:t>
            </a:r>
            <a:br>
              <a:rPr lang="en-US" b="0" dirty="0">
                <a:latin typeface="Times New Roman" panose="02020603050405020304" pitchFamily="18" charset="0"/>
              </a:rPr>
            </a:br>
            <a:r>
              <a:rPr lang="en-US" b="0" dirty="0">
                <a:latin typeface="Times New Roman" panose="02020603050405020304" pitchFamily="18" charset="0"/>
              </a:rPr>
              <a:t> 5. there are 16 peoples are shopping online in between 1 and 2 years</a:t>
            </a:r>
          </a:p>
        </p:txBody>
      </p:sp>
    </p:spTree>
    <p:extLst>
      <p:ext uri="{BEFF91B5-117A-419B-B970-A0995E0951C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a:extLst>
              <a:ext uri="{92CF78AF-9206-4D9D-AC3B-A91BB1AA72C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15425A-B734-491C-9E1C-4B0E0C6E8F19}"/>
              </a:ext>
            </a:extLst>
          </p:cNvPr>
          <p:cNvPicPr>
            <a:picLocks noGrp="1" noChangeAspect="1"/>
          </p:cNvPicPr>
          <p:nvPr>
            <p:ph idx="1"/>
          </p:nvPr>
        </p:nvPicPr>
        <p:blipFill>
          <a:blip r:embed="rId3"/>
          <a:srcRect t="11024" b="11024"/>
          <a:stretch>
            <a:fillRect/>
          </a:stretch>
        </p:blipFill>
        <p:spPr>
          <a:xfrm>
            <a:off x="685800" y="400050"/>
            <a:ext cx="3821639" cy="1528657"/>
          </a:xfrm>
          <a:noFill/>
        </p:spPr>
      </p:pic>
      <p:pic>
        <p:nvPicPr>
          <p:cNvPr id="3" name="Picture 2">
            <a:extLst>
              <a:ext uri="{855636B3-9F31-4C94-A71C-62719C4568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63892FE-6F45-4A22-9C1E-EFCF5C25E760}"/>
              </a:ext>
            </a:extLst>
          </p:cNvPr>
          <p:cNvPicPr>
            <a:picLocks noChangeAspect="1"/>
          </p:cNvPicPr>
          <p:nvPr/>
        </p:nvPicPr>
        <p:blipFill>
          <a:blip r:embed="rId4"/>
          <a:stretch>
            <a:fillRect/>
          </a:stretch>
        </p:blipFill>
        <p:spPr>
          <a:xfrm>
            <a:off x="5365069" y="384535"/>
            <a:ext cx="3531498" cy="1809645"/>
          </a:xfrm>
          <a:prstGeom prst="rect">
            <a:avLst/>
          </a:prstGeom>
          <a:noFill/>
        </p:spPr>
      </p:pic>
      <p:sp>
        <p:nvSpPr>
          <p:cNvPr id="4" name="TextBox 3">
            <a:extLst>
              <a:ext uri="{896BB212-434E-4026-B99E-33672A4DD7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7EA194-BD00-41E1-9251-7EA2CF662604}"/>
              </a:ext>
            </a:extLst>
          </p:cNvPr>
          <p:cNvSpPr txBox="1"/>
          <p:nvPr/>
        </p:nvSpPr>
        <p:spPr>
          <a:xfrm>
            <a:off x="988971" y="2076450"/>
            <a:ext cx="3594668" cy="465512"/>
          </a:xfrm>
          <a:prstGeom prst="rect">
            <a:avLst/>
          </a:prstGeom>
        </p:spPr>
        <p:txBody>
          <a:bodyPr vert="horz" lIns="95250" tIns="47625" rIns="95250" bIns="47625" rtlCol="0" anchor="t">
            <a:spAutoFit/>
          </a:bodyPr>
          <a:lstStyle/>
          <a:p>
            <a:pPr algn="ctr">
              <a:defRPr lang="en-US" sz="1400" dirty="0"/>
            </a:pPr>
            <a:r>
              <a:rPr lang="en-US" sz="1200" b="0" dirty="0">
                <a:latin typeface="Times New Roman" panose="02020603050405020304" pitchFamily="18" charset="0"/>
              </a:rPr>
              <a:t>How many times you have made an online purchase in the past 1 year?</a:t>
            </a:r>
          </a:p>
        </p:txBody>
      </p:sp>
      <p:sp>
        <p:nvSpPr>
          <p:cNvPr id="5" name="TextBox 4">
            <a:extLst>
              <a:ext uri="{6300E279-C087-4259-8273-B0289232B8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8685B4A-370B-4719-93AA-5E6E5F5BE65D}"/>
              </a:ext>
            </a:extLst>
          </p:cNvPr>
          <p:cNvSpPr txBox="1"/>
          <p:nvPr/>
        </p:nvSpPr>
        <p:spPr>
          <a:xfrm>
            <a:off x="5311816" y="2076450"/>
            <a:ext cx="3016748" cy="465512"/>
          </a:xfrm>
          <a:prstGeom prst="rect">
            <a:avLst/>
          </a:prstGeom>
        </p:spPr>
        <p:txBody>
          <a:bodyPr vert="horz" lIns="95250" tIns="47625" rIns="95250" bIns="47625" rtlCol="0" anchor="t">
            <a:spAutoFit/>
          </a:bodyPr>
          <a:lstStyle/>
          <a:p>
            <a:pPr algn="ctr">
              <a:defRPr lang="en-US" sz="1400" dirty="0"/>
            </a:pPr>
            <a:r>
              <a:rPr lang="en-US" sz="1200" b="0" dirty="0">
                <a:latin typeface="Times New Roman" panose="02020603050405020304" pitchFamily="18" charset="0"/>
              </a:rPr>
              <a:t>How do you access the internet while shopping on-line?</a:t>
            </a:r>
          </a:p>
        </p:txBody>
      </p:sp>
      <p:sp>
        <p:nvSpPr>
          <p:cNvPr id="6" name="TextBox 5">
            <a:extLst>
              <a:ext uri="{9BE77F6A-3D2B-4A05-BC8E-CDB3E1EACD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36592F-D915-4DC4-AFAA-75919E738061}"/>
              </a:ext>
            </a:extLst>
          </p:cNvPr>
          <p:cNvSpPr txBox="1"/>
          <p:nvPr/>
        </p:nvSpPr>
        <p:spPr>
          <a:xfrm>
            <a:off x="2647" y="2880265"/>
            <a:ext cx="5339562" cy="1819729"/>
          </a:xfrm>
          <a:prstGeom prst="rect">
            <a:avLst/>
          </a:prstGeom>
        </p:spPr>
        <p:txBody>
          <a:bodyPr vert="horz" lIns="95250" tIns="47625" rIns="95250" bIns="47625" rtlCol="0" anchor="t">
            <a:spAutoFit/>
          </a:bodyPr>
          <a:lstStyle/>
          <a:p>
            <a:pPr>
              <a:defRPr lang="en-US" sz="1400" dirty="0"/>
            </a:pPr>
            <a:r>
              <a:rPr lang="en-US" sz="1400" b="0" dirty="0">
                <a:latin typeface="Times New Roman" panose="02020603050405020304" pitchFamily="18" charset="0"/>
              </a:rPr>
              <a:t>observation:- </a:t>
            </a:r>
          </a:p>
          <a:p>
            <a:pPr>
              <a:defRPr lang="en-US" sz="1400" dirty="0"/>
            </a:pPr>
            <a:r>
              <a:rPr lang="en-US" sz="1400" b="0" dirty="0">
                <a:latin typeface="Times New Roman" panose="02020603050405020304" pitchFamily="18" charset="0"/>
              </a:rPr>
              <a:t>1. There are 114 people have made online purchase less than 10 times </a:t>
            </a:r>
            <a:br>
              <a:rPr lang="en-US" sz="1400" b="0" dirty="0">
                <a:latin typeface="Times New Roman" panose="02020603050405020304" pitchFamily="18" charset="0"/>
              </a:rPr>
            </a:br>
            <a:r>
              <a:rPr lang="en-US" sz="1400" b="0" dirty="0">
                <a:latin typeface="Times New Roman" panose="02020603050405020304" pitchFamily="18" charset="0"/>
              </a:rPr>
              <a:t>2. There are 63 peoples have made online purchase in between 31 and 40 times. </a:t>
            </a:r>
            <a:br>
              <a:rPr lang="en-US" sz="1400" b="0" dirty="0">
                <a:latin typeface="Times New Roman" panose="02020603050405020304" pitchFamily="18" charset="0"/>
              </a:rPr>
            </a:br>
            <a:r>
              <a:rPr lang="en-US" sz="1400" b="0" dirty="0">
                <a:latin typeface="Times New Roman" panose="02020603050405020304" pitchFamily="18" charset="0"/>
              </a:rPr>
              <a:t>3. There are 47 peoples have made online purchase 41 times and above </a:t>
            </a:r>
            <a:br>
              <a:rPr lang="en-US" sz="1400" b="0" dirty="0">
                <a:latin typeface="Times New Roman" panose="02020603050405020304" pitchFamily="18" charset="0"/>
              </a:rPr>
            </a:br>
            <a:r>
              <a:rPr lang="en-US" sz="1400" b="0" dirty="0">
                <a:latin typeface="Times New Roman" panose="02020603050405020304" pitchFamily="18" charset="0"/>
              </a:rPr>
              <a:t>4. There are 29 peoples have made online purchse 11-20 times  </a:t>
            </a:r>
            <a:br>
              <a:rPr lang="en-US" sz="1400" b="0" dirty="0">
                <a:latin typeface="Times New Roman" panose="02020603050405020304" pitchFamily="18" charset="0"/>
              </a:rPr>
            </a:br>
            <a:r>
              <a:rPr lang="en-US" sz="1400" b="0" dirty="0">
                <a:latin typeface="Times New Roman" panose="02020603050405020304" pitchFamily="18" charset="0"/>
              </a:rPr>
              <a:t>5.There are 10 peoples have made online purchase 21-30 times </a:t>
            </a:r>
            <a:br>
              <a:rPr lang="en-US" sz="1400" b="0" dirty="0">
                <a:latin typeface="Times New Roman" panose="02020603050405020304" pitchFamily="18" charset="0"/>
              </a:rPr>
            </a:br>
            <a:r>
              <a:rPr lang="en-US" sz="1400" b="0" dirty="0">
                <a:latin typeface="Times New Roman" panose="02020603050405020304" pitchFamily="18" charset="0"/>
              </a:rPr>
              <a:t>6. there are 6 peoples have made online purchase 42 times and above</a:t>
            </a:r>
          </a:p>
        </p:txBody>
      </p:sp>
      <p:sp>
        <p:nvSpPr>
          <p:cNvPr id="7" name="TextBox 6">
            <a:extLst>
              <a:ext uri="{F9C0CC0B-3D52-43B4-857D-BCD999F545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8FFDE4-7112-4503-913F-E7A62273C157}"/>
              </a:ext>
            </a:extLst>
          </p:cNvPr>
          <p:cNvSpPr txBox="1"/>
          <p:nvPr/>
        </p:nvSpPr>
        <p:spPr>
          <a:xfrm>
            <a:off x="5693244" y="3143250"/>
            <a:ext cx="3317271" cy="1604285"/>
          </a:xfrm>
          <a:prstGeom prst="rect">
            <a:avLst/>
          </a:prstGeom>
        </p:spPr>
        <p:txBody>
          <a:bodyPr vert="horz" lIns="95250" tIns="47625" rIns="95250" bIns="47625" rtlCol="0" anchor="t">
            <a:spAutoFit/>
          </a:bodyPr>
          <a:lstStyle/>
          <a:p>
            <a:pPr>
              <a:defRPr lang="en-US" sz="1400" dirty="0"/>
            </a:pPr>
            <a:r>
              <a:rPr lang="en-US" sz="1400" b="0" dirty="0">
                <a:latin typeface="Times New Roman" panose="02020603050405020304" pitchFamily="18" charset="0"/>
              </a:rPr>
              <a:t>observation:- </a:t>
            </a:r>
          </a:p>
          <a:p>
            <a:pPr>
              <a:defRPr lang="en-US" sz="1400" dirty="0"/>
            </a:pPr>
            <a:r>
              <a:rPr lang="en-US" sz="1400" b="0" dirty="0">
                <a:latin typeface="Times New Roman" panose="02020603050405020304" pitchFamily="18" charset="0"/>
              </a:rPr>
              <a:t>1.There are 189 people accessing the 	mobile internet </a:t>
            </a:r>
            <a:br>
              <a:rPr lang="en-US" sz="1400" b="0" dirty="0">
                <a:latin typeface="Times New Roman" panose="02020603050405020304" pitchFamily="18" charset="0"/>
              </a:rPr>
            </a:br>
            <a:r>
              <a:rPr lang="en-US" sz="1400" b="0" dirty="0">
                <a:latin typeface="Times New Roman" panose="02020603050405020304" pitchFamily="18" charset="0"/>
              </a:rPr>
              <a:t>    2. There are 76 people accessing the </a:t>
            </a:r>
            <a:r>
              <a:rPr lang="en-US" sz="1400" b="0" dirty="0" err="1">
                <a:latin typeface="Times New Roman" panose="02020603050405020304" pitchFamily="18" charset="0"/>
              </a:rPr>
              <a:t>wifi</a:t>
            </a:r>
            <a:r>
              <a:rPr lang="en-US" sz="1400" b="0" dirty="0">
                <a:latin typeface="Times New Roman" panose="02020603050405020304" pitchFamily="18" charset="0"/>
              </a:rPr>
              <a:t> 	network </a:t>
            </a:r>
            <a:br>
              <a:rPr lang="en-US" sz="1400" b="0" dirty="0">
                <a:latin typeface="Times New Roman" panose="02020603050405020304" pitchFamily="18" charset="0"/>
              </a:rPr>
            </a:br>
            <a:r>
              <a:rPr lang="en-US" sz="1400" b="0" dirty="0">
                <a:latin typeface="Times New Roman" panose="02020603050405020304" pitchFamily="18" charset="0"/>
              </a:rPr>
              <a:t>    3. There are 4 people acccesing the Dial-	up network</a:t>
            </a:r>
          </a:p>
        </p:txBody>
      </p:sp>
    </p:spTree>
    <p:extLst>
      <p:ext uri="{173DC245-9AFA-4FAD-960C-305518668F4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21490884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threePicAndTx"/>
</p:tagLst>
</file>

<file path=ppt/tags/tag2.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507</TotalTime>
  <Words>8458</Words>
  <Application>Microsoft Office PowerPoint</Application>
  <PresentationFormat>On-screen Show (16:9)</PresentationFormat>
  <Paragraphs>548</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Times New Roman</vt:lpstr>
      <vt:lpstr>Arial</vt:lpstr>
      <vt:lpstr>Wingdings 3</vt:lpstr>
      <vt:lpstr>Gill Sans MT</vt:lpstr>
      <vt:lpstr>Open Sans</vt:lpstr>
      <vt:lpstr>Sitka Display</vt:lpstr>
      <vt:lpstr>Facet</vt:lpstr>
      <vt:lpstr>Customer Retention</vt:lpstr>
      <vt:lpstr>Problem Statement</vt:lpstr>
      <vt:lpstr>EDA Steps</vt:lpstr>
      <vt:lpstr>1.Checking the missing value</vt:lpstr>
      <vt:lpstr>       2.  Checking the numerical columns</vt:lpstr>
      <vt:lpstr>3.Checking the categorical variable</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CONCLUSION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remoteapi</dc:creator>
  <cp:lastModifiedBy>M, Rahul</cp:lastModifiedBy>
  <cp:revision>56</cp:revision>
  <dcterms:created xsi:type="dcterms:W3CDTF">2021-05-19T21:57:15Z</dcterms:created>
  <dcterms:modified xsi:type="dcterms:W3CDTF">2022-11-16T18:00:08Z</dcterms:modified>
</cp:coreProperties>
</file>