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318" r:id="rId2"/>
    <p:sldId id="340" r:id="rId3"/>
    <p:sldId id="343" r:id="rId4"/>
    <p:sldId id="345" r:id="rId5"/>
    <p:sldId id="347" r:id="rId6"/>
    <p:sldId id="349" r:id="rId7"/>
    <p:sldId id="380" r:id="rId8"/>
    <p:sldId id="381" r:id="rId9"/>
    <p:sldId id="382" r:id="rId10"/>
    <p:sldId id="383" r:id="rId11"/>
    <p:sldId id="384" r:id="rId12"/>
    <p:sldId id="385" r:id="rId13"/>
    <p:sldId id="386" r:id="rId14"/>
    <p:sldId id="375" r:id="rId15"/>
    <p:sldId id="379" r:id="rId16"/>
    <p:sldId id="364" r:id="rId17"/>
    <p:sldId id="365" r:id="rId18"/>
  </p:sldIdLst>
  <p:sldSz cx="12188825" cy="6858000"/>
  <p:notesSz cx="6858000" cy="9144000"/>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5F2C"/>
    <a:srgbClr val="F4B10A"/>
    <a:srgbClr val="E4A60A"/>
    <a:srgbClr val="F0932C"/>
    <a:srgbClr val="828282"/>
    <a:srgbClr val="6E90FE"/>
    <a:srgbClr val="8086FC"/>
    <a:srgbClr val="6D6DFB"/>
    <a:srgbClr val="4E78F0"/>
    <a:srgbClr val="92C6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29" autoAdjust="0"/>
  </p:normalViewPr>
  <p:slideViewPr>
    <p:cSldViewPr showGuides="1">
      <p:cViewPr>
        <p:scale>
          <a:sx n="95" d="100"/>
          <a:sy n="95" d="100"/>
        </p:scale>
        <p:origin x="-206" y="86"/>
      </p:cViewPr>
      <p:guideLst>
        <p:guide orient="horz" pos="2160"/>
        <p:guide orient="horz" pos="4030"/>
        <p:guide orient="horz" pos="1152"/>
        <p:guide orient="horz" pos="1018"/>
        <p:guide orient="horz" pos="3886"/>
        <p:guide orient="horz" pos="2928"/>
        <p:guide orient="horz" pos="3072"/>
        <p:guide orient="horz" pos="407"/>
        <p:guide pos="3839"/>
        <p:guide pos="959"/>
        <p:guide pos="7151"/>
        <p:guide pos="671"/>
        <p:guide pos="4991"/>
        <p:guide pos="7007"/>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9AFDC-7658-4951-B0FF-52DFF2A93C0A}" type="datetimeFigureOut">
              <a:rPr lang="en-US" smtClean="0"/>
              <a:t>3/3/2023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8ED99B-9732-49FC-9C16-B56FEB1B1092}" type="slidenum">
              <a:rPr lang="en-US" smtClean="0"/>
              <a:t>‹#›</a:t>
            </a:fld>
            <a:endParaRPr lang="en-US"/>
          </a:p>
        </p:txBody>
      </p:sp>
    </p:spTree>
    <p:extLst>
      <p:ext uri="{BB962C8B-B14F-4D97-AF65-F5344CB8AC3E}">
        <p14:creationId xmlns:p14="http://schemas.microsoft.com/office/powerpoint/2010/main" val="1314662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smtClean="0"/>
              <a:t>3/3/2023</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lang="en-US" smtClean="0"/>
              <a:t>‹#›</a:t>
            </a:fld>
            <a:endParaRPr lang="en-US"/>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0824" y="1600200"/>
            <a:ext cx="5945188" cy="30480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hasCustomPrompt="1"/>
          </p:nvPr>
        </p:nvSpPr>
        <p:spPr>
          <a:xfrm>
            <a:off x="1520825" y="4898572"/>
            <a:ext cx="5945187" cy="1270453"/>
          </a:xfrm>
        </p:spPr>
        <p:txBody>
          <a:bodyPr>
            <a:noAutofit/>
          </a:bodyPr>
          <a:lstStyle>
            <a:lvl1pPr marL="0" indent="0" algn="l">
              <a:spcBef>
                <a:spcPts val="0"/>
              </a:spcBef>
              <a:buNone/>
              <a:defRPr sz="2800" cap="none" baseline="0">
                <a:solidFill>
                  <a:schemeClr val="accent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E</a:t>
            </a:r>
            <a:r>
              <a:rPr dirty="0"/>
              <a:t>dit Master subtitle style</a:t>
            </a:r>
          </a:p>
        </p:txBody>
      </p:sp>
      <p:cxnSp>
        <p:nvCxnSpPr>
          <p:cNvPr id="6" name="Straight Connector 5"/>
          <p:cNvCxnSpPr/>
          <p:nvPr/>
        </p:nvCxnSpPr>
        <p:spPr>
          <a:xfrm>
            <a:off x="1658936" y="4782971"/>
            <a:ext cx="56546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grpSp>
        <p:nvGrpSpPr>
          <p:cNvPr id="5" name="Group 4"/>
          <p:cNvGrpSpPr/>
          <p:nvPr userDrawn="1"/>
        </p:nvGrpSpPr>
        <p:grpSpPr>
          <a:xfrm>
            <a:off x="7923213" y="0"/>
            <a:ext cx="4265612" cy="6858000"/>
            <a:chOff x="7923213" y="0"/>
            <a:chExt cx="4265612" cy="685800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7923213" y="0"/>
              <a:ext cx="4265612" cy="6858000"/>
            </a:xfrm>
            <a:prstGeom prst="rect">
              <a:avLst/>
            </a:prstGeom>
          </p:spPr>
        </p:pic>
        <p:sp>
          <p:nvSpPr>
            <p:cNvPr id="13" name="Rectangle 12"/>
            <p:cNvSpPr/>
            <p:nvPr/>
          </p:nvSpPr>
          <p:spPr>
            <a:xfrm>
              <a:off x="7923213" y="0"/>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3/3/2023</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23412" y="646112"/>
            <a:ext cx="1828801" cy="5522913"/>
          </a:xfrm>
        </p:spPr>
        <p:txBody>
          <a:bodyPr vert="eaVert"/>
          <a:lstStyle>
            <a:lvl1pPr>
              <a:defRPr>
                <a:solidFill>
                  <a:schemeClr val="accent1">
                    <a:lumMod val="50000"/>
                  </a:schemeClr>
                </a:solidFill>
              </a:defRPr>
            </a:lvl1pPr>
          </a:lstStyle>
          <a:p>
            <a:r>
              <a:rPr lang="en-US"/>
              <a:t>Click to edit Master title style</a:t>
            </a:r>
            <a:endParaRPr/>
          </a:p>
        </p:txBody>
      </p:sp>
      <p:sp>
        <p:nvSpPr>
          <p:cNvPr id="3" name="Vertical Text Placeholder 2"/>
          <p:cNvSpPr>
            <a:spLocks noGrp="1"/>
          </p:cNvSpPr>
          <p:nvPr>
            <p:ph type="body" orient="vert" idx="1"/>
          </p:nvPr>
        </p:nvSpPr>
        <p:spPr>
          <a:xfrm>
            <a:off x="1522412" y="646112"/>
            <a:ext cx="7620000" cy="5522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3/3/2023</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cxnSp>
        <p:nvCxnSpPr>
          <p:cNvPr id="7" name="Straight Connector 6"/>
          <p:cNvCxnSpPr/>
          <p:nvPr/>
        </p:nvCxnSpPr>
        <p:spPr>
          <a:xfrm>
            <a:off x="9371012" y="762000"/>
            <a:ext cx="0" cy="533400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a:t>Click to edit Master title style</a:t>
            </a:r>
            <a:endParaRPr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3/3/2023</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cxnSp>
        <p:nvCxnSpPr>
          <p:cNvPr id="7" name="Straight Connector 6"/>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0" y="2237096"/>
            <a:ext cx="8229601" cy="2411103"/>
          </a:xfrm>
        </p:spPr>
        <p:txBody>
          <a:bodyPr anchor="b">
            <a:normAutofit/>
          </a:bodyPr>
          <a:lstStyle>
            <a:lvl1pPr algn="l">
              <a:lnSpc>
                <a:spcPct val="80000"/>
              </a:lnSpc>
              <a:defRPr sz="4800" b="0" cap="none" baseline="0">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1522412" y="4876800"/>
            <a:ext cx="8229601" cy="1292225"/>
          </a:xfrm>
        </p:spPr>
        <p:txBody>
          <a:bodyPr anchor="t">
            <a:normAutofit/>
          </a:bodyPr>
          <a:lstStyle>
            <a:lvl1pPr marL="0" indent="0">
              <a:spcBef>
                <a:spcPts val="0"/>
              </a:spcBef>
              <a:buNone/>
              <a:defRPr sz="2800" cap="none" baseline="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grpSp>
        <p:nvGrpSpPr>
          <p:cNvPr id="7" name="Group 6"/>
          <p:cNvGrpSpPr/>
          <p:nvPr userDrawn="1"/>
        </p:nvGrpSpPr>
        <p:grpSpPr>
          <a:xfrm>
            <a:off x="11123611" y="0"/>
            <a:ext cx="1065214" cy="6868886"/>
            <a:chOff x="11123611" y="0"/>
            <a:chExt cx="1065214" cy="6868886"/>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1123611" y="0"/>
              <a:ext cx="1065213" cy="6858000"/>
            </a:xfrm>
            <a:prstGeom prst="rect">
              <a:avLst/>
            </a:prstGeom>
          </p:spPr>
        </p:pic>
        <p:sp>
          <p:nvSpPr>
            <p:cNvPr id="12" name="Rectangle 11"/>
            <p:cNvSpPr/>
            <p:nvPr/>
          </p:nvSpPr>
          <p:spPr>
            <a:xfrm>
              <a:off x="11123612" y="10886"/>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3/3/2023</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cxnSp>
        <p:nvCxnSpPr>
          <p:cNvPr id="9" name="Straight Connector 8"/>
          <p:cNvCxnSpPr/>
          <p:nvPr/>
        </p:nvCxnSpPr>
        <p:spPr>
          <a:xfrm>
            <a:off x="1658936" y="4782971"/>
            <a:ext cx="80168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829798" cy="1219200"/>
          </a:xfrm>
        </p:spPr>
        <p:txBody>
          <a:bodyPr/>
          <a:lstStyle>
            <a:lvl1pPr>
              <a:defRPr>
                <a:solidFill>
                  <a:schemeClr val="accent1">
                    <a:lumMod val="50000"/>
                  </a:schemeClr>
                </a:solidFill>
              </a:defRPr>
            </a:lvl1pPr>
          </a:lstStyle>
          <a:p>
            <a:r>
              <a:rPr lang="en-US"/>
              <a:t>Click to edit Master title style</a:t>
            </a:r>
            <a:endParaRPr/>
          </a:p>
        </p:txBody>
      </p:sp>
      <p:sp>
        <p:nvSpPr>
          <p:cNvPr id="3" name="Content Placeholder 2"/>
          <p:cNvSpPr>
            <a:spLocks noGrp="1"/>
          </p:cNvSpPr>
          <p:nvPr>
            <p:ph sz="half" idx="1"/>
          </p:nvPr>
        </p:nvSpPr>
        <p:spPr>
          <a:xfrm>
            <a:off x="1488168" y="1984248"/>
            <a:ext cx="4800600" cy="4187952"/>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551612" y="1984248"/>
            <a:ext cx="4800601" cy="4187952"/>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03F41C87-7AD9-4845-A077-840E4A0F3F06}" type="datetimeFigureOut">
              <a:rPr lang="en-US"/>
              <a:t>3/3/2023</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cxnSp>
        <p:nvCxnSpPr>
          <p:cNvPr id="8" name="Straight Connector 7"/>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829798" cy="1219200"/>
          </a:xfrm>
        </p:spPr>
        <p:txBody>
          <a:bodyPr/>
          <a:lstStyle>
            <a:lvl1pPr>
              <a:defRPr>
                <a:solidFill>
                  <a:schemeClr val="accent1">
                    <a:lumMod val="50000"/>
                  </a:schemeClr>
                </a:solidFill>
              </a:defRPr>
            </a:lvl1pPr>
          </a:lstStyle>
          <a:p>
            <a:r>
              <a:rPr lang="en-US"/>
              <a:t>Click to edit Master title style</a:t>
            </a:r>
            <a:endParaRPr dirty="0"/>
          </a:p>
        </p:txBody>
      </p:sp>
      <p:sp>
        <p:nvSpPr>
          <p:cNvPr id="3" name="Text Placeholder 2"/>
          <p:cNvSpPr>
            <a:spLocks noGrp="1"/>
          </p:cNvSpPr>
          <p:nvPr>
            <p:ph type="body" idx="1"/>
          </p:nvPr>
        </p:nvSpPr>
        <p:spPr>
          <a:xfrm>
            <a:off x="1522413" y="1828800"/>
            <a:ext cx="4800600" cy="838200"/>
          </a:xfrm>
        </p:spPr>
        <p:txBody>
          <a:bodyPr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743200"/>
            <a:ext cx="4800600" cy="342582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551613" y="1828800"/>
            <a:ext cx="4800600" cy="838200"/>
          </a:xfrm>
        </p:spPr>
        <p:txBody>
          <a:bodyPr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51613" y="2743200"/>
            <a:ext cx="4800600" cy="342582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F41C87-7AD9-4845-A077-840E4A0F3F06}" type="datetimeFigureOut">
              <a:rPr lang="en-US"/>
              <a:t>3/3/2023</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cxnSp>
        <p:nvCxnSpPr>
          <p:cNvPr id="10" name="Straight Connector 9"/>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a:t>Click to edit Master title style</a:t>
            </a:r>
            <a:endParaRPr dirty="0"/>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03F41C87-7AD9-4845-A077-840E4A0F3F06}" type="datetimeFigureOut">
              <a:rPr lang="en-US"/>
              <a:t>3/3/2023</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cxnSp>
        <p:nvCxnSpPr>
          <p:cNvPr id="6" name="Straight Connector 5"/>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03F41C87-7AD9-4845-A077-840E4A0F3F06}" type="datetimeFigureOut">
              <a:rPr lang="en-US"/>
              <a:t>3/3/2023</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3" y="685800"/>
            <a:ext cx="4114800" cy="1925637"/>
          </a:xfrm>
        </p:spPr>
        <p:txBody>
          <a:bodyPr anchor="b">
            <a:noAutofit/>
          </a:bodyPr>
          <a:lstStyle>
            <a:lvl1pPr algn="l">
              <a:lnSpc>
                <a:spcPct val="80000"/>
              </a:lnSpc>
              <a:defRPr sz="4000" b="0">
                <a:solidFill>
                  <a:schemeClr val="accent1">
                    <a:lumMod val="50000"/>
                  </a:schemeClr>
                </a:solidFill>
              </a:defRPr>
            </a:lvl1pPr>
          </a:lstStyle>
          <a:p>
            <a:r>
              <a:rPr lang="en-US"/>
              <a:t>Click to edit Master title style</a:t>
            </a:r>
            <a:endParaRPr/>
          </a:p>
        </p:txBody>
      </p:sp>
      <p:sp>
        <p:nvSpPr>
          <p:cNvPr id="3" name="Content Placeholder 2"/>
          <p:cNvSpPr>
            <a:spLocks noGrp="1"/>
          </p:cNvSpPr>
          <p:nvPr>
            <p:ph idx="1"/>
          </p:nvPr>
        </p:nvSpPr>
        <p:spPr>
          <a:xfrm>
            <a:off x="6094414" y="685800"/>
            <a:ext cx="5257799"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1522413" y="2895599"/>
            <a:ext cx="4114800" cy="1752601"/>
          </a:xfrm>
        </p:spPr>
        <p:txBody>
          <a:bodyPr>
            <a:normAutofit/>
          </a:bodyPr>
          <a:lstStyle>
            <a:lvl1pPr marL="0" indent="0">
              <a:lnSpc>
                <a:spcPct val="90000"/>
              </a:lnSpc>
              <a:spcBef>
                <a:spcPts val="18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03F41C87-7AD9-4845-A077-840E4A0F3F06}" type="datetimeFigureOut">
              <a:rPr lang="en-US"/>
              <a:t>3/3/2023</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cxnSp>
        <p:nvCxnSpPr>
          <p:cNvPr id="8" name="Straight Connector 7"/>
          <p:cNvCxnSpPr/>
          <p:nvPr/>
        </p:nvCxnSpPr>
        <p:spPr>
          <a:xfrm>
            <a:off x="1658936" y="2743200"/>
            <a:ext cx="3902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3" y="685800"/>
            <a:ext cx="4114800" cy="1925638"/>
          </a:xfrm>
        </p:spPr>
        <p:txBody>
          <a:bodyPr anchor="b">
            <a:normAutofit/>
          </a:bodyPr>
          <a:lstStyle>
            <a:lvl1pPr algn="l">
              <a:lnSpc>
                <a:spcPct val="80000"/>
              </a:lnSpc>
              <a:defRPr sz="4000" b="0" i="0" baseline="0">
                <a:solidFill>
                  <a:schemeClr val="accent1">
                    <a:lumMod val="50000"/>
                  </a:schemeClr>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6025925" y="-50118"/>
            <a:ext cx="6172198" cy="6857999"/>
          </a:xfrm>
          <a:solidFill>
            <a:schemeClr val="bg2"/>
          </a:solidFill>
          <a:effectLst>
            <a:outerShdw blurRad="152400" dist="50800" dir="10800000" algn="r" rotWithShape="0">
              <a:prstClr val="black">
                <a:alpha val="25000"/>
              </a:prst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522413" y="2895599"/>
            <a:ext cx="4114800" cy="1752601"/>
          </a:xfrm>
        </p:spPr>
        <p:txBody>
          <a:bodyPr>
            <a:normAutofit/>
          </a:bodyPr>
          <a:lstStyle>
            <a:lvl1pPr marL="0" indent="0">
              <a:lnSpc>
                <a:spcPct val="90000"/>
              </a:lnSpc>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0" name="Straight Connector 9"/>
          <p:cNvCxnSpPr/>
          <p:nvPr/>
        </p:nvCxnSpPr>
        <p:spPr>
          <a:xfrm>
            <a:off x="1658936" y="2743200"/>
            <a:ext cx="3902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829799" cy="12192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81200"/>
            <a:ext cx="9829799" cy="41878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5954834" cy="276228"/>
          </a:xfrm>
          <a:prstGeom prst="rect">
            <a:avLst/>
          </a:prstGeom>
        </p:spPr>
        <p:txBody>
          <a:bodyPr vert="horz" lIns="91440" tIns="45720" rIns="91440" bIns="45720" rtlCol="0" anchor="ctr"/>
          <a:lstStyle>
            <a:lvl1pPr algn="l">
              <a:defRPr sz="110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228011" y="6400800"/>
            <a:ext cx="1548659" cy="276228"/>
          </a:xfrm>
          <a:prstGeom prst="rect">
            <a:avLst/>
          </a:prstGeom>
        </p:spPr>
        <p:txBody>
          <a:bodyPr vert="horz" lIns="91440" tIns="45720" rIns="91440" bIns="45720" rtlCol="0" anchor="ctr"/>
          <a:lstStyle>
            <a:lvl1pPr algn="r">
              <a:defRPr sz="1100">
                <a:solidFill>
                  <a:schemeClr val="tx1"/>
                </a:solidFill>
              </a:defRPr>
            </a:lvl1pPr>
          </a:lstStyle>
          <a:p>
            <a:fld id="{03F41C87-7AD9-4845-A077-840E4A0F3F06}" type="datetimeFigureOut">
              <a:rPr lang="en-US" smtClean="0"/>
              <a:pPr/>
              <a:t>3/3/2023</a:t>
            </a:fld>
            <a:endParaRPr lang="en-US"/>
          </a:p>
        </p:txBody>
      </p:sp>
      <p:sp>
        <p:nvSpPr>
          <p:cNvPr id="6" name="Slide Number Placeholder 5"/>
          <p:cNvSpPr>
            <a:spLocks noGrp="1"/>
          </p:cNvSpPr>
          <p:nvPr>
            <p:ph type="sldNum" sz="quarter" idx="4"/>
          </p:nvPr>
        </p:nvSpPr>
        <p:spPr>
          <a:xfrm>
            <a:off x="10285411" y="6400800"/>
            <a:ext cx="1066802" cy="276228"/>
          </a:xfrm>
          <a:prstGeom prst="rect">
            <a:avLst/>
          </a:prstGeom>
        </p:spPr>
        <p:txBody>
          <a:bodyPr vert="horz" lIns="91440" tIns="45720" rIns="91440" bIns="45720" rtlCol="0" anchor="ctr"/>
          <a:lstStyle>
            <a:lvl1pPr algn="r">
              <a:defRPr sz="1100">
                <a:solidFill>
                  <a:schemeClr val="tx1"/>
                </a:solidFill>
              </a:defRPr>
            </a:lvl1pPr>
          </a:lstStyle>
          <a:p>
            <a:fld id="{2A013F82-EE5E-44EE-A61D-E31C6657F26F}" type="slidenum">
              <a:rPr lang="en-US" smtClean="0"/>
              <a:pPr/>
              <a:t>‹#›</a:t>
            </a:fld>
            <a:endParaRPr lang="en-US"/>
          </a:p>
        </p:txBody>
      </p:sp>
      <p:pic>
        <p:nvPicPr>
          <p:cNvPr id="9" name="Picture 8"/>
          <p:cNvPicPr>
            <a:picLocks noChangeAspect="1"/>
          </p:cNvPicPr>
          <p:nvPr/>
        </p:nvPicPr>
        <p:blipFill rotWithShape="1">
          <a:blip r:embed="rId13" cstate="print">
            <a:extLst>
              <a:ext uri="{28A0092B-C50C-407E-A947-70E740481C1C}">
                <a14:useLocalDpi xmlns:a14="http://schemas.microsoft.com/office/drawing/2010/main" val="0"/>
              </a:ext>
            </a:extLst>
          </a:blip>
          <a:srcRect/>
          <a:stretch/>
        </p:blipFill>
        <p:spPr>
          <a:xfrm>
            <a:off x="1" y="0"/>
            <a:ext cx="1065213" cy="6858000"/>
          </a:xfrm>
          <a:prstGeom prst="rect">
            <a:avLst/>
          </a:prstGeom>
        </p:spPr>
      </p:pic>
      <p:sp>
        <p:nvSpPr>
          <p:cNvPr id="10" name="Rectangle 9"/>
          <p:cNvSpPr/>
          <p:nvPr/>
        </p:nvSpPr>
        <p:spPr>
          <a:xfrm>
            <a:off x="1" y="0"/>
            <a:ext cx="1065213" cy="6858000"/>
          </a:xfrm>
          <a:prstGeom prst="rect">
            <a:avLst/>
          </a:prstGeom>
          <a:gradFill flip="none" rotWithShape="1">
            <a:gsLst>
              <a:gs pos="75000">
                <a:schemeClr val="tx2">
                  <a:alpha val="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1403059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accent1">
              <a:lumMod val="50000"/>
            </a:schemeClr>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tx1">
            <a:lumMod val="90000"/>
            <a:lumOff val="10000"/>
          </a:schemeClr>
        </a:buClr>
        <a:buSzPct val="80000"/>
        <a:buFont typeface="Arial" pitchFamily="34" charset="0"/>
        <a:buChar char="•"/>
        <a:defRPr sz="2400" kern="1200">
          <a:solidFill>
            <a:schemeClr val="tx1"/>
          </a:solidFill>
          <a:latin typeface="+mn-lt"/>
          <a:ea typeface="+mn-ea"/>
          <a:cs typeface="+mn-cs"/>
        </a:defRPr>
      </a:lvl1pPr>
      <a:lvl2pPr marL="511175" indent="-228600" algn="l" defTabSz="914400" rtl="0" eaLnBrk="1" latinLnBrk="0" hangingPunct="1">
        <a:lnSpc>
          <a:spcPct val="90000"/>
        </a:lnSpc>
        <a:spcBef>
          <a:spcPts val="1000"/>
        </a:spcBef>
        <a:buClr>
          <a:schemeClr val="tx1">
            <a:lumMod val="90000"/>
            <a:lumOff val="10000"/>
          </a:schemeClr>
        </a:buClr>
        <a:buSzPct val="80000"/>
        <a:buFont typeface="Arial" pitchFamily="34" charset="0"/>
        <a:buChar char="•"/>
        <a:defRPr sz="2000" kern="1200">
          <a:solidFill>
            <a:schemeClr val="tx1"/>
          </a:solidFill>
          <a:latin typeface="+mn-lt"/>
          <a:ea typeface="+mn-ea"/>
          <a:cs typeface="+mn-cs"/>
        </a:defRPr>
      </a:lvl2pPr>
      <a:lvl3pPr marL="685800"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800" kern="1200">
          <a:solidFill>
            <a:schemeClr val="tx1"/>
          </a:solidFill>
          <a:latin typeface="+mn-lt"/>
          <a:ea typeface="+mn-ea"/>
          <a:cs typeface="+mn-cs"/>
        </a:defRPr>
      </a:lvl3pPr>
      <a:lvl4pPr marL="860425"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4pPr>
      <a:lvl5pPr marL="1033463" indent="-173038"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0825" y="5733256"/>
            <a:ext cx="5945187" cy="504056"/>
          </a:xfrm>
        </p:spPr>
        <p:txBody>
          <a:bodyPr/>
          <a:lstStyle/>
          <a:p>
            <a:r>
              <a:rPr lang="en-US" b="1" i="1" dirty="0">
                <a:solidFill>
                  <a:srgbClr val="E05F2C"/>
                </a:solidFill>
              </a:rPr>
              <a:t>                      Presented By: </a:t>
            </a:r>
            <a:r>
              <a:rPr lang="en-US" b="1" i="1" dirty="0" smtClean="0">
                <a:solidFill>
                  <a:srgbClr val="E05F2C"/>
                </a:solidFill>
              </a:rPr>
              <a:t>Rahul M</a:t>
            </a:r>
            <a:endParaRPr lang="en-US" b="1" i="1" dirty="0">
              <a:solidFill>
                <a:srgbClr val="E05F2C"/>
              </a:solidFill>
            </a:endParaRPr>
          </a:p>
        </p:txBody>
      </p:sp>
      <p:sp>
        <p:nvSpPr>
          <p:cNvPr id="22" name="Title 21">
            <a:extLst>
              <a:ext uri="{FF2B5EF4-FFF2-40B4-BE49-F238E27FC236}">
                <a16:creationId xmlns:a16="http://schemas.microsoft.com/office/drawing/2014/main" xmlns="" id="{0F1F20B2-E962-49E5-9607-1C1067C7F4D9}"/>
              </a:ext>
            </a:extLst>
          </p:cNvPr>
          <p:cNvSpPr>
            <a:spLocks noGrp="1"/>
          </p:cNvSpPr>
          <p:nvPr>
            <p:ph type="ctrTitle"/>
          </p:nvPr>
        </p:nvSpPr>
        <p:spPr>
          <a:xfrm>
            <a:off x="1520824" y="764704"/>
            <a:ext cx="5945188" cy="1368152"/>
          </a:xfrm>
          <a:scene3d>
            <a:camera prst="orthographicFront"/>
            <a:lightRig rig="threePt" dir="t"/>
          </a:scene3d>
          <a:sp3d>
            <a:bevelT/>
          </a:sp3d>
        </p:spPr>
        <p:txBody>
          <a:bodyPr>
            <a:normAutofit fontScale="90000"/>
          </a:bodyPr>
          <a:lstStyle/>
          <a:p>
            <a:pPr algn="ctr"/>
            <a:r>
              <a:rPr lang="en-IN" sz="3600" b="1" i="1" dirty="0">
                <a:solidFill>
                  <a:srgbClr val="E05F2C"/>
                </a:solidFill>
              </a:rPr>
              <a:t>Project Presentation On</a:t>
            </a:r>
            <a:r>
              <a:rPr lang="en-IN" sz="3600" b="1" i="1" dirty="0">
                <a:solidFill>
                  <a:schemeClr val="accent1">
                    <a:lumMod val="75000"/>
                  </a:schemeClr>
                </a:solidFill>
              </a:rPr>
              <a:t/>
            </a:r>
            <a:br>
              <a:rPr lang="en-IN" sz="3600" b="1" i="1" dirty="0">
                <a:solidFill>
                  <a:schemeClr val="accent1">
                    <a:lumMod val="75000"/>
                  </a:schemeClr>
                </a:solidFill>
              </a:rPr>
            </a:br>
            <a:r>
              <a:rPr lang="en-IN" sz="4400" dirty="0"/>
              <a:t/>
            </a:r>
            <a:br>
              <a:rPr lang="en-IN" sz="4400" dirty="0"/>
            </a:br>
            <a:r>
              <a:rPr lang="en-IN" sz="3600" b="1" dirty="0" smtClean="0">
                <a:solidFill>
                  <a:schemeClr val="accent6">
                    <a:lumMod val="75000"/>
                  </a:schemeClr>
                </a:solidFill>
              </a:rPr>
              <a:t>“</a:t>
            </a:r>
            <a:r>
              <a:rPr lang="en-IN" sz="3200" dirty="0"/>
              <a:t>BLACK FRIDAY PREDICTION</a:t>
            </a:r>
            <a:r>
              <a:rPr lang="en-IN" sz="3600" b="1" dirty="0" smtClean="0">
                <a:solidFill>
                  <a:schemeClr val="accent6">
                    <a:lumMod val="75000"/>
                  </a:schemeClr>
                </a:solidFill>
              </a:rPr>
              <a:t>”</a:t>
            </a:r>
            <a:endParaRPr lang="en-IN" sz="3600" b="1" dirty="0">
              <a:solidFill>
                <a:schemeClr val="accent6">
                  <a:lumMod val="75000"/>
                </a:schemeClr>
              </a:solidFill>
            </a:endParaRPr>
          </a:p>
        </p:txBody>
      </p:sp>
      <p:sp>
        <p:nvSpPr>
          <p:cNvPr id="48" name="Rectangle 47">
            <a:extLst>
              <a:ext uri="{FF2B5EF4-FFF2-40B4-BE49-F238E27FC236}">
                <a16:creationId xmlns:a16="http://schemas.microsoft.com/office/drawing/2014/main" xmlns="" id="{D5E70A75-9E53-42DC-AF9C-D15EA1B4F7A1}"/>
              </a:ext>
            </a:extLst>
          </p:cNvPr>
          <p:cNvSpPr/>
          <p:nvPr/>
        </p:nvSpPr>
        <p:spPr>
          <a:xfrm>
            <a:off x="1073038" y="-55656"/>
            <a:ext cx="6861080" cy="734224"/>
          </a:xfrm>
          <a:custGeom>
            <a:avLst/>
            <a:gdLst>
              <a:gd name="connsiteX0" fmla="*/ 0 w 6840760"/>
              <a:gd name="connsiteY0" fmla="*/ 0 h 764704"/>
              <a:gd name="connsiteX1" fmla="*/ 6840760 w 6840760"/>
              <a:gd name="connsiteY1" fmla="*/ 0 h 764704"/>
              <a:gd name="connsiteX2" fmla="*/ 6840760 w 6840760"/>
              <a:gd name="connsiteY2" fmla="*/ 764704 h 764704"/>
              <a:gd name="connsiteX3" fmla="*/ 0 w 6840760"/>
              <a:gd name="connsiteY3" fmla="*/ 764704 h 764704"/>
              <a:gd name="connsiteX4" fmla="*/ 0 w 6840760"/>
              <a:gd name="connsiteY4" fmla="*/ 0 h 764704"/>
              <a:gd name="connsiteX0" fmla="*/ 0 w 6840760"/>
              <a:gd name="connsiteY0" fmla="*/ 0 h 764704"/>
              <a:gd name="connsiteX1" fmla="*/ 6840760 w 6840760"/>
              <a:gd name="connsiteY1" fmla="*/ 0 h 764704"/>
              <a:gd name="connsiteX2" fmla="*/ 6840760 w 6840760"/>
              <a:gd name="connsiteY2" fmla="*/ 764704 h 764704"/>
              <a:gd name="connsiteX3" fmla="*/ 0 w 6840760"/>
              <a:gd name="connsiteY3" fmla="*/ 764704 h 764704"/>
              <a:gd name="connsiteX4" fmla="*/ 0 w 6840760"/>
              <a:gd name="connsiteY4" fmla="*/ 0 h 764704"/>
              <a:gd name="connsiteX0" fmla="*/ 0 w 6840760"/>
              <a:gd name="connsiteY0" fmla="*/ 0 h 764704"/>
              <a:gd name="connsiteX1" fmla="*/ 6840760 w 6840760"/>
              <a:gd name="connsiteY1" fmla="*/ 0 h 764704"/>
              <a:gd name="connsiteX2" fmla="*/ 6840760 w 6840760"/>
              <a:gd name="connsiteY2" fmla="*/ 764704 h 764704"/>
              <a:gd name="connsiteX3" fmla="*/ 0 w 6840760"/>
              <a:gd name="connsiteY3" fmla="*/ 764704 h 764704"/>
              <a:gd name="connsiteX4" fmla="*/ 0 w 6840760"/>
              <a:gd name="connsiteY4" fmla="*/ 0 h 764704"/>
              <a:gd name="connsiteX0" fmla="*/ 0 w 6840760"/>
              <a:gd name="connsiteY0" fmla="*/ 0 h 764704"/>
              <a:gd name="connsiteX1" fmla="*/ 6840760 w 6840760"/>
              <a:gd name="connsiteY1" fmla="*/ 0 h 764704"/>
              <a:gd name="connsiteX2" fmla="*/ 6840760 w 6840760"/>
              <a:gd name="connsiteY2" fmla="*/ 703744 h 764704"/>
              <a:gd name="connsiteX3" fmla="*/ 0 w 6840760"/>
              <a:gd name="connsiteY3" fmla="*/ 764704 h 764704"/>
              <a:gd name="connsiteX4" fmla="*/ 0 w 6840760"/>
              <a:gd name="connsiteY4" fmla="*/ 0 h 764704"/>
              <a:gd name="connsiteX0" fmla="*/ 0 w 6840760"/>
              <a:gd name="connsiteY0" fmla="*/ 0 h 703744"/>
              <a:gd name="connsiteX1" fmla="*/ 6840760 w 6840760"/>
              <a:gd name="connsiteY1" fmla="*/ 0 h 703744"/>
              <a:gd name="connsiteX2" fmla="*/ 6840760 w 6840760"/>
              <a:gd name="connsiteY2" fmla="*/ 703744 h 703744"/>
              <a:gd name="connsiteX3" fmla="*/ 0 w 6840760"/>
              <a:gd name="connsiteY3" fmla="*/ 561504 h 703744"/>
              <a:gd name="connsiteX4" fmla="*/ 0 w 6840760"/>
              <a:gd name="connsiteY4" fmla="*/ 0 h 703744"/>
              <a:gd name="connsiteX0" fmla="*/ 0 w 6861080"/>
              <a:gd name="connsiteY0" fmla="*/ 0 h 734224"/>
              <a:gd name="connsiteX1" fmla="*/ 6840760 w 6861080"/>
              <a:gd name="connsiteY1" fmla="*/ 0 h 734224"/>
              <a:gd name="connsiteX2" fmla="*/ 6861080 w 6861080"/>
              <a:gd name="connsiteY2" fmla="*/ 734224 h 734224"/>
              <a:gd name="connsiteX3" fmla="*/ 0 w 6861080"/>
              <a:gd name="connsiteY3" fmla="*/ 561504 h 734224"/>
              <a:gd name="connsiteX4" fmla="*/ 0 w 6861080"/>
              <a:gd name="connsiteY4" fmla="*/ 0 h 7342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61080" h="734224">
                <a:moveTo>
                  <a:pt x="0" y="0"/>
                </a:moveTo>
                <a:lnTo>
                  <a:pt x="6840760" y="0"/>
                </a:lnTo>
                <a:lnTo>
                  <a:pt x="6861080" y="734224"/>
                </a:lnTo>
                <a:cubicBezTo>
                  <a:pt x="4580827" y="734224"/>
                  <a:pt x="2270093" y="-139536"/>
                  <a:pt x="0" y="561504"/>
                </a:cubicBezTo>
                <a:lnTo>
                  <a:pt x="0" y="0"/>
                </a:lnTo>
                <a:close/>
              </a:path>
            </a:pathLst>
          </a:custGeom>
          <a:solidFill>
            <a:srgbClr val="F4B10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Rectangle 49">
            <a:extLst>
              <a:ext uri="{FF2B5EF4-FFF2-40B4-BE49-F238E27FC236}">
                <a16:creationId xmlns:a16="http://schemas.microsoft.com/office/drawing/2014/main" xmlns="" id="{95A83606-ABA4-48D3-8BC5-4B6CA679E844}"/>
              </a:ext>
            </a:extLst>
          </p:cNvPr>
          <p:cNvSpPr/>
          <p:nvPr/>
        </p:nvSpPr>
        <p:spPr>
          <a:xfrm>
            <a:off x="1073038" y="6309320"/>
            <a:ext cx="6840760" cy="548680"/>
          </a:xfrm>
          <a:prstGeom prst="rect">
            <a:avLst/>
          </a:prstGeom>
          <a:solidFill>
            <a:srgbClr val="F4B10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2011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AB6F3E-917E-4390-8E4E-D52E55B22909}"/>
              </a:ext>
            </a:extLst>
          </p:cNvPr>
          <p:cNvSpPr>
            <a:spLocks noGrp="1"/>
          </p:cNvSpPr>
          <p:nvPr>
            <p:ph type="title"/>
          </p:nvPr>
        </p:nvSpPr>
        <p:spPr>
          <a:xfrm>
            <a:off x="1522413" y="116632"/>
            <a:ext cx="9829799" cy="572343"/>
          </a:xfrm>
        </p:spPr>
        <p:txBody>
          <a:bodyPr>
            <a:normAutofit fontScale="90000"/>
          </a:bodyPr>
          <a:lstStyle/>
          <a:p>
            <a:r>
              <a:rPr lang="en-IN" dirty="0"/>
              <a:t>Univariate Vizualization of Categorical columns:</a:t>
            </a:r>
          </a:p>
        </p:txBody>
      </p:sp>
      <p:sp>
        <p:nvSpPr>
          <p:cNvPr id="3" name="Content Placeholder 2"/>
          <p:cNvSpPr>
            <a:spLocks noGrp="1"/>
          </p:cNvSpPr>
          <p:nvPr>
            <p:ph idx="1"/>
          </p:nvPr>
        </p:nvSpPr>
        <p:spPr/>
        <p:txBody>
          <a:bodyPr/>
          <a:lstStyle/>
          <a:p>
            <a:endParaRPr lang="en-IN" dirty="0" smtClean="0"/>
          </a:p>
          <a:p>
            <a:endParaRPr lang="en-IN" dirty="0"/>
          </a:p>
          <a:p>
            <a:endParaRPr lang="en-IN" dirty="0" smtClean="0"/>
          </a:p>
          <a:p>
            <a:endParaRPr lang="en-IN" dirty="0"/>
          </a:p>
          <a:p>
            <a:pPr marL="0" indent="0">
              <a:buNone/>
            </a:pPr>
            <a:endParaRPr lang="en-IN" dirty="0"/>
          </a:p>
        </p:txBody>
      </p:sp>
      <p:sp>
        <p:nvSpPr>
          <p:cNvPr id="6" name="TextBox 5"/>
          <p:cNvSpPr txBox="1"/>
          <p:nvPr/>
        </p:nvSpPr>
        <p:spPr>
          <a:xfrm>
            <a:off x="981844" y="4653136"/>
            <a:ext cx="5760640" cy="1600438"/>
          </a:xfrm>
          <a:prstGeom prst="rect">
            <a:avLst/>
          </a:prstGeom>
          <a:noFill/>
        </p:spPr>
        <p:txBody>
          <a:bodyPr wrap="square" rtlCol="0">
            <a:spAutoFit/>
          </a:bodyPr>
          <a:lstStyle/>
          <a:p>
            <a:r>
              <a:rPr lang="en-IN" sz="1600" dirty="0"/>
              <a:t>- In Product_Category_1 Category 5 has the highest count and least in  Category 9 and 17.</a:t>
            </a:r>
          </a:p>
          <a:p>
            <a:r>
              <a:rPr lang="en-IN" sz="1600" dirty="0"/>
              <a:t>- The second highest is in Category 1 in the train dataset</a:t>
            </a:r>
          </a:p>
          <a:p>
            <a:r>
              <a:rPr lang="en-IN" sz="1600" dirty="0"/>
              <a:t>- the categories 1,5,8 has </a:t>
            </a:r>
            <a:r>
              <a:rPr lang="en-IN" sz="1600" dirty="0" err="1"/>
              <a:t>predominence</a:t>
            </a:r>
            <a:r>
              <a:rPr lang="en-IN" sz="1600" dirty="0"/>
              <a:t> in the train dataset</a:t>
            </a:r>
          </a:p>
          <a:p>
            <a:r>
              <a:rPr lang="en-IN" sz="1600" dirty="0"/>
              <a:t>- The purchase count is highest for the category for 10 and </a:t>
            </a:r>
          </a:p>
          <a:p>
            <a:r>
              <a:rPr lang="en-IN" sz="1600" dirty="0"/>
              <a:t>- least in categories 4 and 12,13,19,20 in the dataset</a:t>
            </a:r>
          </a:p>
        </p:txBody>
      </p:sp>
      <p:sp>
        <p:nvSpPr>
          <p:cNvPr id="7" name="TextBox 6"/>
          <p:cNvSpPr txBox="1"/>
          <p:nvPr/>
        </p:nvSpPr>
        <p:spPr>
          <a:xfrm>
            <a:off x="6742483" y="3933056"/>
            <a:ext cx="5446341" cy="2769989"/>
          </a:xfrm>
          <a:prstGeom prst="rect">
            <a:avLst/>
          </a:prstGeom>
          <a:noFill/>
        </p:spPr>
        <p:txBody>
          <a:bodyPr wrap="square" rtlCol="0">
            <a:spAutoFit/>
          </a:bodyPr>
          <a:lstStyle/>
          <a:p>
            <a:r>
              <a:rPr lang="en-IN" sz="1600" dirty="0"/>
              <a:t>- In Product_Category_2 Category 9 has the highest count and least in  Category 7.</a:t>
            </a:r>
          </a:p>
          <a:p>
            <a:r>
              <a:rPr lang="en-IN" sz="1600" dirty="0"/>
              <a:t>- The second highest is in Category 8 and 14 in the train dataset</a:t>
            </a:r>
          </a:p>
          <a:p>
            <a:r>
              <a:rPr lang="en-IN" sz="1600" dirty="0"/>
              <a:t>- the categories 9,8,2,14,15,16 has </a:t>
            </a:r>
            <a:r>
              <a:rPr lang="en-IN" sz="1600" dirty="0" err="1"/>
              <a:t>predominence</a:t>
            </a:r>
            <a:r>
              <a:rPr lang="en-IN" sz="1600" dirty="0"/>
              <a:t> in the train dataset</a:t>
            </a:r>
          </a:p>
          <a:p>
            <a:r>
              <a:rPr lang="en-IN" sz="1600" dirty="0"/>
              <a:t> </a:t>
            </a:r>
          </a:p>
          <a:p>
            <a:r>
              <a:rPr lang="en-IN" sz="1600" dirty="0"/>
              <a:t>- The purchase count is highest for the category for 10 and </a:t>
            </a:r>
          </a:p>
          <a:p>
            <a:r>
              <a:rPr lang="en-IN" sz="1600" dirty="0"/>
              <a:t>- least in categories 7,12,14 in the dataset</a:t>
            </a:r>
          </a:p>
          <a:p>
            <a:endParaRPr lang="en-IN" sz="1500" dirty="0"/>
          </a:p>
          <a:p>
            <a:endParaRPr lang="en-IN" sz="1500" dirty="0"/>
          </a:p>
        </p:txBody>
      </p:sp>
      <p:pic>
        <p:nvPicPr>
          <p:cNvPr id="12" name="Picture 11"/>
          <p:cNvPicPr/>
          <p:nvPr/>
        </p:nvPicPr>
        <p:blipFill>
          <a:blip r:embed="rId2"/>
          <a:stretch>
            <a:fillRect/>
          </a:stretch>
        </p:blipFill>
        <p:spPr>
          <a:xfrm>
            <a:off x="765820" y="1916832"/>
            <a:ext cx="5731510" cy="2520280"/>
          </a:xfrm>
          <a:prstGeom prst="rect">
            <a:avLst/>
          </a:prstGeom>
        </p:spPr>
      </p:pic>
      <p:pic>
        <p:nvPicPr>
          <p:cNvPr id="13" name="Picture 12"/>
          <p:cNvPicPr/>
          <p:nvPr/>
        </p:nvPicPr>
        <p:blipFill>
          <a:blip r:embed="rId3"/>
          <a:stretch>
            <a:fillRect/>
          </a:stretch>
        </p:blipFill>
        <p:spPr>
          <a:xfrm>
            <a:off x="6670476" y="1916832"/>
            <a:ext cx="5400600" cy="1807210"/>
          </a:xfrm>
          <a:prstGeom prst="rect">
            <a:avLst/>
          </a:prstGeom>
        </p:spPr>
      </p:pic>
    </p:spTree>
    <p:extLst>
      <p:ext uri="{BB962C8B-B14F-4D97-AF65-F5344CB8AC3E}">
        <p14:creationId xmlns:p14="http://schemas.microsoft.com/office/powerpoint/2010/main" val="874186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AB6F3E-917E-4390-8E4E-D52E55B22909}"/>
              </a:ext>
            </a:extLst>
          </p:cNvPr>
          <p:cNvSpPr>
            <a:spLocks noGrp="1"/>
          </p:cNvSpPr>
          <p:nvPr>
            <p:ph type="title"/>
          </p:nvPr>
        </p:nvSpPr>
        <p:spPr>
          <a:xfrm>
            <a:off x="1522413" y="116632"/>
            <a:ext cx="9829799" cy="572343"/>
          </a:xfrm>
        </p:spPr>
        <p:txBody>
          <a:bodyPr>
            <a:normAutofit fontScale="90000"/>
          </a:bodyPr>
          <a:lstStyle/>
          <a:p>
            <a:r>
              <a:rPr lang="en-IN" dirty="0"/>
              <a:t>Univariate Vizualization of Categorical columns:</a:t>
            </a:r>
          </a:p>
        </p:txBody>
      </p:sp>
      <p:sp>
        <p:nvSpPr>
          <p:cNvPr id="3" name="Content Placeholder 2"/>
          <p:cNvSpPr>
            <a:spLocks noGrp="1"/>
          </p:cNvSpPr>
          <p:nvPr>
            <p:ph idx="1"/>
          </p:nvPr>
        </p:nvSpPr>
        <p:spPr/>
        <p:txBody>
          <a:bodyPr/>
          <a:lstStyle/>
          <a:p>
            <a:endParaRPr lang="en-IN" dirty="0" smtClean="0"/>
          </a:p>
          <a:p>
            <a:endParaRPr lang="en-IN" dirty="0"/>
          </a:p>
          <a:p>
            <a:endParaRPr lang="en-IN" dirty="0" smtClean="0"/>
          </a:p>
          <a:p>
            <a:endParaRPr lang="en-IN" dirty="0"/>
          </a:p>
          <a:p>
            <a:pPr marL="0" indent="0">
              <a:buNone/>
            </a:pPr>
            <a:endParaRPr lang="en-IN" dirty="0"/>
          </a:p>
        </p:txBody>
      </p:sp>
      <p:sp>
        <p:nvSpPr>
          <p:cNvPr id="6" name="TextBox 5"/>
          <p:cNvSpPr txBox="1"/>
          <p:nvPr/>
        </p:nvSpPr>
        <p:spPr>
          <a:xfrm>
            <a:off x="1046733" y="4349317"/>
            <a:ext cx="5551735" cy="2554545"/>
          </a:xfrm>
          <a:prstGeom prst="rect">
            <a:avLst/>
          </a:prstGeom>
          <a:noFill/>
        </p:spPr>
        <p:txBody>
          <a:bodyPr wrap="square" rtlCol="0">
            <a:spAutoFit/>
          </a:bodyPr>
          <a:lstStyle/>
          <a:p>
            <a:r>
              <a:rPr lang="en-IN" sz="1600" dirty="0"/>
              <a:t>- In Occupation Category 4,0,7 have the highest counts and least in  Category 8.</a:t>
            </a:r>
          </a:p>
          <a:p>
            <a:r>
              <a:rPr lang="en-IN" sz="1600" dirty="0"/>
              <a:t>- The second highest is in Category 8 and 14 in the train dataset</a:t>
            </a:r>
          </a:p>
          <a:p>
            <a:r>
              <a:rPr lang="en-IN" sz="1600" dirty="0"/>
              <a:t>- the categories 9,8,2,14,15,16 has </a:t>
            </a:r>
            <a:r>
              <a:rPr lang="en-IN" sz="1600" dirty="0" err="1"/>
              <a:t>predominence</a:t>
            </a:r>
            <a:r>
              <a:rPr lang="en-IN" sz="1600" dirty="0"/>
              <a:t> in the train dataset</a:t>
            </a:r>
          </a:p>
          <a:p>
            <a:r>
              <a:rPr lang="en-IN" sz="1600" dirty="0"/>
              <a:t> </a:t>
            </a:r>
          </a:p>
          <a:p>
            <a:r>
              <a:rPr lang="en-IN" sz="1600" dirty="0"/>
              <a:t>- The purchase count have the highest counts for 12,15,17 Category and </a:t>
            </a:r>
          </a:p>
          <a:p>
            <a:r>
              <a:rPr lang="en-IN" sz="1600" dirty="0"/>
              <a:t>- least in categories 9,19 in the dataset</a:t>
            </a:r>
          </a:p>
        </p:txBody>
      </p:sp>
      <p:sp>
        <p:nvSpPr>
          <p:cNvPr id="7" name="TextBox 6"/>
          <p:cNvSpPr txBox="1"/>
          <p:nvPr/>
        </p:nvSpPr>
        <p:spPr>
          <a:xfrm>
            <a:off x="6771383" y="4797152"/>
            <a:ext cx="5446341" cy="1323439"/>
          </a:xfrm>
          <a:prstGeom prst="rect">
            <a:avLst/>
          </a:prstGeom>
          <a:noFill/>
        </p:spPr>
        <p:txBody>
          <a:bodyPr wrap="square" rtlCol="0">
            <a:spAutoFit/>
          </a:bodyPr>
          <a:lstStyle/>
          <a:p>
            <a:r>
              <a:rPr lang="en-IN" sz="1600" dirty="0"/>
              <a:t>- Among the Occupation categories we can see that except in category 8 all the occupation categories are having highest in City category of C in terms of purchase counts</a:t>
            </a:r>
          </a:p>
          <a:p>
            <a:r>
              <a:rPr lang="en-IN" sz="1600" dirty="0"/>
              <a:t>- In almost all the occupation categories the City category A is least purchase counts</a:t>
            </a:r>
          </a:p>
        </p:txBody>
      </p:sp>
      <p:pic>
        <p:nvPicPr>
          <p:cNvPr id="8" name="Picture 7"/>
          <p:cNvPicPr/>
          <p:nvPr/>
        </p:nvPicPr>
        <p:blipFill>
          <a:blip r:embed="rId2"/>
          <a:stretch>
            <a:fillRect/>
          </a:stretch>
        </p:blipFill>
        <p:spPr>
          <a:xfrm>
            <a:off x="1010974" y="1916832"/>
            <a:ext cx="5587494" cy="2160240"/>
          </a:xfrm>
          <a:prstGeom prst="rect">
            <a:avLst/>
          </a:prstGeom>
        </p:spPr>
      </p:pic>
      <p:pic>
        <p:nvPicPr>
          <p:cNvPr id="9" name="Picture 8"/>
          <p:cNvPicPr/>
          <p:nvPr/>
        </p:nvPicPr>
        <p:blipFill>
          <a:blip r:embed="rId3"/>
          <a:stretch>
            <a:fillRect/>
          </a:stretch>
        </p:blipFill>
        <p:spPr>
          <a:xfrm>
            <a:off x="6599898" y="1929952"/>
            <a:ext cx="5731510" cy="2363144"/>
          </a:xfrm>
          <a:prstGeom prst="rect">
            <a:avLst/>
          </a:prstGeom>
        </p:spPr>
      </p:pic>
    </p:spTree>
    <p:extLst>
      <p:ext uri="{BB962C8B-B14F-4D97-AF65-F5344CB8AC3E}">
        <p14:creationId xmlns:p14="http://schemas.microsoft.com/office/powerpoint/2010/main" val="1464496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AB6F3E-917E-4390-8E4E-D52E55B22909}"/>
              </a:ext>
            </a:extLst>
          </p:cNvPr>
          <p:cNvSpPr>
            <a:spLocks noGrp="1"/>
          </p:cNvSpPr>
          <p:nvPr>
            <p:ph type="title"/>
          </p:nvPr>
        </p:nvSpPr>
        <p:spPr>
          <a:xfrm>
            <a:off x="1522413" y="116632"/>
            <a:ext cx="9829799" cy="572343"/>
          </a:xfrm>
        </p:spPr>
        <p:txBody>
          <a:bodyPr>
            <a:normAutofit fontScale="90000"/>
          </a:bodyPr>
          <a:lstStyle/>
          <a:p>
            <a:r>
              <a:rPr lang="en-IN" b="1" dirty="0"/>
              <a:t>Checking for outliers</a:t>
            </a:r>
            <a:endParaRPr lang="en-IN" dirty="0"/>
          </a:p>
        </p:txBody>
      </p:sp>
      <p:sp>
        <p:nvSpPr>
          <p:cNvPr id="3" name="Content Placeholder 2"/>
          <p:cNvSpPr>
            <a:spLocks noGrp="1"/>
          </p:cNvSpPr>
          <p:nvPr>
            <p:ph idx="1"/>
          </p:nvPr>
        </p:nvSpPr>
        <p:spPr/>
        <p:txBody>
          <a:bodyPr/>
          <a:lstStyle/>
          <a:p>
            <a:endParaRPr lang="en-IN" dirty="0" smtClean="0"/>
          </a:p>
          <a:p>
            <a:endParaRPr lang="en-IN" dirty="0"/>
          </a:p>
          <a:p>
            <a:endParaRPr lang="en-IN" dirty="0" smtClean="0"/>
          </a:p>
          <a:p>
            <a:endParaRPr lang="en-IN" dirty="0"/>
          </a:p>
          <a:p>
            <a:pPr marL="0" indent="0">
              <a:buNone/>
            </a:pPr>
            <a:endParaRPr lang="en-IN" dirty="0"/>
          </a:p>
        </p:txBody>
      </p:sp>
      <p:sp>
        <p:nvSpPr>
          <p:cNvPr id="6" name="TextBox 5"/>
          <p:cNvSpPr txBox="1"/>
          <p:nvPr/>
        </p:nvSpPr>
        <p:spPr>
          <a:xfrm>
            <a:off x="1046733" y="4349317"/>
            <a:ext cx="5551735" cy="1077218"/>
          </a:xfrm>
          <a:prstGeom prst="rect">
            <a:avLst/>
          </a:prstGeom>
          <a:noFill/>
        </p:spPr>
        <p:txBody>
          <a:bodyPr wrap="square" rtlCol="0">
            <a:spAutoFit/>
          </a:bodyPr>
          <a:lstStyle/>
          <a:p>
            <a:r>
              <a:rPr lang="en-IN" sz="1600" dirty="0"/>
              <a:t> - Among the Occupation categories 0 ,4 7 has the highest percentage of data in the three city categories</a:t>
            </a:r>
          </a:p>
          <a:p>
            <a:r>
              <a:rPr lang="en-IN" sz="1600" dirty="0"/>
              <a:t>- In almost all the occupation categories 8 8,18,19 are </a:t>
            </a:r>
            <a:r>
              <a:rPr lang="en-IN" sz="1600" dirty="0" err="1"/>
              <a:t>tyhe</a:t>
            </a:r>
            <a:r>
              <a:rPr lang="en-IN" sz="1600" dirty="0"/>
              <a:t> least counts with least data in the City category A  </a:t>
            </a:r>
          </a:p>
        </p:txBody>
      </p:sp>
      <p:pic>
        <p:nvPicPr>
          <p:cNvPr id="10" name="Picture 9"/>
          <p:cNvPicPr/>
          <p:nvPr/>
        </p:nvPicPr>
        <p:blipFill>
          <a:blip r:embed="rId2"/>
          <a:stretch>
            <a:fillRect/>
          </a:stretch>
        </p:blipFill>
        <p:spPr>
          <a:xfrm>
            <a:off x="1557908" y="2060848"/>
            <a:ext cx="4680520" cy="1839595"/>
          </a:xfrm>
          <a:prstGeom prst="rect">
            <a:avLst/>
          </a:prstGeom>
        </p:spPr>
      </p:pic>
      <p:pic>
        <p:nvPicPr>
          <p:cNvPr id="11" name="Picture 10"/>
          <p:cNvPicPr/>
          <p:nvPr/>
        </p:nvPicPr>
        <p:blipFill>
          <a:blip r:embed="rId3">
            <a:extLst>
              <a:ext uri="{28A0092B-C50C-407E-A947-70E740481C1C}">
                <a14:useLocalDpi xmlns:a14="http://schemas.microsoft.com/office/drawing/2010/main" val="0"/>
              </a:ext>
            </a:extLst>
          </a:blip>
          <a:srcRect/>
          <a:stretch>
            <a:fillRect/>
          </a:stretch>
        </p:blipFill>
        <p:spPr bwMode="auto">
          <a:xfrm>
            <a:off x="6742483" y="1700808"/>
            <a:ext cx="5446341" cy="4968552"/>
          </a:xfrm>
          <a:prstGeom prst="rect">
            <a:avLst/>
          </a:prstGeom>
          <a:noFill/>
        </p:spPr>
      </p:pic>
    </p:spTree>
    <p:extLst>
      <p:ext uri="{BB962C8B-B14F-4D97-AF65-F5344CB8AC3E}">
        <p14:creationId xmlns:p14="http://schemas.microsoft.com/office/powerpoint/2010/main" val="3155574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AB6F3E-917E-4390-8E4E-D52E55B22909}"/>
              </a:ext>
            </a:extLst>
          </p:cNvPr>
          <p:cNvSpPr>
            <a:spLocks noGrp="1"/>
          </p:cNvSpPr>
          <p:nvPr>
            <p:ph type="title"/>
          </p:nvPr>
        </p:nvSpPr>
        <p:spPr>
          <a:xfrm>
            <a:off x="1522413" y="116632"/>
            <a:ext cx="9829799" cy="572343"/>
          </a:xfrm>
        </p:spPr>
        <p:txBody>
          <a:bodyPr>
            <a:normAutofit fontScale="90000"/>
          </a:bodyPr>
          <a:lstStyle/>
          <a:p>
            <a:r>
              <a:rPr lang="en-IN" dirty="0"/>
              <a:t>Univariate Vizualization of Categorical columns:</a:t>
            </a:r>
          </a:p>
        </p:txBody>
      </p:sp>
      <p:sp>
        <p:nvSpPr>
          <p:cNvPr id="3" name="Content Placeholder 2"/>
          <p:cNvSpPr>
            <a:spLocks noGrp="1"/>
          </p:cNvSpPr>
          <p:nvPr>
            <p:ph idx="1"/>
          </p:nvPr>
        </p:nvSpPr>
        <p:spPr/>
        <p:txBody>
          <a:bodyPr/>
          <a:lstStyle/>
          <a:p>
            <a:endParaRPr lang="en-IN" dirty="0" smtClean="0"/>
          </a:p>
          <a:p>
            <a:endParaRPr lang="en-IN" dirty="0"/>
          </a:p>
          <a:p>
            <a:endParaRPr lang="en-IN" dirty="0" smtClean="0"/>
          </a:p>
          <a:p>
            <a:endParaRPr lang="en-IN" dirty="0"/>
          </a:p>
          <a:p>
            <a:pPr marL="0" indent="0">
              <a:buNone/>
            </a:pPr>
            <a:endParaRPr lang="en-IN" dirty="0"/>
          </a:p>
        </p:txBody>
      </p:sp>
      <p:sp>
        <p:nvSpPr>
          <p:cNvPr id="6" name="TextBox 5"/>
          <p:cNvSpPr txBox="1"/>
          <p:nvPr/>
        </p:nvSpPr>
        <p:spPr>
          <a:xfrm>
            <a:off x="1046733" y="4349317"/>
            <a:ext cx="5551735" cy="584775"/>
          </a:xfrm>
          <a:prstGeom prst="rect">
            <a:avLst/>
          </a:prstGeom>
          <a:noFill/>
        </p:spPr>
        <p:txBody>
          <a:bodyPr wrap="square" rtlCol="0">
            <a:spAutoFit/>
          </a:bodyPr>
          <a:lstStyle/>
          <a:p>
            <a:r>
              <a:rPr lang="en-IN" sz="1600" dirty="0"/>
              <a:t>We can see some </a:t>
            </a:r>
            <a:r>
              <a:rPr lang="en-IN" sz="1600" dirty="0" err="1"/>
              <a:t>outier</a:t>
            </a:r>
            <a:r>
              <a:rPr lang="en-IN" sz="1600" dirty="0"/>
              <a:t> in Product category1 in the dataset in the dataset</a:t>
            </a:r>
          </a:p>
        </p:txBody>
      </p:sp>
      <p:pic>
        <p:nvPicPr>
          <p:cNvPr id="7" name="Picture 6"/>
          <p:cNvPicPr/>
          <p:nvPr/>
        </p:nvPicPr>
        <p:blipFill>
          <a:blip r:embed="rId2"/>
          <a:stretch>
            <a:fillRect/>
          </a:stretch>
        </p:blipFill>
        <p:spPr>
          <a:xfrm>
            <a:off x="1125860" y="1988840"/>
            <a:ext cx="5731510" cy="1857375"/>
          </a:xfrm>
          <a:prstGeom prst="rect">
            <a:avLst/>
          </a:prstGeom>
        </p:spPr>
      </p:pic>
      <p:pic>
        <p:nvPicPr>
          <p:cNvPr id="8" name="Picture 7"/>
          <p:cNvPicPr/>
          <p:nvPr/>
        </p:nvPicPr>
        <p:blipFill>
          <a:blip r:embed="rId3"/>
          <a:stretch>
            <a:fillRect/>
          </a:stretch>
        </p:blipFill>
        <p:spPr>
          <a:xfrm>
            <a:off x="7246540" y="1124744"/>
            <a:ext cx="5090160" cy="5303520"/>
          </a:xfrm>
          <a:prstGeom prst="rect">
            <a:avLst/>
          </a:prstGeom>
        </p:spPr>
      </p:pic>
    </p:spTree>
    <p:extLst>
      <p:ext uri="{BB962C8B-B14F-4D97-AF65-F5344CB8AC3E}">
        <p14:creationId xmlns:p14="http://schemas.microsoft.com/office/powerpoint/2010/main" val="3076900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5AFB10-4610-4E90-B036-2E46D20B25E5}"/>
              </a:ext>
            </a:extLst>
          </p:cNvPr>
          <p:cNvSpPr>
            <a:spLocks noGrp="1"/>
          </p:cNvSpPr>
          <p:nvPr>
            <p:ph type="title"/>
          </p:nvPr>
        </p:nvSpPr>
        <p:spPr>
          <a:xfrm>
            <a:off x="1522413" y="381000"/>
            <a:ext cx="9829799" cy="1319808"/>
          </a:xfrm>
        </p:spPr>
        <p:txBody>
          <a:bodyPr/>
          <a:lstStyle/>
          <a:p>
            <a:r>
              <a:rPr lang="en-IN" dirty="0"/>
              <a:t>Conclusion:</a:t>
            </a:r>
          </a:p>
        </p:txBody>
      </p:sp>
      <p:sp>
        <p:nvSpPr>
          <p:cNvPr id="3" name="Content Placeholder 2">
            <a:extLst>
              <a:ext uri="{FF2B5EF4-FFF2-40B4-BE49-F238E27FC236}">
                <a16:creationId xmlns:a16="http://schemas.microsoft.com/office/drawing/2014/main" xmlns="" id="{BEF0F46B-4525-402B-8B70-52F18F4FC22F}"/>
              </a:ext>
            </a:extLst>
          </p:cNvPr>
          <p:cNvSpPr>
            <a:spLocks noGrp="1"/>
          </p:cNvSpPr>
          <p:nvPr>
            <p:ph idx="1"/>
          </p:nvPr>
        </p:nvSpPr>
        <p:spPr>
          <a:xfrm>
            <a:off x="1522413" y="1700808"/>
            <a:ext cx="9829799" cy="5157192"/>
          </a:xfrm>
        </p:spPr>
        <p:txBody>
          <a:bodyPr>
            <a:noAutofit/>
          </a:bodyPr>
          <a:lstStyle/>
          <a:p>
            <a:pPr>
              <a:lnSpc>
                <a:spcPct val="107000"/>
              </a:lnSpc>
              <a:spcBef>
                <a:spcPts val="300"/>
              </a:spcBef>
              <a:spcAft>
                <a:spcPts val="300"/>
              </a:spcAft>
              <a:buFont typeface="Wingdings" panose="05000000000000000000" pitchFamily="2" charset="2"/>
              <a:buChar char="ü"/>
            </a:pPr>
            <a:r>
              <a:rPr lang="en-IN" sz="1550" dirty="0">
                <a:effectLst/>
                <a:latin typeface="Century" panose="02040604050505020304" pitchFamily="18" charset="0"/>
                <a:ea typeface="Calibri" panose="020F0502020204030204" pitchFamily="34" charset="0"/>
                <a:cs typeface="Times New Roman" panose="02020603050405020304" pitchFamily="18" charset="0"/>
              </a:rPr>
              <a:t>In this project report, we have </a:t>
            </a:r>
            <a:r>
              <a:rPr lang="en-IN" sz="1550" dirty="0" smtClean="0">
                <a:effectLst/>
                <a:latin typeface="Century" panose="02040604050505020304" pitchFamily="18" charset="0"/>
                <a:ea typeface="Calibri" panose="020F0502020204030204" pitchFamily="34" charset="0"/>
                <a:cs typeface="Times New Roman" panose="02020603050405020304" pitchFamily="18" charset="0"/>
              </a:rPr>
              <a:t>used step </a:t>
            </a:r>
            <a:r>
              <a:rPr lang="en-IN" sz="1550" dirty="0">
                <a:effectLst/>
                <a:latin typeface="Century" panose="02040604050505020304" pitchFamily="18" charset="0"/>
                <a:ea typeface="Calibri" panose="020F0502020204030204" pitchFamily="34" charset="0"/>
                <a:cs typeface="Times New Roman" panose="02020603050405020304" pitchFamily="18" charset="0"/>
              </a:rPr>
              <a:t>by step procedure to </a:t>
            </a:r>
            <a:r>
              <a:rPr lang="en-IN" sz="1550" dirty="0" err="1">
                <a:effectLst/>
                <a:latin typeface="Century" panose="02040604050505020304" pitchFamily="18" charset="0"/>
                <a:ea typeface="Calibri" panose="020F0502020204030204" pitchFamily="34" charset="0"/>
                <a:cs typeface="Times New Roman" panose="02020603050405020304" pitchFamily="18" charset="0"/>
              </a:rPr>
              <a:t>analyze</a:t>
            </a:r>
            <a:r>
              <a:rPr lang="en-IN" sz="1550" dirty="0">
                <a:effectLst/>
                <a:latin typeface="Century" panose="02040604050505020304" pitchFamily="18" charset="0"/>
                <a:ea typeface="Calibri" panose="020F0502020204030204" pitchFamily="34" charset="0"/>
                <a:cs typeface="Times New Roman" panose="02020603050405020304" pitchFamily="18" charset="0"/>
              </a:rPr>
              <a:t> the dataset and finding the correlation between the features.</a:t>
            </a:r>
          </a:p>
          <a:p>
            <a:pPr>
              <a:lnSpc>
                <a:spcPct val="107000"/>
              </a:lnSpc>
              <a:spcBef>
                <a:spcPts val="300"/>
              </a:spcBef>
              <a:spcAft>
                <a:spcPts val="300"/>
              </a:spcAft>
              <a:buFont typeface="Wingdings" panose="05000000000000000000" pitchFamily="2" charset="2"/>
              <a:buChar char="ü"/>
            </a:pPr>
            <a:r>
              <a:rPr lang="en-IN" sz="1550" dirty="0">
                <a:effectLst/>
                <a:latin typeface="Century" panose="02040604050505020304" pitchFamily="18" charset="0"/>
                <a:ea typeface="Calibri" panose="020F0502020204030204" pitchFamily="34" charset="0"/>
                <a:cs typeface="Times New Roman" panose="02020603050405020304" pitchFamily="18" charset="0"/>
              </a:rPr>
              <a:t>Thus we can select the features which are correlated to each other and are independent in nature. The power of visualization has helped us in understanding the data by graphical representation it has made me to understand what data is trying to say.</a:t>
            </a:r>
          </a:p>
          <a:p>
            <a:pPr>
              <a:lnSpc>
                <a:spcPct val="107000"/>
              </a:lnSpc>
              <a:spcBef>
                <a:spcPts val="300"/>
              </a:spcBef>
              <a:spcAft>
                <a:spcPts val="300"/>
              </a:spcAft>
              <a:buFont typeface="Wingdings" panose="05000000000000000000" pitchFamily="2" charset="2"/>
              <a:buChar char="ü"/>
            </a:pPr>
            <a:r>
              <a:rPr lang="en-IN" sz="1550" dirty="0">
                <a:effectLst/>
                <a:latin typeface="Century" panose="02040604050505020304" pitchFamily="18" charset="0"/>
                <a:ea typeface="Calibri" panose="020F0502020204030204" pitchFamily="34" charset="0"/>
                <a:cs typeface="Times New Roman" panose="02020603050405020304" pitchFamily="18" charset="0"/>
              </a:rPr>
              <a:t> Data cleaning is one of the most important steps to remove unrealistic values and unnecessary values. </a:t>
            </a:r>
          </a:p>
          <a:p>
            <a:pPr>
              <a:lnSpc>
                <a:spcPct val="107000"/>
              </a:lnSpc>
              <a:spcBef>
                <a:spcPts val="300"/>
              </a:spcBef>
              <a:spcAft>
                <a:spcPts val="300"/>
              </a:spcAft>
              <a:buFont typeface="Wingdings" panose="05000000000000000000" pitchFamily="2" charset="2"/>
              <a:buChar char="ü"/>
            </a:pPr>
            <a:r>
              <a:rPr lang="en-IN" sz="1550" dirty="0" smtClean="0">
                <a:solidFill>
                  <a:srgbClr val="333333"/>
                </a:solidFill>
                <a:effectLst/>
                <a:latin typeface="Century" panose="02040604050505020304" pitchFamily="18" charset="0"/>
                <a:ea typeface="Calibri" panose="020F0502020204030204" pitchFamily="34" charset="0"/>
                <a:cs typeface="Calibri" panose="020F0502020204030204" pitchFamily="34" charset="0"/>
              </a:rPr>
              <a:t>Future </a:t>
            </a:r>
            <a:r>
              <a:rPr lang="en-IN" sz="1550" dirty="0">
                <a:solidFill>
                  <a:srgbClr val="333333"/>
                </a:solidFill>
                <a:effectLst/>
                <a:latin typeface="Century" panose="02040604050505020304" pitchFamily="18" charset="0"/>
                <a:ea typeface="Calibri" panose="020F0502020204030204" pitchFamily="34" charset="0"/>
                <a:cs typeface="Calibri" panose="020F0502020204030204" pitchFamily="34" charset="0"/>
              </a:rPr>
              <a:t>direction of research may consider incorporating additional </a:t>
            </a:r>
            <a:r>
              <a:rPr lang="en-IN" sz="1550" dirty="0" smtClean="0">
                <a:solidFill>
                  <a:srgbClr val="333333"/>
                </a:solidFill>
                <a:effectLst/>
                <a:latin typeface="Century" panose="02040604050505020304" pitchFamily="18" charset="0"/>
                <a:ea typeface="Calibri" panose="020F0502020204030204" pitchFamily="34" charset="0"/>
                <a:cs typeface="Calibri" panose="020F0502020204030204" pitchFamily="34" charset="0"/>
              </a:rPr>
              <a:t>purchase data </a:t>
            </a:r>
            <a:r>
              <a:rPr lang="en-IN" sz="1550" dirty="0">
                <a:solidFill>
                  <a:srgbClr val="333333"/>
                </a:solidFill>
                <a:effectLst/>
                <a:latin typeface="Century" panose="02040604050505020304" pitchFamily="18" charset="0"/>
                <a:ea typeface="Calibri" panose="020F0502020204030204" pitchFamily="34" charset="0"/>
                <a:cs typeface="Calibri" panose="020F0502020204030204" pitchFamily="34" charset="0"/>
              </a:rPr>
              <a:t>from a larger economical background with more features.</a:t>
            </a:r>
            <a:endParaRPr lang="en-IN" sz="1550" dirty="0">
              <a:effectLst/>
              <a:latin typeface="Century" panose="02040604050505020304" pitchFamily="18" charset="0"/>
              <a:ea typeface="Calibri" panose="020F0502020204030204" pitchFamily="34" charset="0"/>
              <a:cs typeface="Times New Roman" panose="02020603050405020304" pitchFamily="18" charset="0"/>
            </a:endParaRPr>
          </a:p>
          <a:p>
            <a:pPr marL="0" indent="0">
              <a:buNone/>
            </a:pPr>
            <a:endParaRPr lang="en-IN" sz="1550" dirty="0"/>
          </a:p>
        </p:txBody>
      </p:sp>
    </p:spTree>
    <p:extLst>
      <p:ext uri="{BB962C8B-B14F-4D97-AF65-F5344CB8AC3E}">
        <p14:creationId xmlns:p14="http://schemas.microsoft.com/office/powerpoint/2010/main" val="2810652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HeatMap</a:t>
            </a:r>
            <a:endParaRPr lang="en-IN" dirty="0"/>
          </a:p>
        </p:txBody>
      </p:sp>
      <p:pic>
        <p:nvPicPr>
          <p:cNvPr id="5" name="Picture 4"/>
          <p:cNvPicPr/>
          <p:nvPr/>
        </p:nvPicPr>
        <p:blipFill>
          <a:blip r:embed="rId2"/>
          <a:stretch>
            <a:fillRect/>
          </a:stretch>
        </p:blipFill>
        <p:spPr>
          <a:xfrm>
            <a:off x="909836" y="1844824"/>
            <a:ext cx="5455920" cy="5242560"/>
          </a:xfrm>
          <a:prstGeom prst="rect">
            <a:avLst/>
          </a:prstGeom>
        </p:spPr>
      </p:pic>
      <p:pic>
        <p:nvPicPr>
          <p:cNvPr id="6" name="Content Placeholder 5"/>
          <p:cNvPicPr>
            <a:picLocks noGrp="1"/>
          </p:cNvPicPr>
          <p:nvPr>
            <p:ph idx="1"/>
          </p:nvPr>
        </p:nvPicPr>
        <p:blipFill>
          <a:blip r:embed="rId3"/>
          <a:stretch>
            <a:fillRect/>
          </a:stretch>
        </p:blipFill>
        <p:spPr>
          <a:xfrm>
            <a:off x="6814492" y="1772816"/>
            <a:ext cx="5256592" cy="4752528"/>
          </a:xfrm>
          <a:prstGeom prst="rect">
            <a:avLst/>
          </a:prstGeom>
        </p:spPr>
      </p:pic>
    </p:spTree>
    <p:extLst>
      <p:ext uri="{BB962C8B-B14F-4D97-AF65-F5344CB8AC3E}">
        <p14:creationId xmlns:p14="http://schemas.microsoft.com/office/powerpoint/2010/main" val="3903593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B7EECC-136F-400D-9931-ADFE6E3C31DE}"/>
              </a:ext>
            </a:extLst>
          </p:cNvPr>
          <p:cNvSpPr>
            <a:spLocks noGrp="1"/>
          </p:cNvSpPr>
          <p:nvPr>
            <p:ph type="title"/>
          </p:nvPr>
        </p:nvSpPr>
        <p:spPr/>
        <p:txBody>
          <a:bodyPr/>
          <a:lstStyle/>
          <a:p>
            <a:r>
              <a:rPr lang="en-IN" dirty="0"/>
              <a:t>Analysis:</a:t>
            </a:r>
          </a:p>
        </p:txBody>
      </p:sp>
      <p:sp>
        <p:nvSpPr>
          <p:cNvPr id="3" name="Content Placeholder 2">
            <a:extLst>
              <a:ext uri="{FF2B5EF4-FFF2-40B4-BE49-F238E27FC236}">
                <a16:creationId xmlns:a16="http://schemas.microsoft.com/office/drawing/2014/main" xmlns="" id="{E4B3A8C0-A406-4DA4-8E8C-E4E8E163BC22}"/>
              </a:ext>
            </a:extLst>
          </p:cNvPr>
          <p:cNvSpPr>
            <a:spLocks noGrp="1"/>
          </p:cNvSpPr>
          <p:nvPr>
            <p:ph idx="1"/>
          </p:nvPr>
        </p:nvSpPr>
        <p:spPr/>
        <p:txBody>
          <a:bodyPr>
            <a:normAutofit/>
          </a:bodyPr>
          <a:lstStyle/>
          <a:p>
            <a:pPr marL="342900" lvl="0" indent="-342900">
              <a:lnSpc>
                <a:spcPct val="107000"/>
              </a:lnSpc>
              <a:buFont typeface="Wingdings" panose="05000000000000000000" pitchFamily="2" charset="2"/>
              <a:buChar char=""/>
            </a:pPr>
            <a:r>
              <a:rPr lang="en-IN" sz="2000" dirty="0">
                <a:latin typeface="Century" panose="02040604050505020304" pitchFamily="18" charset="0"/>
              </a:rPr>
              <a:t>I have used </a:t>
            </a:r>
            <a:r>
              <a:rPr lang="en-IN" sz="2000" dirty="0" err="1">
                <a:latin typeface="Century" panose="02040604050505020304" pitchFamily="18" charset="0"/>
              </a:rPr>
              <a:t>dist</a:t>
            </a:r>
            <a:r>
              <a:rPr lang="en-IN" sz="2000" dirty="0">
                <a:latin typeface="Century" panose="02040604050505020304" pitchFamily="18" charset="0"/>
              </a:rPr>
              <a:t> plot to check the skewness in numerical columns. </a:t>
            </a: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I have used bar plot for each of categorical feature that shows the relation with the </a:t>
            </a:r>
            <a:r>
              <a:rPr lang="en-IN" sz="2000" dirty="0" smtClean="0">
                <a:effectLst/>
                <a:latin typeface="Century" panose="02040604050505020304" pitchFamily="18" charset="0"/>
                <a:ea typeface="Calibri" panose="020F0502020204030204" pitchFamily="34" charset="0"/>
                <a:cs typeface="Times New Roman" panose="02020603050405020304" pitchFamily="18" charset="0"/>
              </a:rPr>
              <a:t>purchase </a:t>
            </a:r>
            <a:r>
              <a:rPr lang="en-IN" sz="2000" dirty="0">
                <a:effectLst/>
                <a:latin typeface="Century" panose="02040604050505020304" pitchFamily="18" charset="0"/>
                <a:ea typeface="Calibri" panose="020F0502020204030204" pitchFamily="34" charset="0"/>
                <a:cs typeface="Times New Roman" panose="02020603050405020304" pitchFamily="18" charset="0"/>
              </a:rPr>
              <a:t>for all the sub categories in each categorical feature. </a:t>
            </a:r>
          </a:p>
          <a:p>
            <a:pPr marL="342900" lvl="0" indent="-342900">
              <a:lnSpc>
                <a:spcPct val="107000"/>
              </a:lnSpc>
              <a:spcAft>
                <a:spcPts val="800"/>
              </a:spcAft>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And also for continuous numerical variables I have used </a:t>
            </a:r>
            <a:r>
              <a:rPr lang="en-IN" sz="2000" dirty="0" smtClean="0">
                <a:effectLst/>
                <a:latin typeface="Century" panose="02040604050505020304" pitchFamily="18" charset="0"/>
                <a:ea typeface="Calibri" panose="020F0502020204030204" pitchFamily="34" charset="0"/>
                <a:cs typeface="Times New Roman" panose="02020603050405020304" pitchFamily="18" charset="0"/>
              </a:rPr>
              <a:t>line plot to </a:t>
            </a:r>
            <a:r>
              <a:rPr lang="en-IN" sz="2000" dirty="0">
                <a:effectLst/>
                <a:latin typeface="Century" panose="02040604050505020304" pitchFamily="18" charset="0"/>
                <a:ea typeface="Calibri" panose="020F0502020204030204" pitchFamily="34" charset="0"/>
                <a:cs typeface="Times New Roman" panose="02020603050405020304" pitchFamily="18" charset="0"/>
              </a:rPr>
              <a:t>show the relationship between continuous numerical variable and target variable.</a:t>
            </a:r>
          </a:p>
          <a:p>
            <a:pPr marL="342900" lvl="0" indent="-342900">
              <a:lnSpc>
                <a:spcPct val="107000"/>
              </a:lnSpc>
              <a:spcAft>
                <a:spcPts val="800"/>
              </a:spcAft>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I found that there is a linear relationship between </a:t>
            </a:r>
            <a:r>
              <a:rPr lang="en-IN" sz="2000" dirty="0" smtClean="0">
                <a:effectLst/>
                <a:latin typeface="Century" panose="02040604050505020304" pitchFamily="18" charset="0"/>
                <a:ea typeface="Calibri" panose="020F0502020204030204" pitchFamily="34" charset="0"/>
                <a:cs typeface="Times New Roman" panose="02020603050405020304" pitchFamily="18" charset="0"/>
              </a:rPr>
              <a:t>features.</a:t>
            </a:r>
            <a:endParaRPr lang="en-IN" sz="2000" dirty="0">
              <a:latin typeface="Century" panose="02040604050505020304" pitchFamily="18" charset="0"/>
            </a:endParaRPr>
          </a:p>
        </p:txBody>
      </p:sp>
    </p:spTree>
    <p:extLst>
      <p:ext uri="{BB962C8B-B14F-4D97-AF65-F5344CB8AC3E}">
        <p14:creationId xmlns:p14="http://schemas.microsoft.com/office/powerpoint/2010/main" val="3272325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DB1F20-950A-4A75-839A-C7E9ABB0E8BD}"/>
              </a:ext>
            </a:extLst>
          </p:cNvPr>
          <p:cNvSpPr>
            <a:spLocks noGrp="1"/>
          </p:cNvSpPr>
          <p:nvPr>
            <p:ph type="title"/>
          </p:nvPr>
        </p:nvSpPr>
        <p:spPr/>
        <p:txBody>
          <a:bodyPr/>
          <a:lstStyle/>
          <a:p>
            <a:r>
              <a:rPr lang="en-IN" dirty="0"/>
              <a:t>Data Cleaning Steps:</a:t>
            </a:r>
          </a:p>
        </p:txBody>
      </p:sp>
      <p:sp>
        <p:nvSpPr>
          <p:cNvPr id="3" name="Content Placeholder 2">
            <a:extLst>
              <a:ext uri="{FF2B5EF4-FFF2-40B4-BE49-F238E27FC236}">
                <a16:creationId xmlns:a16="http://schemas.microsoft.com/office/drawing/2014/main" xmlns="" id="{8500CE34-64BF-4AD1-A2E6-80297C41FFE3}"/>
              </a:ext>
            </a:extLst>
          </p:cNvPr>
          <p:cNvSpPr>
            <a:spLocks noGrp="1"/>
          </p:cNvSpPr>
          <p:nvPr>
            <p:ph idx="1"/>
          </p:nvPr>
        </p:nvSpPr>
        <p:spPr/>
        <p:txBody>
          <a:bodyPr>
            <a:normAutofit/>
          </a:bodyPr>
          <a:lstStyle/>
          <a:p>
            <a:pPr>
              <a:buFont typeface="Wingdings" panose="05000000000000000000" pitchFamily="2" charset="2"/>
              <a:buChar char="ü"/>
            </a:pPr>
            <a:r>
              <a:rPr lang="en-IN" sz="2000" dirty="0" smtClean="0">
                <a:latin typeface="Century" panose="02040604050505020304" pitchFamily="18" charset="0"/>
              </a:rPr>
              <a:t>In </a:t>
            </a:r>
            <a:r>
              <a:rPr lang="en-IN" sz="2000" dirty="0">
                <a:latin typeface="Century" panose="02040604050505020304" pitchFamily="18" charset="0"/>
              </a:rPr>
              <a:t>my datasets I found null values, outliers and also skewness.</a:t>
            </a:r>
          </a:p>
          <a:p>
            <a:pPr>
              <a:buFont typeface="Wingdings" panose="05000000000000000000" pitchFamily="2" charset="2"/>
              <a:buChar char="ü"/>
            </a:pPr>
            <a:r>
              <a:rPr lang="en-IN" sz="2000" dirty="0">
                <a:effectLst/>
                <a:latin typeface="Century" panose="02040604050505020304" pitchFamily="18" charset="0"/>
                <a:ea typeface="Calibri" panose="020F0502020204030204" pitchFamily="34" charset="0"/>
                <a:cs typeface="Times New Roman" panose="02020603050405020304" pitchFamily="18" charset="0"/>
              </a:rPr>
              <a:t>I have used imputation method to replace null values. To remove outliers I have used Z-score method. And to remove skewness I have used yeo-</a:t>
            </a:r>
            <a:r>
              <a:rPr lang="en-IN" sz="2000" dirty="0" err="1">
                <a:effectLst/>
                <a:latin typeface="Century" panose="02040604050505020304" pitchFamily="18" charset="0"/>
                <a:ea typeface="Calibri" panose="020F0502020204030204" pitchFamily="34" charset="0"/>
                <a:cs typeface="Times New Roman" panose="02020603050405020304" pitchFamily="18" charset="0"/>
              </a:rPr>
              <a:t>johnson</a:t>
            </a:r>
            <a:r>
              <a:rPr lang="en-IN" sz="2000" dirty="0">
                <a:effectLst/>
                <a:latin typeface="Century" panose="02040604050505020304" pitchFamily="18" charset="0"/>
                <a:ea typeface="Calibri" panose="020F0502020204030204" pitchFamily="34" charset="0"/>
                <a:cs typeface="Times New Roman" panose="02020603050405020304" pitchFamily="18" charset="0"/>
              </a:rPr>
              <a:t> method. </a:t>
            </a:r>
          </a:p>
          <a:p>
            <a:pPr>
              <a:buFont typeface="Wingdings" panose="05000000000000000000" pitchFamily="2" charset="2"/>
              <a:buChar char="ü"/>
            </a:pPr>
            <a:r>
              <a:rPr lang="en-IN" sz="2000" dirty="0">
                <a:effectLst/>
                <a:latin typeface="Century" panose="02040604050505020304" pitchFamily="18" charset="0"/>
                <a:ea typeface="Calibri" panose="020F0502020204030204" pitchFamily="34" charset="0"/>
                <a:cs typeface="Times New Roman" panose="02020603050405020304" pitchFamily="18" charset="0"/>
              </a:rPr>
              <a:t>To encode the categorical columns I have use Label Encoding. </a:t>
            </a:r>
          </a:p>
          <a:p>
            <a:pPr>
              <a:buFont typeface="Wingdings" panose="05000000000000000000" pitchFamily="2" charset="2"/>
              <a:buChar char="ü"/>
            </a:pPr>
            <a:r>
              <a:rPr lang="en-IN" sz="2000" dirty="0">
                <a:effectLst/>
                <a:latin typeface="Century" panose="02040604050505020304" pitchFamily="18" charset="0"/>
                <a:ea typeface="Calibri" panose="020F0502020204030204" pitchFamily="34" charset="0"/>
                <a:cs typeface="Times New Roman" panose="02020603050405020304" pitchFamily="18" charset="0"/>
              </a:rPr>
              <a:t>Use of Pearson’s correlation coefficient to check the correlation between dependent and independent features. </a:t>
            </a:r>
          </a:p>
          <a:p>
            <a:pPr>
              <a:buFont typeface="Wingdings" panose="05000000000000000000" pitchFamily="2" charset="2"/>
              <a:buChar char="ü"/>
            </a:pPr>
            <a:r>
              <a:rPr lang="en-IN" sz="2000" dirty="0">
                <a:effectLst/>
                <a:latin typeface="Century" panose="02040604050505020304" pitchFamily="18" charset="0"/>
                <a:ea typeface="Calibri" panose="020F0502020204030204" pitchFamily="34" charset="0"/>
                <a:cs typeface="Times New Roman" panose="02020603050405020304" pitchFamily="18" charset="0"/>
              </a:rPr>
              <a:t>Also I have used standardization. Then followed by model building with all regression algorithms.</a:t>
            </a:r>
            <a:endParaRPr lang="en-IN" sz="2000" dirty="0">
              <a:latin typeface="Century" panose="02040604050505020304" pitchFamily="18" charset="0"/>
            </a:endParaRPr>
          </a:p>
        </p:txBody>
      </p:sp>
    </p:spTree>
    <p:extLst>
      <p:ext uri="{BB962C8B-B14F-4D97-AF65-F5344CB8AC3E}">
        <p14:creationId xmlns:p14="http://schemas.microsoft.com/office/powerpoint/2010/main" val="1767448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DCA6D4-2574-4EE8-A827-017D639C7FC7}"/>
              </a:ext>
            </a:extLst>
          </p:cNvPr>
          <p:cNvSpPr>
            <a:spLocks noGrp="1"/>
          </p:cNvSpPr>
          <p:nvPr>
            <p:ph type="title"/>
          </p:nvPr>
        </p:nvSpPr>
        <p:spPr/>
        <p:txBody>
          <a:bodyPr/>
          <a:lstStyle/>
          <a:p>
            <a:r>
              <a:rPr lang="en-IN" dirty="0"/>
              <a:t>Overview:</a:t>
            </a:r>
          </a:p>
        </p:txBody>
      </p:sp>
      <p:sp>
        <p:nvSpPr>
          <p:cNvPr id="3" name="Content Placeholder 2">
            <a:extLst>
              <a:ext uri="{FF2B5EF4-FFF2-40B4-BE49-F238E27FC236}">
                <a16:creationId xmlns:a16="http://schemas.microsoft.com/office/drawing/2014/main" xmlns="" id="{8A9EA786-E6B5-4CB5-9D6D-FE86AD033231}"/>
              </a:ext>
            </a:extLst>
          </p:cNvPr>
          <p:cNvSpPr>
            <a:spLocks noGrp="1"/>
          </p:cNvSpPr>
          <p:nvPr>
            <p:ph idx="1"/>
          </p:nvPr>
        </p:nvSpPr>
        <p:spPr/>
        <p:txBody>
          <a:bodyPr/>
          <a:lstStyle/>
          <a:p>
            <a:pPr>
              <a:buFont typeface="Wingdings" panose="05000000000000000000" pitchFamily="2" charset="2"/>
              <a:buChar char="ü"/>
            </a:pPr>
            <a:r>
              <a:rPr lang="en-US" sz="2400" dirty="0">
                <a:solidFill>
                  <a:schemeClr val="tx2"/>
                </a:solidFill>
                <a:latin typeface="Century" panose="02040604050505020304" pitchFamily="18" charset="0"/>
              </a:rPr>
              <a:t>In this particular presentation we will be looking on:</a:t>
            </a:r>
          </a:p>
          <a:p>
            <a:pPr lvl="1"/>
            <a:r>
              <a:rPr lang="en-US" dirty="0">
                <a:solidFill>
                  <a:schemeClr val="tx2"/>
                </a:solidFill>
                <a:latin typeface="Century" panose="02040604050505020304" pitchFamily="18" charset="0"/>
              </a:rPr>
              <a:t>How to analyze the dataset of </a:t>
            </a:r>
            <a:r>
              <a:rPr lang="en-US" dirty="0">
                <a:solidFill>
                  <a:schemeClr val="tx2"/>
                </a:solidFill>
                <a:latin typeface="Century" panose="02040604050505020304" pitchFamily="18" charset="0"/>
              </a:rPr>
              <a:t>BLACK FRIDAY </a:t>
            </a:r>
            <a:r>
              <a:rPr lang="en-US" dirty="0" smtClean="0">
                <a:solidFill>
                  <a:schemeClr val="tx2"/>
                </a:solidFill>
                <a:latin typeface="Century" panose="02040604050505020304" pitchFamily="18" charset="0"/>
              </a:rPr>
              <a:t>PREDICTION</a:t>
            </a:r>
            <a:r>
              <a:rPr lang="en-US" dirty="0" smtClean="0">
                <a:solidFill>
                  <a:schemeClr val="tx2"/>
                </a:solidFill>
                <a:latin typeface="Century" panose="02040604050505020304" pitchFamily="18" charset="0"/>
              </a:rPr>
              <a:t>.</a:t>
            </a:r>
            <a:endParaRPr lang="en-US" dirty="0">
              <a:solidFill>
                <a:schemeClr val="tx2"/>
              </a:solidFill>
              <a:latin typeface="Century" panose="02040604050505020304" pitchFamily="18" charset="0"/>
            </a:endParaRPr>
          </a:p>
          <a:p>
            <a:pPr lvl="1"/>
            <a:r>
              <a:rPr lang="en-US" dirty="0">
                <a:solidFill>
                  <a:schemeClr val="tx2"/>
                </a:solidFill>
                <a:latin typeface="Century" panose="02040604050505020304" pitchFamily="18" charset="0"/>
              </a:rPr>
              <a:t>What are the EDA steps in cleaning the dataset.</a:t>
            </a:r>
          </a:p>
          <a:p>
            <a:pPr lvl="1"/>
            <a:r>
              <a:rPr lang="en-US" dirty="0">
                <a:solidFill>
                  <a:schemeClr val="tx2"/>
                </a:solidFill>
                <a:latin typeface="Century" panose="02040604050505020304" pitchFamily="18" charset="0"/>
              </a:rPr>
              <a:t>Overall analysis on the problem.</a:t>
            </a:r>
          </a:p>
          <a:p>
            <a:endParaRPr lang="en-IN" dirty="0"/>
          </a:p>
        </p:txBody>
      </p:sp>
    </p:spTree>
    <p:extLst>
      <p:ext uri="{BB962C8B-B14F-4D97-AF65-F5344CB8AC3E}">
        <p14:creationId xmlns:p14="http://schemas.microsoft.com/office/powerpoint/2010/main" val="315421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996A01-906C-4F39-89D2-6A73C0000004}"/>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xmlns="" id="{E09D721E-6BEE-479A-9984-32A1EC00F53D}"/>
              </a:ext>
            </a:extLst>
          </p:cNvPr>
          <p:cNvSpPr>
            <a:spLocks noGrp="1"/>
          </p:cNvSpPr>
          <p:nvPr>
            <p:ph idx="1"/>
          </p:nvPr>
        </p:nvSpPr>
        <p:spPr>
          <a:xfrm>
            <a:off x="1522413" y="1772816"/>
            <a:ext cx="9829799" cy="5040560"/>
          </a:xfrm>
        </p:spPr>
        <p:txBody>
          <a:bodyPr>
            <a:normAutofit/>
          </a:bodyPr>
          <a:lstStyle/>
          <a:p>
            <a:pPr marL="0" indent="0">
              <a:buNone/>
            </a:pPr>
            <a:r>
              <a:rPr lang="en-US" sz="1800" dirty="0"/>
              <a:t>A retail company “ABC Private Limited” wants to understand the customer purchase </a:t>
            </a:r>
            <a:r>
              <a:rPr lang="en-US" sz="1800" dirty="0" err="1"/>
              <a:t>behaviour</a:t>
            </a:r>
            <a:r>
              <a:rPr lang="en-US" sz="1800" dirty="0"/>
              <a:t> (specifically, purchase amount) against various products of different categories. They have shared purchase summary of various customers for selected high volume products from last month. The data set also contains customer demographics (age, gender, marital status, </a:t>
            </a:r>
            <a:r>
              <a:rPr lang="en-US" sz="1800" dirty="0" err="1"/>
              <a:t>city_type</a:t>
            </a:r>
            <a:r>
              <a:rPr lang="en-US" sz="1800" dirty="0"/>
              <a:t>, </a:t>
            </a:r>
            <a:r>
              <a:rPr lang="en-US" sz="1800" dirty="0" err="1"/>
              <a:t>stay_in_current_city</a:t>
            </a:r>
            <a:r>
              <a:rPr lang="en-US" sz="1800" dirty="0"/>
              <a:t>), product details (</a:t>
            </a:r>
            <a:r>
              <a:rPr lang="en-US" sz="1800" dirty="0" err="1"/>
              <a:t>product_id</a:t>
            </a:r>
            <a:r>
              <a:rPr lang="en-US" sz="1800" dirty="0"/>
              <a:t> and product category) and Total </a:t>
            </a:r>
            <a:r>
              <a:rPr lang="en-US" sz="1800" dirty="0" err="1"/>
              <a:t>purchase_amount</a:t>
            </a:r>
            <a:r>
              <a:rPr lang="en-US" sz="1800" dirty="0"/>
              <a:t> from last month. Now, they want to build a model to predict the purchase amount of customer against various products which will help them to create personalized offer for customers against different products.</a:t>
            </a:r>
            <a:endParaRPr lang="en-IN" sz="2000" dirty="0">
              <a:latin typeface="Century" panose="02040604050505020304" pitchFamily="18" charset="0"/>
            </a:endParaRPr>
          </a:p>
        </p:txBody>
      </p:sp>
    </p:spTree>
    <p:extLst>
      <p:ext uri="{BB962C8B-B14F-4D97-AF65-F5344CB8AC3E}">
        <p14:creationId xmlns:p14="http://schemas.microsoft.com/office/powerpoint/2010/main" val="133279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B40425-56F5-4ED4-BC84-D0D948728B53}"/>
              </a:ext>
            </a:extLst>
          </p:cNvPr>
          <p:cNvSpPr>
            <a:spLocks noGrp="1"/>
          </p:cNvSpPr>
          <p:nvPr>
            <p:ph type="title"/>
          </p:nvPr>
        </p:nvSpPr>
        <p:spPr/>
        <p:txBody>
          <a:bodyPr/>
          <a:lstStyle/>
          <a:p>
            <a:r>
              <a:rPr lang="en-IN" dirty="0"/>
              <a:t>Exploratory Data Analysis:</a:t>
            </a:r>
          </a:p>
        </p:txBody>
      </p:sp>
      <p:sp>
        <p:nvSpPr>
          <p:cNvPr id="3" name="Content Placeholder 2">
            <a:extLst>
              <a:ext uri="{FF2B5EF4-FFF2-40B4-BE49-F238E27FC236}">
                <a16:creationId xmlns:a16="http://schemas.microsoft.com/office/drawing/2014/main" xmlns="" id="{F0E5FD44-C34C-44B0-9780-EB76B2438FED}"/>
              </a:ext>
            </a:extLst>
          </p:cNvPr>
          <p:cNvSpPr>
            <a:spLocks noGrp="1"/>
          </p:cNvSpPr>
          <p:nvPr>
            <p:ph idx="1"/>
          </p:nvPr>
        </p:nvSpPr>
        <p:spPr>
          <a:xfrm>
            <a:off x="1522413" y="1772816"/>
            <a:ext cx="9829799" cy="5085184"/>
          </a:xfrm>
        </p:spPr>
        <p:txBody>
          <a:bodyPr>
            <a:noAutofit/>
          </a:bodyPr>
          <a:lstStyle/>
          <a:p>
            <a:pPr marL="342900" lvl="0" indent="-342900">
              <a:lnSpc>
                <a:spcPct val="107000"/>
              </a:lnSpc>
              <a:buFont typeface="Wingdings" panose="05000000000000000000" pitchFamily="2" charset="2"/>
              <a:buChar char=""/>
            </a:pPr>
            <a:r>
              <a:rPr lang="en-IN" sz="1800" dirty="0" smtClean="0">
                <a:effectLst/>
                <a:latin typeface="Century" panose="02040604050505020304" pitchFamily="18" charset="0"/>
                <a:ea typeface="Calibri" panose="020F0502020204030204" pitchFamily="34" charset="0"/>
                <a:cs typeface="Times New Roman" panose="02020603050405020304" pitchFamily="18" charset="0"/>
              </a:rPr>
              <a:t>I </a:t>
            </a:r>
            <a:r>
              <a:rPr lang="en-IN" sz="1800" dirty="0">
                <a:effectLst/>
                <a:latin typeface="Century" panose="02040604050505020304" pitchFamily="18" charset="0"/>
                <a:ea typeface="Calibri" panose="020F0502020204030204" pitchFamily="34" charset="0"/>
                <a:cs typeface="Times New Roman" panose="02020603050405020304" pitchFamily="18" charset="0"/>
              </a:rPr>
              <a:t>have imported required libraries and I have imported the dataset which was in excel format. </a:t>
            </a:r>
          </a:p>
          <a:p>
            <a:pPr marL="342900" lvl="0" indent="-342900">
              <a:lnSpc>
                <a:spcPct val="107000"/>
              </a:lnSpc>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Then I did all th</a:t>
            </a:r>
            <a:r>
              <a:rPr lang="en-IN" sz="1800" dirty="0">
                <a:effectLst/>
                <a:latin typeface="Century" panose="02040604050505020304" pitchFamily="18" charset="0"/>
                <a:ea typeface="Calibri" panose="020F0502020204030204" pitchFamily="34" charset="0"/>
                <a:cs typeface="Calibri" panose="020F0502020204030204" pitchFamily="34" charset="0"/>
              </a:rPr>
              <a:t>e  statistical analysis like checking shape, </a:t>
            </a:r>
            <a:r>
              <a:rPr lang="en-IN" sz="1800" dirty="0" err="1">
                <a:effectLst/>
                <a:latin typeface="Century" panose="02040604050505020304" pitchFamily="18" charset="0"/>
                <a:ea typeface="Calibri" panose="020F0502020204030204" pitchFamily="34" charset="0"/>
                <a:cs typeface="Calibri" panose="020F0502020204030204" pitchFamily="34" charset="0"/>
              </a:rPr>
              <a:t>nunique</a:t>
            </a:r>
            <a:r>
              <a:rPr lang="en-IN" sz="1800" dirty="0">
                <a:effectLst/>
                <a:latin typeface="Century" panose="02040604050505020304" pitchFamily="18" charset="0"/>
                <a:ea typeface="Calibri" panose="020F0502020204030204" pitchFamily="34" charset="0"/>
                <a:cs typeface="Calibri" panose="020F0502020204030204" pitchFamily="34" charset="0"/>
              </a:rPr>
              <a:t>, value counts, info etc….. </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Calibri" panose="020F0502020204030204" pitchFamily="34" charset="0"/>
              </a:rPr>
              <a:t>While checking for null values I found null values in the dataset and I replaced them using imputation technique.</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Calibri" panose="020F0502020204030204" pitchFamily="34" charset="0"/>
              </a:rPr>
              <a:t>I have also </a:t>
            </a:r>
            <a:r>
              <a:rPr lang="en-IN" sz="1800" dirty="0" err="1">
                <a:effectLst/>
                <a:latin typeface="Century" panose="02040604050505020304" pitchFamily="18" charset="0"/>
                <a:ea typeface="Calibri" panose="020F0502020204030204" pitchFamily="34" charset="0"/>
                <a:cs typeface="Calibri" panose="020F0502020204030204" pitchFamily="34" charset="0"/>
              </a:rPr>
              <a:t>droped</a:t>
            </a:r>
            <a:r>
              <a:rPr lang="en-IN" sz="1800" dirty="0">
                <a:effectLst/>
                <a:latin typeface="Century" panose="02040604050505020304" pitchFamily="18" charset="0"/>
                <a:ea typeface="Calibri" panose="020F0502020204030204" pitchFamily="34" charset="0"/>
                <a:cs typeface="Calibri" panose="020F0502020204030204" pitchFamily="34" charset="0"/>
              </a:rPr>
              <a:t> </a:t>
            </a:r>
            <a:r>
              <a:rPr lang="en-IN" sz="1800" dirty="0" smtClean="0">
                <a:effectLst/>
                <a:latin typeface="Century" panose="02040604050505020304" pitchFamily="18" charset="0"/>
                <a:ea typeface="Calibri" panose="020F0502020204030204" pitchFamily="34" charset="0"/>
                <a:cs typeface="Calibri" panose="020F0502020204030204" pitchFamily="34" charset="0"/>
              </a:rPr>
              <a:t>Unnamed:0</a:t>
            </a:r>
            <a:r>
              <a:rPr lang="en-IN" sz="1800" dirty="0" smtClean="0">
                <a:solidFill>
                  <a:srgbClr val="000000"/>
                </a:solidFill>
                <a:effectLst/>
                <a:latin typeface="Century" panose="02040604050505020304" pitchFamily="18" charset="0"/>
                <a:ea typeface="Calibri" panose="020F0502020204030204" pitchFamily="34" charset="0"/>
                <a:cs typeface="Calibri" panose="020F0502020204030204" pitchFamily="34" charset="0"/>
              </a:rPr>
              <a:t> </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column as I found they are useless.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Next as a part of feature extraction I converted the data types of all the columns and I have extracted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usefull</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information from the raw dataset. Thinking that this data will help us more than raw data.</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75689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5AA67E-7C9F-4E66-93A5-3B34B52D1366}"/>
              </a:ext>
            </a:extLst>
          </p:cNvPr>
          <p:cNvSpPr>
            <a:spLocks noGrp="1"/>
          </p:cNvSpPr>
          <p:nvPr>
            <p:ph type="title"/>
          </p:nvPr>
        </p:nvSpPr>
        <p:spPr/>
        <p:txBody>
          <a:bodyPr/>
          <a:lstStyle/>
          <a:p>
            <a:r>
              <a:rPr lang="en-IN" smtClean="0"/>
              <a:t>Univariate Visualization of numerical columns:</a:t>
            </a:r>
            <a:endParaRPr lang="en-IN" dirty="0"/>
          </a:p>
        </p:txBody>
      </p:sp>
      <p:pic>
        <p:nvPicPr>
          <p:cNvPr id="5" name="Content Placeholder 4"/>
          <p:cNvPicPr>
            <a:picLocks noGrp="1"/>
          </p:cNvPicPr>
          <p:nvPr>
            <p:ph idx="1"/>
          </p:nvPr>
        </p:nvPicPr>
        <p:blipFill>
          <a:blip r:embed="rId2"/>
          <a:stretch>
            <a:fillRect/>
          </a:stretch>
        </p:blipFill>
        <p:spPr>
          <a:xfrm>
            <a:off x="1413892" y="1988840"/>
            <a:ext cx="5209534" cy="4187825"/>
          </a:xfrm>
          <a:prstGeom prst="rect">
            <a:avLst/>
          </a:prstGeom>
        </p:spPr>
      </p:pic>
      <p:pic>
        <p:nvPicPr>
          <p:cNvPr id="8" name="Picture 7"/>
          <p:cNvPicPr/>
          <p:nvPr/>
        </p:nvPicPr>
        <p:blipFill>
          <a:blip r:embed="rId3"/>
          <a:stretch>
            <a:fillRect/>
          </a:stretch>
        </p:blipFill>
        <p:spPr>
          <a:xfrm>
            <a:off x="6094412" y="2060848"/>
            <a:ext cx="5731510" cy="4095115"/>
          </a:xfrm>
          <a:prstGeom prst="rect">
            <a:avLst/>
          </a:prstGeom>
        </p:spPr>
      </p:pic>
      <p:sp>
        <p:nvSpPr>
          <p:cNvPr id="4" name="TextBox 3"/>
          <p:cNvSpPr txBox="1"/>
          <p:nvPr/>
        </p:nvSpPr>
        <p:spPr>
          <a:xfrm>
            <a:off x="1629916" y="1772816"/>
            <a:ext cx="1656184" cy="646331"/>
          </a:xfrm>
          <a:prstGeom prst="rect">
            <a:avLst/>
          </a:prstGeom>
          <a:noFill/>
        </p:spPr>
        <p:txBody>
          <a:bodyPr wrap="square" rtlCol="0">
            <a:spAutoFit/>
          </a:bodyPr>
          <a:lstStyle/>
          <a:p>
            <a:r>
              <a:rPr lang="en-IN" b="1" u="sng" dirty="0" err="1"/>
              <a:t>Testdata</a:t>
            </a:r>
            <a:endParaRPr lang="en-IN" dirty="0"/>
          </a:p>
          <a:p>
            <a:endParaRPr lang="en-IN" dirty="0"/>
          </a:p>
        </p:txBody>
      </p:sp>
      <p:sp>
        <p:nvSpPr>
          <p:cNvPr id="9" name="TextBox 8"/>
          <p:cNvSpPr txBox="1"/>
          <p:nvPr/>
        </p:nvSpPr>
        <p:spPr>
          <a:xfrm>
            <a:off x="6382444" y="1772816"/>
            <a:ext cx="1440160" cy="646331"/>
          </a:xfrm>
          <a:prstGeom prst="rect">
            <a:avLst/>
          </a:prstGeom>
          <a:noFill/>
        </p:spPr>
        <p:txBody>
          <a:bodyPr wrap="square" rtlCol="0">
            <a:spAutoFit/>
          </a:bodyPr>
          <a:lstStyle/>
          <a:p>
            <a:r>
              <a:rPr lang="en-IN" b="1" u="sng" dirty="0" err="1"/>
              <a:t>Traindata</a:t>
            </a:r>
            <a:endParaRPr lang="en-IN" dirty="0"/>
          </a:p>
          <a:p>
            <a:endParaRPr lang="en-IN" dirty="0"/>
          </a:p>
        </p:txBody>
      </p:sp>
      <p:sp>
        <p:nvSpPr>
          <p:cNvPr id="10" name="TextBox 9"/>
          <p:cNvSpPr txBox="1"/>
          <p:nvPr/>
        </p:nvSpPr>
        <p:spPr>
          <a:xfrm>
            <a:off x="1413892" y="6309320"/>
            <a:ext cx="10774933" cy="646331"/>
          </a:xfrm>
          <a:prstGeom prst="rect">
            <a:avLst/>
          </a:prstGeom>
          <a:noFill/>
        </p:spPr>
        <p:txBody>
          <a:bodyPr wrap="square" rtlCol="0">
            <a:spAutoFit/>
          </a:bodyPr>
          <a:lstStyle/>
          <a:p>
            <a:r>
              <a:rPr lang="en-US" dirty="0" smtClean="0"/>
              <a:t>We </a:t>
            </a:r>
            <a:r>
              <a:rPr lang="en-US" dirty="0"/>
              <a:t>can clearly see that there is </a:t>
            </a:r>
            <a:r>
              <a:rPr lang="en-US" dirty="0" err="1"/>
              <a:t>skewness</a:t>
            </a:r>
            <a:r>
              <a:rPr lang="en-US" dirty="0"/>
              <a:t> in most of the columns so we have to treat them using suitable methods</a:t>
            </a:r>
            <a:endParaRPr lang="en-IN" dirty="0"/>
          </a:p>
        </p:txBody>
      </p:sp>
    </p:spTree>
    <p:extLst>
      <p:ext uri="{BB962C8B-B14F-4D97-AF65-F5344CB8AC3E}">
        <p14:creationId xmlns:p14="http://schemas.microsoft.com/office/powerpoint/2010/main" val="3620510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AB6F3E-917E-4390-8E4E-D52E55B22909}"/>
              </a:ext>
            </a:extLst>
          </p:cNvPr>
          <p:cNvSpPr>
            <a:spLocks noGrp="1"/>
          </p:cNvSpPr>
          <p:nvPr>
            <p:ph type="title"/>
          </p:nvPr>
        </p:nvSpPr>
        <p:spPr>
          <a:xfrm>
            <a:off x="1522413" y="116632"/>
            <a:ext cx="9829799" cy="572343"/>
          </a:xfrm>
        </p:spPr>
        <p:txBody>
          <a:bodyPr>
            <a:normAutofit fontScale="90000"/>
          </a:bodyPr>
          <a:lstStyle/>
          <a:p>
            <a:r>
              <a:rPr lang="en-IN" dirty="0"/>
              <a:t>Univariate Vizualization of Categorical columns:</a:t>
            </a:r>
          </a:p>
        </p:txBody>
      </p:sp>
      <p:sp>
        <p:nvSpPr>
          <p:cNvPr id="3" name="Content Placeholder 2"/>
          <p:cNvSpPr>
            <a:spLocks noGrp="1"/>
          </p:cNvSpPr>
          <p:nvPr>
            <p:ph idx="1"/>
          </p:nvPr>
        </p:nvSpPr>
        <p:spPr/>
        <p:txBody>
          <a:bodyPr/>
          <a:lstStyle/>
          <a:p>
            <a:endParaRPr lang="en-IN" dirty="0" smtClean="0"/>
          </a:p>
          <a:p>
            <a:endParaRPr lang="en-IN" dirty="0"/>
          </a:p>
          <a:p>
            <a:endParaRPr lang="en-IN" dirty="0" smtClean="0"/>
          </a:p>
          <a:p>
            <a:endParaRPr lang="en-IN" dirty="0"/>
          </a:p>
          <a:p>
            <a:pPr marL="0" indent="0">
              <a:buNone/>
            </a:pPr>
            <a:endParaRPr lang="en-IN" dirty="0"/>
          </a:p>
        </p:txBody>
      </p:sp>
      <p:pic>
        <p:nvPicPr>
          <p:cNvPr id="10" name="Picture 9"/>
          <p:cNvPicPr/>
          <p:nvPr/>
        </p:nvPicPr>
        <p:blipFill>
          <a:blip r:embed="rId2"/>
          <a:stretch>
            <a:fillRect/>
          </a:stretch>
        </p:blipFill>
        <p:spPr>
          <a:xfrm>
            <a:off x="2950423" y="1772816"/>
            <a:ext cx="3312368" cy="1728192"/>
          </a:xfrm>
          <a:prstGeom prst="rect">
            <a:avLst/>
          </a:prstGeom>
        </p:spPr>
      </p:pic>
      <p:pic>
        <p:nvPicPr>
          <p:cNvPr id="11" name="Picture 10"/>
          <p:cNvPicPr/>
          <p:nvPr/>
        </p:nvPicPr>
        <p:blipFill>
          <a:blip r:embed="rId3"/>
          <a:stretch>
            <a:fillRect/>
          </a:stretch>
        </p:blipFill>
        <p:spPr>
          <a:xfrm>
            <a:off x="8552948" y="1793051"/>
            <a:ext cx="3635877" cy="1851974"/>
          </a:xfrm>
          <a:prstGeom prst="rect">
            <a:avLst/>
          </a:prstGeom>
        </p:spPr>
      </p:pic>
      <p:sp>
        <p:nvSpPr>
          <p:cNvPr id="4" name="TextBox 3"/>
          <p:cNvSpPr txBox="1"/>
          <p:nvPr/>
        </p:nvSpPr>
        <p:spPr>
          <a:xfrm>
            <a:off x="1413892" y="1772816"/>
            <a:ext cx="1872208" cy="369332"/>
          </a:xfrm>
          <a:prstGeom prst="rect">
            <a:avLst/>
          </a:prstGeom>
          <a:noFill/>
        </p:spPr>
        <p:txBody>
          <a:bodyPr wrap="square" rtlCol="0">
            <a:spAutoFit/>
          </a:bodyPr>
          <a:lstStyle/>
          <a:p>
            <a:r>
              <a:rPr lang="en-IN" b="1" u="sng" dirty="0" err="1" smtClean="0"/>
              <a:t>Traindata</a:t>
            </a:r>
            <a:endParaRPr lang="en-IN" dirty="0"/>
          </a:p>
        </p:txBody>
      </p:sp>
      <p:sp>
        <p:nvSpPr>
          <p:cNvPr id="5" name="TextBox 4"/>
          <p:cNvSpPr txBox="1"/>
          <p:nvPr/>
        </p:nvSpPr>
        <p:spPr>
          <a:xfrm>
            <a:off x="7462564" y="1772816"/>
            <a:ext cx="1224136" cy="646331"/>
          </a:xfrm>
          <a:prstGeom prst="rect">
            <a:avLst/>
          </a:prstGeom>
          <a:noFill/>
        </p:spPr>
        <p:txBody>
          <a:bodyPr wrap="square" rtlCol="0">
            <a:spAutoFit/>
          </a:bodyPr>
          <a:lstStyle/>
          <a:p>
            <a:r>
              <a:rPr lang="en-IN" b="1" u="sng" dirty="0" err="1"/>
              <a:t>Testdata</a:t>
            </a:r>
            <a:endParaRPr lang="en-IN" dirty="0"/>
          </a:p>
          <a:p>
            <a:endParaRPr lang="en-IN" dirty="0"/>
          </a:p>
        </p:txBody>
      </p:sp>
      <p:sp>
        <p:nvSpPr>
          <p:cNvPr id="6" name="TextBox 5"/>
          <p:cNvSpPr txBox="1"/>
          <p:nvPr/>
        </p:nvSpPr>
        <p:spPr>
          <a:xfrm>
            <a:off x="981844" y="3414061"/>
            <a:ext cx="5760640" cy="2554545"/>
          </a:xfrm>
          <a:prstGeom prst="rect">
            <a:avLst/>
          </a:prstGeom>
          <a:noFill/>
        </p:spPr>
        <p:txBody>
          <a:bodyPr wrap="square" rtlCol="0">
            <a:spAutoFit/>
          </a:bodyPr>
          <a:lstStyle/>
          <a:p>
            <a:r>
              <a:rPr lang="en-IN" sz="1600" dirty="0"/>
              <a:t>#We can see that in the 0-17 age group there are 6232 count</a:t>
            </a:r>
          </a:p>
          <a:p>
            <a:r>
              <a:rPr lang="en-IN" sz="1600" dirty="0"/>
              <a:t>#We can see that in the 18-25 age group there are 42293 count</a:t>
            </a:r>
          </a:p>
          <a:p>
            <a:r>
              <a:rPr lang="en-IN" sz="1600" dirty="0"/>
              <a:t>#We can see that in the 26-35 age group there are 93428 count</a:t>
            </a:r>
          </a:p>
          <a:p>
            <a:r>
              <a:rPr lang="en-IN" sz="1600" dirty="0"/>
              <a:t>#We can see that in the 36-45 age group there are 46711 count</a:t>
            </a:r>
          </a:p>
          <a:p>
            <a:r>
              <a:rPr lang="en-IN" sz="1600" dirty="0"/>
              <a:t>#We can see that in the 46-50  age group there are 19577 count</a:t>
            </a:r>
          </a:p>
          <a:p>
            <a:r>
              <a:rPr lang="en-IN" sz="1600" dirty="0"/>
              <a:t>#We can see that in the 51-55  age group there are 16283 count</a:t>
            </a:r>
          </a:p>
          <a:p>
            <a:r>
              <a:rPr lang="en-IN" sz="1600" dirty="0"/>
              <a:t>#We can see that in the 55+ age group there are 9075 count</a:t>
            </a:r>
          </a:p>
          <a:p>
            <a:r>
              <a:rPr lang="en-IN" sz="1600" dirty="0"/>
              <a:t> </a:t>
            </a:r>
          </a:p>
          <a:p>
            <a:r>
              <a:rPr lang="en-IN" sz="1600" dirty="0"/>
              <a:t>#So max data is in 18-25 age group and least in 0-17 age group</a:t>
            </a:r>
          </a:p>
          <a:p>
            <a:endParaRPr lang="en-IN" sz="1600" dirty="0"/>
          </a:p>
        </p:txBody>
      </p:sp>
      <p:sp>
        <p:nvSpPr>
          <p:cNvPr id="7" name="TextBox 6"/>
          <p:cNvSpPr txBox="1"/>
          <p:nvPr/>
        </p:nvSpPr>
        <p:spPr>
          <a:xfrm>
            <a:off x="6742484" y="3645025"/>
            <a:ext cx="5446341" cy="2723823"/>
          </a:xfrm>
          <a:prstGeom prst="rect">
            <a:avLst/>
          </a:prstGeom>
          <a:noFill/>
        </p:spPr>
        <p:txBody>
          <a:bodyPr wrap="square" rtlCol="0">
            <a:spAutoFit/>
          </a:bodyPr>
          <a:lstStyle/>
          <a:p>
            <a:r>
              <a:rPr lang="en-IN" sz="1500" dirty="0"/>
              <a:t>#We can see that in the 0-17 age group there are 15102 count</a:t>
            </a:r>
          </a:p>
          <a:p>
            <a:r>
              <a:rPr lang="en-IN" sz="1500" dirty="0"/>
              <a:t>#We can see that in the 18-25 age group there are 99660 count</a:t>
            </a:r>
          </a:p>
          <a:p>
            <a:r>
              <a:rPr lang="en-IN" sz="1500" dirty="0"/>
              <a:t>#We can see that in the 26-35 age group there are 219587 count</a:t>
            </a:r>
          </a:p>
          <a:p>
            <a:r>
              <a:rPr lang="en-IN" sz="1500" dirty="0"/>
              <a:t>#We can see that in the 36-45 age group there are 110013 count</a:t>
            </a:r>
          </a:p>
          <a:p>
            <a:r>
              <a:rPr lang="en-IN" sz="1500" dirty="0"/>
              <a:t>#We can see that in the 46-50  age group there are 45701 count</a:t>
            </a:r>
          </a:p>
          <a:p>
            <a:r>
              <a:rPr lang="en-IN" sz="1500" dirty="0"/>
              <a:t>#We can see that in the 51-55  age group there are 38501 count</a:t>
            </a:r>
          </a:p>
          <a:p>
            <a:r>
              <a:rPr lang="en-IN" sz="1500" dirty="0"/>
              <a:t>#We can see that in the 55+ age group there are 21504 </a:t>
            </a:r>
            <a:r>
              <a:rPr lang="en-IN" sz="1500" dirty="0" smtClean="0"/>
              <a:t>count</a:t>
            </a:r>
          </a:p>
          <a:p>
            <a:r>
              <a:rPr lang="en-IN" sz="1600" dirty="0"/>
              <a:t>#So max data is in 18-25 age group and least in 0-17 age group in train dataset</a:t>
            </a:r>
          </a:p>
          <a:p>
            <a:endParaRPr lang="en-IN" sz="1500" dirty="0"/>
          </a:p>
          <a:p>
            <a:endParaRPr lang="en-IN" sz="1500" dirty="0"/>
          </a:p>
        </p:txBody>
      </p:sp>
    </p:spTree>
    <p:extLst>
      <p:ext uri="{BB962C8B-B14F-4D97-AF65-F5344CB8AC3E}">
        <p14:creationId xmlns:p14="http://schemas.microsoft.com/office/powerpoint/2010/main" val="1102605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AB6F3E-917E-4390-8E4E-D52E55B22909}"/>
              </a:ext>
            </a:extLst>
          </p:cNvPr>
          <p:cNvSpPr>
            <a:spLocks noGrp="1"/>
          </p:cNvSpPr>
          <p:nvPr>
            <p:ph type="title"/>
          </p:nvPr>
        </p:nvSpPr>
        <p:spPr>
          <a:xfrm>
            <a:off x="1522413" y="116632"/>
            <a:ext cx="9829799" cy="572343"/>
          </a:xfrm>
        </p:spPr>
        <p:txBody>
          <a:bodyPr>
            <a:normAutofit fontScale="90000"/>
          </a:bodyPr>
          <a:lstStyle/>
          <a:p>
            <a:r>
              <a:rPr lang="en-IN" dirty="0"/>
              <a:t>Univariate Vizualization of Categorical columns:</a:t>
            </a:r>
          </a:p>
        </p:txBody>
      </p:sp>
      <p:sp>
        <p:nvSpPr>
          <p:cNvPr id="3" name="Content Placeholder 2"/>
          <p:cNvSpPr>
            <a:spLocks noGrp="1"/>
          </p:cNvSpPr>
          <p:nvPr>
            <p:ph idx="1"/>
          </p:nvPr>
        </p:nvSpPr>
        <p:spPr/>
        <p:txBody>
          <a:bodyPr/>
          <a:lstStyle/>
          <a:p>
            <a:endParaRPr lang="en-IN" dirty="0" smtClean="0"/>
          </a:p>
          <a:p>
            <a:endParaRPr lang="en-IN" dirty="0"/>
          </a:p>
          <a:p>
            <a:endParaRPr lang="en-IN" dirty="0" smtClean="0"/>
          </a:p>
          <a:p>
            <a:endParaRPr lang="en-IN" dirty="0"/>
          </a:p>
          <a:p>
            <a:pPr marL="0" indent="0">
              <a:buNone/>
            </a:pPr>
            <a:endParaRPr lang="en-IN" dirty="0"/>
          </a:p>
        </p:txBody>
      </p:sp>
      <p:sp>
        <p:nvSpPr>
          <p:cNvPr id="4" name="TextBox 3"/>
          <p:cNvSpPr txBox="1"/>
          <p:nvPr/>
        </p:nvSpPr>
        <p:spPr>
          <a:xfrm>
            <a:off x="1413892" y="1772816"/>
            <a:ext cx="1872208" cy="369332"/>
          </a:xfrm>
          <a:prstGeom prst="rect">
            <a:avLst/>
          </a:prstGeom>
          <a:noFill/>
        </p:spPr>
        <p:txBody>
          <a:bodyPr wrap="square" rtlCol="0">
            <a:spAutoFit/>
          </a:bodyPr>
          <a:lstStyle/>
          <a:p>
            <a:r>
              <a:rPr lang="en-IN" b="1" u="sng" dirty="0" err="1" smtClean="0"/>
              <a:t>Traindata</a:t>
            </a:r>
            <a:endParaRPr lang="en-IN" dirty="0"/>
          </a:p>
        </p:txBody>
      </p:sp>
      <p:sp>
        <p:nvSpPr>
          <p:cNvPr id="5" name="TextBox 4"/>
          <p:cNvSpPr txBox="1"/>
          <p:nvPr/>
        </p:nvSpPr>
        <p:spPr>
          <a:xfrm>
            <a:off x="7102524" y="1772816"/>
            <a:ext cx="1224136" cy="646331"/>
          </a:xfrm>
          <a:prstGeom prst="rect">
            <a:avLst/>
          </a:prstGeom>
          <a:noFill/>
        </p:spPr>
        <p:txBody>
          <a:bodyPr wrap="square" rtlCol="0">
            <a:spAutoFit/>
          </a:bodyPr>
          <a:lstStyle/>
          <a:p>
            <a:r>
              <a:rPr lang="en-IN" b="1" u="sng" dirty="0" err="1"/>
              <a:t>Testdata</a:t>
            </a:r>
            <a:endParaRPr lang="en-IN" dirty="0"/>
          </a:p>
          <a:p>
            <a:endParaRPr lang="en-IN" dirty="0"/>
          </a:p>
        </p:txBody>
      </p:sp>
      <p:sp>
        <p:nvSpPr>
          <p:cNvPr id="6" name="TextBox 5"/>
          <p:cNvSpPr txBox="1"/>
          <p:nvPr/>
        </p:nvSpPr>
        <p:spPr>
          <a:xfrm>
            <a:off x="1125860" y="4005064"/>
            <a:ext cx="5760640" cy="1354217"/>
          </a:xfrm>
          <a:prstGeom prst="rect">
            <a:avLst/>
          </a:prstGeom>
          <a:noFill/>
        </p:spPr>
        <p:txBody>
          <a:bodyPr wrap="square" rtlCol="0">
            <a:spAutoFit/>
          </a:bodyPr>
          <a:lstStyle/>
          <a:p>
            <a:pPr lvl="0"/>
            <a:r>
              <a:rPr lang="en-IN" sz="1600" dirty="0"/>
              <a:t> </a:t>
            </a:r>
            <a:r>
              <a:rPr lang="en-IN" sz="1600" dirty="0" smtClean="0"/>
              <a:t>- the </a:t>
            </a:r>
            <a:r>
              <a:rPr lang="en-IN" sz="1600" dirty="0"/>
              <a:t>Highest data is in 26-35 in the </a:t>
            </a:r>
            <a:r>
              <a:rPr lang="en-IN" sz="1600" dirty="0" err="1"/>
              <a:t>testdataset</a:t>
            </a:r>
            <a:endParaRPr lang="en-IN" sz="1600" dirty="0"/>
          </a:p>
          <a:p>
            <a:pPr lvl="0"/>
            <a:r>
              <a:rPr lang="en-IN" sz="1600" dirty="0"/>
              <a:t> </a:t>
            </a:r>
            <a:r>
              <a:rPr lang="en-IN" sz="1600" dirty="0" smtClean="0"/>
              <a:t>- the </a:t>
            </a:r>
            <a:r>
              <a:rPr lang="en-IN" sz="1600" dirty="0"/>
              <a:t>least data is in 26-35 in the </a:t>
            </a:r>
            <a:r>
              <a:rPr lang="en-IN" sz="1600" dirty="0" err="1"/>
              <a:t>testdataset</a:t>
            </a:r>
            <a:endParaRPr lang="en-IN" sz="1600" dirty="0"/>
          </a:p>
          <a:p>
            <a:pPr lvl="0"/>
            <a:r>
              <a:rPr lang="en-IN" sz="1600" dirty="0"/>
              <a:t> </a:t>
            </a:r>
            <a:r>
              <a:rPr lang="en-IN" sz="1600" dirty="0" smtClean="0"/>
              <a:t>- Among </a:t>
            </a:r>
            <a:r>
              <a:rPr lang="en-IN" sz="1600" dirty="0"/>
              <a:t>the city category B has the highest count and </a:t>
            </a:r>
          </a:p>
          <a:p>
            <a:pPr lvl="0"/>
            <a:r>
              <a:rPr lang="en-IN" sz="1600" dirty="0"/>
              <a:t> </a:t>
            </a:r>
            <a:r>
              <a:rPr lang="en-IN" sz="1600" dirty="0" smtClean="0"/>
              <a:t>- Least </a:t>
            </a:r>
            <a:r>
              <a:rPr lang="en-IN" sz="1600" dirty="0"/>
              <a:t>count in city category A</a:t>
            </a:r>
          </a:p>
          <a:p>
            <a:pPr lvl="0"/>
            <a:r>
              <a:rPr lang="en-IN" sz="1600" dirty="0"/>
              <a:t> </a:t>
            </a:r>
            <a:r>
              <a:rPr lang="en-IN" sz="1600" dirty="0" smtClean="0"/>
              <a:t>- The </a:t>
            </a:r>
            <a:r>
              <a:rPr lang="en-IN" sz="1600" dirty="0"/>
              <a:t>male Count is the highest in dataset</a:t>
            </a:r>
          </a:p>
        </p:txBody>
      </p:sp>
      <p:sp>
        <p:nvSpPr>
          <p:cNvPr id="7" name="TextBox 6"/>
          <p:cNvSpPr txBox="1"/>
          <p:nvPr/>
        </p:nvSpPr>
        <p:spPr>
          <a:xfrm>
            <a:off x="6742484" y="3645025"/>
            <a:ext cx="5446341" cy="1846659"/>
          </a:xfrm>
          <a:prstGeom prst="rect">
            <a:avLst/>
          </a:prstGeom>
          <a:noFill/>
        </p:spPr>
        <p:txBody>
          <a:bodyPr wrap="square" rtlCol="0">
            <a:spAutoFit/>
          </a:bodyPr>
          <a:lstStyle/>
          <a:p>
            <a:r>
              <a:rPr lang="en-IN" sz="1600" dirty="0"/>
              <a:t> </a:t>
            </a:r>
            <a:r>
              <a:rPr lang="en-IN" sz="1600" dirty="0" smtClean="0"/>
              <a:t>-the </a:t>
            </a:r>
            <a:r>
              <a:rPr lang="en-IN" sz="1600" dirty="0"/>
              <a:t>Highest data is in 26-35 in the </a:t>
            </a:r>
            <a:r>
              <a:rPr lang="en-IN" sz="1600" dirty="0" err="1"/>
              <a:t>traindataset</a:t>
            </a:r>
            <a:endParaRPr lang="en-IN" sz="1600" dirty="0"/>
          </a:p>
          <a:p>
            <a:r>
              <a:rPr lang="en-IN" sz="1600" dirty="0"/>
              <a:t>the least data is in 26-35 in the </a:t>
            </a:r>
            <a:r>
              <a:rPr lang="en-IN" sz="1600" dirty="0" err="1"/>
              <a:t>traindataset</a:t>
            </a:r>
            <a:endParaRPr lang="en-IN" sz="1600" dirty="0"/>
          </a:p>
          <a:p>
            <a:r>
              <a:rPr lang="en-IN" sz="1600" dirty="0"/>
              <a:t> </a:t>
            </a:r>
          </a:p>
          <a:p>
            <a:r>
              <a:rPr lang="en-IN" sz="1600" dirty="0"/>
              <a:t>-Among the city category B has the highest count and </a:t>
            </a:r>
          </a:p>
          <a:p>
            <a:r>
              <a:rPr lang="en-IN" sz="1600" dirty="0"/>
              <a:t>-Least count in city category A</a:t>
            </a:r>
          </a:p>
          <a:p>
            <a:r>
              <a:rPr lang="en-IN" sz="1600" dirty="0"/>
              <a:t> </a:t>
            </a:r>
          </a:p>
          <a:p>
            <a:r>
              <a:rPr lang="en-IN" sz="1600" dirty="0"/>
              <a:t> The male Count is the highest in dataset</a:t>
            </a:r>
            <a:endParaRPr lang="en-IN" sz="1500" dirty="0"/>
          </a:p>
        </p:txBody>
      </p:sp>
      <p:pic>
        <p:nvPicPr>
          <p:cNvPr id="12" name="Picture 11"/>
          <p:cNvPicPr/>
          <p:nvPr/>
        </p:nvPicPr>
        <p:blipFill>
          <a:blip r:embed="rId2"/>
          <a:stretch>
            <a:fillRect/>
          </a:stretch>
        </p:blipFill>
        <p:spPr>
          <a:xfrm>
            <a:off x="2494012" y="1556792"/>
            <a:ext cx="4225734" cy="2448272"/>
          </a:xfrm>
          <a:prstGeom prst="rect">
            <a:avLst/>
          </a:prstGeom>
        </p:spPr>
      </p:pic>
      <p:pic>
        <p:nvPicPr>
          <p:cNvPr id="13" name="Picture 12"/>
          <p:cNvPicPr/>
          <p:nvPr/>
        </p:nvPicPr>
        <p:blipFill>
          <a:blip r:embed="rId3"/>
          <a:stretch>
            <a:fillRect/>
          </a:stretch>
        </p:blipFill>
        <p:spPr>
          <a:xfrm>
            <a:off x="8165729" y="1844824"/>
            <a:ext cx="4031017" cy="1644278"/>
          </a:xfrm>
          <a:prstGeom prst="rect">
            <a:avLst/>
          </a:prstGeom>
        </p:spPr>
      </p:pic>
    </p:spTree>
    <p:extLst>
      <p:ext uri="{BB962C8B-B14F-4D97-AF65-F5344CB8AC3E}">
        <p14:creationId xmlns:p14="http://schemas.microsoft.com/office/powerpoint/2010/main" val="1027433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AB6F3E-917E-4390-8E4E-D52E55B22909}"/>
              </a:ext>
            </a:extLst>
          </p:cNvPr>
          <p:cNvSpPr>
            <a:spLocks noGrp="1"/>
          </p:cNvSpPr>
          <p:nvPr>
            <p:ph type="title"/>
          </p:nvPr>
        </p:nvSpPr>
        <p:spPr>
          <a:xfrm>
            <a:off x="1522413" y="116632"/>
            <a:ext cx="9829799" cy="572343"/>
          </a:xfrm>
        </p:spPr>
        <p:txBody>
          <a:bodyPr>
            <a:normAutofit fontScale="90000"/>
          </a:bodyPr>
          <a:lstStyle/>
          <a:p>
            <a:r>
              <a:rPr lang="en-IN" dirty="0"/>
              <a:t>B</a:t>
            </a:r>
            <a:r>
              <a:rPr lang="en-IN" dirty="0" smtClean="0"/>
              <a:t>ivariate </a:t>
            </a:r>
            <a:r>
              <a:rPr lang="en-IN" dirty="0"/>
              <a:t>Vizualization of Categorical columns:</a:t>
            </a:r>
          </a:p>
        </p:txBody>
      </p:sp>
      <p:sp>
        <p:nvSpPr>
          <p:cNvPr id="3" name="Content Placeholder 2"/>
          <p:cNvSpPr>
            <a:spLocks noGrp="1"/>
          </p:cNvSpPr>
          <p:nvPr>
            <p:ph idx="1"/>
          </p:nvPr>
        </p:nvSpPr>
        <p:spPr/>
        <p:txBody>
          <a:bodyPr/>
          <a:lstStyle/>
          <a:p>
            <a:endParaRPr lang="en-IN" dirty="0" smtClean="0"/>
          </a:p>
          <a:p>
            <a:endParaRPr lang="en-IN" dirty="0"/>
          </a:p>
          <a:p>
            <a:endParaRPr lang="en-IN" dirty="0" smtClean="0"/>
          </a:p>
          <a:p>
            <a:endParaRPr lang="en-IN" dirty="0"/>
          </a:p>
          <a:p>
            <a:pPr marL="0" indent="0">
              <a:buNone/>
            </a:pPr>
            <a:endParaRPr lang="en-IN" dirty="0"/>
          </a:p>
        </p:txBody>
      </p:sp>
      <p:sp>
        <p:nvSpPr>
          <p:cNvPr id="6" name="TextBox 5"/>
          <p:cNvSpPr txBox="1"/>
          <p:nvPr/>
        </p:nvSpPr>
        <p:spPr>
          <a:xfrm>
            <a:off x="1125860" y="4869160"/>
            <a:ext cx="10873208" cy="1354217"/>
          </a:xfrm>
          <a:prstGeom prst="rect">
            <a:avLst/>
          </a:prstGeom>
          <a:noFill/>
        </p:spPr>
        <p:txBody>
          <a:bodyPr wrap="square" rtlCol="0">
            <a:spAutoFit/>
          </a:bodyPr>
          <a:lstStyle/>
          <a:p>
            <a:r>
              <a:rPr lang="en-IN" sz="1600" dirty="0"/>
              <a:t>- We can see </a:t>
            </a:r>
            <a:r>
              <a:rPr lang="en-IN" sz="1600" dirty="0" err="1"/>
              <a:t>Stay_In_Current_City_Years</a:t>
            </a:r>
            <a:r>
              <a:rPr lang="en-IN" sz="1600" dirty="0"/>
              <a:t> has the highest count in 1 year the train dataset</a:t>
            </a:r>
          </a:p>
          <a:p>
            <a:r>
              <a:rPr lang="en-IN" sz="1600" dirty="0"/>
              <a:t>- and </a:t>
            </a:r>
            <a:r>
              <a:rPr lang="en-IN" sz="1600" dirty="0" err="1"/>
              <a:t>Stay_In_Current_City_Years</a:t>
            </a:r>
            <a:r>
              <a:rPr lang="en-IN" sz="1600" dirty="0"/>
              <a:t> is  least count in less than 1 year  the train dataset</a:t>
            </a:r>
          </a:p>
          <a:p>
            <a:r>
              <a:rPr lang="en-IN" sz="1600" dirty="0"/>
              <a:t>- We can see the data with married people less in the dataset  </a:t>
            </a:r>
          </a:p>
          <a:p>
            <a:r>
              <a:rPr lang="en-IN" sz="1600" dirty="0"/>
              <a:t>- Among the </a:t>
            </a:r>
            <a:r>
              <a:rPr lang="en-IN" sz="1600" dirty="0" err="1"/>
              <a:t>datastet</a:t>
            </a:r>
            <a:r>
              <a:rPr lang="en-IN" sz="1600" dirty="0"/>
              <a:t> males are dominating in the married and </a:t>
            </a:r>
            <a:r>
              <a:rPr lang="en-IN" sz="1600" dirty="0" err="1"/>
              <a:t>nonmarried</a:t>
            </a:r>
            <a:r>
              <a:rPr lang="en-IN" sz="1600" dirty="0"/>
              <a:t> people in the dataset</a:t>
            </a:r>
          </a:p>
          <a:p>
            <a:r>
              <a:rPr lang="en-IN" sz="1600" dirty="0"/>
              <a:t>- We can see least </a:t>
            </a:r>
            <a:r>
              <a:rPr lang="en-IN" sz="1600" dirty="0" err="1"/>
              <a:t>dataAmnong</a:t>
            </a:r>
            <a:r>
              <a:rPr lang="en-IN" sz="1600" dirty="0"/>
              <a:t> the females with in married people </a:t>
            </a:r>
          </a:p>
        </p:txBody>
      </p:sp>
      <p:pic>
        <p:nvPicPr>
          <p:cNvPr id="10" name="Picture 9"/>
          <p:cNvPicPr/>
          <p:nvPr/>
        </p:nvPicPr>
        <p:blipFill>
          <a:blip r:embed="rId2"/>
          <a:stretch>
            <a:fillRect/>
          </a:stretch>
        </p:blipFill>
        <p:spPr>
          <a:xfrm>
            <a:off x="1701924" y="1052736"/>
            <a:ext cx="9649072" cy="3580765"/>
          </a:xfrm>
          <a:prstGeom prst="rect">
            <a:avLst/>
          </a:prstGeom>
        </p:spPr>
      </p:pic>
    </p:spTree>
    <p:extLst>
      <p:ext uri="{BB962C8B-B14F-4D97-AF65-F5344CB8AC3E}">
        <p14:creationId xmlns:p14="http://schemas.microsoft.com/office/powerpoint/2010/main" val="3557167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AB6F3E-917E-4390-8E4E-D52E55B22909}"/>
              </a:ext>
            </a:extLst>
          </p:cNvPr>
          <p:cNvSpPr>
            <a:spLocks noGrp="1"/>
          </p:cNvSpPr>
          <p:nvPr>
            <p:ph type="title"/>
          </p:nvPr>
        </p:nvSpPr>
        <p:spPr>
          <a:xfrm>
            <a:off x="1522413" y="116632"/>
            <a:ext cx="9829799" cy="572343"/>
          </a:xfrm>
        </p:spPr>
        <p:txBody>
          <a:bodyPr>
            <a:normAutofit fontScale="90000"/>
          </a:bodyPr>
          <a:lstStyle/>
          <a:p>
            <a:r>
              <a:rPr lang="en-IN" dirty="0"/>
              <a:t>B</a:t>
            </a:r>
            <a:r>
              <a:rPr lang="en-IN" dirty="0" smtClean="0"/>
              <a:t>ivariate </a:t>
            </a:r>
            <a:r>
              <a:rPr lang="en-IN" dirty="0"/>
              <a:t>Vizualization of Categorical columns:</a:t>
            </a:r>
          </a:p>
        </p:txBody>
      </p:sp>
      <p:sp>
        <p:nvSpPr>
          <p:cNvPr id="3" name="Content Placeholder 2"/>
          <p:cNvSpPr>
            <a:spLocks noGrp="1"/>
          </p:cNvSpPr>
          <p:nvPr>
            <p:ph idx="1"/>
          </p:nvPr>
        </p:nvSpPr>
        <p:spPr/>
        <p:txBody>
          <a:bodyPr/>
          <a:lstStyle/>
          <a:p>
            <a:endParaRPr lang="en-IN" dirty="0" smtClean="0"/>
          </a:p>
          <a:p>
            <a:endParaRPr lang="en-IN" dirty="0"/>
          </a:p>
          <a:p>
            <a:endParaRPr lang="en-IN" dirty="0" smtClean="0"/>
          </a:p>
          <a:p>
            <a:endParaRPr lang="en-IN" dirty="0"/>
          </a:p>
          <a:p>
            <a:pPr marL="0" indent="0">
              <a:buNone/>
            </a:pPr>
            <a:endParaRPr lang="en-IN" dirty="0"/>
          </a:p>
        </p:txBody>
      </p:sp>
      <p:sp>
        <p:nvSpPr>
          <p:cNvPr id="6" name="TextBox 5"/>
          <p:cNvSpPr txBox="1"/>
          <p:nvPr/>
        </p:nvSpPr>
        <p:spPr>
          <a:xfrm>
            <a:off x="1125860" y="4869160"/>
            <a:ext cx="10873208" cy="1600438"/>
          </a:xfrm>
          <a:prstGeom prst="rect">
            <a:avLst/>
          </a:prstGeom>
          <a:noFill/>
        </p:spPr>
        <p:txBody>
          <a:bodyPr wrap="square" rtlCol="0">
            <a:spAutoFit/>
          </a:bodyPr>
          <a:lstStyle/>
          <a:p>
            <a:r>
              <a:rPr lang="en-IN" sz="1600" dirty="0"/>
              <a:t>- We can see </a:t>
            </a:r>
            <a:r>
              <a:rPr lang="en-IN" sz="1600" dirty="0" err="1"/>
              <a:t>Stay_In_Current_City_Years</a:t>
            </a:r>
            <a:r>
              <a:rPr lang="en-IN" sz="1600" dirty="0"/>
              <a:t> has almost equal no of purchase count in the train dataset</a:t>
            </a:r>
          </a:p>
          <a:p>
            <a:r>
              <a:rPr lang="en-IN" sz="1600" dirty="0"/>
              <a:t>- and </a:t>
            </a:r>
            <a:r>
              <a:rPr lang="en-IN" sz="1600" dirty="0" err="1"/>
              <a:t>Stay_In_Current_City_Years</a:t>
            </a:r>
            <a:r>
              <a:rPr lang="en-IN" sz="1600" dirty="0"/>
              <a:t> has the highest count for males in the train dataset</a:t>
            </a:r>
          </a:p>
          <a:p>
            <a:r>
              <a:rPr lang="en-IN" sz="1600" dirty="0"/>
              <a:t>- Comparing the data difference of  percentage of males and female is small among </a:t>
            </a:r>
            <a:r>
              <a:rPr lang="en-IN" sz="1600" dirty="0" err="1"/>
              <a:t>teh</a:t>
            </a:r>
            <a:r>
              <a:rPr lang="en-IN" sz="1600" dirty="0"/>
              <a:t> dataset</a:t>
            </a:r>
          </a:p>
          <a:p>
            <a:r>
              <a:rPr lang="en-IN" sz="1600" dirty="0"/>
              <a:t>- We can see the data with married people having  almost equal no of purchase count in the train dataset</a:t>
            </a:r>
          </a:p>
          <a:p>
            <a:r>
              <a:rPr lang="en-IN" sz="1600" dirty="0"/>
              <a:t>- Among the </a:t>
            </a:r>
            <a:r>
              <a:rPr lang="en-IN" sz="1600" dirty="0" err="1"/>
              <a:t>datastet</a:t>
            </a:r>
            <a:r>
              <a:rPr lang="en-IN" sz="1600" dirty="0"/>
              <a:t> males are dominating in the married and </a:t>
            </a:r>
            <a:r>
              <a:rPr lang="en-IN" sz="1600" dirty="0" err="1"/>
              <a:t>nonmarried</a:t>
            </a:r>
            <a:r>
              <a:rPr lang="en-IN" sz="1600" dirty="0"/>
              <a:t> people in the dataset in Purchase counts</a:t>
            </a:r>
          </a:p>
          <a:p>
            <a:r>
              <a:rPr lang="en-IN" sz="1600" dirty="0"/>
              <a:t>- We can see least </a:t>
            </a:r>
            <a:r>
              <a:rPr lang="en-IN" sz="1600" dirty="0" err="1"/>
              <a:t>dataAmnong</a:t>
            </a:r>
            <a:r>
              <a:rPr lang="en-IN" sz="1600" dirty="0"/>
              <a:t> the females with in married people with  Purchase counts</a:t>
            </a:r>
          </a:p>
        </p:txBody>
      </p:sp>
      <p:pic>
        <p:nvPicPr>
          <p:cNvPr id="7" name="Picture 6"/>
          <p:cNvPicPr/>
          <p:nvPr/>
        </p:nvPicPr>
        <p:blipFill>
          <a:blip r:embed="rId2"/>
          <a:stretch>
            <a:fillRect/>
          </a:stretch>
        </p:blipFill>
        <p:spPr>
          <a:xfrm>
            <a:off x="1269876" y="980729"/>
            <a:ext cx="10441160" cy="3384375"/>
          </a:xfrm>
          <a:prstGeom prst="rect">
            <a:avLst/>
          </a:prstGeom>
        </p:spPr>
      </p:pic>
    </p:spTree>
    <p:extLst>
      <p:ext uri="{BB962C8B-B14F-4D97-AF65-F5344CB8AC3E}">
        <p14:creationId xmlns:p14="http://schemas.microsoft.com/office/powerpoint/2010/main" val="3450125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ESENTER_VERSION" val="6"/>
  <p:tag name="ARTICULATE_PROJECT_OPEN" val="0"/>
</p:tagLst>
</file>

<file path=ppt/theme/theme1.xml><?xml version="1.0" encoding="utf-8"?>
<a:theme xmlns:a="http://schemas.openxmlformats.org/drawingml/2006/main" name="Currency Symbols 16x9">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Currency symbols presentation (widescreen).potx" id="{0BEEB329-2C4D-4D02-9858-CA91ACE92AB1}" vid="{944DA297-E844-470D-A85C-00068074ACC2}"/>
    </a:ext>
  </a:extLst>
</a:theme>
</file>

<file path=ppt/theme/theme2.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Currency symbols presentation (widescreen)</Template>
  <TotalTime>526</TotalTime>
  <Words>1322</Words>
  <Application>Microsoft Office PowerPoint</Application>
  <PresentationFormat>Custom</PresentationFormat>
  <Paragraphs>134</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Currency Symbols 16x9</vt:lpstr>
      <vt:lpstr>Project Presentation On  “BLACK FRIDAY PREDICTION”</vt:lpstr>
      <vt:lpstr>Overview:</vt:lpstr>
      <vt:lpstr>Problem Statement:</vt:lpstr>
      <vt:lpstr>Exploratory Data Analysis:</vt:lpstr>
      <vt:lpstr>Univariate Visualization of numerical columns:</vt:lpstr>
      <vt:lpstr>Univariate Vizualization of Categorical columns:</vt:lpstr>
      <vt:lpstr>Univariate Vizualization of Categorical columns:</vt:lpstr>
      <vt:lpstr>Bivariate Vizualization of Categorical columns:</vt:lpstr>
      <vt:lpstr>Bivariate Vizualization of Categorical columns:</vt:lpstr>
      <vt:lpstr>Univariate Vizualization of Categorical columns:</vt:lpstr>
      <vt:lpstr>Univariate Vizualization of Categorical columns:</vt:lpstr>
      <vt:lpstr>Checking for outliers</vt:lpstr>
      <vt:lpstr>Univariate Vizualization of Categorical columns:</vt:lpstr>
      <vt:lpstr>Conclusion:</vt:lpstr>
      <vt:lpstr>HeatMap</vt:lpstr>
      <vt:lpstr>Analysis:</vt:lpstr>
      <vt:lpstr>Data Cleaning Steps: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On  “Housing: Price Prediction”</dc:title>
  <dc:creator>Rahul</dc:creator>
  <cp:lastModifiedBy>Rahul M</cp:lastModifiedBy>
  <cp:revision>18</cp:revision>
  <dcterms:created xsi:type="dcterms:W3CDTF">2021-10-01T13:22:47Z</dcterms:created>
  <dcterms:modified xsi:type="dcterms:W3CDTF">2023-03-03T17:25:12Z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